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Noto Sans Bold" charset="0"/>
      <p:regular r:id="rId12"/>
    </p:embeddedFont>
    <p:embeddedFont>
      <p:font typeface="Asap Italics" charset="0"/>
      <p:regular r:id="rId13"/>
    </p:embeddedFont>
    <p:embeddedFont>
      <p:font typeface="Open Sans Bold" charset="0"/>
      <p:regular r:id="rId14"/>
    </p:embeddedFont>
    <p:embeddedFont>
      <p:font typeface="Asap" charset="0"/>
      <p:regular r:id="rId15"/>
    </p:embeddedFont>
    <p:embeddedFont>
      <p:font typeface="Noto Serif Display Bold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98753" y="4040103"/>
            <a:ext cx="11159618" cy="466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1"/>
              </a:lnSpc>
            </a:pPr>
            <a:r>
              <a:rPr lang="en-US" sz="8879">
                <a:solidFill>
                  <a:srgbClr val="02602A"/>
                </a:solidFill>
                <a:latin typeface="Open Sans Bold"/>
              </a:rPr>
              <a:t>Đo độ dài các đối tượng bằng một đơn vị đo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8505" y="2041600"/>
            <a:ext cx="11159618" cy="184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>
                <a:solidFill>
                  <a:srgbClr val="000000"/>
                </a:solidFill>
                <a:latin typeface="Childling"/>
              </a:rPr>
              <a:t>LQVT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64191" y="2335250"/>
            <a:ext cx="11159618" cy="340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28"/>
              </a:lnSpc>
            </a:pPr>
            <a:r>
              <a:rPr lang="en-US" sz="17877">
                <a:solidFill>
                  <a:srgbClr val="02602A"/>
                </a:solidFill>
                <a:latin typeface="Childling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64191" y="5726150"/>
            <a:ext cx="11159618" cy="15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Childling"/>
              </a:rPr>
              <a:t>See you next time!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38241" y="1885307"/>
            <a:ext cx="9730376" cy="576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9420">
                <a:solidFill>
                  <a:srgbClr val="02602A"/>
                </a:solidFill>
                <a:latin typeface="Asap"/>
              </a:rPr>
              <a:t>Cô cho trẻ chơi: “</a:t>
            </a:r>
            <a:r>
              <a:rPr lang="en-US" sz="9420">
                <a:solidFill>
                  <a:srgbClr val="02602A"/>
                </a:solidFill>
                <a:latin typeface="Asap Italics"/>
              </a:rPr>
              <a:t>Trời nắng, trời mưa</a:t>
            </a:r>
            <a:r>
              <a:rPr lang="en-US" sz="9420">
                <a:solidFill>
                  <a:srgbClr val="02602A"/>
                </a:solidFill>
                <a:latin typeface="Asap"/>
              </a:rPr>
              <a:t>” và dẫn dắt vào bài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15266" y="3865424"/>
            <a:ext cx="6680443" cy="6421576"/>
          </a:xfrm>
          <a:custGeom>
            <a:avLst/>
            <a:gdLst/>
            <a:ahLst/>
            <a:cxnLst/>
            <a:rect l="l" t="t" r="r" b="b"/>
            <a:pathLst>
              <a:path w="6680443" h="6421576">
                <a:moveTo>
                  <a:pt x="0" y="0"/>
                </a:moveTo>
                <a:lnTo>
                  <a:pt x="6680443" y="0"/>
                </a:lnTo>
                <a:lnTo>
                  <a:pt x="6680443" y="6421576"/>
                </a:lnTo>
                <a:lnTo>
                  <a:pt x="0" y="6421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372" y="6172200"/>
            <a:ext cx="3893630" cy="4114800"/>
          </a:xfrm>
          <a:custGeom>
            <a:avLst/>
            <a:gdLst/>
            <a:ahLst/>
            <a:cxnLst/>
            <a:rect l="l" t="t" r="r" b="b"/>
            <a:pathLst>
              <a:path w="3893630" h="4114800">
                <a:moveTo>
                  <a:pt x="0" y="0"/>
                </a:moveTo>
                <a:lnTo>
                  <a:pt x="3893629" y="0"/>
                </a:lnTo>
                <a:lnTo>
                  <a:pt x="3893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0066" y="4549140"/>
            <a:ext cx="7315200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471389" y="2530028"/>
            <a:ext cx="15345221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02602A"/>
                </a:solidFill>
                <a:latin typeface="Noto Sans Bold"/>
              </a:rPr>
              <a:t>*Ôn so sánh dài hơn- ngắn hơn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471389" y="1189673"/>
            <a:ext cx="15345221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02602A"/>
                </a:solidFill>
                <a:latin typeface="Noto Sans Bold"/>
              </a:rPr>
              <a:t>*Ôn so sánh dài hơn- ngắn hơn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62143" y="4088177"/>
            <a:ext cx="67437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3848100"/>
            <a:ext cx="63246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6515100"/>
            <a:ext cx="76962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>
          <a:xfrm>
            <a:off x="2286000" y="5143500"/>
            <a:ext cx="0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10600" y="51435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82200" y="33147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8677072" y="4432233"/>
            <a:ext cx="1219200" cy="406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15266" y="3865424"/>
            <a:ext cx="6680443" cy="6421576"/>
          </a:xfrm>
          <a:custGeom>
            <a:avLst/>
            <a:gdLst/>
            <a:ahLst/>
            <a:cxnLst/>
            <a:rect l="l" t="t" r="r" b="b"/>
            <a:pathLst>
              <a:path w="6680443" h="6421576">
                <a:moveTo>
                  <a:pt x="0" y="0"/>
                </a:moveTo>
                <a:lnTo>
                  <a:pt x="6680443" y="0"/>
                </a:lnTo>
                <a:lnTo>
                  <a:pt x="6680443" y="6421576"/>
                </a:lnTo>
                <a:lnTo>
                  <a:pt x="0" y="6421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372" y="6172200"/>
            <a:ext cx="3893630" cy="4114800"/>
          </a:xfrm>
          <a:custGeom>
            <a:avLst/>
            <a:gdLst/>
            <a:ahLst/>
            <a:cxnLst/>
            <a:rect l="l" t="t" r="r" b="b"/>
            <a:pathLst>
              <a:path w="3893630" h="4114800">
                <a:moveTo>
                  <a:pt x="0" y="0"/>
                </a:moveTo>
                <a:lnTo>
                  <a:pt x="3893629" y="0"/>
                </a:lnTo>
                <a:lnTo>
                  <a:pt x="3893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0066" y="4549140"/>
            <a:ext cx="7315200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90621" y="1907224"/>
            <a:ext cx="16460746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độ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dài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các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vật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bằng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1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đơn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vị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8021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92693" y="3912570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134963" y="1175214"/>
            <a:ext cx="16018073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2602A"/>
                </a:solidFill>
                <a:latin typeface="Noto Sans Bold"/>
              </a:rPr>
              <a:t>*Đo độ dài các vật bằng 1 đơn vị đo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421454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19800" y="4432233"/>
            <a:ext cx="990600" cy="367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2693" y="5753100"/>
            <a:ext cx="63246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2693" y="7550739"/>
            <a:ext cx="76962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12039600" y="5600700"/>
            <a:ext cx="762000" cy="32454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2948193" y="7023775"/>
            <a:ext cx="1371600" cy="39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54200" y="70237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699"/>
            <a:ext cx="16802100" cy="9021445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134963" y="1175214"/>
            <a:ext cx="16018073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2602A"/>
                </a:solidFill>
                <a:latin typeface="Noto Sans Bold"/>
              </a:rPr>
              <a:t>*Đo độ dài các vật bằng 1 đơn vị đo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4859" y="3859610"/>
            <a:ext cx="6605248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2692" y="7550739"/>
            <a:ext cx="9872205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2174858" y="3824753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19" name="Straight Connector 18"/>
          <p:cNvCxnSpPr/>
          <p:nvPr/>
        </p:nvCxnSpPr>
        <p:spPr>
          <a:xfrm>
            <a:off x="5486400" y="4000500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Freeform 8"/>
          <p:cNvSpPr/>
          <p:nvPr/>
        </p:nvSpPr>
        <p:spPr>
          <a:xfrm>
            <a:off x="5486400" y="3824753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22" name="Straight Connector 21"/>
          <p:cNvCxnSpPr/>
          <p:nvPr/>
        </p:nvCxnSpPr>
        <p:spPr>
          <a:xfrm>
            <a:off x="8776864" y="4088210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Freeform 8"/>
          <p:cNvSpPr/>
          <p:nvPr/>
        </p:nvSpPr>
        <p:spPr>
          <a:xfrm>
            <a:off x="2192693" y="7447788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24" name="Freeform 8"/>
          <p:cNvSpPr/>
          <p:nvPr/>
        </p:nvSpPr>
        <p:spPr>
          <a:xfrm>
            <a:off x="5477483" y="7443976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25" name="Freeform 8"/>
          <p:cNvSpPr/>
          <p:nvPr/>
        </p:nvSpPr>
        <p:spPr>
          <a:xfrm>
            <a:off x="8771190" y="7432270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26" name="Straight Connector 25"/>
          <p:cNvCxnSpPr/>
          <p:nvPr/>
        </p:nvCxnSpPr>
        <p:spPr>
          <a:xfrm>
            <a:off x="5486400" y="7621184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93077" y="7691629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042199" y="7691629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013929" y="3871120"/>
            <a:ext cx="1216671" cy="186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44733" y="6913646"/>
            <a:ext cx="1185867" cy="186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514600" y="1566071"/>
            <a:ext cx="12649200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Trò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chơi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1. Ai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nhanh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nhất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7798" y="4707423"/>
            <a:ext cx="14811242" cy="335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3819" dirty="0">
                <a:solidFill>
                  <a:srgbClr val="000000"/>
                </a:solidFill>
                <a:latin typeface="Noto Serif Display Bold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3819" dirty="0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267199" y="1811883"/>
            <a:ext cx="9366793" cy="518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Trò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chơi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2. Ai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giỏi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7798" y="4707423"/>
            <a:ext cx="14811242" cy="33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>
              <a:lnSpc>
                <a:spcPts val="5347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3819" dirty="0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Childling</vt:lpstr>
      <vt:lpstr>Noto Sans Bold</vt:lpstr>
      <vt:lpstr>Times New Roman</vt:lpstr>
      <vt:lpstr>Asap Italics</vt:lpstr>
      <vt:lpstr>Open Sans Bold</vt:lpstr>
      <vt:lpstr>Asap</vt:lpstr>
      <vt:lpstr>Noto Serif Display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5</cp:revision>
  <dcterms:created xsi:type="dcterms:W3CDTF">2006-08-16T00:00:00Z</dcterms:created>
  <dcterms:modified xsi:type="dcterms:W3CDTF">2023-11-24T09:56:13Z</dcterms:modified>
  <dc:identifier>DAF1Dab5K4I</dc:identifier>
</cp:coreProperties>
</file>