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048D-09E8-428F-807A-67E0C3048A6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118C6-7793-42A1-892B-DBBE0004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3E0EB2-5789-4396-ADEB-5A8D67FE19A6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AD8A4-857D-4BB6-8505-C422115D5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1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9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6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8E5F-AC5D-4F8E-B15C-EA400B0902AB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303E-337B-4577-B587-C6E26E10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4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huy&#7873;n\BanOiCoBietBeat-DangCapNhat-2428206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349063"/>
            <a:ext cx="1264920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.VnTime" pitchFamily="34" charset="0"/>
              </a:rPr>
              <a:t>            </a:t>
            </a:r>
          </a:p>
        </p:txBody>
      </p:sp>
      <p:pic>
        <p:nvPicPr>
          <p:cNvPr id="2053" name="Picture 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3243" y="3409157"/>
            <a:ext cx="84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762000" y="152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</a:rPr>
              <a:t>PHÒNG GD &amp; ĐT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</a:rPr>
              <a:t>QUẬN LONG BIÊN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rgbClr val="00B0F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</a:rPr>
              <a:t>CHIM ÉN</a:t>
            </a:r>
            <a:endParaRPr lang="en-US" sz="2000" b="1" dirty="0">
              <a:solidFill>
                <a:srgbClr val="00B0F0"/>
              </a:solidFill>
              <a:latin typeface=".VnSouthernH" pitchFamily="34" charset="0"/>
            </a:endParaRPr>
          </a:p>
        </p:txBody>
      </p:sp>
      <p:pic>
        <p:nvPicPr>
          <p:cNvPr id="2062" name="Picture 16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38800"/>
            <a:ext cx="1763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Pictur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7" name="Group 22"/>
          <p:cNvGrpSpPr>
            <a:grpSpLocks/>
          </p:cNvGrpSpPr>
          <p:nvPr/>
        </p:nvGrpSpPr>
        <p:grpSpPr bwMode="auto">
          <a:xfrm>
            <a:off x="44" y="1553196"/>
            <a:ext cx="9144001" cy="4648200"/>
            <a:chOff x="151" y="977"/>
            <a:chExt cx="5604" cy="2456"/>
          </a:xfrm>
        </p:grpSpPr>
        <p:sp>
          <p:nvSpPr>
            <p:cNvPr id="2068" name="Rectangle 3"/>
            <p:cNvSpPr>
              <a:spLocks noChangeArrowheads="1"/>
            </p:cNvSpPr>
            <p:nvPr/>
          </p:nvSpPr>
          <p:spPr bwMode="auto">
            <a:xfrm>
              <a:off x="151" y="977"/>
              <a:ext cx="5604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.VnTimeH" pitchFamily="34" charset="0"/>
                </a:rPr>
                <a:t/>
              </a:r>
              <a:br>
                <a:rPr lang="en-US" sz="4000" b="1" dirty="0">
                  <a:solidFill>
                    <a:srgbClr val="0000FF"/>
                  </a:solidFill>
                  <a:latin typeface=".VnTimeH" pitchFamily="34" charset="0"/>
                </a:rPr>
              </a:br>
              <a:r>
                <a:rPr lang="en-US" sz="4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LĨNH VỰC: PHÁT TRIỂN NGÔN NGỮ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.VnTimeH" pitchFamily="34" charset="0"/>
                </a:rPr>
                <a:t/>
              </a:r>
              <a:b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.VnTimeH" pitchFamily="34" charset="0"/>
                </a:rPr>
              </a:b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</a:rPr>
                <a:t>Truyện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</a:rPr>
                <a:t>:“ </a:t>
              </a:r>
              <a:r>
                <a:rPr lang="en-US" sz="4000" b="1" dirty="0" err="1">
                  <a:solidFill>
                    <a:srgbClr val="3333FF"/>
                  </a:solidFill>
                  <a:latin typeface="Times New Roman" pitchFamily="18" charset="0"/>
                </a:rPr>
                <a:t>Xe</a:t>
              </a:r>
              <a:r>
                <a:rPr lang="en-US" sz="4000" b="1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3333FF"/>
                  </a:solidFill>
                  <a:latin typeface="Times New Roman" pitchFamily="18" charset="0"/>
                </a:rPr>
                <a:t>đạp</a:t>
              </a:r>
              <a:r>
                <a:rPr lang="en-US" sz="4000" b="1" dirty="0">
                  <a:solidFill>
                    <a:srgbClr val="3333FF"/>
                  </a:solidFill>
                  <a:latin typeface="Times New Roman" pitchFamily="18" charset="0"/>
                </a:rPr>
                <a:t> con </a:t>
              </a:r>
              <a:r>
                <a:rPr lang="en-US" sz="4000" b="1" dirty="0" err="1">
                  <a:solidFill>
                    <a:srgbClr val="3333FF"/>
                  </a:solidFill>
                  <a:latin typeface="Times New Roman" pitchFamily="18" charset="0"/>
                </a:rPr>
                <a:t>trên</a:t>
              </a:r>
              <a:r>
                <a:rPr lang="en-US" sz="4000" b="1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3333FF"/>
                  </a:solidFill>
                  <a:latin typeface="Times New Roman" pitchFamily="18" charset="0"/>
                </a:rPr>
                <a:t>đường</a:t>
              </a:r>
              <a:r>
                <a:rPr lang="en-US" sz="4000" b="1" dirty="0">
                  <a:solidFill>
                    <a:srgbClr val="3333FF"/>
                  </a:solidFill>
                  <a:latin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3333FF"/>
                  </a:solidFill>
                  <a:latin typeface="Times New Roman" pitchFamily="18" charset="0"/>
                </a:rPr>
                <a:t>phố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”</a:t>
              </a:r>
              <a:r>
                <a:rPr lang="en-US" sz="3200" b="1" dirty="0">
                  <a:solidFill>
                    <a:srgbClr val="FF0000"/>
                  </a:solidFill>
                  <a:latin typeface=".VnTimeH" pitchFamily="34" charset="0"/>
                </a:rPr>
                <a:t/>
              </a:r>
              <a:br>
                <a:rPr lang="en-US" sz="3200" b="1" dirty="0">
                  <a:solidFill>
                    <a:srgbClr val="FF0000"/>
                  </a:solidFill>
                  <a:latin typeface=".VnTimeH" pitchFamily="34" charset="0"/>
                </a:rPr>
              </a:br>
              <a:endParaRPr lang="en-US" sz="3200" b="1" dirty="0">
                <a:solidFill>
                  <a:srgbClr val="FF0000"/>
                </a:solidFill>
                <a:latin typeface=".VnTimeH" pitchFamily="34" charset="0"/>
              </a:endParaRPr>
            </a:p>
            <a:p>
              <a:pPr algn="ctr"/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Đối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tượng</a:t>
              </a:r>
              <a:r>
                <a:rPr lang="en-US" b="1" dirty="0" smtClean="0">
                  <a:solidFill>
                    <a:srgbClr val="0000FF"/>
                  </a:solidFill>
                  <a:latin typeface=".VnTeknical" pitchFamily="34" charset="0"/>
                </a:rPr>
                <a:t>: 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 – 4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/>
              </a:r>
              <a:b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</a:b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lượng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trẻ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>: 20 – 25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</a:rPr>
                <a:t>trẻ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  <a:t/>
              </a:r>
              <a:br>
                <a:rPr lang="en-US" sz="3200" b="1" dirty="0">
                  <a:solidFill>
                    <a:srgbClr val="0000FF"/>
                  </a:solidFill>
                  <a:latin typeface="Times New Roman" pitchFamily="18" charset="0"/>
                </a:rPr>
              </a:b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Lớp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: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Mẫu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giáo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00FF"/>
                  </a:solidFill>
                  <a:latin typeface="Times New Roman" pitchFamily="18" charset="0"/>
                </a:rPr>
                <a:t>bé</a:t>
              </a:r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</a:rPr>
                <a:t> C1</a:t>
              </a:r>
              <a:r>
                <a:rPr lang="en-US" sz="3600" b="1" dirty="0">
                  <a:solidFill>
                    <a:srgbClr val="0000FF"/>
                  </a:solidFill>
                  <a:latin typeface="Times New Roman" pitchFamily="18" charset="0"/>
                </a:rPr>
                <a:t/>
              </a:r>
              <a:br>
                <a:rPr lang="en-US" sz="3600" b="1" dirty="0">
                  <a:solidFill>
                    <a:srgbClr val="0000FF"/>
                  </a:solidFill>
                  <a:latin typeface="Times New Roman" pitchFamily="18" charset="0"/>
                </a:rPr>
              </a:br>
              <a:endParaRPr lang="en-US" sz="3600" b="1" dirty="0">
                <a:solidFill>
                  <a:srgbClr val="6600FF"/>
                </a:solidFill>
                <a:latin typeface="Times New Roman" pitchFamily="18" charset="0"/>
              </a:endParaRPr>
            </a:p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Năm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: 2015 - 2016</a:t>
              </a:r>
              <a:r>
                <a:rPr lang="en-US" sz="4800" b="1" dirty="0">
                  <a:solidFill>
                    <a:srgbClr val="FF0000"/>
                  </a:solidFill>
                  <a:latin typeface=".VnTeknical" pitchFamily="34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206847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tranh-nen-dong-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894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Nga tu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1013"/>
          </a:xfrm>
        </p:spPr>
      </p:pic>
      <p:pic>
        <p:nvPicPr>
          <p:cNvPr id="29703" name="Picture 7" descr="img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20082" r="15218" b="22696"/>
          <a:stretch>
            <a:fillRect/>
          </a:stretch>
        </p:blipFill>
        <p:spPr bwMode="auto">
          <a:xfrm>
            <a:off x="6248400" y="2438400"/>
            <a:ext cx="2895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xe-cuu-t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56">
            <a:off x="9144000" y="4343400"/>
            <a:ext cx="35401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xe-dap-m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61" flipH="1">
            <a:off x="2514600" y="2514600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22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405 L -0.40834 -0.279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9595 L -0.43525 -0.17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cuu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C 0.01875 -0.02428 0.03802 -0.04856 0.05191 -0.04856 C 0.0658 -0.04856 0.07118 0.00161 0.08282 4.79769E-6 C 0.0941 -0.00116 0.11459 -0.04625 0.12084 -0.05388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ranh-nen-cuoi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1745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67000" y="27432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7467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E00A0A"/>
                </a:solidFill>
                <a:latin typeface=".VnTimeH" pitchFamily="34" charset="0"/>
                <a:cs typeface="Arial" charset="0"/>
              </a:rPr>
              <a:t>®</a:t>
            </a:r>
            <a:r>
              <a:rPr lang="en-US" sz="6000" b="1">
                <a:solidFill>
                  <a:srgbClr val="E00A0A"/>
                </a:solidFill>
                <a:latin typeface=".VnTime" pitchFamily="34" charset="0"/>
                <a:cs typeface="Arial" charset="0"/>
              </a:rPr>
              <a:t>µm tho¹i trÎ hiÓu néi dung c</a:t>
            </a:r>
            <a:r>
              <a:rPr lang="en-US" sz="6000" b="1">
                <a:solidFill>
                  <a:srgbClr val="E00A0A"/>
                </a:solidFill>
                <a:latin typeface="Times New Roman" pitchFamily="18" charset="0"/>
                <a:cs typeface="Times New Roman" pitchFamily="18" charset="0"/>
              </a:rPr>
              <a:t>âu truyện</a:t>
            </a:r>
            <a:r>
              <a:rPr lang="en-US" sz="6000" b="1">
                <a:solidFill>
                  <a:srgbClr val="E00A0A"/>
                </a:solidFill>
                <a:latin typeface=".VnTime" pitchFamily="34" charset="0"/>
                <a:cs typeface="Arial" charset="0"/>
              </a:rPr>
              <a:t>:</a:t>
            </a:r>
          </a:p>
        </p:txBody>
      </p:sp>
      <p:pic>
        <p:nvPicPr>
          <p:cNvPr id="14341" name="Picture 6" descr="4B3719F2663C4C139ADBA43FE6AA2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733800"/>
            <a:ext cx="114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manga_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914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4344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268237"/>
      </p:ext>
    </p:extLst>
  </p:cSld>
  <p:clrMapOvr>
    <a:masterClrMapping/>
  </p:clrMapOvr>
  <p:transition>
    <p:fade thruBlk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rayon_border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382000" cy="6096000"/>
          </a:xfrm>
          <a:noFill/>
        </p:spPr>
      </p:pic>
      <p:pic>
        <p:nvPicPr>
          <p:cNvPr id="15363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676400" y="2209800"/>
            <a:ext cx="5916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Cô vừa kể câu truyện gì ?</a:t>
            </a:r>
          </a:p>
        </p:txBody>
      </p:sp>
    </p:spTree>
    <p:extLst>
      <p:ext uri="{BB962C8B-B14F-4D97-AF65-F5344CB8AC3E}">
        <p14:creationId xmlns:p14="http://schemas.microsoft.com/office/powerpoint/2010/main" val="3329538948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67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FF"/>
                </a:solidFill>
                <a:latin typeface=".VnCooper" pitchFamily="34" charset="0"/>
              </a:rPr>
              <a:t>Xe ®¹p con trªn ®­êng phè</a:t>
            </a:r>
          </a:p>
        </p:txBody>
      </p:sp>
      <p:pic>
        <p:nvPicPr>
          <p:cNvPr id="16387" name="Picture 10" descr="duong ph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xe-dap-m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371600" y="457200"/>
            <a:ext cx="640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FF00"/>
                </a:solidFill>
                <a:latin typeface=".VnCooperH" pitchFamily="34" charset="0"/>
              </a:rPr>
              <a:t>Xe ®¹p con trªn ®­êng phè</a:t>
            </a:r>
          </a:p>
        </p:txBody>
      </p:sp>
      <p:pic>
        <p:nvPicPr>
          <p:cNvPr id="8" name="Ghi 3740.WAV">
            <a:hlinkClick r:id="" action="ppaction://media"/>
          </p:cNvPr>
          <p:cNvPicPr>
            <a:picLocks noRot="1" noChangeAspect="1"/>
          </p:cNvPicPr>
          <p:nvPr>
            <a:wavAudioFile r:embed="rId1" name="Ghi âm thanh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62755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8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7772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Trong truyện có những phương tiện giao thông nào?</a:t>
            </a:r>
          </a:p>
        </p:txBody>
      </p:sp>
      <p:pic>
        <p:nvPicPr>
          <p:cNvPr id="17412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97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Picture 5" descr="tra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Hinh nen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xsgs_1604225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xsgs_1604225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bupbe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1676400" y="19050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66"/>
                </a:solidFill>
                <a:latin typeface="Times New Roman" pitchFamily="18" charset="0"/>
              </a:rPr>
              <a:t>Xe đạp con nghĩ gì?</a:t>
            </a:r>
          </a:p>
        </p:txBody>
      </p:sp>
    </p:spTree>
    <p:extLst>
      <p:ext uri="{BB962C8B-B14F-4D97-AF65-F5344CB8AC3E}">
        <p14:creationId xmlns:p14="http://schemas.microsoft.com/office/powerpoint/2010/main" val="85191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img0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9144000" cy="6916738"/>
          </a:xfrm>
        </p:spPr>
      </p:pic>
      <p:sp>
        <p:nvSpPr>
          <p:cNvPr id="4" name="Khung Chú Thích Hình Đám Mây 3"/>
          <p:cNvSpPr/>
          <p:nvPr/>
        </p:nvSpPr>
        <p:spPr>
          <a:xfrm>
            <a:off x="2819400" y="0"/>
            <a:ext cx="2286000" cy="1295400"/>
          </a:xfrm>
          <a:prstGeom prst="cloudCallout">
            <a:avLst>
              <a:gd name="adj1" fmla="val 91347"/>
              <a:gd name="adj2" fmla="val 70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3333FF"/>
                </a:solidFill>
              </a:rPr>
              <a:t>Mình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phải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dạo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phố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mới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được</a:t>
            </a:r>
            <a:r>
              <a:rPr lang="en-US" dirty="0">
                <a:solidFill>
                  <a:srgbClr val="3333FF"/>
                </a:solidFill>
              </a:rPr>
              <a:t> !</a:t>
            </a:r>
            <a:endParaRPr lang="vi-VN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4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H" pitchFamily="34" charset="0"/>
                <a:cs typeface="Times New Roman" pitchFamily="18" charset="0"/>
              </a:rPr>
              <a:t>I.Môc ®Ých yªu cÇu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Kiến thức : 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 biết được tên câu truyện và biết các nhân vật trong truyện.</a:t>
            </a:r>
          </a:p>
          <a:p>
            <a:pPr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nắm được nội dung câu truyện: kể về chiếc xe đạp con đi trên đường phố , vì mải nói chuyện không để ý đến phần đường của mình đi lấn sang phần đường của người khác nên bị ngã ra đường.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</a:t>
            </a:r>
          </a:p>
          <a:p>
            <a:pPr eaLnBrk="0" hangingPunct="0"/>
            <a:r>
              <a:rPr lang="en-US" sz="2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 nói cả câu hoàn chỉnh. Phát triển ngôn ngữ mạch lạc cho trẻ, ghi nhớ có chủ định và rèn trẻ </a:t>
            </a:r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- Trả lời rõ ràng các câu hỏi của cô, đúng nội dung câu truyện.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 độ</a:t>
            </a:r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>
                <a:solidFill>
                  <a:srgbClr val="0000CC"/>
                </a:solidFill>
                <a:cs typeface="Times New Roman" pitchFamily="18" charset="0"/>
              </a:rPr>
              <a:t>-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 hào hứng, có ý thức nghe cô kể chuyện.</a:t>
            </a:r>
            <a:endParaRPr lang="en-US" sz="2400">
              <a:solidFill>
                <a:srgbClr val="0000CC"/>
              </a:solidFill>
            </a:endParaRPr>
          </a:p>
          <a:p>
            <a:pPr eaLnBrk="0" hangingPunct="0">
              <a:buFontTx/>
              <a:buChar char="-"/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dục trẻ có ý thức chấp hành đúng luật lệ giao thông và đi đúng làn đường quy định.</a:t>
            </a:r>
            <a:endParaRPr lang="en-US" sz="2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307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788344"/>
      </p:ext>
    </p:extLst>
  </p:cSld>
  <p:clrMapOvr>
    <a:masterClrMapping/>
  </p:clrMapOvr>
  <p:transition spd="slow" advClick="0" advTm="2000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rayon_border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8382000" cy="6096000"/>
          </a:xfrm>
          <a:noFill/>
        </p:spPr>
      </p:pic>
      <p:pic>
        <p:nvPicPr>
          <p:cNvPr id="21507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6" name="Picture 10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1371600" y="1524000"/>
            <a:ext cx="5715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Xe đạp con đi ra đường  thấy những ai ?</a:t>
            </a:r>
          </a:p>
        </p:txBody>
      </p:sp>
    </p:spTree>
    <p:extLst>
      <p:ext uri="{BB962C8B-B14F-4D97-AF65-F5344CB8AC3E}">
        <p14:creationId xmlns:p14="http://schemas.microsoft.com/office/powerpoint/2010/main" val="126230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tranh nen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64" name="Picture 12" descr="xe-dap-m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0" y="947738"/>
            <a:ext cx="4267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23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688 C 0.14253 0.12116 0.22569 0.22659 0.33368 0.29388 C 0.44288 0.36093 0.60625 0.4074 0.71198 0.41827 C 0.81701 0.43006 0.89149 0.39376 0.96666 0.358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2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7772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Xe đạp con đã nói chuyện với ai?</a:t>
            </a:r>
          </a:p>
        </p:txBody>
      </p:sp>
      <p:pic>
        <p:nvPicPr>
          <p:cNvPr id="23556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80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4579" name="Picture 5" descr="duong pho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xe-dap-m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304" flipH="1">
            <a:off x="1198563" y="2663825"/>
            <a:ext cx="35925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o-to-tai-dong-m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300">
            <a:off x="3006725" y="163513"/>
            <a:ext cx="40735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Khung Chú Thích Hình Đám Mây 6"/>
          <p:cNvSpPr/>
          <p:nvPr/>
        </p:nvSpPr>
        <p:spPr>
          <a:xfrm rot="21401296">
            <a:off x="958850" y="1660525"/>
            <a:ext cx="2124075" cy="1169988"/>
          </a:xfrm>
          <a:prstGeom prst="cloudCallout">
            <a:avLst>
              <a:gd name="adj1" fmla="val 58894"/>
              <a:gd name="adj2" fmla="val 74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 err="1">
                <a:solidFill>
                  <a:srgbClr val="FF0000"/>
                </a:solidFill>
              </a:rPr>
              <a:t>Bác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chở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gì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mà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nhiều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thế</a:t>
            </a:r>
            <a:r>
              <a:rPr lang="vi-VN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8" name="Khung Chú Thích Hình Đám Mây 7"/>
          <p:cNvSpPr/>
          <p:nvPr/>
        </p:nvSpPr>
        <p:spPr>
          <a:xfrm>
            <a:off x="6553200" y="533400"/>
            <a:ext cx="2362200" cy="1146175"/>
          </a:xfrm>
          <a:prstGeom prst="cloudCallout">
            <a:avLst>
              <a:gd name="adj1" fmla="val -52371"/>
              <a:gd name="adj2" fmla="val 5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 err="1">
                <a:solidFill>
                  <a:srgbClr val="C00000"/>
                </a:solidFill>
              </a:rPr>
              <a:t>Bác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chở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gạo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đấy</a:t>
            </a:r>
            <a:r>
              <a:rPr lang="vi-VN" dirty="0">
                <a:solidFill>
                  <a:srgbClr val="C00000"/>
                </a:solidFill>
              </a:rPr>
              <a:t> </a:t>
            </a:r>
            <a:r>
              <a:rPr lang="vi-VN" dirty="0" err="1">
                <a:solidFill>
                  <a:srgbClr val="C00000"/>
                </a:solidFill>
              </a:rPr>
              <a:t>cháu</a:t>
            </a:r>
            <a:r>
              <a:rPr lang="vi-VN" dirty="0">
                <a:solidFill>
                  <a:srgbClr val="C00000"/>
                </a:solidFill>
              </a:rPr>
              <a:t> ạ !</a:t>
            </a:r>
          </a:p>
        </p:txBody>
      </p:sp>
    </p:spTree>
    <p:extLst>
      <p:ext uri="{BB962C8B-B14F-4D97-AF65-F5344CB8AC3E}">
        <p14:creationId xmlns:p14="http://schemas.microsoft.com/office/powerpoint/2010/main" val="26779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086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Xe đạp con đã nói gì với chú xe buýt ?</a:t>
            </a:r>
          </a:p>
        </p:txBody>
      </p:sp>
      <p:pic>
        <p:nvPicPr>
          <p:cNvPr id="25604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63963"/>
            <a:ext cx="2286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2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tranh-nen-dong-4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Khung Chú Thích Hình Đám Mây 3"/>
          <p:cNvSpPr/>
          <p:nvPr/>
        </p:nvSpPr>
        <p:spPr>
          <a:xfrm>
            <a:off x="4267200" y="838200"/>
            <a:ext cx="3200400" cy="1295400"/>
          </a:xfrm>
          <a:prstGeom prst="cloudCallout">
            <a:avLst>
              <a:gd name="adj1" fmla="val 14698"/>
              <a:gd name="adj2" fmla="val 114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3333FF"/>
                </a:solidFill>
              </a:rPr>
              <a:t>Ơ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hay!thế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lúa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gọa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có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ích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gì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cho</a:t>
            </a:r>
            <a:r>
              <a:rPr lang="en-US" dirty="0">
                <a:solidFill>
                  <a:srgbClr val="3333FF"/>
                </a:solidFill>
              </a:rPr>
              <a:t> con </a:t>
            </a:r>
            <a:r>
              <a:rPr lang="en-US" dirty="0" err="1">
                <a:solidFill>
                  <a:srgbClr val="3333FF"/>
                </a:solidFill>
              </a:rPr>
              <a:t>người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hở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 err="1">
                <a:solidFill>
                  <a:srgbClr val="3333FF"/>
                </a:solidFill>
              </a:rPr>
              <a:t>cháu</a:t>
            </a:r>
            <a:r>
              <a:rPr lang="en-US" dirty="0">
                <a:solidFill>
                  <a:srgbClr val="3333FF"/>
                </a:solidFill>
              </a:rPr>
              <a:t> ?</a:t>
            </a:r>
            <a:endParaRPr lang="vi-VN" dirty="0">
              <a:solidFill>
                <a:srgbClr val="3333FF"/>
              </a:solidFill>
            </a:endParaRPr>
          </a:p>
        </p:txBody>
      </p:sp>
      <p:sp>
        <p:nvSpPr>
          <p:cNvPr id="5" name="Khung Chú Thích Hình Đám Mây 4"/>
          <p:cNvSpPr/>
          <p:nvPr/>
        </p:nvSpPr>
        <p:spPr>
          <a:xfrm>
            <a:off x="6705600" y="2362200"/>
            <a:ext cx="2438400" cy="1676400"/>
          </a:xfrm>
          <a:prstGeom prst="cloudCallout">
            <a:avLst>
              <a:gd name="adj1" fmla="val -43429"/>
              <a:gd name="adj2" fmla="val 638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1600" dirty="0" err="1">
                <a:solidFill>
                  <a:srgbClr val="FF0000"/>
                </a:solidFill>
              </a:rPr>
              <a:t>Thế</a:t>
            </a:r>
            <a:r>
              <a:rPr lang="vi-VN" sz="1600" dirty="0">
                <a:solidFill>
                  <a:srgbClr val="FF0000"/>
                </a:solidFill>
              </a:rPr>
              <a:t> sao </a:t>
            </a:r>
            <a:r>
              <a:rPr lang="vi-VN" sz="1600" dirty="0" err="1">
                <a:solidFill>
                  <a:srgbClr val="FF0000"/>
                </a:solidFill>
              </a:rPr>
              <a:t>chú</a:t>
            </a:r>
            <a:r>
              <a:rPr lang="vi-VN" sz="1600" dirty="0">
                <a:solidFill>
                  <a:srgbClr val="FF0000"/>
                </a:solidFill>
              </a:rPr>
              <a:t> không </a:t>
            </a:r>
            <a:r>
              <a:rPr lang="vi-VN" sz="1600" dirty="0" err="1">
                <a:solidFill>
                  <a:srgbClr val="FF0000"/>
                </a:solidFill>
              </a:rPr>
              <a:t>chở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gạo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giúp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bác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Tải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mà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chở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toàn</a:t>
            </a:r>
            <a:r>
              <a:rPr lang="vi-VN" sz="1600" dirty="0">
                <a:solidFill>
                  <a:srgbClr val="FF0000"/>
                </a:solidFill>
              </a:rPr>
              <a:t> </a:t>
            </a:r>
            <a:r>
              <a:rPr lang="vi-VN" sz="1600" dirty="0" err="1">
                <a:solidFill>
                  <a:srgbClr val="FF0000"/>
                </a:solidFill>
              </a:rPr>
              <a:t>người</a:t>
            </a:r>
            <a:r>
              <a:rPr lang="vi-VN" sz="1600" dirty="0">
                <a:solidFill>
                  <a:srgbClr val="FF0000"/>
                </a:solidFill>
              </a:rPr>
              <a:t> không </a:t>
            </a:r>
            <a:r>
              <a:rPr lang="vi-VN" sz="1600" dirty="0" err="1">
                <a:solidFill>
                  <a:srgbClr val="FF0000"/>
                </a:solidFill>
              </a:rPr>
              <a:t>vậy</a:t>
            </a:r>
            <a:r>
              <a:rPr lang="vi-VN" sz="1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0751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inh nen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xsgs_1604225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xsgs_16042256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638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 descr="bupbe de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3"/>
          <p:cNvSpPr txBox="1">
            <a:spLocks noChangeArrowheads="1"/>
          </p:cNvSpPr>
          <p:nvPr/>
        </p:nvSpPr>
        <p:spPr bwMode="auto">
          <a:xfrm>
            <a:off x="1295400" y="1752600"/>
            <a:ext cx="6781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Mải nói chuyện xe đạp con đi như thế nào?</a:t>
            </a:r>
          </a:p>
          <a:p>
            <a:pPr eaLnBrk="1" hangingPunct="1"/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Chị xe hơi đã nhắc xe đạp điều gì ?</a:t>
            </a:r>
          </a:p>
        </p:txBody>
      </p:sp>
    </p:spTree>
    <p:extLst>
      <p:ext uri="{BB962C8B-B14F-4D97-AF65-F5344CB8AC3E}">
        <p14:creationId xmlns:p14="http://schemas.microsoft.com/office/powerpoint/2010/main" val="3138242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ranh-nen-dong-5"/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525"/>
            <a:ext cx="9144000" cy="6848475"/>
          </a:xfrm>
          <a:noFill/>
        </p:spPr>
      </p:pic>
      <p:sp>
        <p:nvSpPr>
          <p:cNvPr id="4" name="Khung Chú Thích Hình Đám Mây 3"/>
          <p:cNvSpPr/>
          <p:nvPr/>
        </p:nvSpPr>
        <p:spPr>
          <a:xfrm rot="21320880">
            <a:off x="5021263" y="225425"/>
            <a:ext cx="3660775" cy="1987550"/>
          </a:xfrm>
          <a:prstGeom prst="cloudCallout">
            <a:avLst>
              <a:gd name="adj1" fmla="val 18607"/>
              <a:gd name="adj2" fmla="val 39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en-US" sz="2000" dirty="0" err="1">
                <a:solidFill>
                  <a:srgbClr val="FF0066"/>
                </a:solidFill>
              </a:rPr>
              <a:t>Này</a:t>
            </a:r>
            <a:r>
              <a:rPr lang="en-US" sz="2000" dirty="0">
                <a:solidFill>
                  <a:srgbClr val="FF0066"/>
                </a:solidFill>
              </a:rPr>
              <a:t> ,</a:t>
            </a:r>
            <a:r>
              <a:rPr lang="en-US" sz="2000" dirty="0" err="1">
                <a:solidFill>
                  <a:srgbClr val="FF0066"/>
                </a:solidFill>
              </a:rPr>
              <a:t>Xe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Đạpcon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ơi</a:t>
            </a:r>
            <a:r>
              <a:rPr lang="en-US" sz="2000" dirty="0">
                <a:solidFill>
                  <a:srgbClr val="FF0066"/>
                </a:solidFill>
              </a:rPr>
              <a:t>! </a:t>
            </a:r>
            <a:r>
              <a:rPr lang="en-US" sz="2000" dirty="0" err="1">
                <a:solidFill>
                  <a:srgbClr val="FF0066"/>
                </a:solidFill>
              </a:rPr>
              <a:t>Em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sang </a:t>
            </a:r>
            <a:r>
              <a:rPr lang="en-US" sz="2000" dirty="0" err="1">
                <a:solidFill>
                  <a:srgbClr val="FF0066"/>
                </a:solidFill>
              </a:rPr>
              <a:t>bên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đường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của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em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đi</a:t>
            </a:r>
            <a:r>
              <a:rPr lang="en-US" sz="2000" dirty="0">
                <a:solidFill>
                  <a:srgbClr val="FF0066"/>
                </a:solidFill>
              </a:rPr>
              <a:t> </a:t>
            </a:r>
            <a:r>
              <a:rPr lang="en-US" sz="2000" dirty="0" err="1">
                <a:solidFill>
                  <a:srgbClr val="FF0066"/>
                </a:solidFill>
              </a:rPr>
              <a:t>nào</a:t>
            </a:r>
            <a:r>
              <a:rPr lang="en-US" sz="2000" dirty="0">
                <a:solidFill>
                  <a:srgbClr val="FF0066"/>
                </a:solidFill>
              </a:rPr>
              <a:t>!</a:t>
            </a:r>
          </a:p>
          <a:p>
            <a:pPr algn="ctr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>
              <a:defRPr/>
            </a:pPr>
            <a:endParaRPr lang="en-US" sz="1600" dirty="0">
              <a:solidFill>
                <a:srgbClr val="FF0066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srgbClr val="FF0066"/>
                </a:solidFill>
              </a:rPr>
              <a:t> </a:t>
            </a:r>
            <a:endParaRPr lang="vi-VN" sz="1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66"/>
                </a:solidFill>
                <a:latin typeface="Times New Roman" pitchFamily="18" charset="0"/>
              </a:rPr>
              <a:t>Xe đạp con tỏ thái độ như thế nào với chị xe Hơi ?</a:t>
            </a:r>
          </a:p>
        </p:txBody>
      </p:sp>
      <p:pic>
        <p:nvPicPr>
          <p:cNvPr id="29700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63963"/>
            <a:ext cx="2286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2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tranh-nen-dong-5"/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525"/>
            <a:ext cx="9144000" cy="6848475"/>
          </a:xfrm>
          <a:noFill/>
        </p:spPr>
      </p:pic>
      <p:sp>
        <p:nvSpPr>
          <p:cNvPr id="5" name="Khung Chú Thích Hình Đám Mây 4"/>
          <p:cNvSpPr/>
          <p:nvPr/>
        </p:nvSpPr>
        <p:spPr>
          <a:xfrm>
            <a:off x="2743200" y="990600"/>
            <a:ext cx="2895600" cy="1143000"/>
          </a:xfrm>
          <a:prstGeom prst="cloudCallout">
            <a:avLst>
              <a:gd name="adj1" fmla="val 35509"/>
              <a:gd name="adj2" fmla="val 83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solidFill>
                  <a:srgbClr val="FF3300"/>
                </a:solidFill>
              </a:rPr>
              <a:t>Mặc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em</a:t>
            </a:r>
            <a:r>
              <a:rPr lang="en-US" sz="1600" dirty="0">
                <a:solidFill>
                  <a:srgbClr val="FF3300"/>
                </a:solidFill>
              </a:rPr>
              <a:t> ,</a:t>
            </a:r>
            <a:r>
              <a:rPr lang="en-US" sz="1600" dirty="0" err="1">
                <a:solidFill>
                  <a:srgbClr val="FF3300"/>
                </a:solidFill>
              </a:rPr>
              <a:t>em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thích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chạy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đua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với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mọi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người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 err="1">
                <a:solidFill>
                  <a:srgbClr val="FF3300"/>
                </a:solidFill>
              </a:rPr>
              <a:t>cơ</a:t>
            </a:r>
            <a:r>
              <a:rPr lang="en-US" sz="1600" dirty="0">
                <a:solidFill>
                  <a:srgbClr val="FF3300"/>
                </a:solidFill>
              </a:rPr>
              <a:t> !</a:t>
            </a:r>
            <a:endParaRPr lang="vi-VN" sz="1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14400" y="1143000"/>
            <a:ext cx="75438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H" pitchFamily="34" charset="0"/>
                <a:cs typeface="Times New Roman" pitchFamily="18" charset="0"/>
              </a:rPr>
              <a:t>ii. Chu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 BỊ</a:t>
            </a:r>
            <a:endParaRPr lang="en-US" sz="3200" b="1">
              <a:solidFill>
                <a:srgbClr val="FF0000"/>
              </a:solidFill>
              <a:latin typeface=".VnTimeH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1.Địa điểm :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lớp.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2.Đội hình :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 ngồi trên ghế theo hình chữ U.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3.Đồ dùng của gia đình :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slile trong bài giảng điện tử truyện “ Xe đạp con trên đường phố”.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video truyện “ Xe đạp con trên đường phố”.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Môi trường trang trí lớp học phù hợp với chủ đề Giao Thông.</a:t>
            </a:r>
          </a:p>
          <a:p>
            <a:pPr eaLnBrk="0" hangingPunct="0"/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4.Đồ dùng của trẻ :</a:t>
            </a:r>
          </a:p>
          <a:p>
            <a:pPr eaLnBrk="0" hangingPunct="0">
              <a:buFontTx/>
              <a:buChar char="-"/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 phục gọn gàng phù hợp với thời tiết.</a:t>
            </a:r>
          </a:p>
          <a:p>
            <a:pPr eaLnBrk="0" hangingPunct="0">
              <a:buFontTx/>
              <a:buChar char="-"/>
            </a:pPr>
            <a:endParaRPr lang="en-US" sz="2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4100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4264593"/>
      </p:ext>
    </p:extLst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143000" y="25908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0066"/>
                </a:solidFill>
                <a:latin typeface="Times New Roman" pitchFamily="18" charset="0"/>
              </a:rPr>
              <a:t>Không nghe lời chị xe Hơi,xe đạp con đã bị làm sao?</a:t>
            </a:r>
          </a:p>
        </p:txBody>
      </p:sp>
      <p:pic>
        <p:nvPicPr>
          <p:cNvPr id="31748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63963"/>
            <a:ext cx="2286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814721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ga tu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31013"/>
          </a:xfrm>
        </p:spPr>
      </p:pic>
      <p:pic>
        <p:nvPicPr>
          <p:cNvPr id="58371" name="Picture 3" descr="img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20082" r="15218" b="22696"/>
          <a:stretch>
            <a:fillRect/>
          </a:stretch>
        </p:blipFill>
        <p:spPr bwMode="auto">
          <a:xfrm>
            <a:off x="6248400" y="2438400"/>
            <a:ext cx="2895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xe-cuu-t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56">
            <a:off x="9144000" y="4343400"/>
            <a:ext cx="35401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xe-dap-m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461" flipH="1">
            <a:off x="2514600" y="2514600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1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2405 L -0.40834 -0.279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8 0.09595 L -0.43525 -0.170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33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e cuu t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9769E-6 C 0.01875 -0.02428 0.03802 -0.04856 0.05191 -0.04856 C 0.0658 -0.04856 0.07118 0.00161 0.08282 4.79769E-6 C 0.0941 -0.00116 0.11459 -0.04625 0.12084 -0.05388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inh nen 1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85800" y="2590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0066"/>
                </a:solidFill>
                <a:latin typeface="Times New Roman" pitchFamily="18" charset="0"/>
              </a:rPr>
              <a:t>Xe đạp con có biết lỗi của mình không? Vì sao?</a:t>
            </a:r>
          </a:p>
        </p:txBody>
      </p:sp>
      <p:pic>
        <p:nvPicPr>
          <p:cNvPr id="33796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8" descr="uu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9843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 descr="s_f_01_592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528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2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tranh-nen-cuoi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659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62000" y="1676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.VnTimeH" pitchFamily="34" charset="0"/>
                <a:cs typeface="Times New Roman" pitchFamily="18" charset="0"/>
              </a:rPr>
              <a:t>Iii.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TIẾN HÀNH</a:t>
            </a:r>
            <a:endParaRPr lang="en-US" sz="4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76200"/>
            <a:ext cx="9156700" cy="6858000"/>
            <a:chOff x="-8" y="-19"/>
            <a:chExt cx="5768" cy="4377"/>
          </a:xfrm>
        </p:grpSpPr>
        <p:pic>
          <p:nvPicPr>
            <p:cNvPr id="512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BanOiCoBietBeat-DangCapNhat-24282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8390"/>
      </p:ext>
    </p:extLst>
  </p:cSld>
  <p:clrMapOvr>
    <a:masterClrMapping/>
  </p:clrMapOvr>
  <p:transition spd="slow" advClick="0" advTm="200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67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FF"/>
                </a:solidFill>
                <a:latin typeface=".VnCooper" pitchFamily="34" charset="0"/>
              </a:rPr>
              <a:t>Xe ®¹p con trªn ®­êng phè</a:t>
            </a:r>
          </a:p>
        </p:txBody>
      </p:sp>
      <p:pic>
        <p:nvPicPr>
          <p:cNvPr id="6147" name="Picture 10" descr="duong ph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1" descr="xe-dap-m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371600" y="457200"/>
            <a:ext cx="6400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FF00"/>
                </a:solidFill>
                <a:latin typeface=".VnCooperH" pitchFamily="34" charset="0"/>
              </a:rPr>
              <a:t>Xe ®¹p con trªn ®­êng phè</a:t>
            </a:r>
          </a:p>
        </p:txBody>
      </p:sp>
      <p:pic>
        <p:nvPicPr>
          <p:cNvPr id="8" name="Ghi 3709.WAV">
            <a:hlinkClick r:id="" action="ppaction://media"/>
          </p:cNvPr>
          <p:cNvPicPr>
            <a:picLocks noRot="1" noChangeAspect="1"/>
          </p:cNvPicPr>
          <p:nvPr>
            <a:wavAudioFile r:embed="rId1" name="Ghi âm thanh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62999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8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00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8738"/>
            <a:ext cx="9144000" cy="6916738"/>
          </a:xfrm>
        </p:spPr>
      </p:pic>
    </p:spTree>
    <p:extLst>
      <p:ext uri="{BB962C8B-B14F-4D97-AF65-F5344CB8AC3E}">
        <p14:creationId xmlns:p14="http://schemas.microsoft.com/office/powerpoint/2010/main" val="3178495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tranh nen 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64" name="Picture 12" descr="xe-dap-m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10000" y="947738"/>
            <a:ext cx="4267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55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1688 C 0.14253 0.12116 0.22569 0.22659 0.33368 0.29388 C 0.44288 0.36093 0.60625 0.4074 0.71198 0.41827 C 0.81701 0.43006 0.89149 0.39376 0.96666 0.35885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20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duong pho 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71" name="Picture 15" descr="o-to-tai-dong-m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736975"/>
            <a:ext cx="49530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xe-dap-m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24300" y="119063"/>
            <a:ext cx="33147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59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11607 L 0.86666 0.737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310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8728E-6 L 0.60625 0.4312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1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67 0.73757 L 1.58333 1.303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2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ranh-nen-dong-4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9144000" cy="6867525"/>
          </a:xfrm>
          <a:noFill/>
        </p:spPr>
      </p:pic>
    </p:spTree>
    <p:extLst>
      <p:ext uri="{BB962C8B-B14F-4D97-AF65-F5344CB8AC3E}">
        <p14:creationId xmlns:p14="http://schemas.microsoft.com/office/powerpoint/2010/main" val="484886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485</Words>
  <Application>Microsoft Office PowerPoint</Application>
  <PresentationFormat>On-screen Show (4:3)</PresentationFormat>
  <Paragraphs>57</Paragraphs>
  <Slides>33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Xe ®¹p con trªn ®­êng phè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 ®¹p con trªn ®­êng phè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SKY</cp:lastModifiedBy>
  <cp:revision>1</cp:revision>
  <dcterms:created xsi:type="dcterms:W3CDTF">2024-02-27T01:26:42Z</dcterms:created>
  <dcterms:modified xsi:type="dcterms:W3CDTF">2024-02-27T01:32:56Z</dcterms:modified>
</cp:coreProperties>
</file>