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60" r:id="rId5"/>
    <p:sldId id="259" r:id="rId6"/>
    <p:sldId id="261" r:id="rId7"/>
    <p:sldId id="262" r:id="rId8"/>
    <p:sldId id="264" r:id="rId9"/>
    <p:sldId id="265" r:id="rId10"/>
    <p:sldId id="266"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463553-853B-4D98-A122-A9506368EC57}"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A565D-2013-46E2-9D3D-1D38DFF9AEFC}" type="slidenum">
              <a:rPr lang="en-US" smtClean="0"/>
              <a:t>‹#›</a:t>
            </a:fld>
            <a:endParaRPr lang="en-US"/>
          </a:p>
        </p:txBody>
      </p:sp>
    </p:spTree>
    <p:extLst>
      <p:ext uri="{BB962C8B-B14F-4D97-AF65-F5344CB8AC3E}">
        <p14:creationId xmlns:p14="http://schemas.microsoft.com/office/powerpoint/2010/main" val="331539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463553-853B-4D98-A122-A9506368EC57}"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A565D-2013-46E2-9D3D-1D38DFF9AEFC}" type="slidenum">
              <a:rPr lang="en-US" smtClean="0"/>
              <a:t>‹#›</a:t>
            </a:fld>
            <a:endParaRPr lang="en-US"/>
          </a:p>
        </p:txBody>
      </p:sp>
    </p:spTree>
    <p:extLst>
      <p:ext uri="{BB962C8B-B14F-4D97-AF65-F5344CB8AC3E}">
        <p14:creationId xmlns:p14="http://schemas.microsoft.com/office/powerpoint/2010/main" val="3163562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463553-853B-4D98-A122-A9506368EC57}"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A565D-2013-46E2-9D3D-1D38DFF9AEFC}" type="slidenum">
              <a:rPr lang="en-US" smtClean="0"/>
              <a:t>‹#›</a:t>
            </a:fld>
            <a:endParaRPr lang="en-US"/>
          </a:p>
        </p:txBody>
      </p:sp>
    </p:spTree>
    <p:extLst>
      <p:ext uri="{BB962C8B-B14F-4D97-AF65-F5344CB8AC3E}">
        <p14:creationId xmlns:p14="http://schemas.microsoft.com/office/powerpoint/2010/main" val="878622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463553-853B-4D98-A122-A9506368EC57}"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A565D-2013-46E2-9D3D-1D38DFF9AEFC}" type="slidenum">
              <a:rPr lang="en-US" smtClean="0"/>
              <a:t>‹#›</a:t>
            </a:fld>
            <a:endParaRPr lang="en-US"/>
          </a:p>
        </p:txBody>
      </p:sp>
    </p:spTree>
    <p:extLst>
      <p:ext uri="{BB962C8B-B14F-4D97-AF65-F5344CB8AC3E}">
        <p14:creationId xmlns:p14="http://schemas.microsoft.com/office/powerpoint/2010/main" val="2424708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463553-853B-4D98-A122-A9506368EC57}"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A565D-2013-46E2-9D3D-1D38DFF9AEFC}" type="slidenum">
              <a:rPr lang="en-US" smtClean="0"/>
              <a:t>‹#›</a:t>
            </a:fld>
            <a:endParaRPr lang="en-US"/>
          </a:p>
        </p:txBody>
      </p:sp>
    </p:spTree>
    <p:extLst>
      <p:ext uri="{BB962C8B-B14F-4D97-AF65-F5344CB8AC3E}">
        <p14:creationId xmlns:p14="http://schemas.microsoft.com/office/powerpoint/2010/main" val="3985544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463553-853B-4D98-A122-A9506368EC57}" type="datetimeFigureOut">
              <a:rPr lang="en-US" smtClean="0"/>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EA565D-2013-46E2-9D3D-1D38DFF9AEFC}" type="slidenum">
              <a:rPr lang="en-US" smtClean="0"/>
              <a:t>‹#›</a:t>
            </a:fld>
            <a:endParaRPr lang="en-US"/>
          </a:p>
        </p:txBody>
      </p:sp>
    </p:spTree>
    <p:extLst>
      <p:ext uri="{BB962C8B-B14F-4D97-AF65-F5344CB8AC3E}">
        <p14:creationId xmlns:p14="http://schemas.microsoft.com/office/powerpoint/2010/main" val="1256483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463553-853B-4D98-A122-A9506368EC57}" type="datetimeFigureOut">
              <a:rPr lang="en-US" smtClean="0"/>
              <a:t>4/11/2024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EA565D-2013-46E2-9D3D-1D38DFF9AEFC}" type="slidenum">
              <a:rPr lang="en-US" smtClean="0"/>
              <a:t>‹#›</a:t>
            </a:fld>
            <a:endParaRPr lang="en-US"/>
          </a:p>
        </p:txBody>
      </p:sp>
    </p:spTree>
    <p:extLst>
      <p:ext uri="{BB962C8B-B14F-4D97-AF65-F5344CB8AC3E}">
        <p14:creationId xmlns:p14="http://schemas.microsoft.com/office/powerpoint/2010/main" val="2440877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463553-853B-4D98-A122-A9506368EC57}" type="datetimeFigureOut">
              <a:rPr lang="en-US" smtClean="0"/>
              <a:t>4/11/2024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EA565D-2013-46E2-9D3D-1D38DFF9AEFC}" type="slidenum">
              <a:rPr lang="en-US" smtClean="0"/>
              <a:t>‹#›</a:t>
            </a:fld>
            <a:endParaRPr lang="en-US"/>
          </a:p>
        </p:txBody>
      </p:sp>
    </p:spTree>
    <p:extLst>
      <p:ext uri="{BB962C8B-B14F-4D97-AF65-F5344CB8AC3E}">
        <p14:creationId xmlns:p14="http://schemas.microsoft.com/office/powerpoint/2010/main" val="3029132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463553-853B-4D98-A122-A9506368EC57}" type="datetimeFigureOut">
              <a:rPr lang="en-US" smtClean="0"/>
              <a:t>4/11/2024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EA565D-2013-46E2-9D3D-1D38DFF9AEFC}" type="slidenum">
              <a:rPr lang="en-US" smtClean="0"/>
              <a:t>‹#›</a:t>
            </a:fld>
            <a:endParaRPr lang="en-US"/>
          </a:p>
        </p:txBody>
      </p:sp>
    </p:spTree>
    <p:extLst>
      <p:ext uri="{BB962C8B-B14F-4D97-AF65-F5344CB8AC3E}">
        <p14:creationId xmlns:p14="http://schemas.microsoft.com/office/powerpoint/2010/main" val="1085080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463553-853B-4D98-A122-A9506368EC57}" type="datetimeFigureOut">
              <a:rPr lang="en-US" smtClean="0"/>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EA565D-2013-46E2-9D3D-1D38DFF9AEFC}" type="slidenum">
              <a:rPr lang="en-US" smtClean="0"/>
              <a:t>‹#›</a:t>
            </a:fld>
            <a:endParaRPr lang="en-US"/>
          </a:p>
        </p:txBody>
      </p:sp>
    </p:spTree>
    <p:extLst>
      <p:ext uri="{BB962C8B-B14F-4D97-AF65-F5344CB8AC3E}">
        <p14:creationId xmlns:p14="http://schemas.microsoft.com/office/powerpoint/2010/main" val="2399221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463553-853B-4D98-A122-A9506368EC57}" type="datetimeFigureOut">
              <a:rPr lang="en-US" smtClean="0"/>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EA565D-2013-46E2-9D3D-1D38DFF9AEFC}" type="slidenum">
              <a:rPr lang="en-US" smtClean="0"/>
              <a:t>‹#›</a:t>
            </a:fld>
            <a:endParaRPr lang="en-US"/>
          </a:p>
        </p:txBody>
      </p:sp>
    </p:spTree>
    <p:extLst>
      <p:ext uri="{BB962C8B-B14F-4D97-AF65-F5344CB8AC3E}">
        <p14:creationId xmlns:p14="http://schemas.microsoft.com/office/powerpoint/2010/main" val="1712468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463553-853B-4D98-A122-A9506368EC57}" type="datetimeFigureOut">
              <a:rPr lang="en-US" smtClean="0"/>
              <a:t>4/11/2024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EA565D-2013-46E2-9D3D-1D38DFF9AEFC}" type="slidenum">
              <a:rPr lang="en-US" smtClean="0"/>
              <a:t>‹#›</a:t>
            </a:fld>
            <a:endParaRPr lang="en-US"/>
          </a:p>
        </p:txBody>
      </p:sp>
    </p:spTree>
    <p:extLst>
      <p:ext uri="{BB962C8B-B14F-4D97-AF65-F5344CB8AC3E}">
        <p14:creationId xmlns:p14="http://schemas.microsoft.com/office/powerpoint/2010/main" val="1446030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0.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411760" y="46546"/>
            <a:ext cx="4572000" cy="646331"/>
          </a:xfrm>
          <a:prstGeom prst="rect">
            <a:avLst/>
          </a:prstGeom>
        </p:spPr>
        <p:txBody>
          <a:bodyPr>
            <a:spAutoFit/>
          </a:bodyPr>
          <a:lstStyle/>
          <a:p>
            <a:pPr algn="ctr"/>
            <a:r>
              <a:rPr lang="en-US" b="1" dirty="0">
                <a:solidFill>
                  <a:schemeClr val="tx2"/>
                </a:solidFill>
                <a:latin typeface="Times New Roman" pitchFamily="18" charset="0"/>
                <a:cs typeface="Times New Roman" pitchFamily="18" charset="0"/>
              </a:rPr>
              <a:t>ỦY BAN NHÂN DÂN QUẬN LONG BIÊN</a:t>
            </a:r>
          </a:p>
          <a:p>
            <a:pPr algn="ctr"/>
            <a:r>
              <a:rPr lang="en-US" b="1" dirty="0">
                <a:solidFill>
                  <a:schemeClr val="tx2"/>
                </a:solidFill>
                <a:latin typeface="Times New Roman" pitchFamily="18" charset="0"/>
                <a:cs typeface="Times New Roman" pitchFamily="18" charset="0"/>
              </a:rPr>
              <a:t>TRƯỜNG MẦM NON CHIM ÉN</a:t>
            </a:r>
          </a:p>
        </p:txBody>
      </p:sp>
      <p:sp>
        <p:nvSpPr>
          <p:cNvPr id="6" name="TextBox 5"/>
          <p:cNvSpPr txBox="1"/>
          <p:nvPr/>
        </p:nvSpPr>
        <p:spPr>
          <a:xfrm>
            <a:off x="1628552" y="1884205"/>
            <a:ext cx="6192688" cy="461665"/>
          </a:xfrm>
          <a:prstGeom prst="rect">
            <a:avLst/>
          </a:prstGeom>
          <a:noFill/>
        </p:spPr>
        <p:txBody>
          <a:bodyPr wrap="square" rtlCol="0">
            <a:spAutoFit/>
          </a:bodyPr>
          <a:lstStyle/>
          <a:p>
            <a:pPr algn="ctr"/>
            <a:r>
              <a:rPr lang="en-US" sz="2400" b="1" dirty="0" smtClean="0">
                <a:solidFill>
                  <a:srgbClr val="FF0000"/>
                </a:solidFill>
                <a:latin typeface="Times New Roman" pitchFamily="18" charset="0"/>
                <a:cs typeface="Times New Roman" pitchFamily="18" charset="0"/>
              </a:rPr>
              <a:t>LĨNH VỰC PHÁT TRIỂN NGÔN NGỮ</a:t>
            </a:r>
          </a:p>
        </p:txBody>
      </p:sp>
      <p:sp>
        <p:nvSpPr>
          <p:cNvPr id="7" name="Rectangle 6"/>
          <p:cNvSpPr/>
          <p:nvPr/>
        </p:nvSpPr>
        <p:spPr>
          <a:xfrm>
            <a:off x="1250377" y="2333361"/>
            <a:ext cx="6894766" cy="1431161"/>
          </a:xfrm>
          <a:prstGeom prst="rect">
            <a:avLst/>
          </a:prstGeom>
        </p:spPr>
        <p:txBody>
          <a:bodyPr wrap="square">
            <a:spAutoFit/>
          </a:bodyPr>
          <a:lstStyle/>
          <a:p>
            <a:pPr algn="ctr"/>
            <a:r>
              <a:rPr lang="en-US" sz="3600" b="1" dirty="0" smtClean="0">
                <a:solidFill>
                  <a:srgbClr val="0070C0"/>
                </a:solidFill>
                <a:latin typeface="Times New Roman" pitchFamily="18" charset="0"/>
                <a:cs typeface="Times New Roman" pitchFamily="18" charset="0"/>
              </a:rPr>
              <a:t>TRUYỆN</a:t>
            </a:r>
          </a:p>
          <a:p>
            <a:pPr algn="ctr"/>
            <a:r>
              <a:rPr lang="en-US" sz="4000" b="1" dirty="0" smtClean="0">
                <a:solidFill>
                  <a:srgbClr val="002060"/>
                </a:solidFill>
                <a:latin typeface="Times New Roman" pitchFamily="18" charset="0"/>
                <a:cs typeface="Times New Roman" pitchFamily="18" charset="0"/>
              </a:rPr>
              <a:t>VÌ SAO THỎ CỤT ĐUÔI</a:t>
            </a:r>
          </a:p>
          <a:p>
            <a:endParaRPr lang="en-US" sz="1100" b="1" dirty="0">
              <a:solidFill>
                <a:srgbClr val="FF0000"/>
              </a:solidFill>
              <a:latin typeface="Times New Roman" pitchFamily="18" charset="0"/>
              <a:cs typeface="Times New Roman" pitchFamily="18" charset="0"/>
            </a:endParaRPr>
          </a:p>
        </p:txBody>
      </p:sp>
      <p:sp>
        <p:nvSpPr>
          <p:cNvPr id="8" name="Rectangle 7"/>
          <p:cNvSpPr/>
          <p:nvPr/>
        </p:nvSpPr>
        <p:spPr>
          <a:xfrm>
            <a:off x="3554760" y="3579856"/>
            <a:ext cx="2286000" cy="369332"/>
          </a:xfrm>
          <a:prstGeom prst="rect">
            <a:avLst/>
          </a:prstGeom>
        </p:spPr>
        <p:txBody>
          <a:bodyPr wrap="square">
            <a:spAutoFit/>
          </a:bodyPr>
          <a:lstStyle/>
          <a:p>
            <a:r>
              <a:rPr lang="vi-VN" b="1" i="1" dirty="0" smtClean="0">
                <a:latin typeface="Times New Roman" pitchFamily="18" charset="0"/>
                <a:cs typeface="Times New Roman" pitchFamily="18" charset="0"/>
              </a:rPr>
              <a:t>Lứa </a:t>
            </a:r>
            <a:r>
              <a:rPr lang="vi-VN" b="1" i="1" dirty="0">
                <a:latin typeface="Times New Roman" pitchFamily="18" charset="0"/>
                <a:cs typeface="Times New Roman" pitchFamily="18" charset="0"/>
              </a:rPr>
              <a:t>tuổi :24-36 tháng</a:t>
            </a:r>
            <a:endParaRPr lang="en-US" b="1" i="1" dirty="0">
              <a:latin typeface="Times New Roman" pitchFamily="18" charset="0"/>
              <a:cs typeface="Times New Roman" pitchFamily="18" charset="0"/>
            </a:endParaRPr>
          </a:p>
        </p:txBody>
      </p:sp>
      <p:pic>
        <p:nvPicPr>
          <p:cNvPr id="12290"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31222" y1="14333" x2="45111" y2="80444"/>
                        <a14:foregroundMark x1="54111" y1="21333" x2="91667" y2="64444"/>
                        <a14:foregroundMark x1="87444" y1="26889" x2="84667" y2="84556"/>
                        <a14:foregroundMark x1="75667" y1="18556" x2="4778" y2="31111"/>
                        <a14:foregroundMark x1="50000" y1="8111" x2="50000" y2="8111"/>
                        <a14:foregroundMark x1="40222" y1="10889" x2="86778" y2="70000"/>
                        <a14:foregroundMark x1="75000" y1="22778" x2="61778" y2="85222"/>
                        <a14:foregroundMark x1="46556" y1="26222" x2="45111" y2="69222"/>
                        <a14:foregroundMark x1="25000" y1="29000" x2="22222" y2="80444"/>
                        <a14:foregroundMark x1="10333" y1="33889" x2="13889" y2="70000"/>
                        <a14:foregroundMark x1="2000" y1="41444" x2="7556" y2="63000"/>
                        <a14:foregroundMark x1="24222" y1="14333" x2="35333" y2="7444"/>
                        <a14:foregroundMark x1="25667" y1="13000" x2="13111" y2="20667"/>
                        <a14:foregroundMark x1="38111" y1="8111" x2="61778" y2="4667"/>
                        <a14:foregroundMark x1="66000" y1="8778" x2="78444" y2="17111"/>
                        <a14:foregroundMark x1="79111" y1="14333" x2="96556" y2="40778"/>
                        <a14:foregroundMark x1="91000" y1="49778" x2="91000" y2="63000"/>
                        <a14:foregroundMark x1="97222" y1="56778" x2="93000" y2="69222"/>
                        <a14:foregroundMark x1="76333" y1="63667" x2="63222" y2="84556"/>
                        <a14:foregroundMark x1="40222" y1="78333" x2="79889" y2="90778"/>
                        <a14:foregroundMark x1="74333" y1="70000" x2="77778" y2="74778"/>
                        <a14:foregroundMark x1="11111" y1="45000" x2="43778" y2="37333"/>
                        <a14:foregroundMark x1="63222" y1="46333" x2="55556" y2="56111"/>
                        <a14:foregroundMark x1="45778" y1="29667" x2="45778" y2="29667"/>
                        <a14:foregroundMark x1="39556" y1="33111" x2="48556" y2="32444"/>
                        <a14:foregroundMark x1="13111" y1="72778" x2="33333" y2="90778"/>
                        <a14:foregroundMark x1="11778" y1="76889" x2="20778" y2="81778"/>
                        <a14:foregroundMark x1="24222" y1="90778" x2="45778" y2="95000"/>
                        <a14:foregroundMark x1="53444" y1="97111" x2="65222" y2="95667"/>
                      </a14:backgroundRemoval>
                    </a14:imgEffect>
                  </a14:imgLayer>
                </a14:imgProps>
              </a:ext>
              <a:ext uri="{28A0092B-C50C-407E-A947-70E740481C1C}">
                <a14:useLocalDpi xmlns:a14="http://schemas.microsoft.com/office/drawing/2010/main" val="0"/>
              </a:ext>
            </a:extLst>
          </a:blip>
          <a:srcRect/>
          <a:stretch>
            <a:fillRect/>
          </a:stretch>
        </p:blipFill>
        <p:spPr bwMode="auto">
          <a:xfrm>
            <a:off x="3967096" y="692877"/>
            <a:ext cx="1209807" cy="1209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AutoShape 2" descr="Tàu hỏa vận chuyển Clip art Image - tàu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782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773" y="253543"/>
            <a:ext cx="8229600" cy="1143000"/>
          </a:xfrm>
        </p:spPr>
        <p:txBody>
          <a:bodyPr/>
          <a:lstStyle/>
          <a:p>
            <a:endParaRPr lang="en-US"/>
          </a:p>
        </p:txBody>
      </p:sp>
      <p:sp>
        <p:nvSpPr>
          <p:cNvPr id="3" name="Content Placeholder 2"/>
          <p:cNvSpPr>
            <a:spLocks noGrp="1"/>
          </p:cNvSpPr>
          <p:nvPr>
            <p:ph idx="1"/>
          </p:nvPr>
        </p:nvSpPr>
        <p:spPr>
          <a:xfrm>
            <a:off x="483773" y="1579105"/>
            <a:ext cx="8229600" cy="4525963"/>
          </a:xfrm>
        </p:spPr>
        <p:txBody>
          <a:bodyPr/>
          <a:lstStyle/>
          <a:p>
            <a:endParaRPr lang="en-US"/>
          </a:p>
        </p:txBody>
      </p:sp>
      <p:pic>
        <p:nvPicPr>
          <p:cNvPr id="11266" name="Picture 2" descr="Truyện : Vì sao Thỏ cụt đuô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73" y="-21095"/>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291" y="188640"/>
            <a:ext cx="3537315" cy="707886"/>
          </a:xfrm>
          <a:prstGeom prst="rect">
            <a:avLst/>
          </a:prstGeom>
          <a:noFill/>
        </p:spPr>
        <p:txBody>
          <a:bodyPr wrap="square" rtlCol="0">
            <a:spAutoFit/>
          </a:bodyPr>
          <a:lstStyle/>
          <a:p>
            <a:r>
              <a:rPr lang="en-US" sz="4000" dirty="0" err="1">
                <a:solidFill>
                  <a:schemeClr val="accent2">
                    <a:lumMod val="75000"/>
                  </a:schemeClr>
                </a:solidFill>
              </a:rPr>
              <a:t>P</a:t>
            </a:r>
            <a:r>
              <a:rPr lang="en-US" sz="4000" dirty="0" err="1" smtClean="0">
                <a:solidFill>
                  <a:schemeClr val="accent2">
                    <a:lumMod val="75000"/>
                  </a:schemeClr>
                </a:solidFill>
              </a:rPr>
              <a:t>him</a:t>
            </a:r>
            <a:r>
              <a:rPr lang="en-US" sz="4000" dirty="0" smtClean="0">
                <a:solidFill>
                  <a:schemeClr val="accent2">
                    <a:lumMod val="75000"/>
                  </a:schemeClr>
                </a:solidFill>
              </a:rPr>
              <a:t> </a:t>
            </a:r>
            <a:r>
              <a:rPr lang="en-US" sz="4000" dirty="0" err="1" smtClean="0">
                <a:solidFill>
                  <a:schemeClr val="accent2">
                    <a:lumMod val="75000"/>
                  </a:schemeClr>
                </a:solidFill>
              </a:rPr>
              <a:t>hoạt</a:t>
            </a:r>
            <a:r>
              <a:rPr lang="en-US" sz="4000" dirty="0" smtClean="0">
                <a:solidFill>
                  <a:schemeClr val="accent2">
                    <a:lumMod val="75000"/>
                  </a:schemeClr>
                </a:solidFill>
              </a:rPr>
              <a:t> </a:t>
            </a:r>
            <a:r>
              <a:rPr lang="en-US" sz="4000" dirty="0" err="1" smtClean="0">
                <a:solidFill>
                  <a:schemeClr val="accent2">
                    <a:lumMod val="75000"/>
                  </a:schemeClr>
                </a:solidFill>
              </a:rPr>
              <a:t>hình</a:t>
            </a:r>
            <a:r>
              <a:rPr lang="en-US" sz="4000" dirty="0" smtClean="0">
                <a:solidFill>
                  <a:schemeClr val="accent2">
                    <a:lumMod val="75000"/>
                  </a:schemeClr>
                </a:solidFill>
              </a:rPr>
              <a:t>:</a:t>
            </a:r>
            <a:endParaRPr lang="en-US" sz="4000" dirty="0">
              <a:solidFill>
                <a:schemeClr val="accent2">
                  <a:lumMod val="75000"/>
                </a:schemeClr>
              </a:solidFill>
            </a:endParaRPr>
          </a:p>
        </p:txBody>
      </p:sp>
      <p:sp>
        <p:nvSpPr>
          <p:cNvPr id="5" name="TextBox 4"/>
          <p:cNvSpPr txBox="1"/>
          <p:nvPr/>
        </p:nvSpPr>
        <p:spPr>
          <a:xfrm>
            <a:off x="49291" y="0"/>
            <a:ext cx="922309" cy="369332"/>
          </a:xfrm>
          <a:prstGeom prst="rect">
            <a:avLst/>
          </a:prstGeom>
          <a:noFill/>
        </p:spPr>
        <p:txBody>
          <a:bodyPr wrap="square" rtlCol="0">
            <a:spAutoFit/>
          </a:bodyPr>
          <a:lstStyle/>
          <a:p>
            <a:r>
              <a:rPr lang="en-US" dirty="0" smtClean="0"/>
              <a:t>3,</a:t>
            </a:r>
            <a:endParaRPr lang="en-US" dirty="0"/>
          </a:p>
        </p:txBody>
      </p:sp>
    </p:spTree>
    <p:extLst>
      <p:ext uri="{BB962C8B-B14F-4D97-AF65-F5344CB8AC3E}">
        <p14:creationId xmlns:p14="http://schemas.microsoft.com/office/powerpoint/2010/main" val="9160397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0"/>
            <a:ext cx="2123728" cy="369332"/>
          </a:xfrm>
          <a:prstGeom prst="rect">
            <a:avLst/>
          </a:prstGeom>
          <a:noFill/>
        </p:spPr>
        <p:txBody>
          <a:bodyPr wrap="square" rtlCol="0">
            <a:spAutoFit/>
          </a:bodyPr>
          <a:lstStyle/>
          <a:p>
            <a:r>
              <a:rPr lang="en-US" dirty="0" smtClean="0"/>
              <a:t>III, </a:t>
            </a:r>
            <a:r>
              <a:rPr lang="en-US" dirty="0" err="1" smtClean="0"/>
              <a:t>Kết</a:t>
            </a:r>
            <a:r>
              <a:rPr lang="en-US" dirty="0" smtClean="0"/>
              <a:t> </a:t>
            </a:r>
            <a:r>
              <a:rPr lang="en-US" dirty="0" err="1" smtClean="0"/>
              <a:t>thúc</a:t>
            </a:r>
            <a:endParaRPr lang="en-US" dirty="0"/>
          </a:p>
        </p:txBody>
      </p:sp>
    </p:spTree>
    <p:extLst>
      <p:ext uri="{BB962C8B-B14F-4D97-AF65-F5344CB8AC3E}">
        <p14:creationId xmlns:p14="http://schemas.microsoft.com/office/powerpoint/2010/main" val="1289161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a khúc &quot; Trời nắng trời mưa&quot; | MN Thượng Tha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331640" cy="369332"/>
          </a:xfrm>
          <a:prstGeom prst="rect">
            <a:avLst/>
          </a:prstGeom>
          <a:noFill/>
        </p:spPr>
        <p:txBody>
          <a:bodyPr wrap="square" rtlCol="0">
            <a:spAutoFit/>
          </a:bodyPr>
          <a:lstStyle/>
          <a:p>
            <a:r>
              <a:rPr lang="en-US" dirty="0" err="1" smtClean="0"/>
              <a:t>I,Khởi</a:t>
            </a:r>
            <a:r>
              <a:rPr lang="en-US" dirty="0" smtClean="0"/>
              <a:t> </a:t>
            </a:r>
            <a:r>
              <a:rPr lang="en-US" dirty="0" err="1" smtClean="0"/>
              <a:t>động</a:t>
            </a:r>
            <a:endParaRPr lang="en-US" dirty="0"/>
          </a:p>
        </p:txBody>
      </p:sp>
    </p:spTree>
    <p:extLst>
      <p:ext uri="{BB962C8B-B14F-4D97-AF65-F5344CB8AC3E}">
        <p14:creationId xmlns:p14="http://schemas.microsoft.com/office/powerpoint/2010/main" val="3964666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Truyện Vì sao thỏ cụt đuôi | Trường Mầm non Thị Trấn Củ Chi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270" y="3318570"/>
            <a:ext cx="9144000" cy="3539430"/>
          </a:xfrm>
          <a:prstGeom prst="rect">
            <a:avLst/>
          </a:prstGeom>
        </p:spPr>
        <p:txBody>
          <a:bodyPr wrap="square">
            <a:spAutoFit/>
          </a:bodyPr>
          <a:lstStyle/>
          <a:p>
            <a:r>
              <a:rPr lang="vi-VN" sz="1600" dirty="0">
                <a:latin typeface="+mj-lt"/>
              </a:rPr>
              <a:t>Thỏ và Nhím là đôi bạn rất thân. Thỏ vốn thông minh nhưng nghịch ngợm hay leo trèo nhảy nhót khắp nơi. Nhím hiền lành, chịu khó, tính tình cẩn </a:t>
            </a:r>
            <a:r>
              <a:rPr lang="vi-VN" sz="1600" dirty="0" smtClean="0">
                <a:latin typeface="+mj-lt"/>
              </a:rPr>
              <a:t>t</a:t>
            </a:r>
            <a:r>
              <a:rPr lang="en-US" sz="1600" dirty="0" smtClean="0">
                <a:latin typeface="+mj-lt"/>
              </a:rPr>
              <a:t>h</a:t>
            </a:r>
            <a:r>
              <a:rPr lang="vi-VN" sz="1600" dirty="0" smtClean="0">
                <a:latin typeface="+mj-lt"/>
              </a:rPr>
              <a:t>ận </a:t>
            </a:r>
            <a:r>
              <a:rPr lang="vi-VN" sz="1600" dirty="0">
                <a:latin typeface="+mj-lt"/>
              </a:rPr>
              <a:t>, chắc chắn.</a:t>
            </a:r>
          </a:p>
          <a:p>
            <a:r>
              <a:rPr lang="vi-VN" sz="1600" dirty="0">
                <a:latin typeface="+mj-lt"/>
              </a:rPr>
              <a:t>Một hôm Thỏ rủ Nhím ra ven rừng chơi. Cạnh rừng có một con đường đất đỏ chạy qua, bên kia là bãi cỏ rộng nhiều hoa thơm, bướm lượn, trông thật thích mắt.</a:t>
            </a:r>
          </a:p>
          <a:p>
            <a:r>
              <a:rPr lang="vi-VN" sz="1600" dirty="0">
                <a:latin typeface="+mj-lt"/>
              </a:rPr>
              <a:t>Thỏ nói với Nhím: “Chúng mình chạy nhanh qua đường, sang bên kia tha hồ mà hái hoa, bắt bướm. Vốn tính cẩn thận Nhím nói: “Bên kia đường là bãi cỏ trống vắng, trên đường lại có ô tô chạy chúng mình đứng ngắm hoa cũng được.</a:t>
            </a:r>
          </a:p>
          <a:p>
            <a:r>
              <a:rPr lang="vi-VN" sz="1600" dirty="0">
                <a:latin typeface="+mj-lt"/>
              </a:rPr>
              <a:t>Thỏ nghĩ: “bãi cỏ rộng thế tha hồ mà chạy nhảy, nếu có gì nguy hiểm thì mình chạy nhanh là được.</a:t>
            </a:r>
          </a:p>
          <a:p>
            <a:r>
              <a:rPr lang="vi-VN" sz="1600" dirty="0">
                <a:latin typeface="+mj-lt"/>
              </a:rPr>
              <a:t>Nghĩ rồi, Thỏ chạy băng qua đường. Vừa lúc ấy có một chiếc otô chạy đến. Thấy Thò, ôtô vội phanh thắng két một cái, chú Thỏ bé nhỏ chui tọt vào gầm xe, chiếc đuôi xinh đẹp của nó đã bị xe đè lên đứt rời ra.</a:t>
            </a:r>
          </a:p>
          <a:p>
            <a:r>
              <a:rPr lang="vi-VN" sz="1600" dirty="0">
                <a:latin typeface="+mj-lt"/>
              </a:rPr>
              <a:t>Thấy Thỏ bị nạn, Nhím vội chạy ra đỡ Thỏ vào lề đường. Bị mất đuôi, Thỏ đau đớn, nó ân hận vì đã không nghe lời Nhím, chiếc đuôi của Thỏ còn lại một đọan ngắn ngủi trông thật xấu xí.</a:t>
            </a:r>
          </a:p>
          <a:p>
            <a:r>
              <a:rPr lang="vi-VN" sz="1600" dirty="0">
                <a:latin typeface="+mj-lt"/>
              </a:rPr>
              <a:t>Nhím động viên Thỏ: “Từ nay chúng mình cùng phải cẩn thận hơn khi sang đường, phải nhìnsang trái, sang phải, không có xe đến gần mới được qua đường”. Thỏ bẽn lẽn: “Tớ đồng ý”.</a:t>
            </a:r>
          </a:p>
        </p:txBody>
      </p:sp>
      <p:sp>
        <p:nvSpPr>
          <p:cNvPr id="5" name="TextBox 4"/>
          <p:cNvSpPr txBox="1"/>
          <p:nvPr/>
        </p:nvSpPr>
        <p:spPr>
          <a:xfrm>
            <a:off x="0" y="1"/>
            <a:ext cx="2627784" cy="923330"/>
          </a:xfrm>
          <a:prstGeom prst="rect">
            <a:avLst/>
          </a:prstGeom>
          <a:noFill/>
        </p:spPr>
        <p:txBody>
          <a:bodyPr wrap="square" rtlCol="0">
            <a:spAutoFit/>
          </a:bodyPr>
          <a:lstStyle/>
          <a:p>
            <a:endParaRPr lang="en-US" dirty="0" smtClean="0"/>
          </a:p>
          <a:p>
            <a:r>
              <a:rPr lang="en-US" dirty="0" smtClean="0"/>
              <a:t>II, PP </a:t>
            </a:r>
            <a:r>
              <a:rPr lang="en-US" dirty="0" err="1" smtClean="0"/>
              <a:t>hình</a:t>
            </a:r>
            <a:r>
              <a:rPr lang="en-US" dirty="0" smtClean="0"/>
              <a:t> </a:t>
            </a:r>
            <a:r>
              <a:rPr lang="en-US" dirty="0" err="1" smtClean="0"/>
              <a:t>thức</a:t>
            </a:r>
            <a:r>
              <a:rPr lang="en-US" dirty="0" smtClean="0"/>
              <a:t> </a:t>
            </a:r>
            <a:r>
              <a:rPr lang="en-US" dirty="0" err="1" smtClean="0"/>
              <a:t>tổ</a:t>
            </a:r>
            <a:r>
              <a:rPr lang="en-US" dirty="0" smtClean="0"/>
              <a:t> </a:t>
            </a:r>
            <a:r>
              <a:rPr lang="en-US" dirty="0" err="1" smtClean="0"/>
              <a:t>chức</a:t>
            </a:r>
            <a:endParaRPr lang="en-US" dirty="0" smtClean="0"/>
          </a:p>
          <a:p>
            <a:r>
              <a:rPr lang="en-US" dirty="0" smtClean="0"/>
              <a:t>1, </a:t>
            </a:r>
            <a:r>
              <a:rPr lang="en-US" dirty="0" err="1" smtClean="0"/>
              <a:t>Cô</a:t>
            </a:r>
            <a:r>
              <a:rPr lang="en-US" dirty="0" smtClean="0"/>
              <a:t> </a:t>
            </a:r>
            <a:r>
              <a:rPr lang="en-US" dirty="0" err="1" smtClean="0"/>
              <a:t>kể</a:t>
            </a:r>
            <a:r>
              <a:rPr lang="en-US" dirty="0" smtClean="0"/>
              <a:t> </a:t>
            </a:r>
            <a:r>
              <a:rPr lang="en-US" dirty="0" err="1" smtClean="0"/>
              <a:t>lần</a:t>
            </a:r>
            <a:r>
              <a:rPr lang="en-US" dirty="0" smtClean="0"/>
              <a:t> 1</a:t>
            </a:r>
            <a:endParaRPr lang="en-US" dirty="0"/>
          </a:p>
        </p:txBody>
      </p:sp>
    </p:spTree>
    <p:extLst>
      <p:ext uri="{BB962C8B-B14F-4D97-AF65-F5344CB8AC3E}">
        <p14:creationId xmlns:p14="http://schemas.microsoft.com/office/powerpoint/2010/main" val="2094821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Truyện Vì sao thỏ cụt đuôi | Trường Mầm non Thị Trấn Củ Chi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2987824" cy="646331"/>
          </a:xfrm>
          <a:prstGeom prst="rect">
            <a:avLst/>
          </a:prstGeom>
          <a:noFill/>
        </p:spPr>
        <p:txBody>
          <a:bodyPr wrap="square" rtlCol="0">
            <a:spAutoFit/>
          </a:bodyPr>
          <a:lstStyle/>
          <a:p>
            <a:r>
              <a:rPr lang="en-US" dirty="0" smtClean="0"/>
              <a:t>2, </a:t>
            </a:r>
            <a:r>
              <a:rPr lang="en-US" dirty="0" err="1" smtClean="0"/>
              <a:t>Cô</a:t>
            </a:r>
            <a:r>
              <a:rPr lang="en-US" dirty="0" smtClean="0"/>
              <a:t> </a:t>
            </a:r>
            <a:r>
              <a:rPr lang="en-US" dirty="0" err="1" smtClean="0"/>
              <a:t>kể</a:t>
            </a:r>
            <a:r>
              <a:rPr lang="en-US" dirty="0" smtClean="0"/>
              <a:t> </a:t>
            </a:r>
            <a:r>
              <a:rPr lang="en-US" dirty="0" err="1" smtClean="0"/>
              <a:t>lần</a:t>
            </a:r>
            <a:r>
              <a:rPr lang="en-US" dirty="0" smtClean="0"/>
              <a:t> 2</a:t>
            </a:r>
          </a:p>
          <a:p>
            <a:r>
              <a:rPr lang="en-US" dirty="0" err="1" smtClean="0"/>
              <a:t>Kể</a:t>
            </a:r>
            <a:r>
              <a:rPr lang="en-US" dirty="0" smtClean="0"/>
              <a:t> </a:t>
            </a:r>
            <a:r>
              <a:rPr lang="en-US" dirty="0" err="1" smtClean="0"/>
              <a:t>theo</a:t>
            </a:r>
            <a:r>
              <a:rPr lang="en-US" dirty="0" smtClean="0"/>
              <a:t> </a:t>
            </a:r>
            <a:r>
              <a:rPr lang="en-US" dirty="0" err="1" smtClean="0"/>
              <a:t>tranh</a:t>
            </a:r>
            <a:r>
              <a:rPr lang="en-US" dirty="0" smtClean="0"/>
              <a:t> </a:t>
            </a:r>
            <a:r>
              <a:rPr lang="en-US" dirty="0" err="1" smtClean="0"/>
              <a:t>và</a:t>
            </a:r>
            <a:r>
              <a:rPr lang="en-US" dirty="0" smtClean="0"/>
              <a:t> </a:t>
            </a:r>
            <a:r>
              <a:rPr lang="en-US" dirty="0" err="1" smtClean="0"/>
              <a:t>đàm</a:t>
            </a:r>
            <a:r>
              <a:rPr lang="en-US" dirty="0" smtClean="0"/>
              <a:t> </a:t>
            </a:r>
            <a:r>
              <a:rPr lang="en-US" dirty="0" err="1" smtClean="0"/>
              <a:t>thoại</a:t>
            </a:r>
            <a:endParaRPr lang="en-US" dirty="0"/>
          </a:p>
        </p:txBody>
      </p:sp>
    </p:spTree>
    <p:extLst>
      <p:ext uri="{BB962C8B-B14F-4D97-AF65-F5344CB8AC3E}">
        <p14:creationId xmlns:p14="http://schemas.microsoft.com/office/powerpoint/2010/main" val="4126974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Truyện: Vì sao Thỏ cụt đuô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103674"/>
            <a:ext cx="9144000" cy="1754326"/>
          </a:xfrm>
          <a:prstGeom prst="rect">
            <a:avLst/>
          </a:prstGeom>
        </p:spPr>
        <p:txBody>
          <a:bodyPr wrap="square">
            <a:spAutoFit/>
          </a:bodyPr>
          <a:lstStyle/>
          <a:p>
            <a:r>
              <a:rPr lang="vi-VN" dirty="0"/>
              <a:t>Thỏ và Nhím là đôi bạn rất thân. Thỏ vốn thông minh nhưng nghịch ngợm hay leo trèo nhảy nhót khắp nơi. Nhím hiền lành, chịu khó, tính tình cẩn t</a:t>
            </a:r>
            <a:r>
              <a:rPr lang="en-US" dirty="0"/>
              <a:t>h</a:t>
            </a:r>
            <a:r>
              <a:rPr lang="vi-VN" dirty="0"/>
              <a:t>ận , chắc chắn.</a:t>
            </a:r>
          </a:p>
          <a:p>
            <a:r>
              <a:rPr lang="vi-VN" dirty="0"/>
              <a:t>Một hôm Thỏ rủ Nhím ra ven rừng chơi. Cạnh rừng có một con đường đất đỏ chạy qua, bên kia là bãi cỏ rộng nhiều hoa thơm, bướm lượn, trông thật thích mắt.</a:t>
            </a:r>
          </a:p>
          <a:p>
            <a:r>
              <a:rPr lang="vi-VN" dirty="0"/>
              <a:t>Thỏ nói với Nhím: “Chúng mình chạy nhanh qua đường, sang bên kia tha hồ mà hái hoa, bắt bướm. </a:t>
            </a:r>
          </a:p>
        </p:txBody>
      </p:sp>
    </p:spTree>
    <p:extLst>
      <p:ext uri="{BB962C8B-B14F-4D97-AF65-F5344CB8AC3E}">
        <p14:creationId xmlns:p14="http://schemas.microsoft.com/office/powerpoint/2010/main" val="9569114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Top 6 Giáo án truyện Vì sao thỏ cụt đuôi dành cho trẻ mầm non hay nhất -  Alltop.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197883"/>
            <a:ext cx="9144000" cy="646331"/>
          </a:xfrm>
          <a:prstGeom prst="rect">
            <a:avLst/>
          </a:prstGeom>
        </p:spPr>
        <p:txBody>
          <a:bodyPr wrap="square">
            <a:spAutoFit/>
          </a:bodyPr>
          <a:lstStyle/>
          <a:p>
            <a:r>
              <a:rPr lang="vi-VN" dirty="0" smtClean="0"/>
              <a:t>Vốn tính cẩn thận Nhím nói: “Bên kia đường là bãi cỏ trống vắng, trên đường lại có ô tô chạy chúng mình đứng ngắm hoa cũng được.</a:t>
            </a:r>
            <a:endParaRPr lang="vi-VN" dirty="0"/>
          </a:p>
        </p:txBody>
      </p:sp>
    </p:spTree>
    <p:extLst>
      <p:ext uri="{BB962C8B-B14F-4D97-AF65-F5344CB8AC3E}">
        <p14:creationId xmlns:p14="http://schemas.microsoft.com/office/powerpoint/2010/main" val="27272699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Top 6 Giáo án truyện Vì sao thỏ cụt đuôi dành cho trẻ mầm non hay nhất -  Alltop.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450"/>
            <a:ext cx="9144000" cy="684954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922334"/>
            <a:ext cx="9144000" cy="923330"/>
          </a:xfrm>
          <a:prstGeom prst="rect">
            <a:avLst/>
          </a:prstGeom>
        </p:spPr>
        <p:txBody>
          <a:bodyPr wrap="square">
            <a:spAutoFit/>
          </a:bodyPr>
          <a:lstStyle/>
          <a:p>
            <a:r>
              <a:rPr lang="vi-VN" dirty="0"/>
              <a:t>Thỏ nghĩ: “bãi cỏ rộng thế tha hồ mà chạy nhảy, nếu có gì nguy hiểm thì mình chạy nhanh là được.</a:t>
            </a:r>
          </a:p>
          <a:p>
            <a:r>
              <a:rPr lang="vi-VN" dirty="0"/>
              <a:t>Nghĩ rồi, Thỏ chạy băng qua đường.</a:t>
            </a:r>
            <a:endParaRPr lang="en-US" dirty="0"/>
          </a:p>
        </p:txBody>
      </p:sp>
    </p:spTree>
    <p:extLst>
      <p:ext uri="{BB962C8B-B14F-4D97-AF65-F5344CB8AC3E}">
        <p14:creationId xmlns:p14="http://schemas.microsoft.com/office/powerpoint/2010/main" val="36832316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AutoShape 4" descr="Hình ảnh Con đường PNG, Vector, PSD, và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8"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b="7199"/>
          <a:stretch/>
        </p:blipFill>
        <p:spPr bwMode="auto">
          <a:xfrm>
            <a:off x="0" y="7937"/>
            <a:ext cx="9144000" cy="685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0" name="Picture 8"/>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7867" y1="80444" x2="67867" y2="80444"/>
                        <a14:foregroundMark x1="62067" y1="77333" x2="62067" y2="77333"/>
                        <a14:backgroundMark x1="38333" y1="54933" x2="38333" y2="54933"/>
                        <a14:backgroundMark x1="53400" y1="56800" x2="53400" y2="56800"/>
                        <a14:backgroundMark x1="85067" y1="60889" x2="85067" y2="60889"/>
                        <a14:backgroundMark x1="78867" y1="58311" x2="83133" y2="63733"/>
                        <a14:backgroundMark x1="54133" y1="55200" x2="55333" y2="59822"/>
                        <a14:backgroundMark x1="54333" y1="57244" x2="57600" y2="56978"/>
                        <a14:backgroundMark x1="50867" y1="55733" x2="56867" y2="61867"/>
                        <a14:backgroundMark x1="40667" y1="47200" x2="40667" y2="68356"/>
                        <a14:backgroundMark x1="80200" y1="57511" x2="89267" y2="59556"/>
                        <a14:backgroundMark x1="56667" y1="57778" x2="58400" y2="58578"/>
                        <a14:backgroundMark x1="72133" y1="56533" x2="72133" y2="56533"/>
                        <a14:backgroundMark x1="69000" y1="59289" x2="69000" y2="59289"/>
                        <a14:backgroundMark x1="70533" y1="56978" x2="68400" y2="60622"/>
                        <a14:backgroundMark x1="53933" y1="53422" x2="55333" y2="55733"/>
                      </a14:backgroundRemoval>
                    </a14:imgEffect>
                  </a14:imgLayer>
                </a14:imgProps>
              </a:ext>
              <a:ext uri="{28A0092B-C50C-407E-A947-70E740481C1C}">
                <a14:useLocalDpi xmlns:a14="http://schemas.microsoft.com/office/drawing/2010/main" val="0"/>
              </a:ext>
            </a:extLst>
          </a:blip>
          <a:srcRect/>
          <a:stretch>
            <a:fillRect/>
          </a:stretch>
        </p:blipFill>
        <p:spPr bwMode="auto">
          <a:xfrm rot="19882565">
            <a:off x="1545003" y="2316252"/>
            <a:ext cx="4249655" cy="4229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886" b="94423" l="4167" r="96458"/>
                    </a14:imgEffect>
                  </a14:imgLayer>
                </a14:imgProps>
              </a:ext>
              <a:ext uri="{28A0092B-C50C-407E-A947-70E740481C1C}">
                <a14:useLocalDpi xmlns:a14="http://schemas.microsoft.com/office/drawing/2010/main" val="0"/>
              </a:ext>
            </a:extLst>
          </a:blip>
          <a:srcRect/>
          <a:stretch>
            <a:fillRect/>
          </a:stretch>
        </p:blipFill>
        <p:spPr bwMode="auto">
          <a:xfrm rot="7220482" flipV="1">
            <a:off x="3429884" y="3949970"/>
            <a:ext cx="2717451" cy="2109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0007" y="-20207"/>
            <a:ext cx="4572000" cy="1477328"/>
          </a:xfrm>
          <a:prstGeom prst="rect">
            <a:avLst/>
          </a:prstGeom>
        </p:spPr>
        <p:txBody>
          <a:bodyPr>
            <a:spAutoFit/>
          </a:bodyPr>
          <a:lstStyle/>
          <a:p>
            <a:r>
              <a:rPr lang="vi-VN" dirty="0"/>
              <a:t>Vừa lúc ấy có một chiếc otô chạy đến. Thấy Thò, ôtô vội phanh thắng két một cái, chú Thỏ bé nhỏ chui tọt vào gầm xe, chiếc đuôi xinh đẹp của nó đã bị xe đè lên đứt rời ra.</a:t>
            </a:r>
          </a:p>
        </p:txBody>
      </p:sp>
    </p:spTree>
    <p:extLst>
      <p:ext uri="{BB962C8B-B14F-4D97-AF65-F5344CB8AC3E}">
        <p14:creationId xmlns:p14="http://schemas.microsoft.com/office/powerpoint/2010/main" val="1955210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Sở Giáo Dục Và Đào Tạo Vĩnh Phú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54" y="26031"/>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67867" y1="80444" x2="67867" y2="80444"/>
                        <a14:foregroundMark x1="62067" y1="77333" x2="62067" y2="77333"/>
                        <a14:backgroundMark x1="38333" y1="54933" x2="38333" y2="54933"/>
                        <a14:backgroundMark x1="53400" y1="56800" x2="53400" y2="56800"/>
                        <a14:backgroundMark x1="85067" y1="60889" x2="85067" y2="60889"/>
                        <a14:backgroundMark x1="78867" y1="58311" x2="83133" y2="63733"/>
                        <a14:backgroundMark x1="54133" y1="55200" x2="55333" y2="59822"/>
                        <a14:backgroundMark x1="54333" y1="57244" x2="57600" y2="56978"/>
                        <a14:backgroundMark x1="50867" y1="55733" x2="56867" y2="61867"/>
                        <a14:backgroundMark x1="40667" y1="47200" x2="40667" y2="68356"/>
                        <a14:backgroundMark x1="80200" y1="57511" x2="89267" y2="59556"/>
                        <a14:backgroundMark x1="56667" y1="57778" x2="58400" y2="58578"/>
                        <a14:backgroundMark x1="72133" y1="56533" x2="72133" y2="56533"/>
                        <a14:backgroundMark x1="69000" y1="59289" x2="69000" y2="59289"/>
                        <a14:backgroundMark x1="70533" y1="56978" x2="68400" y2="60622"/>
                        <a14:backgroundMark x1="53933" y1="53422" x2="55333" y2="55733"/>
                      </a14:backgroundRemoval>
                    </a14:imgEffect>
                  </a14:imgLayer>
                </a14:imgProps>
              </a:ext>
              <a:ext uri="{28A0092B-C50C-407E-A947-70E740481C1C}">
                <a14:useLocalDpi xmlns:a14="http://schemas.microsoft.com/office/drawing/2010/main" val="0"/>
              </a:ext>
            </a:extLst>
          </a:blip>
          <a:srcRect l="48513" r="27431" b="31487"/>
          <a:stretch/>
        </p:blipFill>
        <p:spPr bwMode="auto">
          <a:xfrm>
            <a:off x="3485657" y="-531440"/>
            <a:ext cx="2247836"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754" y="5806813"/>
            <a:ext cx="9128246" cy="1077218"/>
          </a:xfrm>
          <a:prstGeom prst="rect">
            <a:avLst/>
          </a:prstGeom>
        </p:spPr>
        <p:txBody>
          <a:bodyPr wrap="square">
            <a:spAutoFit/>
          </a:bodyPr>
          <a:lstStyle/>
          <a:p>
            <a:r>
              <a:rPr lang="vi-VN" sz="1600" dirty="0"/>
              <a:t>Thấy Thỏ bị nạn, Nhím vội chạy ra đỡ Thỏ vào lề đường. Bị mất đuôi, Thỏ đau đớn, nó ân hận vì đã không nghe lời Nhím, chiếc đuôi của Thỏ còn lại một đọan ngắn ngủi trông thật xấu xí.</a:t>
            </a:r>
          </a:p>
          <a:p>
            <a:r>
              <a:rPr lang="vi-VN" sz="1600" dirty="0"/>
              <a:t>Nhím động viên Thỏ: “Từ nay chúng mình cùng phải cẩn thận hơn khi sang đường, phải nhìnsang trái, sang phải, không có xe đến gần mới được qua đường”. Thỏ bẽn lẽn: “Tớ đồng ý”.</a:t>
            </a:r>
          </a:p>
        </p:txBody>
      </p:sp>
    </p:spTree>
    <p:extLst>
      <p:ext uri="{BB962C8B-B14F-4D97-AF65-F5344CB8AC3E}">
        <p14:creationId xmlns:p14="http://schemas.microsoft.com/office/powerpoint/2010/main" val="25395834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1671</TotalTime>
  <Words>688</Words>
  <Application>Microsoft Office PowerPoint</Application>
  <PresentationFormat>On-screen Show (4:3)</PresentationFormat>
  <Paragraphs>31</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10</cp:revision>
  <dcterms:created xsi:type="dcterms:W3CDTF">2024-04-08T09:33:21Z</dcterms:created>
  <dcterms:modified xsi:type="dcterms:W3CDTF">2024-04-12T03:47:17Z</dcterms:modified>
</cp:coreProperties>
</file>