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56" r:id="rId4"/>
    <p:sldId id="258" r:id="rId5"/>
    <p:sldId id="260" r:id="rId6"/>
    <p:sldId id="261" r:id="rId7"/>
    <p:sldId id="262" r:id="rId8"/>
    <p:sldId id="263" r:id="rId9"/>
    <p:sldId id="264"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6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90EBD7-D712-494A-A727-4C89EEB9BFDD}"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D8506-BDB9-4F56-AEF6-4F1FFFE6E300}" type="slidenum">
              <a:rPr lang="en-US" smtClean="0"/>
              <a:t>‹#›</a:t>
            </a:fld>
            <a:endParaRPr lang="en-US"/>
          </a:p>
        </p:txBody>
      </p:sp>
    </p:spTree>
    <p:extLst>
      <p:ext uri="{BB962C8B-B14F-4D97-AF65-F5344CB8AC3E}">
        <p14:creationId xmlns:p14="http://schemas.microsoft.com/office/powerpoint/2010/main" val="418015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0EBD7-D712-494A-A727-4C89EEB9BFDD}"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D8506-BDB9-4F56-AEF6-4F1FFFE6E300}" type="slidenum">
              <a:rPr lang="en-US" smtClean="0"/>
              <a:t>‹#›</a:t>
            </a:fld>
            <a:endParaRPr lang="en-US"/>
          </a:p>
        </p:txBody>
      </p:sp>
    </p:spTree>
    <p:extLst>
      <p:ext uri="{BB962C8B-B14F-4D97-AF65-F5344CB8AC3E}">
        <p14:creationId xmlns:p14="http://schemas.microsoft.com/office/powerpoint/2010/main" val="2680322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0EBD7-D712-494A-A727-4C89EEB9BFDD}"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D8506-BDB9-4F56-AEF6-4F1FFFE6E300}" type="slidenum">
              <a:rPr lang="en-US" smtClean="0"/>
              <a:t>‹#›</a:t>
            </a:fld>
            <a:endParaRPr lang="en-US"/>
          </a:p>
        </p:txBody>
      </p:sp>
    </p:spTree>
    <p:extLst>
      <p:ext uri="{BB962C8B-B14F-4D97-AF65-F5344CB8AC3E}">
        <p14:creationId xmlns:p14="http://schemas.microsoft.com/office/powerpoint/2010/main" val="2116749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90EBD7-D712-494A-A727-4C89EEB9BFDD}"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D8506-BDB9-4F56-AEF6-4F1FFFE6E300}" type="slidenum">
              <a:rPr lang="en-US" smtClean="0"/>
              <a:t>‹#›</a:t>
            </a:fld>
            <a:endParaRPr lang="en-US"/>
          </a:p>
        </p:txBody>
      </p:sp>
    </p:spTree>
    <p:extLst>
      <p:ext uri="{BB962C8B-B14F-4D97-AF65-F5344CB8AC3E}">
        <p14:creationId xmlns:p14="http://schemas.microsoft.com/office/powerpoint/2010/main" val="345587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0EBD7-D712-494A-A727-4C89EEB9BFDD}" type="datetimeFigureOut">
              <a:rPr lang="en-US" smtClean="0"/>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BD8506-BDB9-4F56-AEF6-4F1FFFE6E300}" type="slidenum">
              <a:rPr lang="en-US" smtClean="0"/>
              <a:t>‹#›</a:t>
            </a:fld>
            <a:endParaRPr lang="en-US"/>
          </a:p>
        </p:txBody>
      </p:sp>
    </p:spTree>
    <p:extLst>
      <p:ext uri="{BB962C8B-B14F-4D97-AF65-F5344CB8AC3E}">
        <p14:creationId xmlns:p14="http://schemas.microsoft.com/office/powerpoint/2010/main" val="202706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90EBD7-D712-494A-A727-4C89EEB9BFDD}"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D8506-BDB9-4F56-AEF6-4F1FFFE6E300}" type="slidenum">
              <a:rPr lang="en-US" smtClean="0"/>
              <a:t>‹#›</a:t>
            </a:fld>
            <a:endParaRPr lang="en-US"/>
          </a:p>
        </p:txBody>
      </p:sp>
    </p:spTree>
    <p:extLst>
      <p:ext uri="{BB962C8B-B14F-4D97-AF65-F5344CB8AC3E}">
        <p14:creationId xmlns:p14="http://schemas.microsoft.com/office/powerpoint/2010/main" val="393718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90EBD7-D712-494A-A727-4C89EEB9BFDD}" type="datetimeFigureOut">
              <a:rPr lang="en-US" smtClean="0"/>
              <a:t>4/22/2024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BD8506-BDB9-4F56-AEF6-4F1FFFE6E300}" type="slidenum">
              <a:rPr lang="en-US" smtClean="0"/>
              <a:t>‹#›</a:t>
            </a:fld>
            <a:endParaRPr lang="en-US"/>
          </a:p>
        </p:txBody>
      </p:sp>
    </p:spTree>
    <p:extLst>
      <p:ext uri="{BB962C8B-B14F-4D97-AF65-F5344CB8AC3E}">
        <p14:creationId xmlns:p14="http://schemas.microsoft.com/office/powerpoint/2010/main" val="47296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90EBD7-D712-494A-A727-4C89EEB9BFDD}" type="datetimeFigureOut">
              <a:rPr lang="en-US" smtClean="0"/>
              <a:t>4/22/2024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BD8506-BDB9-4F56-AEF6-4F1FFFE6E300}" type="slidenum">
              <a:rPr lang="en-US" smtClean="0"/>
              <a:t>‹#›</a:t>
            </a:fld>
            <a:endParaRPr lang="en-US"/>
          </a:p>
        </p:txBody>
      </p:sp>
    </p:spTree>
    <p:extLst>
      <p:ext uri="{BB962C8B-B14F-4D97-AF65-F5344CB8AC3E}">
        <p14:creationId xmlns:p14="http://schemas.microsoft.com/office/powerpoint/2010/main" val="3968075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0EBD7-D712-494A-A727-4C89EEB9BFDD}" type="datetimeFigureOut">
              <a:rPr lang="en-US" smtClean="0"/>
              <a:t>4/22/2024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BD8506-BDB9-4F56-AEF6-4F1FFFE6E300}" type="slidenum">
              <a:rPr lang="en-US" smtClean="0"/>
              <a:t>‹#›</a:t>
            </a:fld>
            <a:endParaRPr lang="en-US"/>
          </a:p>
        </p:txBody>
      </p:sp>
    </p:spTree>
    <p:extLst>
      <p:ext uri="{BB962C8B-B14F-4D97-AF65-F5344CB8AC3E}">
        <p14:creationId xmlns:p14="http://schemas.microsoft.com/office/powerpoint/2010/main" val="2083541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0EBD7-D712-494A-A727-4C89EEB9BFDD}"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D8506-BDB9-4F56-AEF6-4F1FFFE6E300}" type="slidenum">
              <a:rPr lang="en-US" smtClean="0"/>
              <a:t>‹#›</a:t>
            </a:fld>
            <a:endParaRPr lang="en-US"/>
          </a:p>
        </p:txBody>
      </p:sp>
    </p:spTree>
    <p:extLst>
      <p:ext uri="{BB962C8B-B14F-4D97-AF65-F5344CB8AC3E}">
        <p14:creationId xmlns:p14="http://schemas.microsoft.com/office/powerpoint/2010/main" val="34024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0EBD7-D712-494A-A727-4C89EEB9BFDD}" type="datetimeFigureOut">
              <a:rPr lang="en-US" smtClean="0"/>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BD8506-BDB9-4F56-AEF6-4F1FFFE6E300}" type="slidenum">
              <a:rPr lang="en-US" smtClean="0"/>
              <a:t>‹#›</a:t>
            </a:fld>
            <a:endParaRPr lang="en-US"/>
          </a:p>
        </p:txBody>
      </p:sp>
    </p:spTree>
    <p:extLst>
      <p:ext uri="{BB962C8B-B14F-4D97-AF65-F5344CB8AC3E}">
        <p14:creationId xmlns:p14="http://schemas.microsoft.com/office/powerpoint/2010/main" val="37780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0EBD7-D712-494A-A727-4C89EEB9BFDD}" type="datetimeFigureOut">
              <a:rPr lang="en-US" smtClean="0"/>
              <a:t>4/22/2024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BD8506-BDB9-4F56-AEF6-4F1FFFE6E300}" type="slidenum">
              <a:rPr lang="en-US" smtClean="0"/>
              <a:t>‹#›</a:t>
            </a:fld>
            <a:endParaRPr lang="en-US"/>
          </a:p>
        </p:txBody>
      </p:sp>
    </p:spTree>
    <p:extLst>
      <p:ext uri="{BB962C8B-B14F-4D97-AF65-F5344CB8AC3E}">
        <p14:creationId xmlns:p14="http://schemas.microsoft.com/office/powerpoint/2010/main" val="4256436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11760" y="46546"/>
            <a:ext cx="4572000" cy="646331"/>
          </a:xfrm>
          <a:prstGeom prst="rect">
            <a:avLst/>
          </a:prstGeom>
        </p:spPr>
        <p:txBody>
          <a:bodyPr>
            <a:spAutoFit/>
          </a:bodyPr>
          <a:lstStyle/>
          <a:p>
            <a:pPr algn="ctr"/>
            <a:r>
              <a:rPr lang="en-US" b="1" dirty="0">
                <a:solidFill>
                  <a:schemeClr val="tx2"/>
                </a:solidFill>
                <a:latin typeface="Times New Roman" pitchFamily="18" charset="0"/>
                <a:cs typeface="Times New Roman" pitchFamily="18" charset="0"/>
              </a:rPr>
              <a:t>ỦY BAN NHÂN DÂN QUẬN LONG BIÊN</a:t>
            </a:r>
          </a:p>
          <a:p>
            <a:pPr algn="ctr"/>
            <a:r>
              <a:rPr lang="en-US" b="1" dirty="0">
                <a:solidFill>
                  <a:schemeClr val="tx2"/>
                </a:solidFill>
                <a:latin typeface="Times New Roman" pitchFamily="18" charset="0"/>
                <a:cs typeface="Times New Roman" pitchFamily="18" charset="0"/>
              </a:rPr>
              <a:t>TRƯỜNG MẦM NON CHIM ÉN</a:t>
            </a:r>
          </a:p>
        </p:txBody>
      </p:sp>
      <p:sp>
        <p:nvSpPr>
          <p:cNvPr id="6" name="TextBox 5"/>
          <p:cNvSpPr txBox="1"/>
          <p:nvPr/>
        </p:nvSpPr>
        <p:spPr>
          <a:xfrm>
            <a:off x="1628552" y="1884205"/>
            <a:ext cx="6192688" cy="461665"/>
          </a:xfrm>
          <a:prstGeom prst="rect">
            <a:avLst/>
          </a:prstGeom>
          <a:noFill/>
        </p:spPr>
        <p:txBody>
          <a:bodyPr wrap="square" rtlCol="0">
            <a:spAutoFit/>
          </a:bodyPr>
          <a:lstStyle/>
          <a:p>
            <a:pPr algn="ctr"/>
            <a:r>
              <a:rPr lang="en-US" sz="2400" b="1" dirty="0" smtClean="0">
                <a:solidFill>
                  <a:srgbClr val="FF0000"/>
                </a:solidFill>
                <a:latin typeface="Times New Roman" pitchFamily="18" charset="0"/>
                <a:cs typeface="Times New Roman" pitchFamily="18" charset="0"/>
              </a:rPr>
              <a:t>LĨNH VỰC PHÁT TRIỂN NGÔN NGỮ</a:t>
            </a:r>
          </a:p>
        </p:txBody>
      </p:sp>
      <p:sp>
        <p:nvSpPr>
          <p:cNvPr id="7" name="Rectangle 6"/>
          <p:cNvSpPr/>
          <p:nvPr/>
        </p:nvSpPr>
        <p:spPr>
          <a:xfrm>
            <a:off x="1268633" y="2708920"/>
            <a:ext cx="6894766" cy="1431161"/>
          </a:xfrm>
          <a:prstGeom prst="rect">
            <a:avLst/>
          </a:prstGeom>
        </p:spPr>
        <p:txBody>
          <a:bodyPr wrap="square">
            <a:spAutoFit/>
          </a:bodyPr>
          <a:lstStyle/>
          <a:p>
            <a:pPr algn="ctr"/>
            <a:r>
              <a:rPr lang="en-US" sz="3600" b="1" dirty="0" smtClean="0">
                <a:solidFill>
                  <a:srgbClr val="0070C0"/>
                </a:solidFill>
                <a:latin typeface="Times New Roman" pitchFamily="18" charset="0"/>
                <a:cs typeface="Times New Roman" pitchFamily="18" charset="0"/>
              </a:rPr>
              <a:t>TRUYỆN</a:t>
            </a:r>
            <a:endParaRPr lang="en-US" sz="3600" b="1" dirty="0" smtClean="0">
              <a:solidFill>
                <a:srgbClr val="0070C0"/>
              </a:solidFill>
              <a:latin typeface="Times New Roman" pitchFamily="18" charset="0"/>
              <a:cs typeface="Times New Roman" pitchFamily="18" charset="0"/>
            </a:endParaRPr>
          </a:p>
          <a:p>
            <a:pPr algn="ctr"/>
            <a:r>
              <a:rPr lang="en-US" sz="4000" b="1" dirty="0" smtClean="0">
                <a:solidFill>
                  <a:srgbClr val="002060"/>
                </a:solidFill>
                <a:latin typeface="Times New Roman" pitchFamily="18" charset="0"/>
                <a:cs typeface="Times New Roman" pitchFamily="18" charset="0"/>
              </a:rPr>
              <a:t>XE LU VÀ XE CA</a:t>
            </a:r>
            <a:endParaRPr lang="en-US" sz="4000" b="1" dirty="0" smtClean="0">
              <a:solidFill>
                <a:srgbClr val="002060"/>
              </a:solidFill>
              <a:latin typeface="Times New Roman" pitchFamily="18" charset="0"/>
              <a:cs typeface="Times New Roman" pitchFamily="18" charset="0"/>
            </a:endParaRPr>
          </a:p>
          <a:p>
            <a:endParaRPr lang="en-US" sz="1100" b="1" dirty="0">
              <a:solidFill>
                <a:srgbClr val="FF0000"/>
              </a:solidFill>
              <a:latin typeface="Times New Roman" pitchFamily="18" charset="0"/>
              <a:cs typeface="Times New Roman" pitchFamily="18" charset="0"/>
            </a:endParaRPr>
          </a:p>
        </p:txBody>
      </p:sp>
      <p:sp>
        <p:nvSpPr>
          <p:cNvPr id="8" name="Rectangle 7"/>
          <p:cNvSpPr/>
          <p:nvPr/>
        </p:nvSpPr>
        <p:spPr>
          <a:xfrm>
            <a:off x="3707904" y="4122299"/>
            <a:ext cx="2286000" cy="369332"/>
          </a:xfrm>
          <a:prstGeom prst="rect">
            <a:avLst/>
          </a:prstGeom>
        </p:spPr>
        <p:txBody>
          <a:bodyPr wrap="square">
            <a:spAutoFit/>
          </a:bodyPr>
          <a:lstStyle/>
          <a:p>
            <a:r>
              <a:rPr lang="vi-VN" b="1" i="1" dirty="0" smtClean="0">
                <a:latin typeface="Times New Roman" pitchFamily="18" charset="0"/>
                <a:cs typeface="Times New Roman" pitchFamily="18" charset="0"/>
              </a:rPr>
              <a:t>Lứa </a:t>
            </a:r>
            <a:r>
              <a:rPr lang="vi-VN" b="1" i="1" dirty="0">
                <a:latin typeface="Times New Roman" pitchFamily="18" charset="0"/>
                <a:cs typeface="Times New Roman" pitchFamily="18" charset="0"/>
              </a:rPr>
              <a:t>tuổi :24-36 tháng</a:t>
            </a:r>
            <a:endParaRPr lang="en-US" b="1" i="1"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1222" y1="14333" x2="45111" y2="80444"/>
                        <a14:foregroundMark x1="54111" y1="21333" x2="91667" y2="64444"/>
                        <a14:foregroundMark x1="87444" y1="26889" x2="84667" y2="84556"/>
                        <a14:foregroundMark x1="75667" y1="18556" x2="4778" y2="31111"/>
                        <a14:foregroundMark x1="50000" y1="8111" x2="50000" y2="8111"/>
                        <a14:foregroundMark x1="40222" y1="10889" x2="86778" y2="70000"/>
                        <a14:foregroundMark x1="75000" y1="22778" x2="61778" y2="85222"/>
                        <a14:foregroundMark x1="46556" y1="26222" x2="45111" y2="69222"/>
                        <a14:foregroundMark x1="25000" y1="29000" x2="22222" y2="80444"/>
                        <a14:foregroundMark x1="10333" y1="33889" x2="13889" y2="70000"/>
                        <a14:foregroundMark x1="2000" y1="41444" x2="7556" y2="63000"/>
                        <a14:foregroundMark x1="24222" y1="14333" x2="35333" y2="7444"/>
                        <a14:foregroundMark x1="25667" y1="13000" x2="13111" y2="20667"/>
                        <a14:foregroundMark x1="38111" y1="8111" x2="61778" y2="4667"/>
                        <a14:foregroundMark x1="66000" y1="8778" x2="78444" y2="17111"/>
                        <a14:foregroundMark x1="79111" y1="14333" x2="96556" y2="40778"/>
                        <a14:foregroundMark x1="91000" y1="49778" x2="91000" y2="63000"/>
                        <a14:foregroundMark x1="97222" y1="56778" x2="93000" y2="69222"/>
                        <a14:foregroundMark x1="76333" y1="63667" x2="63222" y2="84556"/>
                        <a14:foregroundMark x1="40222" y1="78333" x2="79889" y2="90778"/>
                        <a14:foregroundMark x1="74333" y1="70000" x2="77778" y2="74778"/>
                        <a14:foregroundMark x1="11111" y1="45000" x2="43778" y2="37333"/>
                        <a14:foregroundMark x1="63222" y1="46333" x2="55556" y2="56111"/>
                        <a14:foregroundMark x1="45778" y1="29667" x2="45778" y2="29667"/>
                        <a14:foregroundMark x1="39556" y1="33111" x2="48556" y2="32444"/>
                        <a14:foregroundMark x1="13111" y1="72778" x2="33333" y2="90778"/>
                        <a14:foregroundMark x1="11778" y1="76889" x2="20778" y2="81778"/>
                        <a14:foregroundMark x1="24222" y1="90778" x2="45778" y2="95000"/>
                        <a14:foregroundMark x1="53444" y1="97111" x2="65222" y2="95667"/>
                      </a14:backgroundRemoval>
                    </a14:imgEffect>
                  </a14:imgLayer>
                </a14:imgProps>
              </a:ext>
              <a:ext uri="{28A0092B-C50C-407E-A947-70E740481C1C}">
                <a14:useLocalDpi xmlns:a14="http://schemas.microsoft.com/office/drawing/2010/main" val="0"/>
              </a:ext>
            </a:extLst>
          </a:blip>
          <a:srcRect/>
          <a:stretch>
            <a:fillRect/>
          </a:stretch>
        </p:blipFill>
        <p:spPr bwMode="auto">
          <a:xfrm>
            <a:off x="3967096" y="692877"/>
            <a:ext cx="1209807" cy="120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2" descr="Tàu hỏa vận chuyển Clip art Image - tàu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545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AutoShape 2" descr="Mời Lên Tàu Lửa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3" t="13285" r="3571" b="21157"/>
          <a:stretch/>
        </p:blipFill>
        <p:spPr bwMode="auto">
          <a:xfrm>
            <a:off x="0" y="7938"/>
            <a:ext cx="9144000" cy="685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3185" y="7938"/>
            <a:ext cx="2616225" cy="646331"/>
          </a:xfrm>
          <a:prstGeom prst="rect">
            <a:avLst/>
          </a:prstGeom>
          <a:noFill/>
        </p:spPr>
        <p:txBody>
          <a:bodyPr wrap="square" rtlCol="0">
            <a:spAutoFit/>
          </a:bodyPr>
          <a:lstStyle/>
          <a:p>
            <a:r>
              <a:rPr lang="en-US" dirty="0" smtClean="0"/>
              <a:t>III, </a:t>
            </a:r>
            <a:r>
              <a:rPr lang="en-US" dirty="0" err="1" smtClean="0"/>
              <a:t>Kết</a:t>
            </a:r>
            <a:r>
              <a:rPr lang="en-US" dirty="0" smtClean="0"/>
              <a:t> </a:t>
            </a:r>
            <a:r>
              <a:rPr lang="en-US" dirty="0" err="1" smtClean="0"/>
              <a:t>thúc</a:t>
            </a:r>
            <a:endParaRPr lang="en-US" dirty="0" smtClean="0"/>
          </a:p>
          <a:p>
            <a:r>
              <a:rPr lang="en-US" dirty="0" smtClean="0"/>
              <a:t>Cho </a:t>
            </a:r>
            <a:r>
              <a:rPr lang="en-US" dirty="0" err="1" smtClean="0"/>
              <a:t>trẻ</a:t>
            </a:r>
            <a:r>
              <a:rPr lang="en-US" dirty="0" smtClean="0"/>
              <a:t> </a:t>
            </a:r>
            <a:r>
              <a:rPr lang="en-US" dirty="0" err="1" smtClean="0"/>
              <a:t>hát</a:t>
            </a:r>
            <a:r>
              <a:rPr lang="en-US" dirty="0" smtClean="0"/>
              <a:t> </a:t>
            </a:r>
            <a:r>
              <a:rPr lang="en-US" dirty="0" err="1" smtClean="0"/>
              <a:t>bài</a:t>
            </a:r>
            <a:r>
              <a:rPr lang="en-US" dirty="0" smtClean="0"/>
              <a:t> </a:t>
            </a:r>
            <a:r>
              <a:rPr lang="en-US" dirty="0" err="1" smtClean="0"/>
              <a:t>hát</a:t>
            </a:r>
            <a:r>
              <a:rPr lang="en-US" dirty="0" smtClean="0"/>
              <a:t>:</a:t>
            </a:r>
            <a:endParaRPr lang="en-US" dirty="0"/>
          </a:p>
        </p:txBody>
      </p:sp>
    </p:spTree>
    <p:extLst>
      <p:ext uri="{BB962C8B-B14F-4D97-AF65-F5344CB8AC3E}">
        <p14:creationId xmlns:p14="http://schemas.microsoft.com/office/powerpoint/2010/main" val="3224301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116632"/>
            <a:ext cx="2195736" cy="369332"/>
          </a:xfrm>
          <a:prstGeom prst="rect">
            <a:avLst/>
          </a:prstGeom>
          <a:noFill/>
        </p:spPr>
        <p:txBody>
          <a:bodyPr wrap="square" rtlCol="0">
            <a:spAutoFit/>
          </a:bodyPr>
          <a:lstStyle/>
          <a:p>
            <a:r>
              <a:rPr lang="en-US" dirty="0" smtClean="0"/>
              <a:t>I, </a:t>
            </a:r>
            <a:r>
              <a:rPr lang="en-US" dirty="0" err="1" smtClean="0"/>
              <a:t>Ổn</a:t>
            </a:r>
            <a:r>
              <a:rPr lang="en-US" dirty="0" smtClean="0"/>
              <a:t> </a:t>
            </a:r>
            <a:r>
              <a:rPr lang="en-US" dirty="0" err="1" smtClean="0"/>
              <a:t>định</a:t>
            </a:r>
            <a:r>
              <a:rPr lang="en-US" dirty="0" smtClean="0"/>
              <a:t> </a:t>
            </a:r>
            <a:r>
              <a:rPr lang="en-US" dirty="0" err="1" smtClean="0"/>
              <a:t>tổ</a:t>
            </a:r>
            <a:r>
              <a:rPr lang="en-US" dirty="0" smtClean="0"/>
              <a:t> </a:t>
            </a:r>
            <a:r>
              <a:rPr lang="en-US" dirty="0" err="1" smtClean="0"/>
              <a:t>chức</a:t>
            </a:r>
            <a:endParaRPr lang="en-US" dirty="0"/>
          </a:p>
        </p:txBody>
      </p:sp>
    </p:spTree>
    <p:extLst>
      <p:ext uri="{BB962C8B-B14F-4D97-AF65-F5344CB8AC3E}">
        <p14:creationId xmlns:p14="http://schemas.microsoft.com/office/powerpoint/2010/main" val="313250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0" y="0"/>
            <a:ext cx="3491880" cy="369332"/>
          </a:xfrm>
          <a:prstGeom prst="rect">
            <a:avLst/>
          </a:prstGeom>
          <a:noFill/>
        </p:spPr>
        <p:txBody>
          <a:bodyPr wrap="square" rtlCol="0">
            <a:spAutoFit/>
          </a:bodyPr>
          <a:lstStyle/>
          <a:p>
            <a:r>
              <a:rPr lang="en-US" dirty="0" smtClean="0"/>
              <a:t>II, </a:t>
            </a:r>
            <a:r>
              <a:rPr lang="en-US" dirty="0" err="1" smtClean="0"/>
              <a:t>Phương</a:t>
            </a:r>
            <a:r>
              <a:rPr lang="en-US" dirty="0" smtClean="0"/>
              <a:t> </a:t>
            </a:r>
            <a:r>
              <a:rPr lang="en-US" dirty="0" err="1" smtClean="0"/>
              <a:t>pháp</a:t>
            </a:r>
            <a:r>
              <a:rPr lang="en-US" dirty="0" smtClean="0"/>
              <a:t> </a:t>
            </a:r>
            <a:r>
              <a:rPr lang="en-US" dirty="0" err="1" smtClean="0"/>
              <a:t>hình</a:t>
            </a:r>
            <a:r>
              <a:rPr lang="en-US" dirty="0" smtClean="0"/>
              <a:t> </a:t>
            </a:r>
            <a:r>
              <a:rPr lang="en-US" dirty="0" err="1" smtClean="0"/>
              <a:t>thức</a:t>
            </a:r>
            <a:r>
              <a:rPr lang="en-US" dirty="0" smtClean="0"/>
              <a:t> </a:t>
            </a:r>
            <a:r>
              <a:rPr lang="en-US" dirty="0" err="1" smtClean="0"/>
              <a:t>tổ</a:t>
            </a:r>
            <a:r>
              <a:rPr lang="en-US" dirty="0" smtClean="0"/>
              <a:t> </a:t>
            </a:r>
            <a:r>
              <a:rPr lang="en-US" dirty="0" err="1" smtClean="0"/>
              <a:t>chức</a:t>
            </a:r>
            <a:endParaRPr lang="en-US" dirty="0"/>
          </a:p>
        </p:txBody>
      </p:sp>
    </p:spTree>
    <p:extLst>
      <p:ext uri="{BB962C8B-B14F-4D97-AF65-F5344CB8AC3E}">
        <p14:creationId xmlns:p14="http://schemas.microsoft.com/office/powerpoint/2010/main" val="2612997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8486ff541a.vws.vegacdn.vn/UploadImages%2fhaiphong%2fmnanhong%2f2023_3%2f24%2fmaxresdefault_24320239.jpg?w=11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60101" y="9465"/>
            <a:ext cx="4572000" cy="2031325"/>
          </a:xfrm>
          <a:prstGeom prst="rect">
            <a:avLst/>
          </a:prstGeom>
        </p:spPr>
        <p:txBody>
          <a:bodyPr>
            <a:spAutoFit/>
          </a:bodyPr>
          <a:lstStyle/>
          <a:p>
            <a:pPr algn="just"/>
            <a:r>
              <a:rPr lang="vi-VN" dirty="0">
                <a:solidFill>
                  <a:srgbClr val="7030A0"/>
                </a:solidFill>
              </a:rPr>
              <a:t>Có một chiếc xe lu và một chiếc xe ca cùng đi trên một con đường. Xe lu dáng vẻ thô kệch, lăn từng bước chậm chạp, còn xe ca có bề ngoài gọn gàng, phóng nhanh vun vút. Thấy vậy xe ca chế nhạo xe lu:</a:t>
            </a:r>
          </a:p>
          <a:p>
            <a:pPr algn="just"/>
            <a:r>
              <a:rPr lang="vi-VN" dirty="0">
                <a:solidFill>
                  <a:srgbClr val="7030A0"/>
                </a:solidFill>
              </a:rPr>
              <a:t>– Xe Lu ơi! Cậu đi chậm như rùa ấy! Hãy xem tớ đây này!</a:t>
            </a:r>
          </a:p>
        </p:txBody>
      </p:sp>
    </p:spTree>
    <p:extLst>
      <p:ext uri="{BB962C8B-B14F-4D97-AF65-F5344CB8AC3E}">
        <p14:creationId xmlns:p14="http://schemas.microsoft.com/office/powerpoint/2010/main" val="1765138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0156" y="-99392"/>
            <a:ext cx="3882076" cy="923330"/>
          </a:xfrm>
          <a:prstGeom prst="rect">
            <a:avLst/>
          </a:prstGeom>
        </p:spPr>
        <p:txBody>
          <a:bodyPr wrap="square">
            <a:spAutoFit/>
          </a:bodyPr>
          <a:lstStyle/>
          <a:p>
            <a:pPr algn="just"/>
            <a:r>
              <a:rPr lang="vi-VN" dirty="0"/>
              <a:t>Nói rồi, xe ca phóng vụt lên, bỏ xe lu ở lại đằng sau. Xe ca tưởng mình thế là giỏi lắm.</a:t>
            </a:r>
            <a:endParaRPr lang="en-US" dirty="0"/>
          </a:p>
        </p:txBody>
      </p:sp>
    </p:spTree>
    <p:extLst>
      <p:ext uri="{BB962C8B-B14F-4D97-AF65-F5344CB8AC3E}">
        <p14:creationId xmlns:p14="http://schemas.microsoft.com/office/powerpoint/2010/main" val="282268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8486ff541a.vws.vegacdn.vn/UploadImages%2fhaiphong%2fmnanhong%2f2023_3%2f24%2f333_24320239.jpg?w=1130"/>
          <p:cNvPicPr>
            <a:picLocks noChangeAspect="1" noChangeArrowheads="1"/>
          </p:cNvPicPr>
          <p:nvPr/>
        </p:nvPicPr>
        <p:blipFill rotWithShape="1">
          <a:blip r:embed="rId2">
            <a:extLst>
              <a:ext uri="{28A0092B-C50C-407E-A947-70E740481C1C}">
                <a14:useLocalDpi xmlns:a14="http://schemas.microsoft.com/office/drawing/2010/main" val="0"/>
              </a:ext>
            </a:extLst>
          </a:blip>
          <a:srcRect t="342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77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Truyện: Xe ca và xe lu (Dành cho bé Nhà trẻ 24-36 tháng)"/>
          <p:cNvPicPr>
            <a:picLocks noChangeAspect="1" noChangeArrowheads="1"/>
          </p:cNvPicPr>
          <p:nvPr/>
        </p:nvPicPr>
        <p:blipFill rotWithShape="1">
          <a:blip r:embed="rId2">
            <a:extLst>
              <a:ext uri="{28A0092B-C50C-407E-A947-70E740481C1C}">
                <a14:useLocalDpi xmlns:a14="http://schemas.microsoft.com/office/drawing/2010/main" val="0"/>
              </a:ext>
            </a:extLst>
          </a:blip>
          <a:srcRect l="12590" r="15075"/>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6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Xe lu và xe ca | Truyện Xe lu và xe 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558613" y="5934670"/>
            <a:ext cx="4572000" cy="923330"/>
          </a:xfrm>
          <a:prstGeom prst="rect">
            <a:avLst/>
          </a:prstGeom>
        </p:spPr>
        <p:txBody>
          <a:bodyPr>
            <a:spAutoFit/>
          </a:bodyPr>
          <a:lstStyle/>
          <a:p>
            <a:pPr algn="just"/>
            <a:r>
              <a:rPr lang="vi-VN" dirty="0"/>
              <a:t>Chẳng mấy chốc, mặt đường trở nên bằng phẳng. Nhờ vậy mà xe ca mới có thể đi qua được.</a:t>
            </a:r>
            <a:endParaRPr lang="en-US" dirty="0"/>
          </a:p>
        </p:txBody>
      </p:sp>
    </p:spTree>
    <p:extLst>
      <p:ext uri="{BB962C8B-B14F-4D97-AF65-F5344CB8AC3E}">
        <p14:creationId xmlns:p14="http://schemas.microsoft.com/office/powerpoint/2010/main" val="1889923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Truyện xe lu và xe ca ( lứa tuổi mẫu giáo bé 3-4 tuổi) - YouTube"/>
          <p:cNvPicPr>
            <a:picLocks noChangeAspect="1" noChangeArrowheads="1"/>
          </p:cNvPicPr>
          <p:nvPr/>
        </p:nvPicPr>
        <p:blipFill rotWithShape="1">
          <a:blip r:embed="rId2">
            <a:extLst>
              <a:ext uri="{28A0092B-C50C-407E-A947-70E740481C1C}">
                <a14:useLocalDpi xmlns:a14="http://schemas.microsoft.com/office/drawing/2010/main" val="0"/>
              </a:ext>
            </a:extLst>
          </a:blip>
          <a:srcRect l="9604" t="22805" r="9491" b="10247"/>
          <a:stretch/>
        </p:blipFill>
        <p:spPr bwMode="auto">
          <a:xfrm>
            <a:off x="0" y="54428"/>
            <a:ext cx="9144000" cy="68035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192" y="5380672"/>
            <a:ext cx="4572000" cy="1477328"/>
          </a:xfrm>
          <a:prstGeom prst="rect">
            <a:avLst/>
          </a:prstGeom>
        </p:spPr>
        <p:txBody>
          <a:bodyPr>
            <a:spAutoFit/>
          </a:bodyPr>
          <a:lstStyle/>
          <a:p>
            <a:r>
              <a:rPr lang="vi-VN" dirty="0"/>
              <a:t>Xe ca đã hiểu rằng tuy xe lu đi chậm chạp, dáng vẻ lù lù, thô kệch nhưng xe lu làm cho những con đường bằng phẳng để cho các xe khác đi lại dễ dàng. Từ đấy xe ca không bao giờ chế giễu xe lu </a:t>
            </a:r>
            <a:endParaRPr lang="en-US" dirty="0"/>
          </a:p>
        </p:txBody>
      </p:sp>
    </p:spTree>
    <p:extLst>
      <p:ext uri="{BB962C8B-B14F-4D97-AF65-F5344CB8AC3E}">
        <p14:creationId xmlns:p14="http://schemas.microsoft.com/office/powerpoint/2010/main" val="3458724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558</TotalTime>
  <Words>223</Words>
  <Application>Microsoft Office PowerPoint</Application>
  <PresentationFormat>On-screen Show (4:3)</PresentationFormat>
  <Paragraphs>15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cp:revision>
  <dcterms:created xsi:type="dcterms:W3CDTF">2024-04-22T01:04:15Z</dcterms:created>
  <dcterms:modified xsi:type="dcterms:W3CDTF">2024-04-22T10:22:59Z</dcterms:modified>
</cp:coreProperties>
</file>