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0" r:id="rId2"/>
    <p:sldId id="328" r:id="rId3"/>
    <p:sldId id="298" r:id="rId4"/>
    <p:sldId id="346" r:id="rId5"/>
    <p:sldId id="349" r:id="rId6"/>
    <p:sldId id="347" r:id="rId7"/>
    <p:sldId id="264" r:id="rId8"/>
    <p:sldId id="312" r:id="rId9"/>
    <p:sldId id="341" r:id="rId10"/>
    <p:sldId id="265" r:id="rId11"/>
    <p:sldId id="268" r:id="rId12"/>
    <p:sldId id="269" r:id="rId13"/>
    <p:sldId id="315" r:id="rId14"/>
    <p:sldId id="302" r:id="rId15"/>
    <p:sldId id="317" r:id="rId16"/>
    <p:sldId id="272" r:id="rId17"/>
    <p:sldId id="343" r:id="rId18"/>
    <p:sldId id="273" r:id="rId19"/>
    <p:sldId id="275" r:id="rId20"/>
    <p:sldId id="304" r:id="rId21"/>
    <p:sldId id="321" r:id="rId22"/>
    <p:sldId id="335" r:id="rId23"/>
    <p:sldId id="337" r:id="rId24"/>
    <p:sldId id="339" r:id="rId25"/>
    <p:sldId id="322" r:id="rId26"/>
    <p:sldId id="324" r:id="rId27"/>
    <p:sldId id="331" r:id="rId28"/>
    <p:sldId id="333" r:id="rId29"/>
    <p:sldId id="325" r:id="rId30"/>
    <p:sldId id="326" r:id="rId31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1" autoAdjust="0"/>
    <p:restoredTop sz="98401" autoAdjust="0"/>
  </p:normalViewPr>
  <p:slideViewPr>
    <p:cSldViewPr snapToGrid="0">
      <p:cViewPr varScale="1">
        <p:scale>
          <a:sx n="79" d="100"/>
          <a:sy n="79" d="100"/>
        </p:scale>
        <p:origin x="120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5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3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00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4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0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10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02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5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9B9D-F54C-40A6-BCBD-D26DF70A7C85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64B7E-9FB8-48E5-9430-57DB27DEB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7.jpeg"/><Relationship Id="rId9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7.jpeg"/><Relationship Id="rId7" Type="http://schemas.openxmlformats.org/officeDocument/2006/relationships/image" Target="../media/image43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eg"/><Relationship Id="rId7" Type="http://schemas.openxmlformats.org/officeDocument/2006/relationships/image" Target="../media/image2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8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2944" y="244585"/>
            <a:ext cx="447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85" y="744082"/>
            <a:ext cx="2118158" cy="2108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8832" y="2852928"/>
            <a:ext cx="5583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4224" y="3706368"/>
            <a:ext cx="769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TÀI: ÔN SẮP XẾP THEO QUY TẮC 3 ĐỐI TƯỢNG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8832" y="4353275"/>
            <a:ext cx="5888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03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365124"/>
            <a:ext cx="10417935" cy="1231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Administrator\Downloads\CHIẾCTHUYỀ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3" y="365124"/>
            <a:ext cx="11700162" cy="613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5637" y="3244334"/>
            <a:ext cx="11513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4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000" b="1" dirty="0" smtClean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1-2-3.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3200" b="1" dirty="0" smtClean="0"/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4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581890"/>
            <a:ext cx="9919855" cy="89521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882" y="244700"/>
            <a:ext cx="11294772" cy="162273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19" y="2462745"/>
            <a:ext cx="2073499" cy="1950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2" y="2485624"/>
            <a:ext cx="1850314" cy="180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9" y="2485624"/>
            <a:ext cx="1519707" cy="1816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17" y="2485625"/>
            <a:ext cx="1545301" cy="180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13" y="2485624"/>
            <a:ext cx="1557023" cy="1767626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2099256" cy="213981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4597763"/>
            <a:ext cx="1946666" cy="2149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90" y="4435766"/>
            <a:ext cx="2766383" cy="2215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8786" y="4536452"/>
            <a:ext cx="2260240" cy="2382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731" y="316523"/>
            <a:ext cx="11526590" cy="1550913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Cho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Qui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1-2-3,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04" y="2448173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7" y="808893"/>
            <a:ext cx="11423561" cy="1172308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42" y="2286000"/>
            <a:ext cx="3403079" cy="1813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59" y="2286000"/>
            <a:ext cx="2176695" cy="1648639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3" y="2301958"/>
            <a:ext cx="2376935" cy="16167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276" y="2112135"/>
            <a:ext cx="11217499" cy="449472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qui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17" y="2337911"/>
            <a:ext cx="965754" cy="908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71" y="2344011"/>
            <a:ext cx="931411" cy="908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2" y="2243714"/>
            <a:ext cx="870760" cy="908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42" y="2263397"/>
            <a:ext cx="881312" cy="90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17" y="2253051"/>
            <a:ext cx="915886" cy="9082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538" y="2318610"/>
            <a:ext cx="914400" cy="92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938" y="2318610"/>
            <a:ext cx="897850" cy="927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932" y="2226956"/>
            <a:ext cx="842146" cy="902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78" y="2263396"/>
            <a:ext cx="879230" cy="902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93" y="2263397"/>
            <a:ext cx="87923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2317917"/>
            <a:ext cx="933718" cy="847681"/>
          </a:xfrm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342" y="2328573"/>
            <a:ext cx="910196" cy="8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3"/>
            <a:ext cx="9247029" cy="1140768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2- 1-1-1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38" y="553791"/>
            <a:ext cx="11509916" cy="1725769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2; 1;1</a:t>
            </a:r>
            <a:r>
              <a:rPr lang="en-US" sz="3100" dirty="0" smtClean="0"/>
              <a:t>;1.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/>
              <a:t>-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Ai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70" y="2460028"/>
            <a:ext cx="1125415" cy="989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416" y="2460734"/>
            <a:ext cx="1113691" cy="9897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923" y="2420635"/>
            <a:ext cx="1091568" cy="10685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491" y="2420635"/>
            <a:ext cx="1059979" cy="107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69" y="2387863"/>
            <a:ext cx="1113693" cy="11040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031" y="2420635"/>
            <a:ext cx="996462" cy="1071265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56" y="2465770"/>
            <a:ext cx="1093214" cy="1019318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75449"/>
            <a:ext cx="1066800" cy="999961"/>
          </a:xfrm>
          <a:prstGeom prst="rect">
            <a:avLst/>
          </a:prstGeom>
        </p:spPr>
      </p:pic>
      <p:pic>
        <p:nvPicPr>
          <p:cNvPr id="19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69" y="2395736"/>
            <a:ext cx="1132185" cy="1096164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523" y="2406839"/>
            <a:ext cx="1139616" cy="109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2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C:\Users\Administrator\Downloads\CHIẾCTHUYỀ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3" y="360947"/>
            <a:ext cx="10551694" cy="57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4717" y="2429560"/>
            <a:ext cx="103291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trẻ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6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004" y="656493"/>
            <a:ext cx="11449318" cy="13012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4.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5624"/>
            <a:ext cx="2472744" cy="1920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896" y="2485624"/>
            <a:ext cx="2112135" cy="1920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83" y="2456092"/>
            <a:ext cx="2240923" cy="1950141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9" y="2630254"/>
            <a:ext cx="2073500" cy="1803732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" y="2637691"/>
            <a:ext cx="1944710" cy="1820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02" y="4457730"/>
            <a:ext cx="2213975" cy="2194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4" y="4457730"/>
            <a:ext cx="2007075" cy="2194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501" y="4423328"/>
            <a:ext cx="1916923" cy="22288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54" y="4457730"/>
            <a:ext cx="1847952" cy="21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852" y="489397"/>
            <a:ext cx="11446840" cy="1633504"/>
          </a:xfrm>
        </p:spPr>
        <p:txBody>
          <a:bodyPr>
            <a:normAutofit fontScale="90000"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2-1-1-1,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hoa-hoa-quả-lá-cây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6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488" y="539263"/>
            <a:ext cx="11487954" cy="1113691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như:1-1-1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6" y="2012478"/>
            <a:ext cx="2329276" cy="1629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46" y="2012480"/>
            <a:ext cx="2031750" cy="1434106"/>
          </a:xfrm>
          <a:prstGeom prst="rect">
            <a:avLst/>
          </a:prstGeom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31" y="2016273"/>
            <a:ext cx="2133600" cy="1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2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831" y="316524"/>
            <a:ext cx="9941169" cy="1160584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1-2-3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5" y="2344948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344947"/>
            <a:ext cx="1013139" cy="1042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47520" y="2514374"/>
            <a:ext cx="914400" cy="9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34096"/>
            <a:ext cx="11140224" cy="1388805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508" y="2691848"/>
            <a:ext cx="1202724" cy="8602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232" y="2668893"/>
            <a:ext cx="1041832" cy="965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64" y="2653594"/>
            <a:ext cx="1225310" cy="98055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1" y="2710630"/>
            <a:ext cx="1055077" cy="923524"/>
          </a:xfrm>
          <a:prstGeom prst="rect">
            <a:avLst/>
          </a:prstGeom>
        </p:spPr>
      </p:pic>
      <p:pic>
        <p:nvPicPr>
          <p:cNvPr id="15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2" y="2736048"/>
            <a:ext cx="1031631" cy="898106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9" y="2668893"/>
            <a:ext cx="935963" cy="965260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262" y="2668892"/>
            <a:ext cx="1027215" cy="9652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523" y="2691848"/>
            <a:ext cx="1148862" cy="9423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030" y="2593275"/>
            <a:ext cx="1116169" cy="1040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492" y="2593275"/>
            <a:ext cx="1219200" cy="10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69" y="2015248"/>
            <a:ext cx="6918434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Administrator\Desktop\hình nền cỏ xanh mấy trắng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9131" y="924509"/>
            <a:ext cx="68763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/>
              <a:t>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518" y="1447166"/>
            <a:ext cx="11384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1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Administrator\Desktop\cối xay gió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87062" y="2049518"/>
            <a:ext cx="78512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12993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017" y="498765"/>
            <a:ext cx="11389607" cy="1330036"/>
          </a:xfrm>
        </p:spPr>
        <p:txBody>
          <a:bodyPr>
            <a:normAutofit fontScale="90000"/>
          </a:bodyPr>
          <a:lstStyle/>
          <a:p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3, 4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1-1-1-1.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473" y="2243302"/>
            <a:ext cx="1381004" cy="1109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39" y="2323533"/>
            <a:ext cx="1235575" cy="10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586" y="2210624"/>
            <a:ext cx="1397046" cy="11949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299" y="5091573"/>
            <a:ext cx="1293137" cy="1094864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0624"/>
            <a:ext cx="1288473" cy="1120132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829" y="2263391"/>
            <a:ext cx="1236757" cy="10893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037" y="2304473"/>
            <a:ext cx="1387053" cy="1007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237" y="2246073"/>
            <a:ext cx="1449399" cy="1162145"/>
          </a:xfrm>
          <a:prstGeom prst="rect">
            <a:avLst/>
          </a:prstGeom>
        </p:spPr>
      </p:pic>
      <p:pic>
        <p:nvPicPr>
          <p:cNvPr id="14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632" y="4722224"/>
            <a:ext cx="1747605" cy="183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0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842E-7 -2.22222E-6 L 0.00169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44" y="270163"/>
            <a:ext cx="11744361" cy="162098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1: Ai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b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1-2-3.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214" y="5051441"/>
            <a:ext cx="1008185" cy="104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4998121"/>
            <a:ext cx="1013139" cy="1042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3444" y="2503302"/>
            <a:ext cx="834955" cy="8845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4969" y="2503301"/>
            <a:ext cx="833861" cy="88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1539" y="2485624"/>
            <a:ext cx="914400" cy="902201"/>
          </a:xfrm>
          <a:prstGeom prst="rect">
            <a:avLst/>
          </a:prstGeom>
        </p:spPr>
      </p:pic>
      <p:pic>
        <p:nvPicPr>
          <p:cNvPr id="17" name="Content Placeholder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3" y="2344948"/>
            <a:ext cx="886826" cy="914067"/>
          </a:xfrm>
        </p:spPr>
      </p:pic>
      <p:pic>
        <p:nvPicPr>
          <p:cNvPr id="16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20" y="2465808"/>
            <a:ext cx="873886" cy="92201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88" y="2494462"/>
            <a:ext cx="907751" cy="8845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665" y="2485624"/>
            <a:ext cx="945023" cy="902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20906" y="2485624"/>
            <a:ext cx="914400" cy="902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7492" y="2460040"/>
            <a:ext cx="914400" cy="902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9515" y="2465807"/>
            <a:ext cx="914400" cy="896433"/>
          </a:xfrm>
          <a:prstGeom prst="rect">
            <a:avLst/>
          </a:prstGeom>
        </p:spPr>
      </p:pic>
      <p:pic>
        <p:nvPicPr>
          <p:cNvPr id="18" name="Picture 4" descr="C:\Users\Administrator\Downloads\nô el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4602779"/>
            <a:ext cx="2515006" cy="195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74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209E-6 0 L -0.0052 -0.4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15139 L -0.00169 -0.40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đi xe đạp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1611268"/>
            <a:ext cx="11201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1-2-3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7030A0"/>
              </a:solidFill>
            </a:endParaRPr>
          </a:p>
        </p:txBody>
      </p:sp>
      <p:pic>
        <p:nvPicPr>
          <p:cNvPr id="7" name="DJ – Nonstop 2016 - Bass Mạnh Nhạc Khô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3590" y="5559777"/>
            <a:ext cx="967066" cy="9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3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0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1-1-1.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158084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6411459" y="219489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Isosceles Triangle 17"/>
          <p:cNvSpPr/>
          <p:nvPr/>
        </p:nvSpPr>
        <p:spPr>
          <a:xfrm rot="10800000">
            <a:off x="4578942" y="2169055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2762060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7009812" y="219266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5199118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382236" y="215188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Isosceles Triangle 22"/>
          <p:cNvSpPr/>
          <p:nvPr/>
        </p:nvSpPr>
        <p:spPr>
          <a:xfrm rot="10800000">
            <a:off x="3989309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819294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01977" y="2192667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072891" y="2264484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16834" y="221169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10683603" y="228599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8812092" y="222752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9451342" y="2239333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Isosceles Triangle 32"/>
          <p:cNvSpPr/>
          <p:nvPr/>
        </p:nvSpPr>
        <p:spPr>
          <a:xfrm rot="10800000">
            <a:off x="11280939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8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ownloads\QUYỂN SÁCH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415636"/>
            <a:ext cx="10785764" cy="579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40158" y="1517073"/>
            <a:ext cx="103288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‘’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’’.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10" name="ChauYeuCoChuCongNhanBeat-V.A-38442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61709" y="3825397"/>
            <a:ext cx="1039091" cy="122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Lần1:</a:t>
            </a:r>
            <a:r>
              <a:rPr lang="en-US" sz="2000" b="1" dirty="0"/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1-2- 1.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 rot="10800000">
            <a:off x="852296" y="214787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1491832" y="2147879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266838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2404" y="2248848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3282894" y="216905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996932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Isosceles Triangle 20"/>
          <p:cNvSpPr/>
          <p:nvPr/>
        </p:nvSpPr>
        <p:spPr>
          <a:xfrm rot="10800000">
            <a:off x="4516831" y="2218204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Isosceles Triangle 21"/>
          <p:cNvSpPr/>
          <p:nvPr/>
        </p:nvSpPr>
        <p:spPr>
          <a:xfrm rot="10800000">
            <a:off x="3892589" y="2184115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Isosceles Triangle 23"/>
          <p:cNvSpPr/>
          <p:nvPr/>
        </p:nvSpPr>
        <p:spPr>
          <a:xfrm rot="10800000">
            <a:off x="5138380" y="223360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Isosceles Triangle 24"/>
          <p:cNvSpPr/>
          <p:nvPr/>
        </p:nvSpPr>
        <p:spPr>
          <a:xfrm rot="10800000">
            <a:off x="7614186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Isosceles Triangle 26"/>
          <p:cNvSpPr/>
          <p:nvPr/>
        </p:nvSpPr>
        <p:spPr>
          <a:xfrm rot="10800000">
            <a:off x="10635230" y="2317616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Isosceles Triangle 27"/>
          <p:cNvSpPr/>
          <p:nvPr/>
        </p:nvSpPr>
        <p:spPr>
          <a:xfrm rot="10800000">
            <a:off x="8206780" y="2271240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Isosceles Triangle 29"/>
          <p:cNvSpPr/>
          <p:nvPr/>
        </p:nvSpPr>
        <p:spPr>
          <a:xfrm rot="10800000">
            <a:off x="2081465" y="2169056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6363953" y="2256480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Isosceles Triangle 31"/>
          <p:cNvSpPr/>
          <p:nvPr/>
        </p:nvSpPr>
        <p:spPr>
          <a:xfrm rot="10800000">
            <a:off x="10042636" y="2301919"/>
            <a:ext cx="598353" cy="898144"/>
          </a:xfrm>
          <a:prstGeom prst="triangle">
            <a:avLst>
              <a:gd name="adj" fmla="val 3782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7887" y="5460642"/>
            <a:ext cx="524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đọc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1 </a:t>
            </a:r>
            <a:r>
              <a:rPr lang="en-US" dirty="0" err="1" smtClean="0"/>
              <a:t>vàng</a:t>
            </a:r>
            <a:r>
              <a:rPr lang="en-US" dirty="0" smtClean="0"/>
              <a:t>, 2 </a:t>
            </a:r>
            <a:r>
              <a:rPr lang="en-US" dirty="0" err="1" smtClean="0"/>
              <a:t>xanh</a:t>
            </a:r>
            <a:r>
              <a:rPr lang="en-US" dirty="0" smtClean="0"/>
              <a:t>,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 rot="10800000">
            <a:off x="9433335" y="2290307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Isosceles Triangle 35"/>
          <p:cNvSpPr/>
          <p:nvPr/>
        </p:nvSpPr>
        <p:spPr>
          <a:xfrm rot="10800000">
            <a:off x="8816081" y="2264608"/>
            <a:ext cx="598353" cy="898144"/>
          </a:xfrm>
          <a:prstGeom prst="triangle">
            <a:avLst>
              <a:gd name="adj" fmla="val 37823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1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93" y="936002"/>
            <a:ext cx="10174310" cy="5683739"/>
          </a:xfrm>
        </p:spPr>
      </p:pic>
      <p:sp>
        <p:nvSpPr>
          <p:cNvPr id="5" name="TextBox 4"/>
          <p:cNvSpPr txBox="1"/>
          <p:nvPr/>
        </p:nvSpPr>
        <p:spPr>
          <a:xfrm>
            <a:off x="2472744" y="566670"/>
            <a:ext cx="321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 smtClean="0"/>
              <a:t>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0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670" y="283335"/>
            <a:ext cx="12273566" cy="657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0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982132"/>
            <a:ext cx="10085228" cy="130386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99" y="2467236"/>
            <a:ext cx="3686175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6" y="2485624"/>
            <a:ext cx="3048000" cy="1816599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85" y="2388097"/>
            <a:ext cx="3217112" cy="1977839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3" y="4636393"/>
            <a:ext cx="2051551" cy="1881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57" y="4778062"/>
            <a:ext cx="2221067" cy="1957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047" y="4636393"/>
            <a:ext cx="2221067" cy="19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746976"/>
            <a:ext cx="10085228" cy="1380526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?(3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(1-1-1.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- 1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35" y="211221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56" y="2127502"/>
            <a:ext cx="2054904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81493"/>
            <a:ext cx="1957590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51" y="2140513"/>
            <a:ext cx="2253801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370" y="489398"/>
            <a:ext cx="10085228" cy="1647432"/>
          </a:xfrm>
        </p:spPr>
        <p:txBody>
          <a:bodyPr>
            <a:noAutofit/>
          </a:bodyPr>
          <a:lstStyle/>
          <a:p>
            <a:pPr algn="l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1-1-1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- 1quả- 1lá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003" y="2153268"/>
            <a:ext cx="2087721" cy="1898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2127502"/>
            <a:ext cx="1913236" cy="1883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638" y="2131320"/>
            <a:ext cx="2061025" cy="1783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75" y="2127502"/>
            <a:ext cx="1949002" cy="1885822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00555"/>
            <a:ext cx="1982003" cy="1977839"/>
          </a:xfr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48" y="2140513"/>
            <a:ext cx="2025304" cy="187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5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307&quot;&gt;&lt;/object&gt;&lt;object type=&quot;2&quot; unique_id=&quot;10308&quot;&gt;&lt;object type=&quot;3&quot; unique_id=&quot;10309&quot;&gt;&lt;property id=&quot;20148&quot; value=&quot;5&quot;/&gt;&lt;property id=&quot;20300&quot; value=&quot;Slide 1&quot;/&gt;&lt;property id=&quot;20307&quot; value=&quot;292&quot;/&gt;&lt;/object&gt;&lt;object type=&quot;3&quot; unique_id=&quot;10310&quot;&gt;&lt;property id=&quot;20148&quot; value=&quot;5&quot;/&gt;&lt;property id=&quot;20300&quot; value=&quot;Slide 2&quot;/&gt;&lt;property id=&quot;20307&quot; value=&quot;293&quot;/&gt;&lt;/object&gt;&lt;object type=&quot;3&quot; unique_id=&quot;10311&quot;&gt;&lt;property id=&quot;20148&quot; value=&quot;5&quot;/&gt;&lt;property id=&quot;20300&quot; value=&quot;Slide 3&quot;/&gt;&lt;property id=&quot;20307&quot; value=&quot;294&quot;/&gt;&lt;/object&gt;&lt;object type=&quot;3&quot; unique_id=&quot;10312&quot;&gt;&lt;property id=&quot;20148&quot; value=&quot;5&quot;/&gt;&lt;property id=&quot;20300&quot; value=&quot;Slide 4 - &amp;quot;a. Phần 1. Ôn cách sắp xếp theo qui tắc của 2 đối tượng&amp;quot;&quot;/&gt;&lt;property id=&quot;20307&quot; value=&quot;259&quot;/&gt;&lt;/object&gt;&lt;object type=&quot;3&quot; unique_id=&quot;10313&quot;&gt;&lt;property id=&quot;20148&quot; value=&quot;5&quot;/&gt;&lt;property id=&quot;20300&quot; value=&quot;Slide 5 - &amp;quot;b. Phần 2. Dạy trẻ sắp xếp  3-4 đối tượng theo qui tăc. * Sắp xếp theo yêu cầu&amp;quot;&quot;/&gt;&lt;property id=&quot;20307&quot; value=&quot;295&quot;/&gt;&lt;/object&gt;&lt;object type=&quot;3&quot; unique_id=&quot;10314&quot;&gt;&lt;property id=&quot;20148&quot; value=&quot;5&quot;/&gt;&lt;property id=&quot;20300&quot; value=&quot;Slide 6 - &amp;quot;* Sắp xếp theo yêu cầu - Lần1: Theo quy tắc 1-1-1. &amp;quot;&quot;/&gt;&lt;property id=&quot;20307&quot; value=&quot;261&quot;/&gt;&lt;/object&gt;&lt;object type=&quot;3&quot; unique_id=&quot;10316&quot;&gt;&lt;property id=&quot;20148&quot; value=&quot;5&quot;/&gt;&lt;property id=&quot;20300&quot; value=&quot;Slide 9 - &amp;quot;+ Các con nhìn lên và cho cô biết? ở nhóm thứ nhất có mấy bông hoa? (1)tương ứng với thẻ số mấy?( số 1)&amp;quot;&quot;/&gt;&lt;property id=&quot;20307&quot; value=&quot;264&quot;/&gt;&lt;/object&gt;&lt;object type=&quot;3&quot; unique_id=&quot;10317&quot;&gt;&lt;property id=&quot;20148&quot; value=&quot;5&quot;/&gt;&lt;property id=&quot;20300&quot; value=&quot;Slide 11 - &amp;quot;* Lần 2:  Sắp xếp theo quy tắc của 1-2-3&amp;quot;&quot;/&gt;&lt;property id=&quot;20307&quot; value=&quot;265&quot;/&gt;&lt;/object&gt;&lt;object type=&quot;3&quot; unique_id=&quot;10318&quot;&gt;&lt;property id=&quot;20148&quot; value=&quot;5&quot;/&gt;&lt;property id=&quot;20300&quot; value=&quot;Slide 12 - &amp;quot;*  Lần 2: Theo quy tắc 1-2-3. &amp;quot;&quot;/&gt;&lt;property id=&quot;20307&quot; value=&quot;268&quot;/&gt;&lt;/object&gt;&lt;object type=&quot;3&quot; unique_id=&quot;10319&quot;&gt;&lt;property id=&quot;20148&quot; value=&quot;5&quot;/&gt;&lt;property id=&quot;20300&quot; value=&quot;Slide 13 - &amp;quot;* - Lần 2: Theo quy tắc 1-2-3. +  Đây là cách sắp xếp của mấy đối tượng?(3) + Đây là cách sắp xếp của 3 đối tượng &quot;/&gt;&lt;property id=&quot;20307&quot; value=&quot;269&quot;/&gt;&lt;/object&gt;&lt;object type=&quot;3&quot; unique_id=&quot;10320&quot;&gt;&lt;property id=&quot;20148&quot; value=&quot;5&quot;/&gt;&lt;property id=&quot;20300&quot; value=&quot;Slide 14 - &amp;quot;* Ai có nhận xét gì về cách sắp xếp này? + Vì sao con biết đây là cách sắp xếp theo qui tắc?  + Sắp xếp theo mấy đ&quot;/&gt;&lt;property id=&quot;20307&quot; value=&quot;270&quot;/&gt;&lt;/object&gt;&lt;object type=&quot;3&quot; unique_id=&quot;10322&quot;&gt;&lt;property id=&quot;20148&quot; value=&quot;5&quot;/&gt;&lt;property id=&quot;20300&quot; value=&quot;Slide 16 - &amp;quot;+ Đây là cách sắp xếp của mấy đối tượng? =&amp;gt; Đây là cách sắp xếp của 3 đối tượng theo quy tắc 1-2-3 đó là 1 bông ho&quot;/&gt;&lt;property id=&quot;20307&quot; value=&quot;274&quot;/&gt;&lt;/object&gt;&lt;object type=&quot;3&quot; unique_id=&quot;10323&quot;&gt;&lt;property id=&quot;20148&quot; value=&quot;5&quot;/&gt;&lt;property id=&quot;20300&quot; value=&quot;Slide 17 - &amp;quot; - Các con vừa được quan sát 2 cách sắp xếp 3 đối tượng theo qui tắc 1-1-1; 1-2-3.&amp;quot;&quot;/&gt;&lt;property id=&quot;20307&quot; value=&quot;272&quot;/&gt;&lt;/object&gt;&lt;object type=&quot;3&quot; unique_id=&quot;10324&quot;&gt;&lt;property id=&quot;20148&quot; value=&quot;5&quot;/&gt;&lt;property id=&quot;20300&quot; value=&quot;Slide 18 - &amp;quot;- Các con cùng nhau quan sát trên màn hình xem cô có cách sắp xếp gì nữa nào.&amp;quot;&quot;/&gt;&lt;property id=&quot;20307&quot; value=&quot;266&quot;/&gt;&lt;/object&gt;&lt;object type=&quot;3&quot; unique_id=&quot;10325&quot;&gt;&lt;property id=&quot;20148&quot; value=&quot;5&quot;/&gt;&lt;property id=&quot;20300&quot; value=&quot;Slide 19 - &amp;quot; * Lần 3: Cho trẻ sắp xếp 4 đối tượng theo qui tắc 2- 1-1-1 - Các con cùng nhau quan sát trên màn hình xem cô có c&quot;/&gt;&lt;property id=&quot;20307&quot; value=&quot;273&quot;/&gt;&lt;/object&gt;&lt;object type=&quot;3&quot; unique_id=&quot;10326&quot;&gt;&lt;property id=&quot;20148&quot; value=&quot;5&quot;/&gt;&lt;property id=&quot;20300&quot; value=&quot;Slide 20 - &amp;quot; *  Lần 3: Cho trẻ sắp xếp 4 đối tượng theo qui tắc 2; 1;1;1. - Các con cùng nhau quan sát trên màn hình xem cô có&quot;/&gt;&lt;property id=&quot;20307&quot; value=&quot;275&quot;/&gt;&lt;/object&gt;&lt;object type=&quot;3&quot; unique_id=&quot;10328&quot;&gt;&lt;property id=&quot;20148&quot; value=&quot;5&quot;/&gt;&lt;property id=&quot;20300&quot; value=&quot;Slide 24 - &amp;quot;=&amp;gt; Như vậy có rất nhiều cách sắp xếp 3 hoặc 4 đối tượng theo các qui tắc.1-1-1; 1- 2 - 3 ; 2-1- 1-1. và sự sắp xếp&quot;/&gt;&lt;property id=&quot;20307&quot; value=&quot;277&quot;/&gt;&lt;/object&gt;&lt;object type=&quot;3&quot; unique_id=&quot;10330&quot;&gt;&lt;property id=&quot;20148&quot; value=&quot;5&quot;/&gt;&lt;property id=&quot;20300&quot; value=&quot;Slide 25 - &amp;quot;*  Như vậy có rất nhiều cách sắp xếp 3-4 đối tượng theo qui tắc đó là cách sắp xếp: 1-1-1 1-2-3 ; 2-1-1-1. và sự s&quot;/&gt;&lt;property id=&quot;20307&quot; value=&quot;279&quot;/&gt;&lt;/object&gt;&lt;object type=&quot;3&quot; unique_id=&quot;10331&quot;&gt;&lt;property id=&quot;20148&quot; value=&quot;5&quot;/&gt;&lt;property id=&quot;20300&quot; value=&quot;Slide 26 - &amp;quot;* Sắp xếp theo ý thích.&amp;quot;&quot;/&gt;&lt;property id=&quot;20307&quot; value=&quot;281&quot;/&gt;&lt;/object&gt;&lt;object type=&quot;3&quot; unique_id=&quot;10332&quot;&gt;&lt;property id=&quot;20148&quot; value=&quot;5&quot;/&gt;&lt;property id=&quot;20300&quot; value=&quot;Slide 27&quot;/&gt;&lt;property id=&quot;20307&quot; value=&quot;282&quot;/&gt;&lt;/object&gt;&lt;object type=&quot;3&quot; unique_id=&quot;10334&quot;&gt;&lt;property id=&quot;20148&quot; value=&quot;5&quot;/&gt;&lt;property id=&quot;20300&quot; value=&quot;Slide 28 - &amp;quot;c. Phần 3: Trò chơi củng cố. - Trò chơi  1: Ai thông minh&amp;quot;&quot;/&gt;&lt;property id=&quot;20307&quot; value=&quot;285&quot;/&gt;&lt;/object&gt;&lt;object type=&quot;3&quot; unique_id=&quot;10336&quot;&gt;&lt;property id=&quot;20148&quot; value=&quot;5&quot;/&gt;&lt;property id=&quot;20300&quot; value=&quot;Slide 29 - &amp;quot;c. Phần 3: Trò chơi củng cố. - Trò chơi  1: Ai thông minh  (Trên màn hình cô có sắp xếp theo qui tắc của 4 đối tượ&quot;/&gt;&lt;property id=&quot;20307&quot; value=&quot;286&quot;/&gt;&lt;/object&gt;&lt;object type=&quot;3&quot; unique_id=&quot;10337&quot;&gt;&lt;property id=&quot;20148&quot; value=&quot;5&quot;/&gt;&lt;property id=&quot;20300&quot; value=&quot;Slide 30 - &amp;quot;c. Phần 3: Trò chơi củng cố. - Trò chơi  1: Ai thông minh  (- Qui tăc 1-2-3) &amp;quot;&quot;/&gt;&lt;property id=&quot;20307&quot; value=&quot;289&quot;/&gt;&lt;/object&gt;&lt;object type=&quot;3&quot; unique_id=&quot;10338&quot;&gt;&lt;property id=&quot;20148&quot; value=&quot;5&quot;/&gt;&lt;property id=&quot;20300&quot; value=&quot;Slide 31 - &amp;quot;- Trò chơi  2 : Bé khéo tay. - Qui tăc 1-1-1-1-2-3; 2-1-1 &amp;quot;&quot;/&gt;&lt;property id=&quot;20307&quot; value=&quot;290&quot;/&gt;&lt;/object&gt;&lt;object type=&quot;3&quot; unique_id=&quot;10339&quot;&gt;&lt;property id=&quot;20148&quot; value=&quot;5&quot;/&gt;&lt;property id=&quot;20300&quot; value=&quot;Slide 33 - &amp;quot;3. Kết thúc: Nhận xét tuyên dương chuyển hoạt động cho trẻ hát bài  ‘’Cháu yêu cô chú công nhân’’.  &amp;quot;&quot;/&gt;&lt;property id=&quot;20307&quot; value=&quot;291&quot;/&gt;&lt;/object&gt;&lt;object type=&quot;3&quot; unique_id=&quot;10935&quot;&gt;&lt;property id=&quot;20148&quot; value=&quot;5&quot;/&gt;&lt;property id=&quot;20300&quot; value=&quot;Slide 7 - &amp;quot;* Sắp xếp theo yêu cầu - Lần1: Theo quy tắc 1-1-1. &amp;quot;&quot;/&gt;&lt;property id=&quot;20307&quot; value=&quot;298&quot;/&gt;&lt;/object&gt;&lt;object type=&quot;3&quot; unique_id=&quot;10938&quot;&gt;&lt;property id=&quot;20148&quot; value=&quot;5&quot;/&gt;&lt;property id=&quot;20300&quot; value=&quot;Slide 15 - &amp;quot;+ Các con nhìn lên màn hình và cho cô biết ở nhóm thứ nhất có mấy bông hoa?(1 bông hoa) tương ứng với thẻ số mấy? &quot;/&gt;&lt;property id=&quot;20307&quot; value=&quot;302&quot;/&gt;&lt;/object&gt;&lt;object type=&quot;3&quot; unique_id=&quot;10939&quot;&gt;&lt;property id=&quot;20148&quot; value=&quot;5&quot;/&gt;&lt;property id=&quot;20300&quot; value=&quot;Slide 21 - &amp;quot;+ Ai có nhận xét gì về cách sắp xếp này? - Các con chỉ tay vào bảng và đọc cùng cô cách sắp xếp nào? - Hoa hoa- qu&quot;/&gt;&lt;property id=&quot;20307&quot; value=&quot;306&quot;/&gt;&lt;/object&gt;&lt;object type=&quot;3&quot; unique_id=&quot;10941&quot;&gt;&lt;property id=&quot;20148&quot; value=&quot;5&quot;/&gt;&lt;property id=&quot;20300&quot; value=&quot;Slide 22 - &amp;quot;+ Các con nhìn lên màn hình và cho cô biết ở nhóm thứ nhất có mấy bông hoa?(2 bông hoa) tương ứng với thẻ số mấy? &quot;/&gt;&lt;property id=&quot;20307&quot; value=&quot;304&quot;/&gt;&lt;/object&gt;&lt;object type=&quot;3&quot; unique_id=&quot;10942&quot;&gt;&lt;property id=&quot;20148&quot; value=&quot;5&quot;/&gt;&lt;property id=&quot;20300&quot; value=&quot;Slide 23 - &amp;quot;+  Đây là cách sắp xếp của mấy đối tượng?  =&amp;gt; Đây là cách sắp xếp của 4 đối tượng theo quy tắc 2-1-1-1. đó là 2 bô&quot;/&gt;&lt;property id=&quot;20307&quot; value=&quot;308&quot;/&gt;&lt;/object&gt;&lt;object type=&quot;3&quot; unique_id=&quot;11103&quot;&gt;&lt;property id=&quot;20148&quot; value=&quot;5&quot;/&gt;&lt;property id=&quot;20300&quot; value=&quot;Slide 8 - &amp;quot;* Sắp xếp theo yêu cầu - Lần1: Theo quy tắc 1-1-1. &amp;quot;&quot;/&gt;&lt;property id=&quot;20307&quot; value=&quot;310&quot;/&gt;&lt;/object&gt;&lt;object type=&quot;3&quot; unique_id=&quot;11264&quot;&gt;&lt;property id=&quot;20148&quot; value=&quot;5&quot;/&gt;&lt;property id=&quot;20300&quot; value=&quot;Slide 10 - &amp;quot;+ Đây là cách sắp xếp của mấy đối tượng?(3 đối tượng) + Đây là cách sắp xếp của 3 đối tượng theo qui tắc 1-1-1. &amp;quot;&quot;/&gt;&lt;property id=&quot;20307&quot; value=&quot;312&quot;/&gt;&lt;/object&gt;&lt;object type=&quot;3&quot; unique_id=&quot;11465&quot;&gt;&lt;property id=&quot;20148&quot; value=&quot;5&quot;/&gt;&lt;property id=&quot;20300&quot; value=&quot;Slide 32 - &amp;quot;- Trò chơi  2 : Bé khéo tay. - Qui tăc 1-1-1-1-2-3; 2-1-1 &amp;quot;&quot;/&gt;&lt;property id=&quot;20307&quot; value=&quot;31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754</Words>
  <Application>Microsoft Office PowerPoint</Application>
  <PresentationFormat>Widescreen</PresentationFormat>
  <Paragraphs>38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* Sắp xếp theo yêu cầu của cô - Lần1: Theo quy tắc 1-1-1. </vt:lpstr>
      <vt:lpstr>* Sắp xếp theo yêu cầu của cô - Lần1: Theo quy tắc 1-2- 1. </vt:lpstr>
      <vt:lpstr>PowerPoint Presentation</vt:lpstr>
      <vt:lpstr>PowerPoint Presentation</vt:lpstr>
      <vt:lpstr>+ Các con nhìn lên và cho cô biết? ở nhóm đối tượng thứ nhất có mấy bông hoa? (1)tương ứng với thẻ số mấy?( số 1). Nhóm đối tượng thứ 2, nhóm đối tượng thư 3.</vt:lpstr>
      <vt:lpstr>+ Đây là cách sắp xếp của mấy đối tượng?(3 đối tượng) Đó là những đối tượng nào? + Được sắp xếp theo qui tắc gì? (1-1-1. Đó là 1 bông hoa – 1 quả - 1 chiếc lá và lặp lại như vậy) </vt:lpstr>
      <vt:lpstr>Đây là cách sắp xếp của 3 đối tượng đó là hoa- quả - lá và sắp xếp theo qui tắc 1-1-1 đó là 1 hoa- 1quả- 1lá và lặp lại như vậy.</vt:lpstr>
      <vt:lpstr>PowerPoint Presentation</vt:lpstr>
      <vt:lpstr>*  Lần 2: Theo quy tắc 1-2-3. </vt:lpstr>
      <vt:lpstr>* - Lần 2: Theo quy tắc 1-2-3. Các con nhìn lên bảng và xếp giống cô nào</vt:lpstr>
      <vt:lpstr>* Ai có nhận xét gì về cách sắp xếp này? + Cho trẻ đọc cùng cô cách sắp xếp đó.( 1 hoa - 2 quả- 3 Lá) </vt:lpstr>
      <vt:lpstr>+ Các con nhìn lên màn hình và cho cô biết ở nhóm đối tượng thứ nhất có mấy bông hoa?(1 bông hoa) tương ứng với thẻ số mấy?( Số 1) các con tìm thẻ số một đặt dưới nhóm 1 bông hoa nào? Nhóm đói tượng thứ 2, nhóm đối tượng thứ 3.</vt:lpstr>
      <vt:lpstr>   + Đây là cách sắp xếp của mấy đối tượng? Là những đối tượng nào? Sắp xếp theo qui tắc gì? =&gt; Đây là cách sắp xếp của 3 đối tượng theo quy tắc 1-2-3 đó là 1 bông hoa - 2 quả - 3 chiếc lá và lặp lại như vậy. + Cho trẻ nhăc lại : Qui tắc sắp xếp của 3 đối tượng. (Đây là cách sắp xếp của 3 đối tượng theo quy tắc 1-2-3, đó là 1 bông hoa - 2 quả - 3 chiếc lá) .</vt:lpstr>
      <vt:lpstr> - Các con vừa được quan sát 2 cách sắp xếp 3 đối tượng theo qui tắc 1-1-1 đó là 1 bông hoa- 1quả- 1 lá. </vt:lpstr>
      <vt:lpstr>Theo qui tắc: 1-2-3 đó là 1 hoa- 2 quả- 3 lá.</vt:lpstr>
      <vt:lpstr> * Lần 3: Cho trẻ sắp xếp 4 đối tượng theo qui tắc 2- 1-1-1 </vt:lpstr>
      <vt:lpstr> *  Lần 3: Cho trẻ sắp xếp 4 đối tượng theo qui tắc 2; 1;1;1. - Các con chọn đối tượng và xếp ra bảng của mình giống với của cô nào.  + Ai có nhận xét gì về cách sắp xếp này? - Các con chỉ tay vào bảng và đọc cùng cô cách sắp xếp nào? ( Hoa hoa- quả- lá- cây và lặp lại như vậy.)  </vt:lpstr>
      <vt:lpstr>+ Các con nhìn lên màn hình và cho cô biết ở nhóm đối tượng thứ nhất có mấy bông hoa?(2 bông hoa) tương ứng với thẻ số mấy?( Số 2) các con tìm thẻ số một đặt dưới 2 bông hoa nào? Nhóm đối tượng thư 2, nhóm đối tượng thứ 3, nhóm đối tượng thứ 4.</vt:lpstr>
      <vt:lpstr> +  Đây là cách sắp xếp của mấy đối tượng? Đó là những đối tượng nào? Được sắp xép theo qui tắc gì? =&gt; Đây là cách sắp xếp của 4 đối tượng theo quy tắc 2-1-1-1, đó là 2 bông hoa - 1 quả - 1 chiếc lá- 1 cây và lặp lại như vậy - Cho trẻ nhắc lại cách sắp xếp.( hoa-hoa-quả-lá-cây và lặp lại như vậy) </vt:lpstr>
      <vt:lpstr>=&gt; Như vậy có rất nhiều cách sắp xếp 3 hoặc 4 đối tượng theo các qui tắc như:1-1-1</vt:lpstr>
      <vt:lpstr>Theo quy tắc: 1-2-3</vt:lpstr>
      <vt:lpstr>Sắp xếp 4 đối tượng theo qui tắc 2- 1-1-1 và sự sắp xếp được lặp đi lặp lại theo 1 trình tự của 3 hoặc 4 đối tượng đó gọi là cách sắp xếp 3 hoặc 4 đối tượng theo qui tắc.  </vt:lpstr>
      <vt:lpstr>PowerPoint Presentation</vt:lpstr>
      <vt:lpstr>PowerPoint Presentation</vt:lpstr>
      <vt:lpstr>Trò chơi  1: Ai thông minh  (Trên màn hình cô có các cách sắp xếp theo qui tắc của 3, 4 đối tượng các con quan sát kỹ và phát hiện ra đối tượng còn thiếu và  điền vào ô trống.) Theo quy tắc 1-1-1-1. </vt:lpstr>
      <vt:lpstr>Trò chơi  1: Ai thông minh  Theo quy tắc 1-2-3.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106</cp:revision>
  <dcterms:created xsi:type="dcterms:W3CDTF">2018-11-07T02:34:51Z</dcterms:created>
  <dcterms:modified xsi:type="dcterms:W3CDTF">2024-04-08T01:37:29Z</dcterms:modified>
</cp:coreProperties>
</file>