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84" r:id="rId4"/>
    <p:sldId id="265" r:id="rId5"/>
    <p:sldId id="266" r:id="rId6"/>
    <p:sldId id="286" r:id="rId7"/>
    <p:sldId id="285" r:id="rId8"/>
    <p:sldId id="287" r:id="rId9"/>
    <p:sldId id="288" r:id="rId10"/>
    <p:sldId id="290" r:id="rId11"/>
    <p:sldId id="289" r:id="rId12"/>
    <p:sldId id="274" r:id="rId13"/>
    <p:sldId id="264" r:id="rId14"/>
    <p:sldId id="291" r:id="rId15"/>
    <p:sldId id="270" r:id="rId16"/>
    <p:sldId id="271"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showGuides="1">
      <p:cViewPr varScale="1">
        <p:scale>
          <a:sx n="38" d="100"/>
          <a:sy n="38" d="100"/>
        </p:scale>
        <p:origin x="9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46698" y="35008"/>
            <a:ext cx="3780215" cy="3257807"/>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16372338" y="6283162"/>
            <a:ext cx="2353809" cy="1704173"/>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grpSp>
        <p:nvGrpSpPr>
          <p:cNvPr id="4" name="Group 4"/>
          <p:cNvGrpSpPr/>
          <p:nvPr/>
        </p:nvGrpSpPr>
        <p:grpSpPr>
          <a:xfrm>
            <a:off x="2337860" y="1093327"/>
            <a:ext cx="14391872" cy="7707630"/>
            <a:chOff x="0" y="0"/>
            <a:chExt cx="3790452" cy="2029993"/>
          </a:xfrm>
        </p:grpSpPr>
        <p:sp>
          <p:nvSpPr>
            <p:cNvPr id="5" name="Freeform 5"/>
            <p:cNvSpPr/>
            <p:nvPr/>
          </p:nvSpPr>
          <p:spPr>
            <a:xfrm>
              <a:off x="0" y="0"/>
              <a:ext cx="3790452" cy="2029993"/>
            </a:xfrm>
            <a:custGeom>
              <a:avLst/>
              <a:gdLst/>
              <a:ahLst/>
              <a:cxnLst/>
              <a:rect l="l" t="t" r="r" b="b"/>
              <a:pathLst>
                <a:path w="3790452" h="2029993">
                  <a:moveTo>
                    <a:pt x="27435" y="0"/>
                  </a:moveTo>
                  <a:lnTo>
                    <a:pt x="3763017" y="0"/>
                  </a:lnTo>
                  <a:cubicBezTo>
                    <a:pt x="3770294" y="0"/>
                    <a:pt x="3777271" y="2890"/>
                    <a:pt x="3782416" y="8035"/>
                  </a:cubicBezTo>
                  <a:cubicBezTo>
                    <a:pt x="3787561" y="13180"/>
                    <a:pt x="3790452" y="20159"/>
                    <a:pt x="3790452" y="27435"/>
                  </a:cubicBezTo>
                  <a:lnTo>
                    <a:pt x="3790452" y="2002558"/>
                  </a:lnTo>
                  <a:cubicBezTo>
                    <a:pt x="3790452" y="2009834"/>
                    <a:pt x="3787561" y="2016813"/>
                    <a:pt x="3782416" y="2021958"/>
                  </a:cubicBezTo>
                  <a:cubicBezTo>
                    <a:pt x="3777271" y="2027103"/>
                    <a:pt x="3770294" y="2029993"/>
                    <a:pt x="3763017" y="2029993"/>
                  </a:cubicBezTo>
                  <a:lnTo>
                    <a:pt x="27435" y="2029993"/>
                  </a:lnTo>
                  <a:cubicBezTo>
                    <a:pt x="20159" y="2029993"/>
                    <a:pt x="13180" y="2027103"/>
                    <a:pt x="8035" y="2021958"/>
                  </a:cubicBezTo>
                  <a:cubicBezTo>
                    <a:pt x="2890" y="2016813"/>
                    <a:pt x="0" y="2009834"/>
                    <a:pt x="0" y="2002558"/>
                  </a:cubicBezTo>
                  <a:lnTo>
                    <a:pt x="0" y="27435"/>
                  </a:lnTo>
                  <a:cubicBezTo>
                    <a:pt x="0" y="20159"/>
                    <a:pt x="2890" y="13180"/>
                    <a:pt x="8035" y="8035"/>
                  </a:cubicBezTo>
                  <a:cubicBezTo>
                    <a:pt x="13180" y="2890"/>
                    <a:pt x="20159" y="0"/>
                    <a:pt x="27435" y="0"/>
                  </a:cubicBezTo>
                  <a:close/>
                </a:path>
              </a:pathLst>
            </a:custGeom>
            <a:solidFill>
              <a:srgbClr val="FCF9DA"/>
            </a:solidFill>
            <a:ln w="76200" cap="rnd">
              <a:solidFill>
                <a:srgbClr val="462718"/>
              </a:solidFill>
              <a:prstDash val="solid"/>
              <a:round/>
            </a:ln>
          </p:spPr>
        </p:sp>
        <p:sp>
          <p:nvSpPr>
            <p:cNvPr id="6" name="TextBox 6"/>
            <p:cNvSpPr txBox="1"/>
            <p:nvPr/>
          </p:nvSpPr>
          <p:spPr>
            <a:xfrm>
              <a:off x="0" y="0"/>
              <a:ext cx="3790452" cy="2029993"/>
            </a:xfrm>
            <a:prstGeom prst="rect">
              <a:avLst/>
            </a:prstGeom>
          </p:spPr>
          <p:txBody>
            <a:bodyPr lIns="50800" tIns="50800" rIns="50800" bIns="50800" rtlCol="0" anchor="ctr"/>
            <a:lstStyle/>
            <a:p>
              <a:pPr algn="ctr">
                <a:lnSpc>
                  <a:spcPts val="2850"/>
                </a:lnSpc>
              </a:pPr>
              <a:endParaRPr/>
            </a:p>
            <a:p>
              <a:pPr algn="ctr">
                <a:lnSpc>
                  <a:spcPts val="2850"/>
                </a:lnSpc>
              </a:pPr>
              <a:endParaRPr/>
            </a:p>
            <a:p>
              <a:pPr algn="ctr">
                <a:lnSpc>
                  <a:spcPts val="2850"/>
                </a:lnSpc>
              </a:pPr>
              <a:endParaRPr/>
            </a:p>
            <a:p>
              <a:pPr algn="ctr">
                <a:lnSpc>
                  <a:spcPts val="2850"/>
                </a:lnSpc>
              </a:pPr>
              <a:endParaRPr/>
            </a:p>
          </p:txBody>
        </p:sp>
      </p:grpSp>
      <p:sp>
        <p:nvSpPr>
          <p:cNvPr id="7" name="Freeform 7"/>
          <p:cNvSpPr/>
          <p:nvPr/>
        </p:nvSpPr>
        <p:spPr>
          <a:xfrm>
            <a:off x="15676311" y="6024591"/>
            <a:ext cx="2621606" cy="4101191"/>
          </a:xfrm>
          <a:custGeom>
            <a:avLst/>
            <a:gdLst/>
            <a:ahLst/>
            <a:cxnLst/>
            <a:rect l="l" t="t" r="r" b="b"/>
            <a:pathLst>
              <a:path w="1958224" h="3089900">
                <a:moveTo>
                  <a:pt x="0" y="0"/>
                </a:moveTo>
                <a:lnTo>
                  <a:pt x="1958224" y="0"/>
                </a:lnTo>
                <a:lnTo>
                  <a:pt x="1958224" y="3089900"/>
                </a:lnTo>
                <a:lnTo>
                  <a:pt x="0" y="3089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446620" y="6757178"/>
            <a:ext cx="2971789" cy="3529822"/>
          </a:xfrm>
          <a:custGeom>
            <a:avLst/>
            <a:gdLst/>
            <a:ahLst/>
            <a:cxnLst/>
            <a:rect l="l" t="t" r="r" b="b"/>
            <a:pathLst>
              <a:path w="1655169" h="2351927">
                <a:moveTo>
                  <a:pt x="0" y="0"/>
                </a:moveTo>
                <a:lnTo>
                  <a:pt x="1655168" y="0"/>
                </a:lnTo>
                <a:lnTo>
                  <a:pt x="1655168" y="2351928"/>
                </a:lnTo>
                <a:lnTo>
                  <a:pt x="0" y="23519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285056">
            <a:off x="1738826" y="7657162"/>
            <a:ext cx="809927" cy="799618"/>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Freeform 10"/>
          <p:cNvSpPr/>
          <p:nvPr/>
        </p:nvSpPr>
        <p:spPr>
          <a:xfrm>
            <a:off x="15219293" y="2344922"/>
            <a:ext cx="743061" cy="733604"/>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x-none" dirty="0"/>
          </a:p>
        </p:txBody>
      </p:sp>
      <p:sp>
        <p:nvSpPr>
          <p:cNvPr id="11" name="Freeform 11"/>
          <p:cNvSpPr/>
          <p:nvPr/>
        </p:nvSpPr>
        <p:spPr>
          <a:xfrm rot="-5894438">
            <a:off x="2655188" y="148265"/>
            <a:ext cx="1084540" cy="1863677"/>
          </a:xfrm>
          <a:custGeom>
            <a:avLst/>
            <a:gdLst/>
            <a:ahLst/>
            <a:cxnLst/>
            <a:rect l="l" t="t" r="r" b="b"/>
            <a:pathLst>
              <a:path w="1084540" h="1863677">
                <a:moveTo>
                  <a:pt x="0" y="0"/>
                </a:moveTo>
                <a:lnTo>
                  <a:pt x="1084540" y="0"/>
                </a:lnTo>
                <a:lnTo>
                  <a:pt x="1084540" y="1863677"/>
                </a:lnTo>
                <a:lnTo>
                  <a:pt x="0" y="18636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18" name="Picture 17"/>
          <p:cNvPicPr>
            <a:picLocks noChangeAspect="1"/>
          </p:cNvPicPr>
          <p:nvPr/>
        </p:nvPicPr>
        <p:blipFill>
          <a:blip r:embed="rId11"/>
          <a:stretch>
            <a:fillRect/>
          </a:stretch>
        </p:blipFill>
        <p:spPr>
          <a:xfrm>
            <a:off x="-46698" y="0"/>
            <a:ext cx="18298795" cy="10360660"/>
          </a:xfrm>
          <a:prstGeom prst="rect">
            <a:avLst/>
          </a:prstGeom>
        </p:spPr>
      </p:pic>
      <p:sp>
        <p:nvSpPr>
          <p:cNvPr id="12" name="Freeform 12"/>
          <p:cNvSpPr/>
          <p:nvPr/>
        </p:nvSpPr>
        <p:spPr>
          <a:xfrm>
            <a:off x="7869143" y="1275948"/>
            <a:ext cx="3329305" cy="3385185"/>
          </a:xfrm>
          <a:custGeom>
            <a:avLst/>
            <a:gdLst/>
            <a:ahLst/>
            <a:cxnLst/>
            <a:rect l="l" t="t" r="r" b="b"/>
            <a:pathLst>
              <a:path w="3136434" h="3118356">
                <a:moveTo>
                  <a:pt x="0" y="0"/>
                </a:moveTo>
                <a:lnTo>
                  <a:pt x="3136434" y="0"/>
                </a:lnTo>
                <a:lnTo>
                  <a:pt x="3136434" y="3118356"/>
                </a:lnTo>
                <a:lnTo>
                  <a:pt x="0" y="3118356"/>
                </a:lnTo>
                <a:lnTo>
                  <a:pt x="0" y="0"/>
                </a:lnTo>
                <a:close/>
              </a:path>
            </a:pathLst>
          </a:custGeom>
          <a:blipFill>
            <a:blip r:embed="rId12"/>
            <a:stretch>
              <a:fillRect/>
            </a:stretch>
          </a:blipFill>
        </p:spPr>
      </p:sp>
      <p:sp>
        <p:nvSpPr>
          <p:cNvPr id="15" name="Freeform 15"/>
          <p:cNvSpPr/>
          <p:nvPr/>
        </p:nvSpPr>
        <p:spPr>
          <a:xfrm>
            <a:off x="341445" y="6438900"/>
            <a:ext cx="1393199" cy="3443637"/>
          </a:xfrm>
          <a:custGeom>
            <a:avLst/>
            <a:gdLst/>
            <a:ahLst/>
            <a:cxnLst/>
            <a:rect l="l" t="t" r="r" b="b"/>
            <a:pathLst>
              <a:path w="914186" h="2526644">
                <a:moveTo>
                  <a:pt x="0" y="0"/>
                </a:moveTo>
                <a:lnTo>
                  <a:pt x="914186" y="0"/>
                </a:lnTo>
                <a:lnTo>
                  <a:pt x="914186" y="2526644"/>
                </a:lnTo>
                <a:lnTo>
                  <a:pt x="0" y="25266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TextBox 16"/>
          <p:cNvSpPr txBox="1"/>
          <p:nvPr/>
        </p:nvSpPr>
        <p:spPr>
          <a:xfrm>
            <a:off x="6400767" y="190775"/>
            <a:ext cx="7013788" cy="820738"/>
          </a:xfrm>
          <a:prstGeom prst="rect">
            <a:avLst/>
          </a:prstGeom>
        </p:spPr>
        <p:txBody>
          <a:bodyPr wrap="square" lIns="0" tIns="0" rIns="0" bIns="0" rtlCol="0" anchor="t">
            <a:spAutoFit/>
          </a:bodyPr>
          <a:lstStyle/>
          <a:p>
            <a:pPr algn="ctr">
              <a:lnSpc>
                <a:spcPts val="3185"/>
              </a:lnSpc>
              <a:spcBef>
                <a:spcPct val="0"/>
              </a:spcBef>
            </a:pP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lnSpc>
                <a:spcPts val="3185"/>
              </a:lnSpc>
              <a:spcBef>
                <a:spcPct val="0"/>
              </a:spcBef>
            </a:pP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17" name="TextBox 17"/>
          <p:cNvSpPr txBox="1"/>
          <p:nvPr/>
        </p:nvSpPr>
        <p:spPr>
          <a:xfrm>
            <a:off x="4724400" y="4076700"/>
            <a:ext cx="10328910" cy="3594767"/>
          </a:xfrm>
          <a:prstGeom prst="rect">
            <a:avLst/>
          </a:prstGeom>
        </p:spPr>
        <p:txBody>
          <a:bodyPr wrap="square" lIns="0" tIns="0" rIns="0" bIns="0" rtlCol="0" anchor="t">
            <a:spAutoFit/>
          </a:bodyPr>
          <a:lstStyle/>
          <a:p>
            <a:pPr algn="ctr">
              <a:lnSpc>
                <a:spcPts val="4005"/>
              </a:lnSpc>
            </a:pPr>
            <a:endParaRPr lang="vi-VN" sz="4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6600" b="1" dirty="0">
                <a:solidFill>
                  <a:srgbClr val="FF0000"/>
                </a:solidFill>
                <a:latin typeface="Times New Roman" panose="02020603050405020304" pitchFamily="18" charset="0"/>
                <a:ea typeface="Handyman"/>
                <a:cs typeface="Times New Roman" panose="02020603050405020304" pitchFamily="18" charset="0"/>
                <a:sym typeface="Handyman"/>
              </a:rPr>
              <a:t>PHÁT TRIỂN NGÔN NGỮ</a:t>
            </a: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5400" b="1" dirty="0" err="1">
                <a:solidFill>
                  <a:srgbClr val="FF0000"/>
                </a:solidFill>
                <a:latin typeface="Times New Roman" panose="02020603050405020304" pitchFamily="18" charset="0"/>
                <a:ea typeface="Handyman"/>
                <a:cs typeface="Times New Roman" panose="02020603050405020304" pitchFamily="18" charset="0"/>
                <a:sym typeface="Handyman"/>
              </a:rPr>
              <a:t>Đề</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vi-VN" sz="5400" b="1" dirty="0">
                <a:solidFill>
                  <a:srgbClr val="FF0000"/>
                </a:solidFill>
                <a:latin typeface="Times New Roman" panose="02020603050405020304" pitchFamily="18" charset="0"/>
                <a:ea typeface="Handyman"/>
                <a:cs typeface="Times New Roman" panose="02020603050405020304" pitchFamily="18" charset="0"/>
                <a:sym typeface="Handyman"/>
              </a:rPr>
              <a:t>tài</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 NB</a:t>
            </a:r>
            <a:r>
              <a:rPr lang="vi-VN" altLang="en-US" sz="5400" b="1" dirty="0">
                <a:solidFill>
                  <a:srgbClr val="FF0000"/>
                </a:solidFill>
                <a:latin typeface="Times New Roman" panose="02020603050405020304" pitchFamily="18" charset="0"/>
                <a:ea typeface="Handyman"/>
                <a:cs typeface="Times New Roman" panose="02020603050405020304" pitchFamily="18" charset="0"/>
                <a:sym typeface="Handyman"/>
              </a:rPr>
              <a:t>TN</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vi-VN" altLang="en-US" sz="5400" b="1" dirty="0">
                <a:solidFill>
                  <a:srgbClr val="FF0000"/>
                </a:solidFill>
                <a:latin typeface="Times New Roman" panose="02020603050405020304" pitchFamily="18" charset="0"/>
                <a:ea typeface="Handyman"/>
                <a:cs typeface="Times New Roman" panose="02020603050405020304" pitchFamily="18" charset="0"/>
                <a:sym typeface="Handyman"/>
              </a:rPr>
              <a:t>Đồ chơi của bé</a:t>
            </a:r>
            <a:r>
              <a:rPr lang="en-US" sz="5400" b="1" dirty="0">
                <a:solidFill>
                  <a:srgbClr val="FF0000"/>
                </a:solidFill>
                <a:latin typeface="Times New Roman" panose="02020603050405020304" pitchFamily="18" charset="0"/>
                <a:ea typeface="Handyman"/>
                <a:cs typeface="Times New Roman" panose="02020603050405020304" pitchFamily="18" charset="0"/>
                <a:sym typeface="Handyman"/>
              </a:rPr>
              <a:t>”</a:t>
            </a:r>
          </a:p>
          <a:p>
            <a:pPr indent="0" algn="ctr">
              <a:lnSpc>
                <a:spcPts val="4005"/>
              </a:lnSpc>
              <a:buNone/>
            </a:pPr>
            <a:endParaRPr lang="en-US" sz="54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4000" b="1" dirty="0">
                <a:solidFill>
                  <a:srgbClr val="000000"/>
                </a:soli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Đối</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tượng</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24-36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tháng</a:t>
            </a:r>
            <a:endParaRPr lang="vi-VN"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vi-VN"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Lớp Nhà Trẻ D2</a:t>
            </a:r>
            <a:endPar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7620000" y="1609090"/>
            <a:ext cx="7839710" cy="68148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701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lắp ghép</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239000" y="2400300"/>
            <a:ext cx="7531100" cy="5700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81000" y="5981700"/>
            <a:ext cx="5139625"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a:t>Áo</a:t>
            </a:r>
            <a:r>
              <a:rPr lang="en-US" sz="6000" dirty="0"/>
              <a:t> </a:t>
            </a:r>
            <a:r>
              <a:rPr lang="en-US" sz="6000" dirty="0" err="1"/>
              <a:t>để</a:t>
            </a:r>
            <a:r>
              <a:rPr lang="en-US" sz="6000" dirty="0"/>
              <a:t> </a:t>
            </a:r>
            <a:r>
              <a:rPr lang="en-US" sz="6000" dirty="0" err="1"/>
              <a:t>mặc</a:t>
            </a:r>
            <a:r>
              <a:rPr lang="x-none" sz="6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638300"/>
            <a:ext cx="7623875" cy="8382000"/>
          </a:xfrm>
          <a:prstGeom prst="rect">
            <a:avLst/>
          </a:prstGeom>
        </p:spPr>
      </p:pic>
      <p:sp>
        <p:nvSpPr>
          <p:cNvPr id="4" name="Right Arrow 3"/>
          <p:cNvSpPr/>
          <p:nvPr/>
        </p:nvSpPr>
        <p:spPr>
          <a:xfrm>
            <a:off x="5814218" y="6972300"/>
            <a:ext cx="914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7" name="Text Box 6"/>
          <p:cNvSpPr txBox="1"/>
          <p:nvPr/>
        </p:nvSpPr>
        <p:spPr>
          <a:xfrm>
            <a:off x="3921760" y="3626485"/>
            <a:ext cx="9565640" cy="3415030"/>
          </a:xfrm>
          <a:prstGeom prst="rect">
            <a:avLst/>
          </a:prstGeom>
          <a:noFill/>
        </p:spPr>
        <p:txBody>
          <a:bodyPr wrap="square" rtlCol="0">
            <a:spAutoFit/>
          </a:bodyPr>
          <a:lstStyle/>
          <a:p>
            <a:endParaRPr lang="en-US"/>
          </a:p>
          <a:p>
            <a:r>
              <a:rPr 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en-US" sz="6600">
                <a:solidFill>
                  <a:srgbClr val="FF0000"/>
                </a:solidFill>
                <a:latin typeface="Times New Roman" panose="02020603050405020304" pitchFamily="18" charset="0"/>
                <a:cs typeface="Times New Roman" panose="02020603050405020304" pitchFamily="18" charset="0"/>
              </a:rPr>
              <a:t>Ở nhà con có những đồ chơi gì?</a:t>
            </a:r>
          </a:p>
          <a:p>
            <a:r>
              <a:rPr lang="vi-VN" altLang="en-US" sz="6600">
                <a:solidFill>
                  <a:srgbClr val="FF0000"/>
                </a:solidFill>
                <a:latin typeface="Times New Roman" panose="02020603050405020304" pitchFamily="18" charset="0"/>
                <a:cs typeface="Times New Roman" panose="02020603050405020304" pitchFamily="18" charset="0"/>
                <a:sym typeface="+mn-ea"/>
              </a:rPr>
              <a:t>- </a:t>
            </a:r>
            <a:r>
              <a:rPr lang="en-US" sz="6600">
                <a:solidFill>
                  <a:srgbClr val="FF0000"/>
                </a:solidFill>
                <a:latin typeface="Times New Roman" panose="02020603050405020304" pitchFamily="18" charset="0"/>
                <a:cs typeface="Times New Roman" panose="02020603050405020304" pitchFamily="18" charset="0"/>
              </a:rPr>
              <a:t>Con thích chơi đồ chơi gì?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039745" y="2933700"/>
            <a:ext cx="11589385" cy="4707890"/>
          </a:xfrm>
          <a:prstGeom prst="rect">
            <a:avLst/>
          </a:prstGeom>
          <a:noFill/>
        </p:spPr>
        <p:txBody>
          <a:bodyPr wrap="square" rtlCol="0">
            <a:spAutoFit/>
          </a:bodyPr>
          <a:lstStyle/>
          <a:p>
            <a:r>
              <a:rPr lang="vi-VN" altLang="en-US"/>
              <a:t>                                    </a:t>
            </a:r>
            <a:r>
              <a:rPr lang="en-US"/>
              <a:t> </a:t>
            </a:r>
            <a:r>
              <a:rPr lang="en-US" sz="6000">
                <a:solidFill>
                  <a:srgbClr val="FF0000"/>
                </a:solidFill>
                <a:latin typeface="Times New Roman" panose="02020603050405020304" pitchFamily="18" charset="0"/>
                <a:cs typeface="Times New Roman" panose="02020603050405020304" pitchFamily="18" charset="0"/>
              </a:rPr>
              <a:t>Giáo dục trẻ</a:t>
            </a:r>
            <a:endParaRPr lang="en-US"/>
          </a:p>
          <a:p>
            <a:r>
              <a:rPr lang="en-US"/>
              <a:t> </a:t>
            </a:r>
            <a:r>
              <a:rPr lang="vi-VN" altLang="en-US" sz="4800">
                <a:solidFill>
                  <a:srgbClr val="002060"/>
                </a:solidFill>
                <a:latin typeface="Times New Roman" panose="02020603050405020304" pitchFamily="18" charset="0"/>
                <a:cs typeface="Times New Roman" panose="02020603050405020304" pitchFamily="18" charset="0"/>
              </a:rPr>
              <a:t>Ở lớp, ở nhà</a:t>
            </a:r>
            <a:r>
              <a:rPr lang="vi-VN" altLang="en-US"/>
              <a:t>  </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có rất nhiều đồ chơi như đồ chơi nấu ăn, xếp hình, xấu h</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ạt</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….là để cho các con chơi vì vậy khi chơi các con không được ném đồ chơi, chơi xong các con phải cất lên tủ gọn gàng nhé</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200400" y="3924300"/>
            <a:ext cx="12004040" cy="3046095"/>
          </a:xfrm>
          <a:prstGeom prst="rect">
            <a:avLst/>
          </a:prstGeom>
          <a:noFill/>
        </p:spPr>
        <p:txBody>
          <a:bodyPr wrap="square" rtlCol="0">
            <a:spAutoFit/>
          </a:bodyPr>
          <a:lstStyle/>
          <a:p>
            <a:r>
              <a:rPr lang="vi-VN" altLang="en-US"/>
              <a:t>    </a:t>
            </a:r>
            <a:r>
              <a:rPr sz="6000">
                <a:solidFill>
                  <a:srgbClr val="FF0000"/>
                </a:solidFill>
                <a:latin typeface="Times New Roman" panose="02020603050405020304" pitchFamily="18" charset="0"/>
                <a:cs typeface="Times New Roman" panose="02020603050405020304" pitchFamily="18" charset="0"/>
              </a:rPr>
              <a:t>* Trò chơi củng cố “Cái gì biến mất”:</a:t>
            </a:r>
          </a:p>
          <a:p>
            <a:r>
              <a:rPr sz="4400">
                <a:solidFill>
                  <a:srgbClr val="002060"/>
                </a:solidFill>
                <a:latin typeface="Times New Roman" panose="02020603050405020304" pitchFamily="18" charset="0"/>
                <a:cs typeface="Times New Roman" panose="02020603050405020304" pitchFamily="18" charset="0"/>
              </a:rPr>
              <a:t>- Cô giới thiệu trò chơi: Cô có một số đồ chơi các con hãy quan sát xem đó là những đồ chơi gì?( Cho trẻ gọi tên)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266700" y="6248400"/>
            <a:ext cx="4191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Mũ có màu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4015105" y="3520440"/>
            <a:ext cx="9015095" cy="3969385"/>
          </a:xfrm>
          <a:prstGeom prst="rect">
            <a:avLst/>
          </a:prstGeom>
          <a:noFill/>
        </p:spPr>
        <p:txBody>
          <a:bodyPr wrap="square" rtlCol="0">
            <a:spAutoFit/>
          </a:bodyPr>
          <a:lstStyle/>
          <a:p>
            <a:r>
              <a:rPr lang="en-US" sz="6000">
                <a:solidFill>
                  <a:srgbClr val="FF0000"/>
                </a:solidFill>
                <a:latin typeface="Times New Roman" panose="02020603050405020304" pitchFamily="18" charset="0"/>
                <a:cs typeface="Times New Roman" panose="02020603050405020304" pitchFamily="18" charset="0"/>
              </a:rPr>
              <a:t>*TC: Đồng đội chung sức</a:t>
            </a:r>
          </a:p>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Cách chơi: cô chia lớp thành 2 đội chơi, nhiệm vụ của 2 đội là lần lượt từng bạn đi trên con đường thẳng và lên chọn đồ dùng cho đội của mình. Đội xếp hình sẽ chọn đồ chơi xếp hình, đội nấu ăn sẽ chọn đồ chơi nấu ăn.Sau thời gian là 1 bản nhạc đội nào chọn được nhiều đội đó chiến thắng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0" dirty="0"/>
              <a:t>M</a:t>
            </a:r>
            <a:r>
              <a:rPr lang="x-none" sz="5000" dirty="0"/>
              <a:t>àu xanh.</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6"/>
          <a:stretch>
            <a:fillRect/>
          </a:stretch>
        </p:blipFill>
        <p:spPr>
          <a:xfrm>
            <a:off x="0" y="4445"/>
            <a:ext cx="18357850" cy="10240010"/>
          </a:xfrm>
          <a:prstGeom prst="rect">
            <a:avLst/>
          </a:prstGeom>
        </p:spPr>
      </p:pic>
      <p:sp>
        <p:nvSpPr>
          <p:cNvPr id="5" name="Text Box 4"/>
          <p:cNvSpPr txBox="1"/>
          <p:nvPr/>
        </p:nvSpPr>
        <p:spPr>
          <a:xfrm>
            <a:off x="5257800" y="4000500"/>
            <a:ext cx="8317230" cy="2491740"/>
          </a:xfrm>
          <a:prstGeom prst="rect">
            <a:avLst/>
          </a:prstGeom>
          <a:noFill/>
        </p:spPr>
        <p:txBody>
          <a:bodyPr wrap="square" rtlCol="0">
            <a:spAutoFit/>
          </a:bodyPr>
          <a:lstStyle/>
          <a:p>
            <a:r>
              <a:rPr lang="vi-VN" alt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en-US" sz="6000">
                <a:solidFill>
                  <a:srgbClr val="FF0000"/>
                </a:solidFill>
                <a:latin typeface="Times New Roman" panose="02020603050405020304" pitchFamily="18" charset="0"/>
                <a:cs typeface="Times New Roman" panose="02020603050405020304" pitchFamily="18" charset="0"/>
              </a:rPr>
              <a:t>Kết thúc:  </a:t>
            </a:r>
          </a:p>
          <a:p>
            <a:r>
              <a:rPr lang="en-US"/>
              <a:t>-</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Cô c</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 trẻ hát bài: “ Bé đi nhà trẻ ” và chuyển hoạt động</a:t>
            </a:r>
          </a:p>
        </p:txBody>
      </p:sp>
      <p:pic>
        <p:nvPicPr>
          <p:cNvPr id="11" name="5973453352937">
            <a:hlinkClick r:id="" action="ppaction://media"/>
          </p:cNvPr>
          <p:cNvPicPr/>
          <p:nvPr>
            <a:videoFile r:link="rId2"/>
            <p:extLst>
              <p:ext uri="{DAA4B4D4-6D71-4841-9C94-3DE7FCFB9230}">
                <p14:media xmlns:p14="http://schemas.microsoft.com/office/powerpoint/2010/main" r:embed="rId1"/>
              </p:ext>
            </p:extLst>
          </p:nvPr>
        </p:nvPicPr>
        <p:blipFill>
          <a:blip r:embed="rId7"/>
          <a:stretch>
            <a:fillRect/>
          </a:stretch>
        </p:blipFill>
        <p:spPr>
          <a:xfrm>
            <a:off x="15697200" y="9486900"/>
            <a:ext cx="2000250" cy="47688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11"/>
                </p:tgtEl>
              </p:cMediaNode>
            </p:vide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4267200" y="2171700"/>
            <a:ext cx="8229600" cy="4038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000" dirty="0" err="1">
                <a:solidFill>
                  <a:srgbClr val="FF0000"/>
                </a:solidFill>
                <a:latin typeface="Times New Roman" panose="02020603050405020304" pitchFamily="18" charset="0"/>
                <a:cs typeface="Times New Roman" panose="02020603050405020304" pitchFamily="18" charset="0"/>
                <a:sym typeface="+mn-ea"/>
              </a:rPr>
              <a:t>Hoạt</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động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Gợi</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mở</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gây</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hứng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thú</a:t>
            </a:r>
            <a:endParaRPr lang="en-US" sz="5000" dirty="0">
              <a:solidFill>
                <a:srgbClr val="FF0000"/>
              </a:solidFill>
              <a:latin typeface="Times New Roman" panose="02020603050405020304" pitchFamily="18" charset="0"/>
              <a:cs typeface="Times New Roman" panose="02020603050405020304" pitchFamily="18" charset="0"/>
            </a:endParaRPr>
          </a:p>
          <a:p>
            <a:pPr algn="ctr"/>
            <a:endParaRPr lang="en-US" sz="5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445"/>
            <a:ext cx="18357850" cy="10240010"/>
          </a:xfrm>
          <a:prstGeom prst="rect">
            <a:avLst/>
          </a:prstGeom>
        </p:spPr>
      </p:pic>
      <p:sp>
        <p:nvSpPr>
          <p:cNvPr id="2" name="Text Box 1"/>
          <p:cNvSpPr txBox="1"/>
          <p:nvPr/>
        </p:nvSpPr>
        <p:spPr>
          <a:xfrm>
            <a:off x="4572000" y="3848100"/>
            <a:ext cx="8220075" cy="2122805"/>
          </a:xfrm>
          <a:prstGeom prst="rect">
            <a:avLst/>
          </a:prstGeom>
          <a:noFill/>
        </p:spPr>
        <p:txBody>
          <a:bodyPr wrap="square" rtlCol="0">
            <a:spAutoFit/>
          </a:bodyPr>
          <a:lstStyle/>
          <a:p>
            <a:r>
              <a:rPr lang="en-US"/>
              <a:t> </a:t>
            </a:r>
            <a:r>
              <a:rPr lang="en-US" sz="6600">
                <a:solidFill>
                  <a:srgbClr val="FF0000"/>
                </a:solidFill>
                <a:latin typeface="Times New Roman" panose="02020603050405020304" pitchFamily="18" charset="0"/>
                <a:cs typeface="Times New Roman" panose="02020603050405020304" pitchFamily="18" charset="0"/>
              </a:rPr>
              <a:t>NBTN: Đồ chơi của bé</a:t>
            </a:r>
          </a:p>
          <a:p>
            <a:r>
              <a:rPr lang="vi-VN" altLang="en-US" sz="66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Đồ chơi nấu ăn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6096167" y="3009676"/>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
        <p:nvSpPr>
          <p:cNvPr id="8" name="Rounded Rectangle 7"/>
          <p:cNvSpPr/>
          <p:nvPr/>
        </p:nvSpPr>
        <p:spPr>
          <a:xfrm>
            <a:off x="457200" y="6684645"/>
            <a:ext cx="5562600" cy="127825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ext Box 5"/>
          <p:cNvSpPr txBox="1"/>
          <p:nvPr/>
        </p:nvSpPr>
        <p:spPr>
          <a:xfrm>
            <a:off x="533400" y="6743700"/>
            <a:ext cx="54229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nấu ăn</a:t>
            </a:r>
          </a:p>
        </p:txBody>
      </p:sp>
      <p:sp>
        <p:nvSpPr>
          <p:cNvPr id="9" name="Right Arrow 8"/>
          <p:cNvSpPr/>
          <p:nvPr/>
        </p:nvSpPr>
        <p:spPr>
          <a:xfrm rot="10800000">
            <a:off x="6238875" y="6677025"/>
            <a:ext cx="97663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8153400" y="1562100"/>
            <a:ext cx="7085965" cy="7085965"/>
          </a:xfrm>
          <a:prstGeom prst="rect">
            <a:avLst/>
          </a:prstGeom>
        </p:spPr>
      </p:pic>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208" y="68199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nấu ăn</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p:cNvPicPr>
            <a:picLocks noChangeAspect="1"/>
          </p:cNvPicPr>
          <p:nvPr/>
        </p:nvPicPr>
        <p:blipFill>
          <a:blip r:embed="rId3"/>
          <a:stretch>
            <a:fillRect/>
          </a:stretch>
        </p:blipFill>
        <p:spPr>
          <a:xfrm>
            <a:off x="7620000" y="1638300"/>
            <a:ext cx="7785100" cy="64877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5861050" y="3009900"/>
            <a:ext cx="114935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ounded Rectangle 7"/>
          <p:cNvSpPr/>
          <p:nvPr/>
        </p:nvSpPr>
        <p:spPr>
          <a:xfrm>
            <a:off x="457200" y="6684645"/>
            <a:ext cx="5927090" cy="230314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Right Arrow 8"/>
          <p:cNvSpPr/>
          <p:nvPr/>
        </p:nvSpPr>
        <p:spPr>
          <a:xfrm rot="10800000">
            <a:off x="6781800" y="6896100"/>
            <a:ext cx="133985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8409940" y="1270000"/>
            <a:ext cx="6370320" cy="7997825"/>
          </a:xfrm>
          <a:prstGeom prst="rect">
            <a:avLst/>
          </a:prstGeom>
        </p:spPr>
      </p:pic>
      <p:sp>
        <p:nvSpPr>
          <p:cNvPr id="11" name="Text Box 10"/>
          <p:cNvSpPr txBox="1"/>
          <p:nvPr/>
        </p:nvSpPr>
        <p:spPr>
          <a:xfrm>
            <a:off x="533400" y="7277100"/>
            <a:ext cx="60960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ghép hình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400" y="6819900"/>
            <a:ext cx="155765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pic>
        <p:nvPicPr>
          <p:cNvPr id="10" name="Picture 9"/>
          <p:cNvPicPr>
            <a:picLocks noChangeAspect="1"/>
          </p:cNvPicPr>
          <p:nvPr/>
        </p:nvPicPr>
        <p:blipFill>
          <a:blip r:embed="rId3"/>
          <a:stretch>
            <a:fillRect/>
          </a:stretch>
        </p:blipFill>
        <p:spPr>
          <a:xfrm>
            <a:off x="8153400" y="1609090"/>
            <a:ext cx="7839710" cy="68148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390</Words>
  <Application>Microsoft Office PowerPoint</Application>
  <PresentationFormat>Custom</PresentationFormat>
  <Paragraphs>42</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Administrator</cp:lastModifiedBy>
  <cp:revision>11</cp:revision>
  <dcterms:created xsi:type="dcterms:W3CDTF">2006-08-16T00:00:00Z</dcterms:created>
  <dcterms:modified xsi:type="dcterms:W3CDTF">2024-11-07T14:17:08Z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6B5ED2867A774880A8FB13EB8B057601_13</vt:lpwstr>
  </property>
  <property fmtid="{D5CDD505-2E9C-101B-9397-08002B2CF9AE}" pid="3" name="KSOProductBuildVer">
    <vt:lpwstr>1033-12.2.0.18607</vt:lpwstr>
  </property>
</Properties>
</file>