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84" r:id="rId4"/>
    <p:sldId id="265" r:id="rId5"/>
    <p:sldId id="266" r:id="rId6"/>
    <p:sldId id="286" r:id="rId7"/>
    <p:sldId id="285" r:id="rId8"/>
    <p:sldId id="287" r:id="rId9"/>
    <p:sldId id="288" r:id="rId10"/>
    <p:sldId id="290" r:id="rId11"/>
    <p:sldId id="289" r:id="rId12"/>
    <p:sldId id="274" r:id="rId13"/>
    <p:sldId id="264" r:id="rId14"/>
    <p:sldId id="291" r:id="rId15"/>
    <p:sldId id="270" r:id="rId16"/>
    <p:sldId id="271" r:id="rId17"/>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73" autoAdjust="0"/>
  </p:normalViewPr>
  <p:slideViewPr>
    <p:cSldViewPr showGuides="1">
      <p:cViewPr varScale="1">
        <p:scale>
          <a:sx n="71" d="100"/>
          <a:sy n="71" d="100"/>
        </p:scale>
        <p:origin x="7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11/10/24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8E4B2"/>
        </a:solidFill>
        <a:effectLst/>
      </p:bgPr>
    </p:bg>
    <p:spTree>
      <p:nvGrpSpPr>
        <p:cNvPr id="1" name=""/>
        <p:cNvGrpSpPr/>
        <p:nvPr/>
      </p:nvGrpSpPr>
      <p:grpSpPr>
        <a:xfrm>
          <a:off x="0" y="0"/>
          <a:ext cx="0" cy="0"/>
          <a:chOff x="0" y="0"/>
          <a:chExt cx="0" cy="0"/>
        </a:xfrm>
      </p:grpSpPr>
      <p:sp>
        <p:nvSpPr>
          <p:cNvPr id="2" name="Freeform 2"/>
          <p:cNvSpPr/>
          <p:nvPr/>
        </p:nvSpPr>
        <p:spPr>
          <a:xfrm>
            <a:off x="-46698" y="35008"/>
            <a:ext cx="3780215" cy="3257807"/>
          </a:xfrm>
          <a:custGeom>
            <a:avLst/>
            <a:gdLst/>
            <a:ahLst/>
            <a:cxnLst/>
            <a:rect l="l" t="t" r="r" b="b"/>
            <a:pathLst>
              <a:path w="8778240" h="8229600">
                <a:moveTo>
                  <a:pt x="0" y="0"/>
                </a:moveTo>
                <a:lnTo>
                  <a:pt x="8778240" y="0"/>
                </a:lnTo>
                <a:lnTo>
                  <a:pt x="8778240" y="8229600"/>
                </a:lnTo>
                <a:lnTo>
                  <a:pt x="0" y="8229600"/>
                </a:lnTo>
                <a:lnTo>
                  <a:pt x="0" y="0"/>
                </a:lnTo>
                <a:close/>
              </a:path>
            </a:pathLst>
          </a:custGeom>
          <a:blipFill>
            <a:blip r:embed="rId2"/>
            <a:stretch>
              <a:fillRect/>
            </a:stretch>
          </a:blipFill>
        </p:spPr>
      </p:sp>
      <p:sp>
        <p:nvSpPr>
          <p:cNvPr id="3" name="Freeform 3"/>
          <p:cNvSpPr/>
          <p:nvPr/>
        </p:nvSpPr>
        <p:spPr>
          <a:xfrm>
            <a:off x="16372338" y="6283162"/>
            <a:ext cx="2353809" cy="1704173"/>
          </a:xfrm>
          <a:custGeom>
            <a:avLst/>
            <a:gdLst/>
            <a:ahLst/>
            <a:cxnLst/>
            <a:rect l="l" t="t" r="r" b="b"/>
            <a:pathLst>
              <a:path w="8778240" h="8229600">
                <a:moveTo>
                  <a:pt x="0" y="0"/>
                </a:moveTo>
                <a:lnTo>
                  <a:pt x="8778240" y="0"/>
                </a:lnTo>
                <a:lnTo>
                  <a:pt x="8778240" y="8229600"/>
                </a:lnTo>
                <a:lnTo>
                  <a:pt x="0" y="8229600"/>
                </a:lnTo>
                <a:lnTo>
                  <a:pt x="0" y="0"/>
                </a:lnTo>
                <a:close/>
              </a:path>
            </a:pathLst>
          </a:custGeom>
          <a:blipFill>
            <a:blip r:embed="rId2"/>
            <a:stretch>
              <a:fillRect/>
            </a:stretch>
          </a:blipFill>
        </p:spPr>
      </p:sp>
      <p:sp>
        <p:nvSpPr>
          <p:cNvPr id="7" name="Freeform 7"/>
          <p:cNvSpPr/>
          <p:nvPr/>
        </p:nvSpPr>
        <p:spPr>
          <a:xfrm>
            <a:off x="15676311" y="6024591"/>
            <a:ext cx="2621606" cy="4101191"/>
          </a:xfrm>
          <a:custGeom>
            <a:avLst/>
            <a:gdLst/>
            <a:ahLst/>
            <a:cxnLst/>
            <a:rect l="l" t="t" r="r" b="b"/>
            <a:pathLst>
              <a:path w="1958224" h="3089900">
                <a:moveTo>
                  <a:pt x="0" y="0"/>
                </a:moveTo>
                <a:lnTo>
                  <a:pt x="1958224" y="0"/>
                </a:lnTo>
                <a:lnTo>
                  <a:pt x="1958224" y="3089900"/>
                </a:lnTo>
                <a:lnTo>
                  <a:pt x="0" y="30899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3446620" y="6757178"/>
            <a:ext cx="2971789" cy="3529822"/>
          </a:xfrm>
          <a:custGeom>
            <a:avLst/>
            <a:gdLst/>
            <a:ahLst/>
            <a:cxnLst/>
            <a:rect l="l" t="t" r="r" b="b"/>
            <a:pathLst>
              <a:path w="1655169" h="2351927">
                <a:moveTo>
                  <a:pt x="0" y="0"/>
                </a:moveTo>
                <a:lnTo>
                  <a:pt x="1655168" y="0"/>
                </a:lnTo>
                <a:lnTo>
                  <a:pt x="1655168" y="2351928"/>
                </a:lnTo>
                <a:lnTo>
                  <a:pt x="0" y="23519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9" name="Freeform 9"/>
          <p:cNvSpPr/>
          <p:nvPr/>
        </p:nvSpPr>
        <p:spPr>
          <a:xfrm rot="285056">
            <a:off x="1738826" y="7657162"/>
            <a:ext cx="809927" cy="799618"/>
          </a:xfrm>
          <a:custGeom>
            <a:avLst/>
            <a:gdLst/>
            <a:ahLst/>
            <a:cxnLst/>
            <a:rect l="l" t="t" r="r" b="b"/>
            <a:pathLst>
              <a:path w="809927" h="799618">
                <a:moveTo>
                  <a:pt x="0" y="0"/>
                </a:moveTo>
                <a:lnTo>
                  <a:pt x="809926" y="0"/>
                </a:lnTo>
                <a:lnTo>
                  <a:pt x="809926" y="799618"/>
                </a:lnTo>
                <a:lnTo>
                  <a:pt x="0" y="799618"/>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10" name="Freeform 10"/>
          <p:cNvSpPr/>
          <p:nvPr/>
        </p:nvSpPr>
        <p:spPr>
          <a:xfrm>
            <a:off x="15219293" y="2344922"/>
            <a:ext cx="743061" cy="733604"/>
          </a:xfrm>
          <a:custGeom>
            <a:avLst/>
            <a:gdLst/>
            <a:ahLst/>
            <a:cxnLst/>
            <a:rect l="l" t="t" r="r" b="b"/>
            <a:pathLst>
              <a:path w="743061" h="733604">
                <a:moveTo>
                  <a:pt x="0" y="0"/>
                </a:moveTo>
                <a:lnTo>
                  <a:pt x="743062" y="0"/>
                </a:lnTo>
                <a:lnTo>
                  <a:pt x="743062" y="733604"/>
                </a:lnTo>
                <a:lnTo>
                  <a:pt x="0" y="7336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x-none" dirty="0"/>
          </a:p>
        </p:txBody>
      </p:sp>
      <p:sp>
        <p:nvSpPr>
          <p:cNvPr id="11" name="Freeform 11"/>
          <p:cNvSpPr/>
          <p:nvPr/>
        </p:nvSpPr>
        <p:spPr>
          <a:xfrm rot="-5894438">
            <a:off x="2655188" y="148265"/>
            <a:ext cx="1084540" cy="1863677"/>
          </a:xfrm>
          <a:custGeom>
            <a:avLst/>
            <a:gdLst/>
            <a:ahLst/>
            <a:cxnLst/>
            <a:rect l="l" t="t" r="r" b="b"/>
            <a:pathLst>
              <a:path w="1084540" h="1863677">
                <a:moveTo>
                  <a:pt x="0" y="0"/>
                </a:moveTo>
                <a:lnTo>
                  <a:pt x="1084540" y="0"/>
                </a:lnTo>
                <a:lnTo>
                  <a:pt x="1084540" y="1863677"/>
                </a:lnTo>
                <a:lnTo>
                  <a:pt x="0" y="186367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2" name="Freeform 12"/>
          <p:cNvSpPr/>
          <p:nvPr/>
        </p:nvSpPr>
        <p:spPr>
          <a:xfrm>
            <a:off x="7562404" y="955266"/>
            <a:ext cx="5162995" cy="4416834"/>
          </a:xfrm>
          <a:custGeom>
            <a:avLst/>
            <a:gdLst/>
            <a:ahLst/>
            <a:cxnLst/>
            <a:rect l="l" t="t" r="r" b="b"/>
            <a:pathLst>
              <a:path w="3136434" h="3118356">
                <a:moveTo>
                  <a:pt x="0" y="0"/>
                </a:moveTo>
                <a:lnTo>
                  <a:pt x="3136434" y="0"/>
                </a:lnTo>
                <a:lnTo>
                  <a:pt x="3136434" y="3118356"/>
                </a:lnTo>
                <a:lnTo>
                  <a:pt x="0" y="3118356"/>
                </a:lnTo>
                <a:lnTo>
                  <a:pt x="0" y="0"/>
                </a:lnTo>
                <a:close/>
              </a:path>
            </a:pathLst>
          </a:custGeom>
          <a:blipFill>
            <a:blip r:embed="rId11"/>
            <a:stretch>
              <a:fillRect/>
            </a:stretch>
          </a:blipFill>
        </p:spPr>
        <p:txBody>
          <a:bodyPr/>
          <a:lstStyle/>
          <a:p>
            <a:endParaRPr lang="en-VN" dirty="0"/>
          </a:p>
        </p:txBody>
      </p:sp>
      <p:sp>
        <p:nvSpPr>
          <p:cNvPr id="15" name="Freeform 15"/>
          <p:cNvSpPr/>
          <p:nvPr/>
        </p:nvSpPr>
        <p:spPr>
          <a:xfrm>
            <a:off x="341445" y="6438900"/>
            <a:ext cx="1393199" cy="3443637"/>
          </a:xfrm>
          <a:custGeom>
            <a:avLst/>
            <a:gdLst/>
            <a:ahLst/>
            <a:cxnLst/>
            <a:rect l="l" t="t" r="r" b="b"/>
            <a:pathLst>
              <a:path w="914186" h="2526644">
                <a:moveTo>
                  <a:pt x="0" y="0"/>
                </a:moveTo>
                <a:lnTo>
                  <a:pt x="914186" y="0"/>
                </a:lnTo>
                <a:lnTo>
                  <a:pt x="914186" y="2526644"/>
                </a:lnTo>
                <a:lnTo>
                  <a:pt x="0" y="25266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6" name="TextBox 16"/>
          <p:cNvSpPr txBox="1"/>
          <p:nvPr/>
        </p:nvSpPr>
        <p:spPr>
          <a:xfrm>
            <a:off x="5977730" y="445124"/>
            <a:ext cx="8195469" cy="820738"/>
          </a:xfrm>
          <a:prstGeom prst="rect">
            <a:avLst/>
          </a:prstGeom>
        </p:spPr>
        <p:txBody>
          <a:bodyPr wrap="square" lIns="0" tIns="0" rIns="0" bIns="0" rtlCol="0" anchor="t">
            <a:spAutoFit/>
          </a:bodyPr>
          <a:lstStyle/>
          <a:p>
            <a:pPr algn="ctr">
              <a:lnSpc>
                <a:spcPts val="3185"/>
              </a:lnSpc>
              <a:spcBef>
                <a:spcPct val="0"/>
              </a:spcBef>
            </a:pPr>
            <a:r>
              <a:rPr lang="en-US" sz="3200" b="1" dirty="0">
                <a:solidFill>
                  <a:srgbClr val="000000"/>
                </a:solidFill>
                <a:latin typeface="Times New Roman" panose="02020603050405020304" pitchFamily="18" charset="0"/>
                <a:ea typeface="Handyman"/>
                <a:cs typeface="Times New Roman" panose="02020603050405020304" pitchFamily="18" charset="0"/>
                <a:sym typeface="Handyman"/>
              </a:rPr>
              <a:t>ỦY BAN NHÂN DÂN QUẬN LONG BIÊN</a:t>
            </a:r>
          </a:p>
          <a:p>
            <a:pPr algn="ctr">
              <a:lnSpc>
                <a:spcPts val="3185"/>
              </a:lnSpc>
              <a:spcBef>
                <a:spcPct val="0"/>
              </a:spcBef>
            </a:pPr>
            <a:r>
              <a:rPr lang="en-US" sz="3200" b="1" dirty="0">
                <a:solidFill>
                  <a:srgbClr val="000000"/>
                </a:solidFill>
                <a:latin typeface="Times New Roman" panose="02020603050405020304" pitchFamily="18" charset="0"/>
                <a:ea typeface="Handyman"/>
                <a:cs typeface="Times New Roman" panose="02020603050405020304" pitchFamily="18" charset="0"/>
                <a:sym typeface="Handyman"/>
              </a:rPr>
              <a:t> TRƯỜNG MẦM NON BAN MAI XANH</a:t>
            </a:r>
          </a:p>
        </p:txBody>
      </p:sp>
      <p:sp>
        <p:nvSpPr>
          <p:cNvPr id="17" name="TextBox 17"/>
          <p:cNvSpPr txBox="1"/>
          <p:nvPr/>
        </p:nvSpPr>
        <p:spPr>
          <a:xfrm>
            <a:off x="4852989" y="4708066"/>
            <a:ext cx="10328910" cy="3081655"/>
          </a:xfrm>
          <a:prstGeom prst="rect">
            <a:avLst/>
          </a:prstGeom>
        </p:spPr>
        <p:txBody>
          <a:bodyPr wrap="square" lIns="0" tIns="0" rIns="0" bIns="0" rtlCol="0" anchor="t">
            <a:spAutoFit/>
          </a:bodyPr>
          <a:lstStyle/>
          <a:p>
            <a:pPr algn="ctr">
              <a:lnSpc>
                <a:spcPts val="4005"/>
              </a:lnSpc>
            </a:pPr>
            <a:endParaRPr lang="vi-VN" sz="40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6600" b="1" dirty="0">
                <a:solidFill>
                  <a:srgbClr val="FF0000"/>
                </a:solidFill>
                <a:latin typeface="Times New Roman" panose="02020603050405020304" pitchFamily="18" charset="0"/>
                <a:ea typeface="Handyman"/>
                <a:cs typeface="Times New Roman" panose="02020603050405020304" pitchFamily="18" charset="0"/>
                <a:sym typeface="Handyman"/>
              </a:rPr>
              <a:t>PHÁT TRIỂN NGÔN NGỮ</a:t>
            </a:r>
            <a:endParaRPr lang="en-US" sz="50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endParaRPr lang="en-US" sz="5000" b="1" dirty="0">
              <a:solidFill>
                <a:srgbClr val="FF0000"/>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5400" b="1" dirty="0" err="1">
                <a:solidFill>
                  <a:schemeClr val="tx2"/>
                </a:solidFill>
                <a:latin typeface="Times New Roman" panose="02020603050405020304" pitchFamily="18" charset="0"/>
                <a:ea typeface="Handyman"/>
                <a:cs typeface="Times New Roman" panose="02020603050405020304" pitchFamily="18" charset="0"/>
                <a:sym typeface="Handyman"/>
              </a:rPr>
              <a:t>Đề</a:t>
            </a:r>
            <a:r>
              <a:rPr lang="en-US" sz="5400" b="1" dirty="0">
                <a:solidFill>
                  <a:schemeClr val="tx2"/>
                </a:solidFill>
                <a:latin typeface="Times New Roman" panose="02020603050405020304" pitchFamily="18" charset="0"/>
                <a:ea typeface="Handyman"/>
                <a:cs typeface="Times New Roman" panose="02020603050405020304" pitchFamily="18" charset="0"/>
                <a:sym typeface="Handyman"/>
              </a:rPr>
              <a:t> </a:t>
            </a:r>
            <a:r>
              <a:rPr lang="vi-VN" sz="5400" b="1" dirty="0">
                <a:solidFill>
                  <a:schemeClr val="tx2"/>
                </a:solidFill>
                <a:latin typeface="Times New Roman" panose="02020603050405020304" pitchFamily="18" charset="0"/>
                <a:ea typeface="Handyman"/>
                <a:cs typeface="Times New Roman" panose="02020603050405020304" pitchFamily="18" charset="0"/>
                <a:sym typeface="Handyman"/>
              </a:rPr>
              <a:t>tài</a:t>
            </a:r>
            <a:r>
              <a:rPr lang="en-US" sz="5400" b="1" dirty="0">
                <a:solidFill>
                  <a:schemeClr val="tx2"/>
                </a:solidFill>
                <a:latin typeface="Times New Roman" panose="02020603050405020304" pitchFamily="18" charset="0"/>
                <a:ea typeface="Handyman"/>
                <a:cs typeface="Times New Roman" panose="02020603050405020304" pitchFamily="18" charset="0"/>
                <a:sym typeface="Handyman"/>
              </a:rPr>
              <a:t>: NB</a:t>
            </a:r>
            <a:r>
              <a:rPr lang="vi-VN" altLang="en-US" sz="5400" b="1" dirty="0">
                <a:solidFill>
                  <a:schemeClr val="tx2"/>
                </a:solidFill>
                <a:latin typeface="Times New Roman" panose="02020603050405020304" pitchFamily="18" charset="0"/>
                <a:ea typeface="Handyman"/>
                <a:cs typeface="Times New Roman" panose="02020603050405020304" pitchFamily="18" charset="0"/>
                <a:sym typeface="Handyman"/>
              </a:rPr>
              <a:t>TN</a:t>
            </a:r>
            <a:r>
              <a:rPr lang="en-US" sz="5400" b="1" dirty="0">
                <a:solidFill>
                  <a:schemeClr val="tx2"/>
                </a:solidFill>
                <a:latin typeface="Times New Roman" panose="02020603050405020304" pitchFamily="18" charset="0"/>
                <a:ea typeface="Handyman"/>
                <a:cs typeface="Times New Roman" panose="02020603050405020304" pitchFamily="18" charset="0"/>
                <a:sym typeface="Handyman"/>
              </a:rPr>
              <a:t> “</a:t>
            </a:r>
            <a:r>
              <a:rPr lang="vi-VN" altLang="en-US" sz="5400" b="1" dirty="0">
                <a:solidFill>
                  <a:schemeClr val="tx2"/>
                </a:solidFill>
                <a:latin typeface="Times New Roman" panose="02020603050405020304" pitchFamily="18" charset="0"/>
                <a:ea typeface="Handyman"/>
                <a:cs typeface="Times New Roman" panose="02020603050405020304" pitchFamily="18" charset="0"/>
                <a:sym typeface="Handyman"/>
              </a:rPr>
              <a:t>Đồ chơi của bé</a:t>
            </a:r>
            <a:r>
              <a:rPr lang="en-US" sz="5400" b="1" dirty="0">
                <a:solidFill>
                  <a:schemeClr val="tx2"/>
                </a:solidFill>
                <a:latin typeface="Times New Roman" panose="02020603050405020304" pitchFamily="18" charset="0"/>
                <a:ea typeface="Handyman"/>
                <a:cs typeface="Times New Roman" panose="02020603050405020304" pitchFamily="18" charset="0"/>
                <a:sym typeface="Handyman"/>
              </a:rPr>
              <a:t>”</a:t>
            </a:r>
          </a:p>
          <a:p>
            <a:pPr indent="0" algn="ctr">
              <a:lnSpc>
                <a:spcPts val="4005"/>
              </a:lnSpc>
              <a:buNone/>
            </a:pPr>
            <a:endParaRPr lang="en-US" sz="5400" b="1" dirty="0">
              <a:solidFill>
                <a:schemeClr val="tx2"/>
              </a:solidFill>
              <a:latin typeface="Times New Roman" panose="02020603050405020304" pitchFamily="18" charset="0"/>
              <a:ea typeface="Handyman"/>
              <a:cs typeface="Times New Roman" panose="02020603050405020304" pitchFamily="18" charset="0"/>
              <a:sym typeface="Handyman"/>
            </a:endParaRPr>
          </a:p>
          <a:p>
            <a:pPr indent="0" algn="ctr">
              <a:lnSpc>
                <a:spcPts val="4005"/>
              </a:lnSpc>
              <a:buNone/>
            </a:pPr>
            <a:r>
              <a:rPr lang="en-US" sz="4000" b="1" dirty="0">
                <a:solidFill>
                  <a:schemeClr val="tx2"/>
                </a:solidFill>
                <a:latin typeface="Times New Roman" panose="02020603050405020304" pitchFamily="18" charset="0"/>
                <a:ea typeface="Handyman"/>
                <a:cs typeface="Times New Roman" panose="02020603050405020304" pitchFamily="18" charset="0"/>
                <a:sym typeface="Handyman"/>
              </a:rPr>
              <a:t> </a:t>
            </a:r>
            <a:r>
              <a:rPr lang="en-US" sz="4400" b="1" dirty="0" err="1">
                <a:solidFill>
                  <a:schemeClr val="tx2"/>
                </a:solidFill>
                <a:latin typeface="Times New Roman" panose="02020603050405020304" pitchFamily="18" charset="0"/>
                <a:ea typeface="Handyman"/>
                <a:cs typeface="Times New Roman" panose="02020603050405020304" pitchFamily="18" charset="0"/>
                <a:sym typeface="Handyman"/>
              </a:rPr>
              <a:t>Đối</a:t>
            </a:r>
            <a:r>
              <a:rPr lang="en-US" sz="4400" b="1" dirty="0">
                <a:solidFill>
                  <a:schemeClr val="tx2"/>
                </a:solidFill>
                <a:latin typeface="Times New Roman" panose="02020603050405020304" pitchFamily="18" charset="0"/>
                <a:ea typeface="Handyman"/>
                <a:cs typeface="Times New Roman" panose="02020603050405020304" pitchFamily="18" charset="0"/>
                <a:sym typeface="Handyman"/>
              </a:rPr>
              <a:t> </a:t>
            </a:r>
            <a:r>
              <a:rPr lang="en-US" sz="4400" b="1" dirty="0" err="1">
                <a:solidFill>
                  <a:schemeClr val="tx2"/>
                </a:solidFill>
                <a:latin typeface="Times New Roman" panose="02020603050405020304" pitchFamily="18" charset="0"/>
                <a:ea typeface="Handyman"/>
                <a:cs typeface="Times New Roman" panose="02020603050405020304" pitchFamily="18" charset="0"/>
                <a:sym typeface="Handyman"/>
              </a:rPr>
              <a:t>tượng</a:t>
            </a:r>
            <a:r>
              <a:rPr lang="en-US" sz="4400" b="1" dirty="0">
                <a:solidFill>
                  <a:schemeClr val="tx2"/>
                </a:solidFill>
                <a:latin typeface="Times New Roman" panose="02020603050405020304" pitchFamily="18" charset="0"/>
                <a:ea typeface="Handyman"/>
                <a:cs typeface="Times New Roman" panose="02020603050405020304" pitchFamily="18" charset="0"/>
                <a:sym typeface="Handyman"/>
              </a:rPr>
              <a:t>: 24-36 </a:t>
            </a:r>
            <a:r>
              <a:rPr lang="en-US" sz="4400" b="1" dirty="0" err="1">
                <a:solidFill>
                  <a:schemeClr val="tx2"/>
                </a:solidFill>
                <a:latin typeface="Times New Roman" panose="02020603050405020304" pitchFamily="18" charset="0"/>
                <a:ea typeface="Handyman"/>
                <a:cs typeface="Times New Roman" panose="02020603050405020304" pitchFamily="18" charset="0"/>
                <a:sym typeface="Handyman"/>
              </a:rPr>
              <a:t>tháng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76200" y="3695700"/>
            <a:ext cx="5111115" cy="21983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chơi trò chơi gì?</a:t>
            </a:r>
          </a:p>
        </p:txBody>
      </p:sp>
      <p:sp>
        <p:nvSpPr>
          <p:cNvPr id="7" name="Right Arrow 6"/>
          <p:cNvSpPr/>
          <p:nvPr/>
        </p:nvSpPr>
        <p:spPr>
          <a:xfrm>
            <a:off x="5735955" y="4533900"/>
            <a:ext cx="101981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Picture 9"/>
          <p:cNvPicPr>
            <a:picLocks noChangeAspect="1"/>
          </p:cNvPicPr>
          <p:nvPr/>
        </p:nvPicPr>
        <p:blipFill>
          <a:blip r:embed="rId3"/>
          <a:stretch>
            <a:fillRect/>
          </a:stretch>
        </p:blipFill>
        <p:spPr>
          <a:xfrm>
            <a:off x="7620000" y="1609090"/>
            <a:ext cx="7839710" cy="68148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315595" y="3695700"/>
            <a:ext cx="5247005" cy="27019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chơi trò lắp ghép</a:t>
            </a:r>
          </a:p>
        </p:txBody>
      </p:sp>
      <p:sp>
        <p:nvSpPr>
          <p:cNvPr id="7" name="Right Arrow 6"/>
          <p:cNvSpPr/>
          <p:nvPr/>
        </p:nvSpPr>
        <p:spPr>
          <a:xfrm>
            <a:off x="5620385" y="4838700"/>
            <a:ext cx="123761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p:cNvPicPr>
            <a:picLocks noChangeAspect="1"/>
          </p:cNvPicPr>
          <p:nvPr/>
        </p:nvPicPr>
        <p:blipFill>
          <a:blip r:embed="rId3"/>
          <a:stretch>
            <a:fillRect/>
          </a:stretch>
        </p:blipFill>
        <p:spPr>
          <a:xfrm>
            <a:off x="7239000" y="2400300"/>
            <a:ext cx="7531100" cy="57003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381000" y="5981700"/>
            <a:ext cx="5139625" cy="1905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dirty="0" err="1"/>
              <a:t>Áo</a:t>
            </a:r>
            <a:r>
              <a:rPr lang="en-US" sz="6000" dirty="0"/>
              <a:t> </a:t>
            </a:r>
            <a:r>
              <a:rPr lang="en-US" sz="6000" dirty="0" err="1"/>
              <a:t>để</a:t>
            </a:r>
            <a:r>
              <a:rPr lang="en-US" sz="6000" dirty="0"/>
              <a:t> </a:t>
            </a:r>
            <a:r>
              <a:rPr lang="en-US" sz="6000" dirty="0" err="1"/>
              <a:t>mặc</a:t>
            </a:r>
            <a:r>
              <a:rPr lang="x-none" sz="6000"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1638300"/>
            <a:ext cx="7623875" cy="8382000"/>
          </a:xfrm>
          <a:prstGeom prst="rect">
            <a:avLst/>
          </a:prstGeom>
        </p:spPr>
      </p:pic>
      <p:sp>
        <p:nvSpPr>
          <p:cNvPr id="4" name="Right Arrow 3"/>
          <p:cNvSpPr/>
          <p:nvPr/>
        </p:nvSpPr>
        <p:spPr>
          <a:xfrm>
            <a:off x="5814218" y="6972300"/>
            <a:ext cx="9144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4"/>
          <a:stretch>
            <a:fillRect/>
          </a:stretch>
        </p:blipFill>
        <p:spPr>
          <a:xfrm>
            <a:off x="0" y="4445"/>
            <a:ext cx="18357850" cy="10240010"/>
          </a:xfrm>
          <a:prstGeom prst="rect">
            <a:avLst/>
          </a:prstGeom>
        </p:spPr>
      </p:pic>
      <p:sp>
        <p:nvSpPr>
          <p:cNvPr id="7" name="Text Box 6"/>
          <p:cNvSpPr txBox="1"/>
          <p:nvPr/>
        </p:nvSpPr>
        <p:spPr>
          <a:xfrm>
            <a:off x="3921760" y="3626485"/>
            <a:ext cx="9565640" cy="3415030"/>
          </a:xfrm>
          <a:prstGeom prst="rect">
            <a:avLst/>
          </a:prstGeom>
          <a:noFill/>
        </p:spPr>
        <p:txBody>
          <a:bodyPr wrap="square" rtlCol="0">
            <a:spAutoFit/>
          </a:bodyPr>
          <a:lstStyle/>
          <a:p>
            <a:endParaRPr lang="en-US"/>
          </a:p>
          <a:p>
            <a:r>
              <a:rPr lang="en-US"/>
              <a:t> </a:t>
            </a:r>
            <a:r>
              <a:rPr lang="vi-VN" altLang="en-US" sz="6000">
                <a:solidFill>
                  <a:srgbClr val="FF0000"/>
                </a:solidFill>
                <a:latin typeface="Times New Roman" panose="02020603050405020304" pitchFamily="18" charset="0"/>
                <a:cs typeface="Times New Roman" panose="02020603050405020304" pitchFamily="18" charset="0"/>
              </a:rPr>
              <a:t>- </a:t>
            </a:r>
            <a:r>
              <a:rPr lang="en-US" sz="6600">
                <a:solidFill>
                  <a:srgbClr val="FF0000"/>
                </a:solidFill>
                <a:latin typeface="Times New Roman" panose="02020603050405020304" pitchFamily="18" charset="0"/>
                <a:cs typeface="Times New Roman" panose="02020603050405020304" pitchFamily="18" charset="0"/>
              </a:rPr>
              <a:t>Ở nhà con có những đồ chơi gì?</a:t>
            </a:r>
          </a:p>
          <a:p>
            <a:r>
              <a:rPr lang="vi-VN" altLang="en-US" sz="6600">
                <a:solidFill>
                  <a:srgbClr val="FF0000"/>
                </a:solidFill>
                <a:latin typeface="Times New Roman" panose="02020603050405020304" pitchFamily="18" charset="0"/>
                <a:cs typeface="Times New Roman" panose="02020603050405020304" pitchFamily="18" charset="0"/>
                <a:sym typeface="+mn-ea"/>
              </a:rPr>
              <a:t>- </a:t>
            </a:r>
            <a:r>
              <a:rPr lang="en-US" sz="6600">
                <a:solidFill>
                  <a:srgbClr val="FF0000"/>
                </a:solidFill>
                <a:latin typeface="Times New Roman" panose="02020603050405020304" pitchFamily="18" charset="0"/>
                <a:cs typeface="Times New Roman" panose="02020603050405020304" pitchFamily="18" charset="0"/>
              </a:rPr>
              <a:t>Con thích chơi đồ chơi gì?</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00100"/>
            <a:ext cx="7848600" cy="7848600"/>
          </a:xfrm>
          <a:prstGeom prst="rect">
            <a:avLst/>
          </a:prstGeom>
        </p:spPr>
      </p:pic>
      <p:sp>
        <p:nvSpPr>
          <p:cNvPr id="8" name="Rounded Rectangle 7"/>
          <p:cNvSpPr/>
          <p:nvPr/>
        </p:nvSpPr>
        <p:spPr>
          <a:xfrm>
            <a:off x="304800" y="6057900"/>
            <a:ext cx="3810000"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x-none" sz="5000" dirty="0"/>
              <a:t>Đây là cái gì?</a:t>
            </a:r>
          </a:p>
        </p:txBody>
      </p:sp>
      <p:sp>
        <p:nvSpPr>
          <p:cNvPr id="9" name="Right Arrow 8"/>
          <p:cNvSpPr/>
          <p:nvPr/>
        </p:nvSpPr>
        <p:spPr>
          <a:xfrm>
            <a:off x="4800600" y="67437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4"/>
          <a:stretch>
            <a:fillRect/>
          </a:stretch>
        </p:blipFill>
        <p:spPr>
          <a:xfrm>
            <a:off x="0" y="4445"/>
            <a:ext cx="18357850" cy="10240010"/>
          </a:xfrm>
          <a:prstGeom prst="rect">
            <a:avLst/>
          </a:prstGeom>
        </p:spPr>
      </p:pic>
      <p:sp>
        <p:nvSpPr>
          <p:cNvPr id="2" name="Text Box 1"/>
          <p:cNvSpPr txBox="1"/>
          <p:nvPr/>
        </p:nvSpPr>
        <p:spPr>
          <a:xfrm>
            <a:off x="3039745" y="2933700"/>
            <a:ext cx="11589385" cy="4707890"/>
          </a:xfrm>
          <a:prstGeom prst="rect">
            <a:avLst/>
          </a:prstGeom>
          <a:noFill/>
        </p:spPr>
        <p:txBody>
          <a:bodyPr wrap="square" rtlCol="0">
            <a:spAutoFit/>
          </a:bodyPr>
          <a:lstStyle/>
          <a:p>
            <a:r>
              <a:rPr lang="vi-VN" altLang="en-US"/>
              <a:t>                                    </a:t>
            </a:r>
            <a:r>
              <a:rPr lang="en-US"/>
              <a:t> </a:t>
            </a:r>
            <a:r>
              <a:rPr lang="en-US" sz="6000">
                <a:solidFill>
                  <a:srgbClr val="FF0000"/>
                </a:solidFill>
                <a:latin typeface="Times New Roman" panose="02020603050405020304" pitchFamily="18" charset="0"/>
                <a:cs typeface="Times New Roman" panose="02020603050405020304" pitchFamily="18" charset="0"/>
              </a:rPr>
              <a:t>Giáo dục trẻ</a:t>
            </a:r>
            <a:endParaRPr lang="en-US"/>
          </a:p>
          <a:p>
            <a:r>
              <a:rPr lang="en-US"/>
              <a:t> </a:t>
            </a:r>
            <a:r>
              <a:rPr lang="vi-VN" altLang="en-US" sz="4800">
                <a:solidFill>
                  <a:srgbClr val="002060"/>
                </a:solidFill>
                <a:latin typeface="Times New Roman" panose="02020603050405020304" pitchFamily="18" charset="0"/>
                <a:cs typeface="Times New Roman" panose="02020603050405020304" pitchFamily="18" charset="0"/>
              </a:rPr>
              <a:t>Ở lớp, ở nhà</a:t>
            </a:r>
            <a:r>
              <a:rPr lang="vi-VN" altLang="en-US"/>
              <a:t>  </a:t>
            </a:r>
            <a:r>
              <a:rPr 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có rất nhiều đồ chơi như đồ chơi nấu ăn, xếp hình, xấu h</a:t>
            </a:r>
            <a:r>
              <a:rPr lang="vi-VN" alt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ạt</a:t>
            </a:r>
            <a:r>
              <a:rPr 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….là để cho các con chơi vì vậy khi chơi các con không được ném đồ chơi, chơi xong các con phải cất lên tủ gọn gàng nhé</a:t>
            </a:r>
            <a:r>
              <a:rPr lang="vi-VN" altLang="en-US" sz="48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00100"/>
            <a:ext cx="7848600" cy="7848600"/>
          </a:xfrm>
          <a:prstGeom prst="rect">
            <a:avLst/>
          </a:prstGeom>
        </p:spPr>
      </p:pic>
      <p:sp>
        <p:nvSpPr>
          <p:cNvPr id="8" name="Rounded Rectangle 7"/>
          <p:cNvSpPr/>
          <p:nvPr/>
        </p:nvSpPr>
        <p:spPr>
          <a:xfrm>
            <a:off x="304800" y="6057900"/>
            <a:ext cx="3810000"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x-none" sz="5000" dirty="0"/>
              <a:t>Đây là cái gì?</a:t>
            </a:r>
          </a:p>
        </p:txBody>
      </p:sp>
      <p:sp>
        <p:nvSpPr>
          <p:cNvPr id="9" name="Right Arrow 8"/>
          <p:cNvSpPr/>
          <p:nvPr/>
        </p:nvSpPr>
        <p:spPr>
          <a:xfrm>
            <a:off x="4800600" y="67437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4"/>
          <a:stretch>
            <a:fillRect/>
          </a:stretch>
        </p:blipFill>
        <p:spPr>
          <a:xfrm>
            <a:off x="0" y="4445"/>
            <a:ext cx="18357850" cy="10240010"/>
          </a:xfrm>
          <a:prstGeom prst="rect">
            <a:avLst/>
          </a:prstGeom>
        </p:spPr>
      </p:pic>
      <p:sp>
        <p:nvSpPr>
          <p:cNvPr id="2" name="Text Box 1"/>
          <p:cNvSpPr txBox="1"/>
          <p:nvPr/>
        </p:nvSpPr>
        <p:spPr>
          <a:xfrm>
            <a:off x="3200400" y="3924300"/>
            <a:ext cx="12004040" cy="3046095"/>
          </a:xfrm>
          <a:prstGeom prst="rect">
            <a:avLst/>
          </a:prstGeom>
          <a:noFill/>
        </p:spPr>
        <p:txBody>
          <a:bodyPr wrap="square" rtlCol="0">
            <a:spAutoFit/>
          </a:bodyPr>
          <a:lstStyle/>
          <a:p>
            <a:r>
              <a:rPr lang="vi-VN" altLang="en-US"/>
              <a:t>    </a:t>
            </a:r>
            <a:r>
              <a:rPr sz="6000">
                <a:solidFill>
                  <a:srgbClr val="FF0000"/>
                </a:solidFill>
                <a:latin typeface="Times New Roman" panose="02020603050405020304" pitchFamily="18" charset="0"/>
                <a:cs typeface="Times New Roman" panose="02020603050405020304" pitchFamily="18" charset="0"/>
              </a:rPr>
              <a:t>* Trò chơi củng cố “Cái gì biến mất”:</a:t>
            </a:r>
          </a:p>
          <a:p>
            <a:r>
              <a:rPr sz="4400">
                <a:solidFill>
                  <a:srgbClr val="002060"/>
                </a:solidFill>
                <a:latin typeface="Times New Roman" panose="02020603050405020304" pitchFamily="18" charset="0"/>
                <a:cs typeface="Times New Roman" panose="02020603050405020304" pitchFamily="18" charset="0"/>
              </a:rPr>
              <a:t>- Cô giới thiệu trò chơi: Cô có một số đồ chơi các con hãy quan sát xem đó là những đồ chơi gì?( Cho trẻ gọi tên)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800100"/>
            <a:ext cx="7848600" cy="7848600"/>
          </a:xfrm>
          <a:prstGeom prst="rect">
            <a:avLst/>
          </a:prstGeom>
        </p:spPr>
      </p:pic>
      <p:sp>
        <p:nvSpPr>
          <p:cNvPr id="8" name="Rounded Rectangle 7"/>
          <p:cNvSpPr/>
          <p:nvPr/>
        </p:nvSpPr>
        <p:spPr>
          <a:xfrm>
            <a:off x="266700" y="6248400"/>
            <a:ext cx="4191000"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x-none" sz="5000" dirty="0"/>
              <a:t>Mũ có màu gì?</a:t>
            </a:r>
          </a:p>
        </p:txBody>
      </p:sp>
      <p:sp>
        <p:nvSpPr>
          <p:cNvPr id="9" name="Right Arrow 8"/>
          <p:cNvSpPr/>
          <p:nvPr/>
        </p:nvSpPr>
        <p:spPr>
          <a:xfrm>
            <a:off x="4800600" y="67437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4"/>
          <a:stretch>
            <a:fillRect/>
          </a:stretch>
        </p:blipFill>
        <p:spPr>
          <a:xfrm>
            <a:off x="0" y="4445"/>
            <a:ext cx="18357850" cy="10240010"/>
          </a:xfrm>
          <a:prstGeom prst="rect">
            <a:avLst/>
          </a:prstGeom>
        </p:spPr>
      </p:pic>
      <p:sp>
        <p:nvSpPr>
          <p:cNvPr id="2" name="Text Box 1"/>
          <p:cNvSpPr txBox="1"/>
          <p:nvPr/>
        </p:nvSpPr>
        <p:spPr>
          <a:xfrm>
            <a:off x="4015105" y="3520440"/>
            <a:ext cx="9015095" cy="3969385"/>
          </a:xfrm>
          <a:prstGeom prst="rect">
            <a:avLst/>
          </a:prstGeom>
          <a:noFill/>
        </p:spPr>
        <p:txBody>
          <a:bodyPr wrap="square" rtlCol="0">
            <a:spAutoFit/>
          </a:bodyPr>
          <a:lstStyle/>
          <a:p>
            <a:r>
              <a:rPr lang="en-US" sz="6000">
                <a:solidFill>
                  <a:srgbClr val="FF0000"/>
                </a:solidFill>
                <a:latin typeface="Times New Roman" panose="02020603050405020304" pitchFamily="18" charset="0"/>
                <a:cs typeface="Times New Roman" panose="02020603050405020304" pitchFamily="18" charset="0"/>
              </a:rPr>
              <a:t>*TC: Đồng đội chung sức</a:t>
            </a:r>
          </a:p>
          <a:p>
            <a:r>
              <a:rPr lang="en-US" sz="32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Cách chơi: cô chia lớp thành 2 đội chơi, nhiệm vụ của 2 đội là lần lượt từng bạn đi trên con đường thẳng và lên chọn đồ dùng cho đội của mình. Đội xếp hình sẽ chọn đồ chơi xếp hình, đội nấu ăn sẽ chọn đồ chơi nấu ăn.Sau thời gian là 1 bản nhạc đội nào chọn được nhiều đội đó chiến thắng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800100"/>
            <a:ext cx="7848600" cy="7848600"/>
          </a:xfrm>
          <a:prstGeom prst="rect">
            <a:avLst/>
          </a:prstGeom>
        </p:spPr>
      </p:pic>
      <p:sp>
        <p:nvSpPr>
          <p:cNvPr id="8" name="Rounded Rectangle 7"/>
          <p:cNvSpPr/>
          <p:nvPr/>
        </p:nvSpPr>
        <p:spPr>
          <a:xfrm>
            <a:off x="304800" y="6057900"/>
            <a:ext cx="3810000" cy="1524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000" dirty="0"/>
              <a:t>M</a:t>
            </a:r>
            <a:r>
              <a:rPr lang="x-none" sz="5000" dirty="0"/>
              <a:t>àu xanh.</a:t>
            </a:r>
          </a:p>
        </p:txBody>
      </p:sp>
      <p:sp>
        <p:nvSpPr>
          <p:cNvPr id="9" name="Right Arrow 8"/>
          <p:cNvSpPr/>
          <p:nvPr/>
        </p:nvSpPr>
        <p:spPr>
          <a:xfrm>
            <a:off x="4800600" y="67437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p:nvPicPr>
        <p:blipFill>
          <a:blip r:embed="rId6"/>
          <a:stretch>
            <a:fillRect/>
          </a:stretch>
        </p:blipFill>
        <p:spPr>
          <a:xfrm>
            <a:off x="0" y="4445"/>
            <a:ext cx="18357850" cy="10240010"/>
          </a:xfrm>
          <a:prstGeom prst="rect">
            <a:avLst/>
          </a:prstGeom>
        </p:spPr>
      </p:pic>
      <p:sp>
        <p:nvSpPr>
          <p:cNvPr id="5" name="Text Box 4"/>
          <p:cNvSpPr txBox="1"/>
          <p:nvPr/>
        </p:nvSpPr>
        <p:spPr>
          <a:xfrm>
            <a:off x="2819400" y="4000500"/>
            <a:ext cx="12877800" cy="2491740"/>
          </a:xfrm>
          <a:prstGeom prst="rect">
            <a:avLst/>
          </a:prstGeom>
          <a:noFill/>
        </p:spPr>
        <p:txBody>
          <a:bodyPr wrap="square" rtlCol="0">
            <a:spAutoFit/>
          </a:bodyPr>
          <a:lstStyle/>
          <a:p>
            <a:r>
              <a:rPr lang="vi-VN" altLang="en-US" dirty="0"/>
              <a:t>                   </a:t>
            </a:r>
            <a:r>
              <a:rPr lang="vi-VN" alt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Kết</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thúc</a:t>
            </a:r>
            <a:r>
              <a:rPr lang="en-US" sz="6000" dirty="0">
                <a:solidFill>
                  <a:srgbClr val="FF0000"/>
                </a:solidFill>
                <a:latin typeface="Times New Roman" panose="02020603050405020304" pitchFamily="18" charset="0"/>
                <a:cs typeface="Times New Roman" panose="02020603050405020304" pitchFamily="18" charset="0"/>
              </a:rPr>
              <a:t>:  </a:t>
            </a:r>
          </a:p>
          <a:p>
            <a:r>
              <a:rPr lang="vi-VN" alt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Cô c</a:t>
            </a:r>
            <a:r>
              <a:rPr 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ho </a:t>
            </a:r>
            <a:r>
              <a:rPr lang="en-US" sz="4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trẻ</a:t>
            </a:r>
            <a:r>
              <a:rPr 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4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hát</a:t>
            </a:r>
            <a:r>
              <a:rPr 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4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bài</a:t>
            </a:r>
            <a:r>
              <a:rPr 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 </a:t>
            </a:r>
            <a:r>
              <a:rPr lang="en-US" sz="4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Bé</a:t>
            </a:r>
            <a:r>
              <a:rPr 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4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đi</a:t>
            </a:r>
            <a:r>
              <a:rPr 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4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nhà</a:t>
            </a:r>
            <a:r>
              <a:rPr 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4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trẻ</a:t>
            </a:r>
            <a:r>
              <a:rPr 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p>
          <a:p>
            <a:r>
              <a:rPr 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4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và</a:t>
            </a:r>
            <a:r>
              <a:rPr 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4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chuyển</a:t>
            </a:r>
            <a:r>
              <a:rPr 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4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hoạt</a:t>
            </a:r>
            <a:r>
              <a:rPr 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a:t>
            </a:r>
            <a:r>
              <a:rPr lang="en-US" sz="4800" dirty="0" err="1">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động</a:t>
            </a:r>
            <a:endParaRPr lang="en-US" sz="4800"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endParaRPr>
          </a:p>
        </p:txBody>
      </p:sp>
      <p:pic>
        <p:nvPicPr>
          <p:cNvPr id="11" name="5973453352937">
            <a:hlinkClick r:id="" action="ppaction://media"/>
          </p:cNvPr>
          <p:cNvPicPr/>
          <p:nvPr>
            <a:videoFile r:link="rId2"/>
            <p:extLst>
              <p:ext uri="{DAA4B4D4-6D71-4841-9C94-3DE7FCFB9230}">
                <p14:media xmlns:p14="http://schemas.microsoft.com/office/powerpoint/2010/main" r:embed="rId1"/>
              </p:ext>
            </p:extLst>
          </p:nvPr>
        </p:nvPicPr>
        <p:blipFill>
          <a:blip r:embed="rId7"/>
          <a:stretch>
            <a:fillRect/>
          </a:stretch>
        </p:blipFill>
        <p:spPr>
          <a:xfrm>
            <a:off x="15697200" y="9486900"/>
            <a:ext cx="2000250" cy="476885"/>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11"/>
                </p:tgtEl>
              </p:cMediaNode>
            </p:video>
            <p:seq concurrent="1" nextAc="seek">
              <p:cTn id="3" restart="whenNotActive" fill="hold" evtFilter="cancelBubble" nodeType="interactiveSeq">
                <p:stCondLst>
                  <p:cond evt="onClick" delay="0">
                    <p:tgtEl>
                      <p:spTgt spid="11"/>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 name="Rounded Rectangle 2"/>
          <p:cNvSpPr/>
          <p:nvPr/>
        </p:nvSpPr>
        <p:spPr>
          <a:xfrm>
            <a:off x="4114800" y="3086100"/>
            <a:ext cx="10058400" cy="3581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000" dirty="0" err="1">
                <a:solidFill>
                  <a:srgbClr val="FF0000"/>
                </a:solidFill>
                <a:latin typeface="Times New Roman" panose="02020603050405020304" pitchFamily="18" charset="0"/>
                <a:cs typeface="Times New Roman" panose="02020603050405020304" pitchFamily="18" charset="0"/>
                <a:sym typeface="+mn-ea"/>
              </a:rPr>
              <a:t>Hoạt</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động</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Gợi</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mở</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gây</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hứng</a:t>
            </a:r>
            <a:r>
              <a:rPr lang="en-US" sz="5000" dirty="0">
                <a:solidFill>
                  <a:srgbClr val="FF0000"/>
                </a:solidFill>
                <a:latin typeface="Times New Roman" panose="02020603050405020304" pitchFamily="18" charset="0"/>
                <a:cs typeface="Times New Roman" panose="02020603050405020304" pitchFamily="18" charset="0"/>
                <a:sym typeface="+mn-ea"/>
              </a:rPr>
              <a:t> </a:t>
            </a:r>
            <a:r>
              <a:rPr lang="en-US" sz="5000" dirty="0" err="1">
                <a:solidFill>
                  <a:srgbClr val="FF0000"/>
                </a:solidFill>
                <a:latin typeface="Times New Roman" panose="02020603050405020304" pitchFamily="18" charset="0"/>
                <a:cs typeface="Times New Roman" panose="02020603050405020304" pitchFamily="18" charset="0"/>
                <a:sym typeface="+mn-ea"/>
              </a:rPr>
              <a:t>thú</a:t>
            </a:r>
            <a:endParaRPr lang="en-US" sz="5000" dirty="0">
              <a:solidFill>
                <a:srgbClr val="FF0000"/>
              </a:solidFill>
              <a:latin typeface="Times New Roman" panose="02020603050405020304" pitchFamily="18" charset="0"/>
              <a:cs typeface="Times New Roman" panose="02020603050405020304" pitchFamily="18" charset="0"/>
            </a:endParaRPr>
          </a:p>
          <a:p>
            <a:pPr algn="ctr"/>
            <a:endParaRPr lang="en-US" sz="5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4445"/>
            <a:ext cx="18357850" cy="10240010"/>
          </a:xfrm>
          <a:prstGeom prst="rect">
            <a:avLst/>
          </a:prstGeom>
        </p:spPr>
      </p:pic>
      <p:sp>
        <p:nvSpPr>
          <p:cNvPr id="2" name="Text Box 1"/>
          <p:cNvSpPr txBox="1"/>
          <p:nvPr/>
        </p:nvSpPr>
        <p:spPr>
          <a:xfrm>
            <a:off x="4572000" y="3848100"/>
            <a:ext cx="8220075" cy="2122805"/>
          </a:xfrm>
          <a:prstGeom prst="rect">
            <a:avLst/>
          </a:prstGeom>
          <a:noFill/>
        </p:spPr>
        <p:txBody>
          <a:bodyPr wrap="square" rtlCol="0">
            <a:spAutoFit/>
          </a:bodyPr>
          <a:lstStyle/>
          <a:p>
            <a:r>
              <a:rPr lang="en-US"/>
              <a:t> </a:t>
            </a:r>
            <a:r>
              <a:rPr lang="en-US" sz="6600">
                <a:solidFill>
                  <a:srgbClr val="FF0000"/>
                </a:solidFill>
                <a:latin typeface="Times New Roman" panose="02020603050405020304" pitchFamily="18" charset="0"/>
                <a:cs typeface="Times New Roman" panose="02020603050405020304" pitchFamily="18" charset="0"/>
              </a:rPr>
              <a:t>NBTN: Đồ chơi của bé</a:t>
            </a:r>
          </a:p>
          <a:p>
            <a:r>
              <a:rPr lang="vi-VN" altLang="en-US" sz="6600">
                <a:gradFill>
                  <a:gsLst>
                    <a:gs pos="0">
                      <a:srgbClr val="012D86"/>
                    </a:gs>
                    <a:gs pos="100000">
                      <a:srgbClr val="0E2557"/>
                    </a:gs>
                  </a:gsLst>
                  <a:lin scaled="0"/>
                </a:gradFill>
                <a:latin typeface="Times New Roman" panose="02020603050405020304" pitchFamily="18" charset="0"/>
                <a:cs typeface="Times New Roman" panose="02020603050405020304" pitchFamily="18" charset="0"/>
              </a:rPr>
              <a:t>    * Đồ chơi nấu ăn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838265" y="2095799"/>
            <a:ext cx="4724400" cy="21985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Cô có đồ chơi gì đây?</a:t>
            </a:r>
          </a:p>
        </p:txBody>
      </p:sp>
      <p:sp>
        <p:nvSpPr>
          <p:cNvPr id="7" name="Right Arrow 6"/>
          <p:cNvSpPr/>
          <p:nvPr/>
        </p:nvSpPr>
        <p:spPr>
          <a:xfrm>
            <a:off x="6096167" y="3009676"/>
            <a:ext cx="914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p:cNvPicPr>
            <a:picLocks noChangeAspect="1"/>
          </p:cNvPicPr>
          <p:nvPr/>
        </p:nvPicPr>
        <p:blipFill>
          <a:blip r:embed="rId3"/>
          <a:stretch>
            <a:fillRect/>
          </a:stretch>
        </p:blipFill>
        <p:spPr>
          <a:xfrm>
            <a:off x="7391400" y="1562100"/>
            <a:ext cx="7620000" cy="7620000"/>
          </a:xfrm>
          <a:prstGeom prst="rect">
            <a:avLst/>
          </a:prstGeom>
        </p:spPr>
      </p:pic>
      <p:sp>
        <p:nvSpPr>
          <p:cNvPr id="8" name="Rounded Rectangle 7"/>
          <p:cNvSpPr/>
          <p:nvPr/>
        </p:nvSpPr>
        <p:spPr>
          <a:xfrm>
            <a:off x="457200" y="6684645"/>
            <a:ext cx="5562600" cy="1278255"/>
          </a:xfrm>
          <a:prstGeom prst="roundRect">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Text Box 5"/>
          <p:cNvSpPr txBox="1"/>
          <p:nvPr/>
        </p:nvSpPr>
        <p:spPr>
          <a:xfrm>
            <a:off x="533400" y="6743700"/>
            <a:ext cx="5422900" cy="1014730"/>
          </a:xfrm>
          <a:prstGeom prst="rect">
            <a:avLst/>
          </a:prstGeom>
          <a:noFill/>
        </p:spPr>
        <p:txBody>
          <a:bodyPr wrap="square" rtlCol="0">
            <a:spAutoFit/>
          </a:bodyPr>
          <a:lstStyle/>
          <a:p>
            <a:r>
              <a:rPr lang="vi-VN" altLang="en-US" sz="6000">
                <a:solidFill>
                  <a:srgbClr val="FF0000"/>
                </a:solidFill>
                <a:latin typeface="Times New Roman" panose="02020603050405020304" pitchFamily="18" charset="0"/>
                <a:cs typeface="Times New Roman" panose="02020603050405020304" pitchFamily="18" charset="0"/>
              </a:rPr>
              <a:t>Đồ chơi nấu ăn</a:t>
            </a:r>
          </a:p>
        </p:txBody>
      </p:sp>
      <p:sp>
        <p:nvSpPr>
          <p:cNvPr id="9" name="Right Arrow 8"/>
          <p:cNvSpPr/>
          <p:nvPr/>
        </p:nvSpPr>
        <p:spPr>
          <a:xfrm rot="10800000">
            <a:off x="6238875" y="6677025"/>
            <a:ext cx="976630" cy="676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
            <a:ext cx="18288000" cy="10287000"/>
          </a:xfrm>
          <a:prstGeom prst="rect">
            <a:avLst/>
          </a:prstGeom>
        </p:spPr>
      </p:pic>
      <p:sp>
        <p:nvSpPr>
          <p:cNvPr id="2" name="Rounded Rectangle 1"/>
          <p:cNvSpPr/>
          <p:nvPr/>
        </p:nvSpPr>
        <p:spPr>
          <a:xfrm>
            <a:off x="1304925" y="2247900"/>
            <a:ext cx="4257675" cy="25349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có màu gì?</a:t>
            </a:r>
          </a:p>
        </p:txBody>
      </p:sp>
      <p:sp>
        <p:nvSpPr>
          <p:cNvPr id="6" name="Right Arrow 5"/>
          <p:cNvSpPr/>
          <p:nvPr/>
        </p:nvSpPr>
        <p:spPr>
          <a:xfrm>
            <a:off x="6109143" y="32385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p:cNvPicPr>
            <a:picLocks noChangeAspect="1"/>
          </p:cNvPicPr>
          <p:nvPr/>
        </p:nvPicPr>
        <p:blipFill>
          <a:blip r:embed="rId3"/>
          <a:stretch>
            <a:fillRect/>
          </a:stretch>
        </p:blipFill>
        <p:spPr>
          <a:xfrm>
            <a:off x="8153400" y="1562100"/>
            <a:ext cx="7085965" cy="7085965"/>
          </a:xfrm>
          <a:prstGeom prst="rect">
            <a:avLst/>
          </a:prstGeom>
        </p:spPr>
      </p:pic>
      <p:sp>
        <p:nvSpPr>
          <p:cNvPr id="7" name="Flowchart: Alternate Process 6"/>
          <p:cNvSpPr/>
          <p:nvPr/>
        </p:nvSpPr>
        <p:spPr>
          <a:xfrm>
            <a:off x="635000" y="6438900"/>
            <a:ext cx="5763895" cy="2133600"/>
          </a:xfrm>
          <a:prstGeom prst="flowChartAlternateProcess">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Right Arrow 7"/>
          <p:cNvSpPr/>
          <p:nvPr/>
        </p:nvSpPr>
        <p:spPr>
          <a:xfrm rot="10800000">
            <a:off x="6629208" y="68199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 Box 8"/>
          <p:cNvSpPr txBox="1"/>
          <p:nvPr/>
        </p:nvSpPr>
        <p:spPr>
          <a:xfrm>
            <a:off x="836930" y="6438900"/>
            <a:ext cx="5487670" cy="1938020"/>
          </a:xfrm>
          <a:prstGeom prst="rect">
            <a:avLst/>
          </a:prstGeom>
          <a:noFill/>
        </p:spPr>
        <p:txBody>
          <a:bodyPr wrap="square" rtlCol="0">
            <a:spAutoFit/>
          </a:bodyPr>
          <a:lstStyle/>
          <a:p>
            <a:r>
              <a:rPr lang="vi-VN" altLang="en-US" sz="6000">
                <a:solidFill>
                  <a:srgbClr val="FF0000"/>
                </a:solidFill>
                <a:latin typeface="Times New Roman" panose="02020603050405020304" pitchFamily="18" charset="0"/>
                <a:cs typeface="Times New Roman" panose="02020603050405020304" pitchFamily="18" charset="0"/>
              </a:rPr>
              <a:t>Màu đỏ, màu xanh, màu vàng...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76200" y="3695700"/>
            <a:ext cx="5111115" cy="21983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chơi trò chơi gì?</a:t>
            </a:r>
          </a:p>
        </p:txBody>
      </p:sp>
      <p:sp>
        <p:nvSpPr>
          <p:cNvPr id="7" name="Right Arrow 6"/>
          <p:cNvSpPr/>
          <p:nvPr/>
        </p:nvSpPr>
        <p:spPr>
          <a:xfrm>
            <a:off x="5735955" y="4533900"/>
            <a:ext cx="101981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4" name="Picture 3"/>
          <p:cNvPicPr>
            <a:picLocks noChangeAspect="1"/>
          </p:cNvPicPr>
          <p:nvPr/>
        </p:nvPicPr>
        <p:blipFill>
          <a:blip r:embed="rId3"/>
          <a:stretch>
            <a:fillRect/>
          </a:stretch>
        </p:blipFill>
        <p:spPr>
          <a:xfrm>
            <a:off x="7391400" y="1562100"/>
            <a:ext cx="7620000" cy="762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ounded Rectangle 1"/>
          <p:cNvSpPr/>
          <p:nvPr/>
        </p:nvSpPr>
        <p:spPr>
          <a:xfrm>
            <a:off x="315595" y="3695700"/>
            <a:ext cx="5247005" cy="21983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chơi trò nấu ăn</a:t>
            </a:r>
          </a:p>
        </p:txBody>
      </p:sp>
      <p:sp>
        <p:nvSpPr>
          <p:cNvPr id="7" name="Right Arrow 6"/>
          <p:cNvSpPr/>
          <p:nvPr/>
        </p:nvSpPr>
        <p:spPr>
          <a:xfrm>
            <a:off x="5620385" y="4838700"/>
            <a:ext cx="1237615"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Picture 4"/>
          <p:cNvPicPr>
            <a:picLocks noChangeAspect="1"/>
          </p:cNvPicPr>
          <p:nvPr/>
        </p:nvPicPr>
        <p:blipFill>
          <a:blip r:embed="rId3"/>
          <a:stretch>
            <a:fillRect/>
          </a:stretch>
        </p:blipFill>
        <p:spPr>
          <a:xfrm>
            <a:off x="7620000" y="1638300"/>
            <a:ext cx="7785100" cy="64877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
            <a:ext cx="18288000" cy="10287000"/>
          </a:xfrm>
          <a:prstGeom prst="rect">
            <a:avLst/>
          </a:prstGeom>
        </p:spPr>
      </p:pic>
      <p:sp>
        <p:nvSpPr>
          <p:cNvPr id="2" name="Rounded Rectangle 1"/>
          <p:cNvSpPr/>
          <p:nvPr/>
        </p:nvSpPr>
        <p:spPr>
          <a:xfrm>
            <a:off x="838265" y="2095799"/>
            <a:ext cx="4724400" cy="21985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Cô có đồ chơi gì đây?</a:t>
            </a:r>
          </a:p>
        </p:txBody>
      </p:sp>
      <p:sp>
        <p:nvSpPr>
          <p:cNvPr id="7" name="Right Arrow 6"/>
          <p:cNvSpPr/>
          <p:nvPr/>
        </p:nvSpPr>
        <p:spPr>
          <a:xfrm>
            <a:off x="5861050" y="3009900"/>
            <a:ext cx="114935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Rounded Rectangle 7"/>
          <p:cNvSpPr/>
          <p:nvPr/>
        </p:nvSpPr>
        <p:spPr>
          <a:xfrm>
            <a:off x="457200" y="6684645"/>
            <a:ext cx="5927090" cy="2303145"/>
          </a:xfrm>
          <a:prstGeom prst="roundRect">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9" name="Right Arrow 8"/>
          <p:cNvSpPr/>
          <p:nvPr/>
        </p:nvSpPr>
        <p:spPr>
          <a:xfrm rot="10800000">
            <a:off x="6781800" y="6896100"/>
            <a:ext cx="1339850" cy="676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Picture 9"/>
          <p:cNvPicPr>
            <a:picLocks noChangeAspect="1"/>
          </p:cNvPicPr>
          <p:nvPr/>
        </p:nvPicPr>
        <p:blipFill>
          <a:blip r:embed="rId3"/>
          <a:stretch>
            <a:fillRect/>
          </a:stretch>
        </p:blipFill>
        <p:spPr>
          <a:xfrm>
            <a:off x="8409940" y="1270000"/>
            <a:ext cx="6370320" cy="7997825"/>
          </a:xfrm>
          <a:prstGeom prst="rect">
            <a:avLst/>
          </a:prstGeom>
        </p:spPr>
      </p:pic>
      <p:sp>
        <p:nvSpPr>
          <p:cNvPr id="11" name="Text Box 10"/>
          <p:cNvSpPr txBox="1"/>
          <p:nvPr/>
        </p:nvSpPr>
        <p:spPr>
          <a:xfrm>
            <a:off x="533400" y="7277100"/>
            <a:ext cx="6096000" cy="1014730"/>
          </a:xfrm>
          <a:prstGeom prst="rect">
            <a:avLst/>
          </a:prstGeom>
          <a:noFill/>
        </p:spPr>
        <p:txBody>
          <a:bodyPr wrap="square" rtlCol="0">
            <a:spAutoFit/>
          </a:bodyPr>
          <a:lstStyle/>
          <a:p>
            <a:r>
              <a:rPr lang="vi-VN" altLang="en-US" sz="6000">
                <a:solidFill>
                  <a:srgbClr val="FF0000"/>
                </a:solidFill>
                <a:latin typeface="Times New Roman" panose="02020603050405020304" pitchFamily="18" charset="0"/>
                <a:cs typeface="Times New Roman" panose="02020603050405020304" pitchFamily="18" charset="0"/>
              </a:rPr>
              <a:t>Đồ chơi ghép hình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8100"/>
            <a:ext cx="18288000" cy="10287000"/>
          </a:xfrm>
          <a:prstGeom prst="rect">
            <a:avLst/>
          </a:prstGeom>
        </p:spPr>
      </p:pic>
      <p:sp>
        <p:nvSpPr>
          <p:cNvPr id="2" name="Rounded Rectangle 1"/>
          <p:cNvSpPr/>
          <p:nvPr/>
        </p:nvSpPr>
        <p:spPr>
          <a:xfrm>
            <a:off x="1304925" y="2247900"/>
            <a:ext cx="4257675" cy="25349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ltLang="x-none" sz="6000" dirty="0">
                <a:solidFill>
                  <a:srgbClr val="FF0000"/>
                </a:solidFill>
                <a:latin typeface="Times New Roman" panose="02020603050405020304" pitchFamily="18" charset="0"/>
                <a:cs typeface="Times New Roman" panose="02020603050405020304" pitchFamily="18" charset="0"/>
              </a:rPr>
              <a:t>Đồ chơi này có màu gì?</a:t>
            </a:r>
          </a:p>
        </p:txBody>
      </p:sp>
      <p:sp>
        <p:nvSpPr>
          <p:cNvPr id="6" name="Right Arrow 5"/>
          <p:cNvSpPr/>
          <p:nvPr/>
        </p:nvSpPr>
        <p:spPr>
          <a:xfrm>
            <a:off x="6109143" y="3238500"/>
            <a:ext cx="1219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Flowchart: Alternate Process 6"/>
          <p:cNvSpPr/>
          <p:nvPr/>
        </p:nvSpPr>
        <p:spPr>
          <a:xfrm>
            <a:off x="635000" y="6438900"/>
            <a:ext cx="5763895" cy="2133600"/>
          </a:xfrm>
          <a:prstGeom prst="flowChartAlternateProcess">
            <a:avLst/>
          </a:prstGeom>
          <a:solidFill>
            <a:schemeClr val="bg2">
              <a:lumMod val="9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Right Arrow 7"/>
          <p:cNvSpPr/>
          <p:nvPr/>
        </p:nvSpPr>
        <p:spPr>
          <a:xfrm rot="10800000">
            <a:off x="6629400" y="6819900"/>
            <a:ext cx="1557655"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9" name="Text Box 8"/>
          <p:cNvSpPr txBox="1"/>
          <p:nvPr/>
        </p:nvSpPr>
        <p:spPr>
          <a:xfrm>
            <a:off x="836930" y="6438900"/>
            <a:ext cx="5487670" cy="1938020"/>
          </a:xfrm>
          <a:prstGeom prst="rect">
            <a:avLst/>
          </a:prstGeom>
          <a:noFill/>
        </p:spPr>
        <p:txBody>
          <a:bodyPr wrap="square" rtlCol="0">
            <a:spAutoFit/>
          </a:bodyPr>
          <a:lstStyle/>
          <a:p>
            <a:r>
              <a:rPr lang="vi-VN" altLang="en-US" sz="6000">
                <a:solidFill>
                  <a:srgbClr val="FF0000"/>
                </a:solidFill>
                <a:latin typeface="Times New Roman" panose="02020603050405020304" pitchFamily="18" charset="0"/>
                <a:cs typeface="Times New Roman" panose="02020603050405020304" pitchFamily="18" charset="0"/>
              </a:rPr>
              <a:t>Màu đỏ, màu xanh, màu vàng...</a:t>
            </a:r>
          </a:p>
        </p:txBody>
      </p:sp>
      <p:pic>
        <p:nvPicPr>
          <p:cNvPr id="10" name="Picture 9"/>
          <p:cNvPicPr>
            <a:picLocks noChangeAspect="1"/>
          </p:cNvPicPr>
          <p:nvPr/>
        </p:nvPicPr>
        <p:blipFill>
          <a:blip r:embed="rId3"/>
          <a:stretch>
            <a:fillRect/>
          </a:stretch>
        </p:blipFill>
        <p:spPr>
          <a:xfrm>
            <a:off x="8153400" y="1609090"/>
            <a:ext cx="7839710" cy="68148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387</Words>
  <Application>Microsoft Macintosh PowerPoint</Application>
  <PresentationFormat>Custom</PresentationFormat>
  <Paragraphs>40</Paragraphs>
  <Slides>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Times New Roman</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Green Illustrative Storytelling Kids Presentation</dc:title>
  <dc:creator>Administrator</dc:creator>
  <cp:lastModifiedBy>Microsoft Office User</cp:lastModifiedBy>
  <cp:revision>11</cp:revision>
  <dcterms:created xsi:type="dcterms:W3CDTF">2006-08-16T00:00:00Z</dcterms:created>
  <dcterms:modified xsi:type="dcterms:W3CDTF">2024-11-10T08:34:52Z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6B5ED2867A774880A8FB13EB8B057601_13</vt:lpwstr>
  </property>
  <property fmtid="{D5CDD505-2E9C-101B-9397-08002B2CF9AE}" pid="3" name="KSOProductBuildVer">
    <vt:lpwstr>1033-12.2.0.18607</vt:lpwstr>
  </property>
</Properties>
</file>