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91" d="100"/>
          <a:sy n="91" d="100"/>
        </p:scale>
        <p:origin x="4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01-Oct-24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1724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01-Oct-24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63592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01-Oct-24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5712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01-Oct-24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4606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t>01-Oct-24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03549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77A8A-8DBB-40BD-93B8-3A7D1B74FD6B}" type="datetimeFigureOut">
              <a:rPr lang="en-US" smtClean="0"/>
              <a:t>01-Oct-24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39032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77A8A-8DBB-40BD-93B8-3A7D1B74FD6B}" type="datetimeFigureOut">
              <a:rPr lang="en-US" smtClean="0"/>
              <a:t>01-Oct-24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7261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77A8A-8DBB-40BD-93B8-3A7D1B74FD6B}" type="datetimeFigureOut">
              <a:rPr lang="en-US" smtClean="0"/>
              <a:t>01-Oct-24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7682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t>01-Oct-24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76877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01-Oct-24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0469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01-Oct-24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835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t>01-Oct-24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t>‹#›</a:t>
            </a:fld>
            <a:endParaRPr lang="en-US"/>
          </a:p>
        </p:txBody>
      </p:sp>
    </p:spTree>
    <p:extLst>
      <p:ext uri="{BB962C8B-B14F-4D97-AF65-F5344CB8AC3E}">
        <p14:creationId xmlns:p14="http://schemas.microsoft.com/office/powerpoint/2010/main" val="257324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177309" y="1006764"/>
            <a:ext cx="5772727" cy="830997"/>
          </a:xfrm>
          <a:prstGeom prst="rect">
            <a:avLst/>
          </a:prstGeom>
          <a:noFill/>
        </p:spPr>
        <p:txBody>
          <a:bodyPr wrap="square" rtlCol="0">
            <a:sp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UBND QUẬN LONG BIÊN</a:t>
            </a:r>
          </a:p>
          <a:p>
            <a:pPr algn="ctr"/>
            <a:r>
              <a:rPr lang="en-US" sz="2400" b="1" smtClean="0">
                <a:solidFill>
                  <a:srgbClr val="0070C0"/>
                </a:solidFill>
                <a:latin typeface="Times New Roman" panose="02020603050405020304" pitchFamily="18" charset="0"/>
                <a:cs typeface="Times New Roman" panose="02020603050405020304" pitchFamily="18" charset="0"/>
              </a:rPr>
              <a:t>TRƯỜNG MẦM NON BAN MAI XANH</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789379" y="3078947"/>
            <a:ext cx="6345383" cy="954107"/>
          </a:xfrm>
          <a:prstGeom prst="rect">
            <a:avLst/>
          </a:prstGeom>
          <a:noFill/>
        </p:spPr>
        <p:txBody>
          <a:bodyPr wrap="square" rtlCol="0">
            <a:spAutoFit/>
          </a:bodyPr>
          <a:lstStyle/>
          <a:p>
            <a:pPr algn="ctr"/>
            <a:r>
              <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NGỒI NGAY NGẮN TRONG KHI ĂN</a:t>
            </a:r>
            <a:endPar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597562" y="4087615"/>
            <a:ext cx="5310909" cy="1200329"/>
          </a:xfrm>
          <a:prstGeom prst="rect">
            <a:avLst/>
          </a:prstGeom>
          <a:noFill/>
        </p:spPr>
        <p:txBody>
          <a:bodyPr wrap="square" rtlCol="0">
            <a:spAutoFit/>
          </a:bodyPr>
          <a:lstStyle/>
          <a:p>
            <a:pPr algn="ctr"/>
            <a:r>
              <a:rPr lang="en-US" sz="2400" dirty="0" err="1" smtClean="0">
                <a:solidFill>
                  <a:srgbClr val="0070C0"/>
                </a:solidFill>
                <a:latin typeface="Times New Roman" panose="02020603050405020304" pitchFamily="18" charset="0"/>
                <a:cs typeface="Times New Roman" panose="02020603050405020304" pitchFamily="18" charset="0"/>
              </a:rPr>
              <a:t>Lứa</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tuổi</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Mẫu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giáo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lớn</a:t>
            </a:r>
            <a:endParaRPr lang="en-US" sz="2400" dirty="0" smtClean="0">
              <a:solidFill>
                <a:srgbClr val="0070C0"/>
              </a:solidFill>
              <a:latin typeface="Times New Roman" panose="02020603050405020304" pitchFamily="18" charset="0"/>
              <a:cs typeface="Times New Roman" panose="02020603050405020304" pitchFamily="18" charset="0"/>
            </a:endParaRPr>
          </a:p>
          <a:p>
            <a:pPr algn="ctr"/>
            <a:r>
              <a:rPr lang="en-US" sz="2400" dirty="0" err="1" smtClean="0">
                <a:solidFill>
                  <a:srgbClr val="0070C0"/>
                </a:solidFill>
                <a:latin typeface="Times New Roman" panose="02020603050405020304" pitchFamily="18" charset="0"/>
                <a:cs typeface="Times New Roman" panose="02020603050405020304" pitchFamily="18" charset="0"/>
              </a:rPr>
              <a:t>Giáo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viên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Đặng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Thanh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Tú</a:t>
            </a:r>
            <a:endParaRPr lang="en-US" sz="2400" dirty="0" smtClean="0">
              <a:solidFill>
                <a:srgbClr val="0070C0"/>
              </a:solidFill>
              <a:latin typeface="Times New Roman" panose="02020603050405020304" pitchFamily="18" charset="0"/>
              <a:cs typeface="Times New Roman" panose="02020603050405020304" pitchFamily="18" charset="0"/>
            </a:endParaRPr>
          </a:p>
          <a:p>
            <a:pPr algn="ctr"/>
            <a:r>
              <a:rPr lang="en-US" sz="2400" dirty="0" err="1" smtClean="0">
                <a:solidFill>
                  <a:srgbClr val="0070C0"/>
                </a:solidFill>
                <a:latin typeface="Times New Roman" panose="02020603050405020304" pitchFamily="18" charset="0"/>
                <a:cs typeface="Times New Roman" panose="02020603050405020304" pitchFamily="18" charset="0"/>
              </a:rPr>
              <a:t>Năm</a:t>
            </a:r>
            <a:r>
              <a:rPr lang="en-US" sz="2400" dirty="0" smtClean="0">
                <a:solidFill>
                  <a:srgbClr val="0070C0"/>
                </a:solidFill>
                <a:latin typeface="Times New Roman" panose="02020603050405020304" pitchFamily="18" charset="0"/>
                <a:cs typeface="Times New Roman" panose="02020603050405020304" pitchFamily="18" charset="0"/>
              </a:rPr>
              <a:t> hoc: 2024 - 2025</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848" y="1606612"/>
            <a:ext cx="1472335" cy="1472335"/>
          </a:xfrm>
          <a:prstGeom prst="rect">
            <a:avLst/>
          </a:prstGeom>
        </p:spPr>
      </p:pic>
    </p:spTree>
    <p:extLst>
      <p:ext uri="{BB962C8B-B14F-4D97-AF65-F5344CB8AC3E}">
        <p14:creationId xmlns:p14="http://schemas.microsoft.com/office/powerpoint/2010/main" val="61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7" name="Rounded Rectangle 6"/>
          <p:cNvSpPr/>
          <p:nvPr/>
        </p:nvSpPr>
        <p:spPr>
          <a:xfrm>
            <a:off x="2103119" y="1936054"/>
            <a:ext cx="7921592" cy="3290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ed Rectangle 8"/>
          <p:cNvSpPr/>
          <p:nvPr/>
        </p:nvSpPr>
        <p:spPr>
          <a:xfrm>
            <a:off x="4624939" y="760396"/>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24939" y="782348"/>
            <a:ext cx="2555507"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Giáo dục </a:t>
            </a:r>
            <a:endParaRPr lang="en-US" sz="48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25566" y="2098307"/>
            <a:ext cx="7276699" cy="3272590"/>
          </a:xfrm>
          <a:prstGeom prst="rect">
            <a:avLst/>
          </a:prstGeom>
          <a:noFill/>
        </p:spPr>
        <p:txBody>
          <a:bodyPr wrap="square" rtlCol="0">
            <a:spAutoFit/>
          </a:bodyPr>
          <a:lstStyle/>
          <a:p>
            <a:endParaRPr lang="en-US"/>
          </a:p>
        </p:txBody>
      </p:sp>
      <p:sp>
        <p:nvSpPr>
          <p:cNvPr id="14" name="TextBox 13"/>
          <p:cNvSpPr txBox="1"/>
          <p:nvPr/>
        </p:nvSpPr>
        <p:spPr>
          <a:xfrm>
            <a:off x="2596415" y="2151727"/>
            <a:ext cx="7267073" cy="255454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Khi ăn cơm các con nhớ nên ngồi ngay ngắn  trên bàn ăn hoặc khoan chân khi các con ngồi chiếu nhé .Và nhớ không nên gắp chân lên ghế hoặc quỳ gối lên chiếu các con nhớ chưa nào!</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9591989" y="92196"/>
            <a:ext cx="1542422" cy="1542422"/>
          </a:xfrm>
          <a:prstGeom prst="rect">
            <a:avLst/>
          </a:prstGeom>
        </p:spPr>
      </p:pic>
    </p:spTree>
    <p:extLst>
      <p:ext uri="{BB962C8B-B14F-4D97-AF65-F5344CB8AC3E}">
        <p14:creationId xmlns:p14="http://schemas.microsoft.com/office/powerpoint/2010/main" val="16511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10792716" y="-316320"/>
            <a:ext cx="1542422" cy="1542422"/>
          </a:xfrm>
          <a:prstGeom prst="rect">
            <a:avLst/>
          </a:prstGeom>
        </p:spPr>
      </p:pic>
    </p:spTree>
    <p:extLst>
      <p:ext uri="{BB962C8B-B14F-4D97-AF65-F5344CB8AC3E}">
        <p14:creationId xmlns:p14="http://schemas.microsoft.com/office/powerpoint/2010/main" val="8233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3" name="Picture 2"/>
          <p:cNvPicPr>
            <a:picLocks noChangeAspect="1"/>
          </p:cNvPicPr>
          <p:nvPr/>
        </p:nvPicPr>
        <p:blipFill>
          <a:blip r:embed="rId3"/>
          <a:stretch>
            <a:fillRect/>
          </a:stretch>
        </p:blipFill>
        <p:spPr>
          <a:xfrm>
            <a:off x="10728062" y="-251665"/>
            <a:ext cx="1542422" cy="1542422"/>
          </a:xfrm>
          <a:prstGeom prst="rect">
            <a:avLst/>
          </a:prstGeom>
        </p:spPr>
      </p:pic>
    </p:spTree>
    <p:extLst>
      <p:ext uri="{BB962C8B-B14F-4D97-AF65-F5344CB8AC3E}">
        <p14:creationId xmlns:p14="http://schemas.microsoft.com/office/powerpoint/2010/main" val="2317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10718826" y="-251666"/>
            <a:ext cx="1542422" cy="1542422"/>
          </a:xfrm>
          <a:prstGeom prst="rect">
            <a:avLst/>
          </a:prstGeom>
        </p:spPr>
      </p:pic>
    </p:spTree>
    <p:extLst>
      <p:ext uri="{BB962C8B-B14F-4D97-AF65-F5344CB8AC3E}">
        <p14:creationId xmlns:p14="http://schemas.microsoft.com/office/powerpoint/2010/main" val="27377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p:cNvSpPr txBox="1"/>
          <p:nvPr/>
        </p:nvSpPr>
        <p:spPr>
          <a:xfrm>
            <a:off x="1635296" y="2505670"/>
            <a:ext cx="9442383" cy="923330"/>
          </a:xfrm>
          <a:prstGeom prst="rect">
            <a:avLst/>
          </a:prstGeom>
          <a:noFill/>
        </p:spPr>
        <p:txBody>
          <a:bodyPr wrap="square" rtlCol="0">
            <a:spAutoFit/>
          </a:bodyPr>
          <a:lstStyle/>
          <a:p>
            <a:r>
              <a:rPr lang="en-US" sz="5400" smtClean="0">
                <a:solidFill>
                  <a:srgbClr val="FF0000"/>
                </a:solidFill>
                <a:latin typeface="Times New Roman" panose="02020603050405020304" pitchFamily="18" charset="0"/>
                <a:cs typeface="Times New Roman" panose="02020603050405020304" pitchFamily="18" charset="0"/>
              </a:rPr>
              <a:t>Xin chào và hẹn gặp lại các con !</a:t>
            </a:r>
            <a:endParaRPr lang="en-US" sz="5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0704996" y="-215454"/>
            <a:ext cx="1542422" cy="1542422"/>
          </a:xfrm>
          <a:prstGeom prst="rect">
            <a:avLst/>
          </a:prstGeom>
        </p:spPr>
      </p:pic>
    </p:spTree>
    <p:extLst>
      <p:ext uri="{BB962C8B-B14F-4D97-AF65-F5344CB8AC3E}">
        <p14:creationId xmlns:p14="http://schemas.microsoft.com/office/powerpoint/2010/main" val="14789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105563" y="1773887"/>
            <a:ext cx="3685309" cy="563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29727" y="1691408"/>
            <a:ext cx="2932545" cy="646331"/>
          </a:xfrm>
          <a:prstGeom prst="rect">
            <a:avLst/>
          </a:prstGeom>
          <a:noFill/>
        </p:spPr>
        <p:txBody>
          <a:bodyPr wrap="square" rtlCol="0">
            <a:spAutoFit/>
          </a:bodyPr>
          <a:lstStyle/>
          <a:p>
            <a:r>
              <a:rPr lang="en-US" sz="3600" b="1" smtClean="0">
                <a:solidFill>
                  <a:srgbClr val="FFFF00"/>
                </a:solidFill>
                <a:latin typeface="Times New Roman" panose="02020603050405020304" pitchFamily="18" charset="0"/>
                <a:cs typeface="Times New Roman" panose="02020603050405020304" pitchFamily="18" charset="0"/>
              </a:rPr>
              <a:t>Câu tục ngữ</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189018" y="3057098"/>
            <a:ext cx="7813964" cy="1634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189018" y="3443346"/>
            <a:ext cx="7897091" cy="830997"/>
          </a:xfrm>
          <a:prstGeom prst="rect">
            <a:avLst/>
          </a:prstGeom>
          <a:noFill/>
        </p:spPr>
        <p:txBody>
          <a:bodyPr wrap="square" rtlCol="0">
            <a:spAutoFit/>
          </a:bodyPr>
          <a:lstStyle/>
          <a:p>
            <a:r>
              <a:rPr lang="en-US" sz="4800" smtClean="0">
                <a:solidFill>
                  <a:srgbClr val="002060"/>
                </a:solidFill>
                <a:latin typeface="Times New Roman" panose="02020603050405020304" pitchFamily="18" charset="0"/>
                <a:cs typeface="Times New Roman" panose="02020603050405020304" pitchFamily="18" charset="0"/>
              </a:rPr>
              <a:t>Ăn trong nồi ngồi trong hướng</a:t>
            </a:r>
            <a:endParaRPr lang="en-US" sz="480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7550" y="233146"/>
            <a:ext cx="1540741" cy="1540741"/>
          </a:xfrm>
          <a:prstGeom prst="rect">
            <a:avLst/>
          </a:prstGeom>
        </p:spPr>
      </p:pic>
    </p:spTree>
    <p:extLst>
      <p:ext uri="{BB962C8B-B14F-4D97-AF65-F5344CB8AC3E}">
        <p14:creationId xmlns:p14="http://schemas.microsoft.com/office/powerpoint/2010/main" val="2651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6" name="TextBox 5"/>
          <p:cNvSpPr txBox="1"/>
          <p:nvPr/>
        </p:nvSpPr>
        <p:spPr>
          <a:xfrm>
            <a:off x="3011055" y="2096655"/>
            <a:ext cx="6622472" cy="369332"/>
          </a:xfrm>
          <a:prstGeom prst="rect">
            <a:avLst/>
          </a:prstGeom>
          <a:noFill/>
        </p:spPr>
        <p:txBody>
          <a:bodyPr wrap="square" rtlCol="0">
            <a:spAutoFit/>
          </a:bodyPr>
          <a:lstStyle/>
          <a:p>
            <a:endParaRPr lang="en-US"/>
          </a:p>
        </p:txBody>
      </p:sp>
      <p:sp>
        <p:nvSpPr>
          <p:cNvPr id="7" name="Rounded Rectangle 6"/>
          <p:cNvSpPr/>
          <p:nvPr/>
        </p:nvSpPr>
        <p:spPr>
          <a:xfrm>
            <a:off x="1616365" y="1995055"/>
            <a:ext cx="8442036" cy="22906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216727" y="2272145"/>
            <a:ext cx="7204364" cy="1754326"/>
          </a:xfrm>
          <a:prstGeom prst="rect">
            <a:avLst/>
          </a:prstGeom>
          <a:noFill/>
        </p:spPr>
        <p:txBody>
          <a:bodyPr wrap="square" rtlCol="0">
            <a:spAutoFit/>
          </a:bodyPr>
          <a:lstStyle/>
          <a:p>
            <a:pPr algn="ctr"/>
            <a:r>
              <a:rPr lang="en-US" sz="5400" smtClean="0">
                <a:solidFill>
                  <a:srgbClr val="FF0000"/>
                </a:solidFill>
                <a:latin typeface="Times New Roman" panose="02020603050405020304" pitchFamily="18" charset="0"/>
                <a:cs typeface="Times New Roman" panose="02020603050405020304" pitchFamily="18" charset="0"/>
              </a:rPr>
              <a:t>Các con cùng xem tranh với cô nhé !</a:t>
            </a:r>
            <a:endParaRPr lang="en-US" sz="5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9555044" y="123182"/>
            <a:ext cx="1542422" cy="1542422"/>
          </a:xfrm>
          <a:prstGeom prst="rect">
            <a:avLst/>
          </a:prstGeom>
        </p:spPr>
      </p:pic>
    </p:spTree>
    <p:extLst>
      <p:ext uri="{BB962C8B-B14F-4D97-AF65-F5344CB8AC3E}">
        <p14:creationId xmlns:p14="http://schemas.microsoft.com/office/powerpoint/2010/main" val="6614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66989" y="-325556"/>
            <a:ext cx="1542422" cy="1542422"/>
          </a:xfrm>
          <a:prstGeom prst="rect">
            <a:avLst/>
          </a:prstGeom>
        </p:spPr>
      </p:pic>
    </p:spTree>
    <p:extLst>
      <p:ext uri="{BB962C8B-B14F-4D97-AF65-F5344CB8AC3E}">
        <p14:creationId xmlns:p14="http://schemas.microsoft.com/office/powerpoint/2010/main" val="17171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99183"/>
          </a:xfrm>
        </p:spPr>
      </p:pic>
      <p:pic>
        <p:nvPicPr>
          <p:cNvPr id="3" name="Picture 2"/>
          <p:cNvPicPr>
            <a:picLocks noChangeAspect="1"/>
          </p:cNvPicPr>
          <p:nvPr/>
        </p:nvPicPr>
        <p:blipFill>
          <a:blip r:embed="rId3"/>
          <a:stretch>
            <a:fillRect/>
          </a:stretch>
        </p:blipFill>
        <p:spPr>
          <a:xfrm>
            <a:off x="66989" y="-251666"/>
            <a:ext cx="1542422" cy="1542422"/>
          </a:xfrm>
          <a:prstGeom prst="rect">
            <a:avLst/>
          </a:prstGeom>
        </p:spPr>
      </p:pic>
    </p:spTree>
    <p:extLst>
      <p:ext uri="{BB962C8B-B14F-4D97-AF65-F5344CB8AC3E}">
        <p14:creationId xmlns:p14="http://schemas.microsoft.com/office/powerpoint/2010/main" val="42229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3" name="Picture 2"/>
          <p:cNvPicPr>
            <a:picLocks noChangeAspect="1"/>
          </p:cNvPicPr>
          <p:nvPr/>
        </p:nvPicPr>
        <p:blipFill>
          <a:blip r:embed="rId3"/>
          <a:stretch>
            <a:fillRect/>
          </a:stretch>
        </p:blipFill>
        <p:spPr>
          <a:xfrm>
            <a:off x="66989" y="-334793"/>
            <a:ext cx="1542422" cy="1542422"/>
          </a:xfrm>
          <a:prstGeom prst="rect">
            <a:avLst/>
          </a:prstGeom>
        </p:spPr>
      </p:pic>
    </p:spTree>
    <p:extLst>
      <p:ext uri="{BB962C8B-B14F-4D97-AF65-F5344CB8AC3E}">
        <p14:creationId xmlns:p14="http://schemas.microsoft.com/office/powerpoint/2010/main" val="3390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66989" y="-251666"/>
            <a:ext cx="1542422" cy="1542422"/>
          </a:xfrm>
          <a:prstGeom prst="rect">
            <a:avLst/>
          </a:prstGeom>
        </p:spPr>
      </p:pic>
    </p:spTree>
    <p:extLst>
      <p:ext uri="{BB962C8B-B14F-4D97-AF65-F5344CB8AC3E}">
        <p14:creationId xmlns:p14="http://schemas.microsoft.com/office/powerpoint/2010/main" val="35798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0" y="-594"/>
            <a:ext cx="12193057" cy="6858594"/>
          </a:xfrm>
          <a:prstGeom prst="rect">
            <a:avLst/>
          </a:prstGeom>
        </p:spPr>
      </p:pic>
      <p:sp>
        <p:nvSpPr>
          <p:cNvPr id="5" name="Rounded Rectangle 4"/>
          <p:cNvSpPr/>
          <p:nvPr/>
        </p:nvSpPr>
        <p:spPr>
          <a:xfrm>
            <a:off x="2438399" y="2056110"/>
            <a:ext cx="7315200" cy="28490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2452966" y="2757374"/>
            <a:ext cx="7026442" cy="1569660"/>
          </a:xfrm>
          <a:prstGeom prst="rect">
            <a:avLst/>
          </a:prstGeom>
          <a:noFill/>
        </p:spPr>
        <p:txBody>
          <a:bodyPr wrap="square" rtlCol="0">
            <a:spAutoFit/>
          </a:bodyPr>
          <a:lstStyle/>
          <a:p>
            <a:pPr algn="ctr"/>
            <a:r>
              <a:rPr lang="en-US" sz="4800" b="1" smtClean="0">
                <a:solidFill>
                  <a:srgbClr val="0070C0"/>
                </a:solidFill>
                <a:latin typeface="Times New Roman" panose="02020603050405020304" pitchFamily="18" charset="0"/>
                <a:cs typeface="Times New Roman" panose="02020603050405020304" pitchFamily="18" charset="0"/>
              </a:rPr>
              <a:t>Hãy tích vào các hành vi nên hoặc không nên</a:t>
            </a:r>
            <a:endParaRPr lang="en-US" sz="4800" b="1">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9753599" y="59425"/>
            <a:ext cx="1542422" cy="1542422"/>
          </a:xfrm>
          <a:prstGeom prst="rect">
            <a:avLst/>
          </a:prstGeom>
        </p:spPr>
      </p:pic>
    </p:spTree>
    <p:extLst>
      <p:ext uri="{BB962C8B-B14F-4D97-AF65-F5344CB8AC3E}">
        <p14:creationId xmlns:p14="http://schemas.microsoft.com/office/powerpoint/2010/main" val="923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 name="Content Placeholder 2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81369" y="69606"/>
            <a:ext cx="12193057" cy="6858594"/>
          </a:xfrm>
          <a:prstGeom prst="rect">
            <a:avLst/>
          </a:prstGeom>
        </p:spPr>
      </p:pic>
      <p:pic>
        <p:nvPicPr>
          <p:cNvPr id="6" name="Picture 5"/>
          <p:cNvPicPr>
            <a:picLocks noChangeAspect="1"/>
          </p:cNvPicPr>
          <p:nvPr/>
        </p:nvPicPr>
        <p:blipFill>
          <a:blip r:embed="rId4"/>
          <a:stretch>
            <a:fillRect/>
          </a:stretch>
        </p:blipFill>
        <p:spPr>
          <a:xfrm>
            <a:off x="1283535" y="3607794"/>
            <a:ext cx="4138449" cy="2471461"/>
          </a:xfrm>
          <a:prstGeom prst="rect">
            <a:avLst/>
          </a:prstGeom>
        </p:spPr>
      </p:pic>
      <p:pic>
        <p:nvPicPr>
          <p:cNvPr id="7" name="Picture 6"/>
          <p:cNvPicPr>
            <a:picLocks noChangeAspect="1"/>
          </p:cNvPicPr>
          <p:nvPr/>
        </p:nvPicPr>
        <p:blipFill>
          <a:blip r:embed="rId5"/>
          <a:stretch>
            <a:fillRect/>
          </a:stretch>
        </p:blipFill>
        <p:spPr>
          <a:xfrm>
            <a:off x="1283535" y="313162"/>
            <a:ext cx="4052608" cy="2572707"/>
          </a:xfrm>
          <a:prstGeom prst="rect">
            <a:avLst/>
          </a:prstGeom>
        </p:spPr>
      </p:pic>
      <p:pic>
        <p:nvPicPr>
          <p:cNvPr id="8" name="Picture 7"/>
          <p:cNvPicPr>
            <a:picLocks noChangeAspect="1"/>
          </p:cNvPicPr>
          <p:nvPr/>
        </p:nvPicPr>
        <p:blipFill>
          <a:blip r:embed="rId6"/>
          <a:stretch>
            <a:fillRect/>
          </a:stretch>
        </p:blipFill>
        <p:spPr>
          <a:xfrm>
            <a:off x="6796296" y="321471"/>
            <a:ext cx="4118751" cy="2537436"/>
          </a:xfrm>
          <a:prstGeom prst="rect">
            <a:avLst/>
          </a:prstGeom>
        </p:spPr>
      </p:pic>
      <p:pic>
        <p:nvPicPr>
          <p:cNvPr id="9" name="Picture 8"/>
          <p:cNvPicPr>
            <a:picLocks noChangeAspect="1"/>
          </p:cNvPicPr>
          <p:nvPr/>
        </p:nvPicPr>
        <p:blipFill>
          <a:blip r:embed="rId7"/>
          <a:stretch>
            <a:fillRect/>
          </a:stretch>
        </p:blipFill>
        <p:spPr>
          <a:xfrm>
            <a:off x="6796296" y="3543773"/>
            <a:ext cx="3959301" cy="2596046"/>
          </a:xfrm>
          <a:prstGeom prst="rect">
            <a:avLst/>
          </a:prstGeom>
        </p:spPr>
      </p:pic>
      <p:sp>
        <p:nvSpPr>
          <p:cNvPr id="11" name="Rounded Rectangle 10"/>
          <p:cNvSpPr/>
          <p:nvPr/>
        </p:nvSpPr>
        <p:spPr>
          <a:xfrm>
            <a:off x="973632" y="2893420"/>
            <a:ext cx="4649365" cy="6054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ounded Rectangle 11"/>
          <p:cNvSpPr/>
          <p:nvPr/>
        </p:nvSpPr>
        <p:spPr>
          <a:xfrm>
            <a:off x="6613624" y="2844748"/>
            <a:ext cx="4705423" cy="605483"/>
          </a:xfrm>
          <a:prstGeom prst="roundRect">
            <a:avLst>
              <a:gd name="adj" fmla="val 58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ounded Rectangle 12"/>
          <p:cNvSpPr/>
          <p:nvPr/>
        </p:nvSpPr>
        <p:spPr>
          <a:xfrm>
            <a:off x="1110771" y="6023159"/>
            <a:ext cx="4649366" cy="5486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ounded Rectangle 13"/>
          <p:cNvSpPr/>
          <p:nvPr/>
        </p:nvSpPr>
        <p:spPr>
          <a:xfrm>
            <a:off x="6496343" y="6052670"/>
            <a:ext cx="4638046" cy="54864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1153480" y="2946437"/>
            <a:ext cx="4555156" cy="954107"/>
          </a:xfrm>
          <a:prstGeom prst="rect">
            <a:avLst/>
          </a:prstGeom>
          <a:noFill/>
        </p:spPr>
        <p:txBody>
          <a:bodyPr wrap="squar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Nên ngồi ngay ngắn bên bàn ăn</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527623" y="3059668"/>
            <a:ext cx="4138863" cy="369332"/>
          </a:xfrm>
          <a:prstGeom prst="rect">
            <a:avLst/>
          </a:prstGeom>
          <a:noFill/>
        </p:spPr>
        <p:txBody>
          <a:bodyPr wrap="square" rtlCol="0">
            <a:spAutoFit/>
          </a:bodyPr>
          <a:lstStyle/>
          <a:p>
            <a:endParaRPr lang="en-US"/>
          </a:p>
        </p:txBody>
      </p:sp>
      <p:sp>
        <p:nvSpPr>
          <p:cNvPr id="19" name="TextBox 18"/>
          <p:cNvSpPr txBox="1"/>
          <p:nvPr/>
        </p:nvSpPr>
        <p:spPr>
          <a:xfrm>
            <a:off x="6613624" y="2835295"/>
            <a:ext cx="5498064" cy="492443"/>
          </a:xfrm>
          <a:prstGeom prst="rect">
            <a:avLst/>
          </a:prstGeom>
          <a:noFill/>
        </p:spPr>
        <p:txBody>
          <a:bodyPr wrap="square" rtlCol="0">
            <a:spAutoFit/>
          </a:bodyPr>
          <a:lstStyle/>
          <a:p>
            <a:r>
              <a:rPr lang="en-US" sz="2600" smtClean="0">
                <a:solidFill>
                  <a:schemeClr val="bg1"/>
                </a:solidFill>
                <a:latin typeface="Times New Roman" panose="02020603050405020304" pitchFamily="18" charset="0"/>
                <a:cs typeface="Times New Roman" panose="02020603050405020304" pitchFamily="18" charset="0"/>
              </a:rPr>
              <a:t>Nên ngồi ngay ngắn bên mâm cơm</a:t>
            </a:r>
            <a:endParaRPr lang="en-US" sz="260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153480" y="6023159"/>
            <a:ext cx="4905459" cy="461665"/>
          </a:xfrm>
          <a:prstGeom prst="rect">
            <a:avLst/>
          </a:prstGeom>
          <a:noFill/>
        </p:spPr>
        <p:txBody>
          <a:bodyPr wrap="square" rtlCol="0">
            <a:spAutoFit/>
          </a:bodyPr>
          <a:lstStyle/>
          <a:p>
            <a:r>
              <a:rPr lang="en-US" sz="2400" smtClean="0">
                <a:solidFill>
                  <a:schemeClr val="bg1"/>
                </a:solidFill>
                <a:latin typeface="Times New Roman" panose="02020603050405020304" pitchFamily="18" charset="0"/>
                <a:cs typeface="Times New Roman" panose="02020603050405020304" pitchFamily="18" charset="0"/>
              </a:rPr>
              <a:t>Không nên ngồi gác chân lên ghế</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556733" y="6039672"/>
            <a:ext cx="5022544" cy="461665"/>
          </a:xfrm>
          <a:prstGeom prst="rect">
            <a:avLst/>
          </a:prstGeom>
          <a:noFill/>
        </p:spPr>
        <p:txBody>
          <a:bodyPr wrap="square" rtlCol="0">
            <a:spAutoFit/>
          </a:bodyPr>
          <a:lstStyle/>
          <a:p>
            <a:r>
              <a:rPr lang="en-US" sz="2400" smtClean="0">
                <a:solidFill>
                  <a:schemeClr val="bg1"/>
                </a:solidFill>
                <a:latin typeface="Times New Roman" panose="02020603050405020304" pitchFamily="18" charset="0"/>
                <a:cs typeface="Times New Roman" panose="02020603050405020304" pitchFamily="18" charset="0"/>
              </a:rPr>
              <a:t>Không nên ngồi quỳ gối lên chiếu</a:t>
            </a:r>
            <a:endParaRPr lang="en-US" sz="240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8"/>
          <a:stretch>
            <a:fillRect/>
          </a:stretch>
        </p:blipFill>
        <p:spPr>
          <a:xfrm>
            <a:off x="10842350" y="120710"/>
            <a:ext cx="1150190" cy="1150190"/>
          </a:xfrm>
          <a:prstGeom prst="rect">
            <a:avLst/>
          </a:prstGeom>
        </p:spPr>
      </p:pic>
    </p:spTree>
    <p:extLst>
      <p:ext uri="{BB962C8B-B14F-4D97-AF65-F5344CB8AC3E}">
        <p14:creationId xmlns:p14="http://schemas.microsoft.com/office/powerpoint/2010/main" val="15870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147</Words>
  <Application>Microsoft Office PowerPoint</Application>
  <PresentationFormat>Widescreen</PresentationFormat>
  <Paragraphs>18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Techsi.vn</cp:lastModifiedBy>
  <cp:revision>15</cp:revision>
  <dcterms:created xsi:type="dcterms:W3CDTF">2022-10-10T13:04:46Z</dcterms:created>
  <dcterms:modified xsi:type="dcterms:W3CDTF">2024-10-01T05:16:06Z</dcterms:modified>
</cp:coreProperties>
</file>