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70" r:id="rId4"/>
    <p:sldId id="271" r:id="rId5"/>
    <p:sldId id="272" r:id="rId6"/>
    <p:sldId id="273" r:id="rId7"/>
    <p:sldId id="274" r:id="rId8"/>
    <p:sldId id="275" r:id="rId9"/>
    <p:sldId id="276" r:id="rId10"/>
    <p:sldId id="277" r:id="rId11"/>
    <p:sldId id="278" r:id="rId12"/>
    <p:sldId id="279" r:id="rId13"/>
    <p:sldId id="280" r:id="rId14"/>
    <p:sldId id="284" r:id="rId15"/>
    <p:sldId id="285" r:id="rId16"/>
    <p:sldId id="286" r:id="rId17"/>
    <p:sldId id="287" r:id="rId18"/>
    <p:sldId id="288" r:id="rId19"/>
    <p:sldId id="289" r:id="rId20"/>
    <p:sldId id="290" r:id="rId21"/>
    <p:sldId id="291" r:id="rId22"/>
    <p:sldId id="292" r:id="rId23"/>
    <p:sldId id="293" r:id="rId24"/>
    <p:sldId id="294" r:id="rId25"/>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51981E3-8D41-47DC-BA49-69DA70DA8874}">
          <p14:sldIdLst>
            <p14:sldId id="256"/>
            <p14:sldId id="257"/>
            <p14:sldId id="270"/>
            <p14:sldId id="271"/>
            <p14:sldId id="272"/>
            <p14:sldId id="273"/>
            <p14:sldId id="274"/>
            <p14:sldId id="275"/>
            <p14:sldId id="276"/>
            <p14:sldId id="277"/>
            <p14:sldId id="278"/>
            <p14:sldId id="279"/>
            <p14:sldId id="280"/>
            <p14:sldId id="284"/>
            <p14:sldId id="285"/>
            <p14:sldId id="286"/>
            <p14:sldId id="287"/>
            <p14:sldId id="288"/>
            <p14:sldId id="289"/>
            <p14:sldId id="290"/>
            <p14:sldId id="291"/>
            <p14:sldId id="292"/>
            <p14:sldId id="293"/>
            <p14:sldId id="294"/>
          </p14:sldIdLst>
        </p14:section>
        <p14:section name="Untitled Section" id="{4E228746-2A69-4776-AF64-C6FE318B91BD}">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FA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15" autoAdjust="0"/>
  </p:normalViewPr>
  <p:slideViewPr>
    <p:cSldViewPr>
      <p:cViewPr>
        <p:scale>
          <a:sx n="77" d="100"/>
          <a:sy n="77" d="100"/>
        </p:scale>
        <p:origin x="-1758" y="-30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EBDB10-616B-43EC-8768-AEB12DF7C651}" type="datetimeFigureOut">
              <a:rPr lang="en-US" smtClean="0"/>
              <a:t>8/19/2024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5DA759-D721-4895-9D62-AA3F687128E2}" type="slidenum">
              <a:rPr lang="en-US" smtClean="0"/>
              <a:t>‹#›</a:t>
            </a:fld>
            <a:endParaRPr lang="en-US"/>
          </a:p>
        </p:txBody>
      </p:sp>
    </p:spTree>
    <p:extLst>
      <p:ext uri="{BB962C8B-B14F-4D97-AF65-F5344CB8AC3E}">
        <p14:creationId xmlns:p14="http://schemas.microsoft.com/office/powerpoint/2010/main" val="218683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19/08/2024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3130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19/08/2024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977255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19/08/2024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118146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19/08/2024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41230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9CD8C8-4B29-46D1-A928-E9FBC53719A6}" type="datetimeFigureOut">
              <a:rPr lang="vi-VN" smtClean="0"/>
              <a:t>19/08/2024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070195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69CD8C8-4B29-46D1-A928-E9FBC53719A6}" type="datetimeFigureOut">
              <a:rPr lang="vi-VN" smtClean="0"/>
              <a:t>19/08/2024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69759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69CD8C8-4B29-46D1-A928-E9FBC53719A6}" type="datetimeFigureOut">
              <a:rPr lang="vi-VN" smtClean="0"/>
              <a:t>19/08/2024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79594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69CD8C8-4B29-46D1-A928-E9FBC53719A6}" type="datetimeFigureOut">
              <a:rPr lang="vi-VN" smtClean="0"/>
              <a:t>19/08/2024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21062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CD8C8-4B29-46D1-A928-E9FBC53719A6}" type="datetimeFigureOut">
              <a:rPr lang="vi-VN" smtClean="0"/>
              <a:t>19/08/2024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78701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19/08/2024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9844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19/08/2024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801582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CD8C8-4B29-46D1-A928-E9FBC53719A6}" type="datetimeFigureOut">
              <a:rPr lang="vi-VN" smtClean="0"/>
              <a:t>19/08/2024</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D57AD3-7411-4717-9313-7BB2E7F06AAF}" type="slidenum">
              <a:rPr lang="vi-VN" smtClean="0"/>
              <a:t>‹#›</a:t>
            </a:fld>
            <a:endParaRPr lang="vi-VN"/>
          </a:p>
        </p:txBody>
      </p:sp>
    </p:spTree>
    <p:extLst>
      <p:ext uri="{BB962C8B-B14F-4D97-AF65-F5344CB8AC3E}">
        <p14:creationId xmlns:p14="http://schemas.microsoft.com/office/powerpoint/2010/main" val="3425887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8.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7.jpeg"/><Relationship Id="rId5" Type="http://schemas.openxmlformats.org/officeDocument/2006/relationships/image" Target="../media/image1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9.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18.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2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20.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22.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9.jpeg"/><Relationship Id="rId5" Type="http://schemas.openxmlformats.org/officeDocument/2006/relationships/image" Target="../media/image5.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5.xml"/><Relationship Id="rId7" Type="http://schemas.openxmlformats.org/officeDocument/2006/relationships/slide" Target="slide9.xm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7.xml"/><Relationship Id="rId10" Type="http://schemas.openxmlformats.org/officeDocument/2006/relationships/slide" Target="slide13.xml"/><Relationship Id="rId4" Type="http://schemas.openxmlformats.org/officeDocument/2006/relationships/slide" Target="slide6.xml"/><Relationship Id="rId9" Type="http://schemas.openxmlformats.org/officeDocument/2006/relationships/slide" Target="slide11.xml"/></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6.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8.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1.wav"/><Relationship Id="rId7" Type="http://schemas.openxmlformats.org/officeDocument/2006/relationships/image" Target="../media/image8.jpeg"/><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gif"/><Relationship Id="rId9" Type="http://schemas.openxmlformats.org/officeDocument/2006/relationships/slide" Target="slide4.xml"/></Relationships>
</file>

<file path=ppt/slides/_rels/slide9.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5.jpeg"/><Relationship Id="rId5" Type="http://schemas.openxmlformats.org/officeDocument/2006/relationships/image" Target="../media/image14.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6" name="TextBox 5"/>
          <p:cNvSpPr txBox="1"/>
          <p:nvPr/>
        </p:nvSpPr>
        <p:spPr>
          <a:xfrm>
            <a:off x="162307" y="2929884"/>
            <a:ext cx="8879417" cy="2531325"/>
          </a:xfrm>
          <a:prstGeom prst="rect">
            <a:avLst/>
          </a:prstGeom>
          <a:noFill/>
        </p:spPr>
        <p:txBody>
          <a:bodyPr wrap="none" rtlCol="0">
            <a:prstTxWarp prst="textArchUp">
              <a:avLst/>
            </a:prstTxWarp>
            <a:spAutoFit/>
          </a:bodyPr>
          <a:lstStyle/>
          <a:p>
            <a:pPr algn="ctr"/>
            <a:r>
              <a:rPr lang="vi-VN" sz="4500" b="1" dirty="0" smtClean="0">
                <a:solidFill>
                  <a:srgbClr val="FF0000"/>
                </a:solidFill>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BÉ VỚI AN TOÀN GIAO THÔNG</a:t>
            </a:r>
            <a:endParaRPr lang="vi-VN" sz="4500" b="1" dirty="0">
              <a:solidFill>
                <a:srgbClr val="FF0000"/>
              </a:solidFill>
              <a:latin typeface="Times New Roman" pitchFamily="18" charset="0"/>
              <a:cs typeface="Times New Roman" pitchFamily="18" charset="0"/>
            </a:endParaRPr>
          </a:p>
        </p:txBody>
      </p:sp>
      <p:sp>
        <p:nvSpPr>
          <p:cNvPr id="3" name="TextBox 2"/>
          <p:cNvSpPr txBox="1"/>
          <p:nvPr/>
        </p:nvSpPr>
        <p:spPr>
          <a:xfrm>
            <a:off x="2015206" y="528949"/>
            <a:ext cx="5173620" cy="707886"/>
          </a:xfrm>
          <a:prstGeom prst="rect">
            <a:avLst/>
          </a:prstGeom>
          <a:noFill/>
        </p:spPr>
        <p:txBody>
          <a:bodyPr wrap="square" rtlCol="0">
            <a:spAutoFit/>
          </a:bodyPr>
          <a:lstStyle/>
          <a:p>
            <a:pPr algn="ctr"/>
            <a:r>
              <a:rPr lang="vi-VN" sz="2000" b="1" dirty="0" smtClean="0">
                <a:latin typeface="+mj-lt"/>
              </a:rPr>
              <a:t>UBND </a:t>
            </a:r>
            <a:r>
              <a:rPr lang="en-US" sz="2000" b="1" dirty="0" smtClean="0">
                <a:latin typeface="Times New Roman" pitchFamily="18" charset="0"/>
                <a:cs typeface="Times New Roman" pitchFamily="18" charset="0"/>
              </a:rPr>
              <a:t>QUẬN LONG BIÊN</a:t>
            </a:r>
            <a:endParaRPr lang="vi-VN" sz="2000" b="1" dirty="0" smtClean="0">
              <a:latin typeface="Times New Roman" pitchFamily="18" charset="0"/>
              <a:cs typeface="Times New Roman" pitchFamily="18" charset="0"/>
            </a:endParaRPr>
          </a:p>
          <a:p>
            <a:pPr algn="ctr"/>
            <a:r>
              <a:rPr lang="vi-VN" sz="2000" b="1" dirty="0" smtClean="0">
                <a:latin typeface="+mj-lt"/>
              </a:rPr>
              <a:t>TRƯỜNG MẦM NON </a:t>
            </a:r>
            <a:r>
              <a:rPr lang="en-US" sz="2000" b="1" dirty="0" smtClean="0">
                <a:latin typeface="Times New Roman" pitchFamily="18" charset="0"/>
                <a:cs typeface="Times New Roman" pitchFamily="18" charset="0"/>
              </a:rPr>
              <a:t>BẮC CẦU</a:t>
            </a:r>
            <a:endParaRPr lang="en-US" sz="2000" b="1" dirty="0">
              <a:latin typeface="Times New Roman" pitchFamily="18" charset="0"/>
              <a:cs typeface="Times New Roman" pitchFamily="18" charset="0"/>
            </a:endParaRPr>
          </a:p>
        </p:txBody>
      </p:sp>
      <p:sp>
        <p:nvSpPr>
          <p:cNvPr id="7" name="TextBox 6"/>
          <p:cNvSpPr txBox="1"/>
          <p:nvPr/>
        </p:nvSpPr>
        <p:spPr>
          <a:xfrm>
            <a:off x="1619672" y="1831113"/>
            <a:ext cx="7128793" cy="769441"/>
          </a:xfrm>
          <a:prstGeom prst="rect">
            <a:avLst/>
          </a:prstGeom>
          <a:noFill/>
        </p:spPr>
        <p:txBody>
          <a:bodyPr wrap="square" rtlCol="0">
            <a:spAutoFit/>
          </a:bodyPr>
          <a:lstStyle/>
          <a:p>
            <a:r>
              <a:rPr lang="vi-VN" sz="4400" dirty="0" smtClean="0"/>
              <a:t>  </a:t>
            </a:r>
            <a:r>
              <a:rPr lang="vi-VN" sz="3200" dirty="0" smtClean="0">
                <a:latin typeface="Times New Roman" pitchFamily="18" charset="0"/>
                <a:cs typeface="Times New Roman" pitchFamily="18" charset="0"/>
              </a:rPr>
              <a:t>HOẠT ĐỘNG TRẢI NGHIỆM</a:t>
            </a:r>
            <a:endParaRPr lang="en-US" sz="3200" dirty="0">
              <a:latin typeface="Times New Roman" pitchFamily="18" charset="0"/>
              <a:cs typeface="Times New Roman" pitchFamily="18" charset="0"/>
            </a:endParaRPr>
          </a:p>
        </p:txBody>
      </p:sp>
      <p:pic>
        <p:nvPicPr>
          <p:cNvPr id="9" name="Picture 8"/>
          <p:cNvPicPr>
            <a:picLocks noChangeAspect="1"/>
          </p:cNvPicPr>
          <p:nvPr/>
        </p:nvPicPr>
        <p:blipFill>
          <a:blip r:embed="rId3"/>
          <a:stretch>
            <a:fillRect/>
          </a:stretch>
        </p:blipFill>
        <p:spPr>
          <a:xfrm>
            <a:off x="3618455" y="3715588"/>
            <a:ext cx="2149892" cy="959915"/>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04629" y="1236835"/>
            <a:ext cx="794773" cy="794773"/>
          </a:xfrm>
          <a:prstGeom prst="rect">
            <a:avLst/>
          </a:prstGeom>
        </p:spPr>
      </p:pic>
      <p:sp>
        <p:nvSpPr>
          <p:cNvPr id="4" name="TextBox 3"/>
          <p:cNvSpPr txBox="1"/>
          <p:nvPr/>
        </p:nvSpPr>
        <p:spPr>
          <a:xfrm>
            <a:off x="1775679" y="4941168"/>
            <a:ext cx="5835444" cy="707886"/>
          </a:xfrm>
          <a:prstGeom prst="rect">
            <a:avLst/>
          </a:prstGeom>
          <a:noFill/>
        </p:spPr>
        <p:txBody>
          <a:bodyPr wrap="none" rtlCol="0">
            <a:spAutoFit/>
          </a:bodyPr>
          <a:lstStyle/>
          <a:p>
            <a:r>
              <a:rPr lang="en-US" sz="2000" b="1" dirty="0" smtClean="0">
                <a:solidFill>
                  <a:srgbClr val="C00000"/>
                </a:solidFill>
                <a:latin typeface="Times New Roman" pitchFamily="18" charset="0"/>
                <a:cs typeface="Times New Roman" pitchFamily="18" charset="0"/>
              </a:rPr>
              <a:t>GIÁO VIÊN: NGUYỄN </a:t>
            </a:r>
            <a:r>
              <a:rPr lang="en-US" sz="2000" b="1" dirty="0" smtClean="0">
                <a:solidFill>
                  <a:srgbClr val="C00000"/>
                </a:solidFill>
                <a:latin typeface="Times New Roman" pitchFamily="18" charset="0"/>
                <a:cs typeface="Times New Roman" pitchFamily="18" charset="0"/>
              </a:rPr>
              <a:t>QUỲNH- NGUYỄN LINH</a:t>
            </a:r>
            <a:endParaRPr lang="en-US" sz="2000" b="1" dirty="0" smtClean="0">
              <a:solidFill>
                <a:srgbClr val="C00000"/>
              </a:solidFill>
              <a:latin typeface="Times New Roman" pitchFamily="18" charset="0"/>
              <a:cs typeface="Times New Roman" pitchFamily="18" charset="0"/>
            </a:endParaRPr>
          </a:p>
          <a:p>
            <a:r>
              <a:rPr lang="en-US" sz="2000" b="1" dirty="0" smtClean="0">
                <a:solidFill>
                  <a:srgbClr val="C00000"/>
                </a:solidFill>
                <a:latin typeface="Times New Roman" pitchFamily="18" charset="0"/>
                <a:cs typeface="Times New Roman" pitchFamily="18" charset="0"/>
              </a:rPr>
              <a:t>LỚP             : MGL A2</a:t>
            </a:r>
            <a:endParaRPr lang="en-US"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35231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6: Biển báo hiệu nào cấm đi thẳng?</a:t>
            </a:r>
            <a:endParaRPr lang="en-US" sz="4000" b="1">
              <a:solidFill>
                <a:srgbClr val="4F81BD">
                  <a:lumMod val="50000"/>
                </a:srgbClr>
              </a:solidFill>
              <a:latin typeface="Times New Roman" pitchFamily="18" charset="0"/>
              <a:cs typeface="Times New Roman" pitchFamily="18" charset="0"/>
            </a:endParaRPr>
          </a:p>
        </p:txBody>
      </p:sp>
      <p:pic>
        <p:nvPicPr>
          <p:cNvPr id="6146" name="Picture 2" descr="Biển báo cấm đi thẳ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7942" y="2557654"/>
            <a:ext cx="1964510" cy="196451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Biển báo cấm – Ý nghĩa từng loại"/>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5964" y="2681929"/>
            <a:ext cx="1840235" cy="1840235"/>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Biển báo cấm"/>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344288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7</a:t>
            </a:r>
            <a:r>
              <a:rPr lang="en-US" sz="4000" b="1" smtClean="0">
                <a:solidFill>
                  <a:srgbClr val="4F81BD">
                    <a:lumMod val="50000"/>
                  </a:srgbClr>
                </a:solidFill>
                <a:latin typeface="Times New Roman" pitchFamily="18" charset="0"/>
                <a:cs typeface="Times New Roman" pitchFamily="18" charset="0"/>
              </a:rPr>
              <a:t>: Đâu là biển báo cấm đi ngược chiều?</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cấm"/>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Biển báo giao thông: 66 biển báo cấm mới nhất 20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3927" y="2376949"/>
            <a:ext cx="2094549" cy="20945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5005237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8: Đâu là biển báo đường dành cho người đi bộ?</a:t>
            </a:r>
            <a:endParaRPr lang="en-US" sz="4000" b="1">
              <a:solidFill>
                <a:srgbClr val="4F81BD">
                  <a:lumMod val="50000"/>
                </a:srgbClr>
              </a:solidFill>
              <a:latin typeface="Times New Roman" pitchFamily="18" charset="0"/>
              <a:cs typeface="Times New Roman" pitchFamily="18" charset="0"/>
            </a:endParaRPr>
          </a:p>
        </p:txBody>
      </p:sp>
      <p:pic>
        <p:nvPicPr>
          <p:cNvPr id="8194" name="Picture 2" descr="Biển báo Đường dành cho người đi bộ"/>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2418975"/>
            <a:ext cx="2708994" cy="224971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Đường cấ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8183" y="2418975"/>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Các loại biển báo khi tham gia giao thông nhất định phải biết"/>
          <p:cNvPicPr>
            <a:picLocks noChangeAspect="1" noChangeArrowheads="1"/>
          </p:cNvPicPr>
          <p:nvPr/>
        </p:nvPicPr>
        <p:blipFill rotWithShape="1">
          <a:blip r:embed="rId7">
            <a:extLst>
              <a:ext uri="{28A0092B-C50C-407E-A947-70E740481C1C}">
                <a14:useLocalDpi xmlns:a14="http://schemas.microsoft.com/office/drawing/2010/main" val="0"/>
              </a:ext>
            </a:extLst>
          </a:blip>
          <a:srcRect l="30951" r="30966" b="50000"/>
          <a:stretch/>
        </p:blipFill>
        <p:spPr bwMode="auto">
          <a:xfrm>
            <a:off x="3754760" y="2587058"/>
            <a:ext cx="2090280" cy="19220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251887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9</a:t>
            </a:r>
            <a:r>
              <a:rPr lang="en-US" sz="4000" b="1" smtClean="0">
                <a:solidFill>
                  <a:srgbClr val="4F81BD">
                    <a:lumMod val="50000"/>
                  </a:srgbClr>
                </a:solidFill>
                <a:latin typeface="Times New Roman" pitchFamily="18" charset="0"/>
                <a:cs typeface="Times New Roman" pitchFamily="18" charset="0"/>
              </a:rPr>
              <a:t>: Biển nào cấm dùng và đỗ xe?</a:t>
            </a:r>
            <a:endParaRPr lang="en-US" sz="4000" b="1">
              <a:solidFill>
                <a:srgbClr val="4F81BD">
                  <a:lumMod val="50000"/>
                </a:srgbClr>
              </a:solidFill>
              <a:latin typeface="Times New Roman" pitchFamily="18" charset="0"/>
              <a:cs typeface="Times New Roman" pitchFamily="18" charset="0"/>
            </a:endParaRPr>
          </a:p>
        </p:txBody>
      </p:sp>
      <p:pic>
        <p:nvPicPr>
          <p:cNvPr id="6" name="Picture 4" descr="Biển cấm đi ngược chiều - Thiết Bị An Toàn Giao Thô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9591" y="22945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giao thông: 66 biển báo cấm mới nhất 20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6122" y="2415902"/>
            <a:ext cx="1883511" cy="1883512"/>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Biển báo Cấm đi xe đạp"/>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2398173"/>
            <a:ext cx="2461196" cy="20439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31080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 Theo em đi bộ ở đâu là an toàn nhất?</a:t>
            </a:r>
            <a:endParaRPr lang="en-US" sz="4000" b="1">
              <a:solidFill>
                <a:srgbClr val="4F81BD">
                  <a:lumMod val="50000"/>
                </a:srgbClr>
              </a:solidFill>
              <a:latin typeface="Times New Roman" pitchFamily="18" charset="0"/>
              <a:cs typeface="Times New Roman" pitchFamily="18" charset="0"/>
            </a:endParaRPr>
          </a:p>
        </p:txBody>
      </p:sp>
      <p:sp>
        <p:nvSpPr>
          <p:cNvPr id="4" name="Left Arrow 3">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1" y="2503929"/>
            <a:ext cx="4666662"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1. Lề đường bên trái</a:t>
            </a:r>
            <a:endParaRPr lang="vi-VN" sz="4000" b="1">
              <a:latin typeface="Times New Roman" pitchFamily="18" charset="0"/>
              <a:cs typeface="Times New Roman" pitchFamily="18" charset="0"/>
            </a:endParaRPr>
          </a:p>
        </p:txBody>
      </p:sp>
      <p:sp>
        <p:nvSpPr>
          <p:cNvPr id="8" name="TextBox 7"/>
          <p:cNvSpPr txBox="1"/>
          <p:nvPr/>
        </p:nvSpPr>
        <p:spPr>
          <a:xfrm>
            <a:off x="1274251" y="3182893"/>
            <a:ext cx="4419800"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2. Giữa lòng đường</a:t>
            </a:r>
            <a:endParaRPr lang="vi-VN" sz="4000" b="1">
              <a:latin typeface="Times New Roman" pitchFamily="18" charset="0"/>
              <a:cs typeface="Times New Roman" pitchFamily="18" charset="0"/>
            </a:endParaRPr>
          </a:p>
        </p:txBody>
      </p:sp>
      <p:sp>
        <p:nvSpPr>
          <p:cNvPr id="9" name="TextBox 8"/>
          <p:cNvSpPr txBox="1"/>
          <p:nvPr/>
        </p:nvSpPr>
        <p:spPr>
          <a:xfrm>
            <a:off x="1274251" y="3881647"/>
            <a:ext cx="6297237"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3. Vỉa hè, lề đường bên phải</a:t>
            </a:r>
            <a:endParaRPr lang="vi-VN" sz="4000" b="1">
              <a:latin typeface="Times New Roman" pitchFamily="18" charset="0"/>
              <a:cs typeface="Times New Roman" pitchFamily="18" charset="0"/>
            </a:endParaRPr>
          </a:p>
        </p:txBody>
      </p:sp>
    </p:spTree>
    <p:extLst>
      <p:ext uri="{BB962C8B-B14F-4D97-AF65-F5344CB8AC3E}">
        <p14:creationId xmlns:p14="http://schemas.microsoft.com/office/powerpoint/2010/main" val="3280406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9"/>
                                        </p:tgtEl>
                                        <p:attrNameLst>
                                          <p:attrName>fillcolor</p:attrName>
                                        </p:attrNameLst>
                                      </p:cBhvr>
                                      <p:to>
                                        <a:schemeClr val="accent2"/>
                                      </p:to>
                                    </p:animClr>
                                    <p:set>
                                      <p:cBhvr>
                                        <p:cTn id="7" dur="2000" fill="hold"/>
                                        <p:tgtEl>
                                          <p:spTgt spid="9"/>
                                        </p:tgtEl>
                                        <p:attrNameLst>
                                          <p:attrName>fill.type</p:attrName>
                                        </p:attrNameLst>
                                      </p:cBhvr>
                                      <p:to>
                                        <p:strVal val="solid"/>
                                      </p:to>
                                    </p:set>
                                    <p:set>
                                      <p:cBhvr>
                                        <p:cTn id="8" dur="2000" fill="hold"/>
                                        <p:tgtEl>
                                          <p:spTgt spid="9"/>
                                        </p:tgtEl>
                                        <p:attrNameLst>
                                          <p:attrName>fill.on</p:attrName>
                                        </p:attrNameLst>
                                      </p:cBhvr>
                                      <p:to>
                                        <p:strVal val="true"/>
                                      </p:to>
                                    </p:set>
                                  </p:childTnLst>
                                </p:cTn>
                              </p:par>
                            </p:childTnLst>
                          </p:cTn>
                        </p:par>
                        <p:par>
                          <p:cTn id="9" fill="hold">
                            <p:stCondLst>
                              <p:cond delay="2000"/>
                            </p:stCondLst>
                            <p:childTnLst>
                              <p:par>
                                <p:cTn id="10" presetID="26" presetClass="emph" presetSubtype="0" repeatCount="5000" fill="hold" grpId="0" nodeType="afterEffect">
                                  <p:stCondLst>
                                    <p:cond delay="0"/>
                                  </p:stCondLst>
                                  <p:childTnLst>
                                    <p:animEffect transition="out" filter="fade">
                                      <p:cBhvr>
                                        <p:cTn id="11" dur="500" tmFilter="0, 0; .2, .5; .8, .5; 1, 0"/>
                                        <p:tgtEl>
                                          <p:spTgt spid="9"/>
                                        </p:tgtEl>
                                      </p:cBhvr>
                                    </p:animEffect>
                                    <p:animScale>
                                      <p:cBhvr>
                                        <p:cTn id="12" dur="250" autoRev="1" fill="hold"/>
                                        <p:tgtEl>
                                          <p:spTgt spid="9"/>
                                        </p:tgtEl>
                                      </p:cBhvr>
                                      <p:by x="105000" y="105000"/>
                                    </p:animScale>
                                  </p:childTnLst>
                                </p:cTn>
                              </p:par>
                            </p:childTnLst>
                          </p:cTn>
                        </p:par>
                      </p:childTnLst>
                    </p:cTn>
                  </p:par>
                </p:childTnLst>
              </p:cTn>
              <p:nextCondLst>
                <p:cond evt="onClick" delay="0">
                  <p:tgtEl>
                    <p:spTgt spid="6"/>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2: Theo em chơi đùa ở đâu là an toàn nhất?</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1" y="2503929"/>
            <a:ext cx="7733912"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1. Trên hè phố và dưới lòng đường</a:t>
            </a:r>
            <a:endParaRPr lang="vi-VN" sz="4000" b="1">
              <a:latin typeface="Times New Roman" pitchFamily="18" charset="0"/>
              <a:cs typeface="Times New Roman" pitchFamily="18" charset="0"/>
            </a:endParaRPr>
          </a:p>
        </p:txBody>
      </p:sp>
      <p:sp>
        <p:nvSpPr>
          <p:cNvPr id="8" name="TextBox 7"/>
          <p:cNvSpPr txBox="1"/>
          <p:nvPr/>
        </p:nvSpPr>
        <p:spPr>
          <a:xfrm>
            <a:off x="1274251" y="3429000"/>
            <a:ext cx="4202817"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2. Trong công viên</a:t>
            </a:r>
            <a:endParaRPr lang="vi-VN" sz="4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820488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3</a:t>
            </a:r>
            <a:r>
              <a:rPr lang="en-US" sz="4000" b="1" smtClean="0">
                <a:solidFill>
                  <a:srgbClr val="4F81BD">
                    <a:lumMod val="50000"/>
                  </a:srgbClr>
                </a:solidFill>
                <a:latin typeface="Times New Roman" pitchFamily="18" charset="0"/>
                <a:cs typeface="Times New Roman" pitchFamily="18" charset="0"/>
              </a:rPr>
              <a:t>: Khi đi xe máy cùng người lớn cần làm gì để đảm bảo an toàn?</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56872" y="3152001"/>
            <a:ext cx="6070893"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Đội mũ bảo hiểm, ngồi ngay ngắn</a:t>
            </a:r>
            <a:endParaRPr lang="vi-VN" sz="3000" b="1">
              <a:latin typeface="Times New Roman" pitchFamily="18" charset="0"/>
              <a:cs typeface="Times New Roman" pitchFamily="18" charset="0"/>
            </a:endParaRPr>
          </a:p>
        </p:txBody>
      </p:sp>
      <p:sp>
        <p:nvSpPr>
          <p:cNvPr id="8" name="TextBox 7"/>
          <p:cNvSpPr txBox="1"/>
          <p:nvPr/>
        </p:nvSpPr>
        <p:spPr>
          <a:xfrm>
            <a:off x="1274251" y="3933056"/>
            <a:ext cx="6731330"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Không đội mũ, ngồi không ngay ngắn</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577876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4</a:t>
            </a:r>
            <a:r>
              <a:rPr lang="en-US" sz="4000" b="1" smtClean="0">
                <a:solidFill>
                  <a:srgbClr val="4F81BD">
                    <a:lumMod val="50000"/>
                  </a:srgbClr>
                </a:solidFill>
                <a:latin typeface="Times New Roman" pitchFamily="18" charset="0"/>
                <a:cs typeface="Times New Roman" pitchFamily="18" charset="0"/>
              </a:rPr>
              <a:t>: Khi ngồi xe máy cùng người lớn, các bé ngồi phía trước người lớn có an toàn không?</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0" y="3065791"/>
            <a:ext cx="3004349"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Không an toàn</a:t>
            </a:r>
            <a:endParaRPr lang="vi-VN" sz="3000" b="1">
              <a:latin typeface="Times New Roman" pitchFamily="18" charset="0"/>
              <a:cs typeface="Times New Roman" pitchFamily="18" charset="0"/>
            </a:endParaRPr>
          </a:p>
        </p:txBody>
      </p:sp>
      <p:sp>
        <p:nvSpPr>
          <p:cNvPr id="8" name="TextBox 7"/>
          <p:cNvSpPr txBox="1"/>
          <p:nvPr/>
        </p:nvSpPr>
        <p:spPr>
          <a:xfrm>
            <a:off x="1291810" y="3731741"/>
            <a:ext cx="236314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Có an toàn</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4008484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5: Khi đi tàu thuyền trên sông cháu phải làm gì?</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67877" y="3065791"/>
            <a:ext cx="7936788"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Đứng lên đi lại trên thuyền, chơi đùa với bạn</a:t>
            </a:r>
            <a:endParaRPr lang="vi-VN" sz="3000" b="1">
              <a:latin typeface="Times New Roman" pitchFamily="18" charset="0"/>
              <a:cs typeface="Times New Roman" pitchFamily="18" charset="0"/>
            </a:endParaRPr>
          </a:p>
        </p:txBody>
      </p:sp>
      <p:sp>
        <p:nvSpPr>
          <p:cNvPr id="8" name="TextBox 7"/>
          <p:cNvSpPr txBox="1"/>
          <p:nvPr/>
        </p:nvSpPr>
        <p:spPr>
          <a:xfrm>
            <a:off x="899925" y="3731741"/>
            <a:ext cx="636103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Ngồi yên và mặc áo phao bảo hiểm.</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969862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6</a:t>
            </a:r>
            <a:r>
              <a:rPr lang="en-US" sz="4000" b="1" smtClean="0">
                <a:solidFill>
                  <a:srgbClr val="4F81BD">
                    <a:lumMod val="50000"/>
                  </a:srgbClr>
                </a:solidFill>
                <a:latin typeface="Times New Roman" pitchFamily="18" charset="0"/>
                <a:cs typeface="Times New Roman" pitchFamily="18" charset="0"/>
              </a:rPr>
              <a:t>: Người điều khiển xe đạp được chở mấy người?</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3690434"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Được chở  2 người.</a:t>
            </a:r>
            <a:endParaRPr lang="vi-VN" sz="3000" b="1">
              <a:latin typeface="Times New Roman" pitchFamily="18" charset="0"/>
              <a:cs typeface="Times New Roman" pitchFamily="18" charset="0"/>
            </a:endParaRPr>
          </a:p>
        </p:txBody>
      </p:sp>
      <p:sp>
        <p:nvSpPr>
          <p:cNvPr id="8" name="TextBox 7"/>
          <p:cNvSpPr txBox="1"/>
          <p:nvPr/>
        </p:nvSpPr>
        <p:spPr>
          <a:xfrm>
            <a:off x="899925" y="3393843"/>
            <a:ext cx="4224233"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Chỉ được chở 1 người.</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61242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971598" y="1206570"/>
            <a:ext cx="7200801" cy="3170099"/>
          </a:xfrm>
          <a:prstGeom prst="rect">
            <a:avLst/>
          </a:prstGeom>
          <a:noFill/>
        </p:spPr>
        <p:txBody>
          <a:bodyPr wrap="square" rtlCol="0">
            <a:spAutoFit/>
          </a:bodyPr>
          <a:lstStyle/>
          <a:p>
            <a:pPr algn="ctr"/>
            <a:r>
              <a:rPr lang="en-US" sz="4000" b="1" smtClean="0">
                <a:solidFill>
                  <a:srgbClr val="FF0000"/>
                </a:solidFill>
                <a:latin typeface="Times New Roman" pitchFamily="18" charset="0"/>
                <a:cs typeface="Times New Roman" pitchFamily="18" charset="0"/>
              </a:rPr>
              <a:t>GỒM BA PHẦN THI</a:t>
            </a:r>
          </a:p>
          <a:p>
            <a:pPr algn="ctr"/>
            <a:endParaRPr lang="en-US" sz="4000" b="1" smtClean="0">
              <a:solidFill>
                <a:srgbClr val="FF0000"/>
              </a:solidFill>
              <a:latin typeface="Times New Roman" pitchFamily="18" charset="0"/>
              <a:cs typeface="Times New Roman" pitchFamily="18" charset="0"/>
            </a:endParaRPr>
          </a:p>
          <a:p>
            <a:pPr marL="400050" indent="-400050">
              <a:buAutoNum type="romanUcPeriod"/>
            </a:pPr>
            <a:r>
              <a:rPr lang="en-US" sz="4000" b="1" smtClean="0">
                <a:solidFill>
                  <a:srgbClr val="FF0000"/>
                </a:solidFill>
                <a:latin typeface="Times New Roman" pitchFamily="18" charset="0"/>
                <a:cs typeface="Times New Roman" pitchFamily="18" charset="0"/>
              </a:rPr>
              <a:t>Phần thi: Đồng diễn</a:t>
            </a:r>
          </a:p>
          <a:p>
            <a:r>
              <a:rPr lang="en-US" sz="4000" b="1" smtClean="0">
                <a:solidFill>
                  <a:srgbClr val="FF0000"/>
                </a:solidFill>
                <a:latin typeface="Times New Roman" pitchFamily="18" charset="0"/>
                <a:cs typeface="Times New Roman" pitchFamily="18" charset="0"/>
              </a:rPr>
              <a:t>II. Phần thi: Hiểu biết của bé.</a:t>
            </a:r>
          </a:p>
          <a:p>
            <a:r>
              <a:rPr lang="en-US" sz="4000" b="1" smtClean="0">
                <a:solidFill>
                  <a:srgbClr val="FF0000"/>
                </a:solidFill>
                <a:latin typeface="Times New Roman" pitchFamily="18" charset="0"/>
                <a:cs typeface="Times New Roman" pitchFamily="18" charset="0"/>
              </a:rPr>
              <a:t>III. Phần thi: Năng khiếu.</a:t>
            </a:r>
          </a:p>
        </p:txBody>
      </p:sp>
    </p:spTree>
    <p:extLst>
      <p:ext uri="{BB962C8B-B14F-4D97-AF65-F5344CB8AC3E}">
        <p14:creationId xmlns:p14="http://schemas.microsoft.com/office/powerpoint/2010/main" val="33657450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CÂU </a:t>
            </a:r>
            <a:r>
              <a:rPr lang="en-US" sz="4000" b="1" smtClean="0">
                <a:solidFill>
                  <a:srgbClr val="FF0000"/>
                </a:solidFill>
                <a:latin typeface="Times New Roman" pitchFamily="18" charset="0"/>
                <a:cs typeface="Times New Roman" pitchFamily="18" charset="0"/>
              </a:rPr>
              <a:t>7: Hãy kể tên các loại xe có 2 bánh?</a:t>
            </a:r>
            <a:endParaRPr lang="en-US" sz="4000" b="1">
              <a:solidFill>
                <a:srgbClr val="FF0000"/>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316586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Xe đạp, xe máy.</a:t>
            </a:r>
            <a:endParaRPr lang="vi-VN" sz="3000" b="1">
              <a:latin typeface="Times New Roman" pitchFamily="18" charset="0"/>
              <a:cs typeface="Times New Roman" pitchFamily="18" charset="0"/>
            </a:endParaRPr>
          </a:p>
        </p:txBody>
      </p:sp>
      <p:sp>
        <p:nvSpPr>
          <p:cNvPr id="8" name="TextBox 7"/>
          <p:cNvSpPr txBox="1"/>
          <p:nvPr/>
        </p:nvSpPr>
        <p:spPr>
          <a:xfrm>
            <a:off x="899925" y="3393843"/>
            <a:ext cx="4427430"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Xe ô tô, xe máy, xe đạp.</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9368453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8: Các loại xe nào được ưu tiên vượt đèn đỏ?</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962162" cy="1015663"/>
          </a:xfrm>
          <a:prstGeom prst="rect">
            <a:avLst/>
          </a:prstGeom>
          <a:noFill/>
        </p:spPr>
        <p:txBody>
          <a:bodyPr wrap="none" rtlCol="0">
            <a:spAutoFit/>
          </a:bodyPr>
          <a:lstStyle/>
          <a:p>
            <a:pPr marL="514350" indent="-514350">
              <a:buAutoNum type="arabicPeriod"/>
            </a:pPr>
            <a:r>
              <a:rPr lang="en-US" sz="3000" b="1" smtClean="0">
                <a:solidFill>
                  <a:prstClr val="black"/>
                </a:solidFill>
                <a:latin typeface="Times New Roman" pitchFamily="18" charset="0"/>
                <a:cs typeface="Times New Roman" pitchFamily="18" charset="0"/>
              </a:rPr>
              <a:t>Xe cứu thương, xe khách, xe cứu hỏa,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công an làm nhiệm vụ.</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5" y="3727365"/>
            <a:ext cx="5171609"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Xe cứu thương</a:t>
            </a:r>
            <a:r>
              <a:rPr lang="en-US" sz="3000" b="1" smtClean="0">
                <a:solidFill>
                  <a:prstClr val="black"/>
                </a:solidFill>
                <a:latin typeface="Times New Roman" pitchFamily="18" charset="0"/>
                <a:cs typeface="Times New Roman" pitchFamily="18" charset="0"/>
              </a:rPr>
              <a:t>, </a:t>
            </a:r>
            <a:r>
              <a:rPr lang="en-US" sz="3000" b="1">
                <a:solidFill>
                  <a:prstClr val="black"/>
                </a:solidFill>
                <a:latin typeface="Times New Roman" pitchFamily="18" charset="0"/>
                <a:cs typeface="Times New Roman" pitchFamily="18" charset="0"/>
              </a:rPr>
              <a:t>xe cứu hỏa, </a:t>
            </a:r>
            <a:endParaRPr lang="en-US" sz="3000" b="1" smtClean="0">
              <a:solidFill>
                <a:prstClr val="black"/>
              </a:solidFill>
              <a:latin typeface="Times New Roman" pitchFamily="18" charset="0"/>
              <a:cs typeface="Times New Roman" pitchFamily="18" charset="0"/>
            </a:endParaRPr>
          </a:p>
          <a:p>
            <a:pPr lvl="0"/>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a:t>
            </a:r>
            <a:r>
              <a:rPr lang="en-US" sz="3000" b="1">
                <a:solidFill>
                  <a:prstClr val="black"/>
                </a:solidFill>
                <a:latin typeface="Times New Roman" pitchFamily="18" charset="0"/>
                <a:cs typeface="Times New Roman" pitchFamily="18" charset="0"/>
              </a:rPr>
              <a:t>công an làm nhiệm vụ</a:t>
            </a:r>
            <a:r>
              <a:rPr lang="en-US" sz="3000" b="1" smtClean="0">
                <a:solidFill>
                  <a:prstClr val="black"/>
                </a:solidFill>
                <a:latin typeface="Times New Roman" pitchFamily="18" charset="0"/>
                <a:cs typeface="Times New Roman" pitchFamily="18" charset="0"/>
              </a:rPr>
              <a:t>.</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0847435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9: Những việc không được làm khi bé ngồi trên ô tô?</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141425" cy="1015663"/>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Không thò đầu, thò tay ra ngoài,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chạy nhảy trên xe.</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5" y="3727365"/>
            <a:ext cx="5788764"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Được </a:t>
            </a:r>
            <a:r>
              <a:rPr lang="en-US" sz="3000" b="1">
                <a:solidFill>
                  <a:prstClr val="black"/>
                </a:solidFill>
                <a:latin typeface="Times New Roman" pitchFamily="18" charset="0"/>
                <a:cs typeface="Times New Roman" pitchFamily="18" charset="0"/>
              </a:rPr>
              <a:t>thò đầu, thò tay ra ngoài, </a:t>
            </a:r>
          </a:p>
          <a:p>
            <a:pPr lvl="0"/>
            <a:r>
              <a:rPr lang="en-US" sz="3000" b="1">
                <a:solidFill>
                  <a:prstClr val="black"/>
                </a:solidFill>
                <a:latin typeface="Times New Roman" pitchFamily="18" charset="0"/>
                <a:cs typeface="Times New Roman" pitchFamily="18" charset="0"/>
              </a:rPr>
              <a:t>      chạy nhảy trên xe</a:t>
            </a:r>
            <a:r>
              <a:rPr lang="en-US" sz="3000" b="1" smtClean="0">
                <a:solidFill>
                  <a:prstClr val="black"/>
                </a:solidFill>
                <a:latin typeface="Times New Roman" pitchFamily="18" charset="0"/>
                <a:cs typeface="Times New Roman" pitchFamily="18" charset="0"/>
              </a:rPr>
              <a:t>.</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825559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10: Khi muốn sang đường bé phải làm gì?</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4443845" cy="553998"/>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Tự ý chạy sang đường.</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4" y="3573016"/>
            <a:ext cx="7513595" cy="553998"/>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Phải đợi bố, mẹ, người lớn dắt qua đường.</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166119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11: Khi lên xuống xe ô tô bé phải làm như thế nào?</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883616" cy="1015663"/>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Đợi xe dừng lại, quan sát không chen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lẫn xô đẩy xuống xe từ từ.</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4" y="3573016"/>
            <a:ext cx="6956969"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Xô đẩy, chen lẫn, nhảy vội vàng xuống </a:t>
            </a:r>
          </a:p>
          <a:p>
            <a:pPr lvl="0"/>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khi xe chưa dừng lại.</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8908916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611558" y="1206570"/>
            <a:ext cx="7776865" cy="2246769"/>
          </a:xfrm>
          <a:prstGeom prst="rect">
            <a:avLst/>
          </a:prstGeom>
          <a:noFill/>
        </p:spPr>
        <p:txBody>
          <a:bodyPr wrap="square" rtlCol="0">
            <a:spAutoFit/>
          </a:bodyPr>
          <a:lstStyle/>
          <a:p>
            <a:pPr algn="ctr"/>
            <a:r>
              <a:rPr lang="en-US" sz="7000" b="1" u="sng" dirty="0">
                <a:solidFill>
                  <a:srgbClr val="FF0000"/>
                </a:solidFill>
                <a:latin typeface="Times New Roman" pitchFamily="18" charset="0"/>
                <a:cs typeface="Times New Roman" pitchFamily="18" charset="0"/>
              </a:rPr>
              <a:t>CÂU HỎI</a:t>
            </a:r>
            <a:r>
              <a:rPr lang="en-US" sz="7000" b="1" u="sng" dirty="0" smtClean="0">
                <a:solidFill>
                  <a:srgbClr val="FF0000"/>
                </a:solidFill>
                <a:latin typeface="Times New Roman" pitchFamily="18" charset="0"/>
                <a:cs typeface="Times New Roman" pitchFamily="18" charset="0"/>
              </a:rPr>
              <a:t>:</a:t>
            </a:r>
          </a:p>
          <a:p>
            <a:pPr algn="ctr"/>
            <a:r>
              <a:rPr lang="en-US" sz="7000" b="1" u="sng" dirty="0" smtClean="0">
                <a:solidFill>
                  <a:srgbClr val="FF0000"/>
                </a:solidFill>
                <a:latin typeface="Times New Roman" pitchFamily="18" charset="0"/>
                <a:cs typeface="Times New Roman" pitchFamily="18" charset="0"/>
              </a:rPr>
              <a:t> </a:t>
            </a:r>
            <a:endParaRPr lang="en-US" sz="7000" b="1"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48354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lowchart: Connector 17">
            <a:hlinkClick r:id="rId2" action="ppaction://hlinksldjump"/>
          </p:cNvPr>
          <p:cNvSpPr/>
          <p:nvPr/>
        </p:nvSpPr>
        <p:spPr>
          <a:xfrm>
            <a:off x="6879367" y="364674"/>
            <a:ext cx="1728192" cy="1656184"/>
          </a:xfrm>
          <a:prstGeom prst="flowChartConnec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FF00"/>
                </a:solidFill>
                <a:latin typeface="Times New Roman" pitchFamily="18" charset="0"/>
                <a:cs typeface="Times New Roman" pitchFamily="18" charset="0"/>
              </a:rPr>
              <a:t>CÂU: 4</a:t>
            </a:r>
            <a:endParaRPr lang="vi-VN" sz="2500" b="1">
              <a:solidFill>
                <a:srgbClr val="FFFF00"/>
              </a:solidFill>
              <a:latin typeface="Times New Roman" pitchFamily="18" charset="0"/>
              <a:cs typeface="Times New Roman" pitchFamily="18" charset="0"/>
            </a:endParaRPr>
          </a:p>
        </p:txBody>
      </p:sp>
      <p:sp>
        <p:nvSpPr>
          <p:cNvPr id="19" name="Flowchart: Connector 18">
            <a:hlinkClick r:id="rId3" action="ppaction://hlinksldjump"/>
          </p:cNvPr>
          <p:cNvSpPr/>
          <p:nvPr/>
        </p:nvSpPr>
        <p:spPr>
          <a:xfrm>
            <a:off x="323528" y="404664"/>
            <a:ext cx="1728192" cy="1656184"/>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a:t>
            </a:r>
            <a:endParaRPr lang="vi-VN" sz="2500" b="1">
              <a:solidFill>
                <a:prstClr val="white"/>
              </a:solidFill>
              <a:latin typeface="Times New Roman" pitchFamily="18" charset="0"/>
              <a:cs typeface="Times New Roman" pitchFamily="18" charset="0"/>
            </a:endParaRPr>
          </a:p>
        </p:txBody>
      </p:sp>
      <p:sp>
        <p:nvSpPr>
          <p:cNvPr id="20" name="Flowchart: Connector 19">
            <a:hlinkClick r:id="rId4" action="ppaction://hlinksldjump"/>
          </p:cNvPr>
          <p:cNvSpPr/>
          <p:nvPr/>
        </p:nvSpPr>
        <p:spPr>
          <a:xfrm>
            <a:off x="2519089" y="350371"/>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2</a:t>
            </a:r>
            <a:endParaRPr lang="vi-VN" sz="2500" b="1">
              <a:solidFill>
                <a:prstClr val="white"/>
              </a:solidFill>
              <a:latin typeface="Times New Roman" pitchFamily="18" charset="0"/>
              <a:cs typeface="Times New Roman" pitchFamily="18" charset="0"/>
            </a:endParaRPr>
          </a:p>
        </p:txBody>
      </p:sp>
      <p:sp>
        <p:nvSpPr>
          <p:cNvPr id="21" name="Flowchart: Connector 20">
            <a:hlinkClick r:id="rId5" action="ppaction://hlinksldjump"/>
          </p:cNvPr>
          <p:cNvSpPr/>
          <p:nvPr/>
        </p:nvSpPr>
        <p:spPr>
          <a:xfrm>
            <a:off x="4644008" y="289451"/>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CÂU: 3</a:t>
            </a:r>
            <a:endParaRPr lang="vi-VN" sz="2500" b="1">
              <a:solidFill>
                <a:srgbClr val="FF0000"/>
              </a:solidFill>
              <a:latin typeface="Times New Roman" pitchFamily="18" charset="0"/>
              <a:cs typeface="Times New Roman" pitchFamily="18" charset="0"/>
            </a:endParaRPr>
          </a:p>
        </p:txBody>
      </p:sp>
      <p:sp>
        <p:nvSpPr>
          <p:cNvPr id="22" name="Flowchart: Connector 21">
            <a:hlinkClick r:id="rId6" action="ppaction://hlinksldjump"/>
          </p:cNvPr>
          <p:cNvSpPr/>
          <p:nvPr/>
        </p:nvSpPr>
        <p:spPr>
          <a:xfrm>
            <a:off x="6804248" y="2836474"/>
            <a:ext cx="1728192" cy="1656184"/>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8</a:t>
            </a:r>
            <a:endParaRPr lang="vi-VN" sz="2500" b="1">
              <a:solidFill>
                <a:prstClr val="white"/>
              </a:solidFill>
              <a:latin typeface="Times New Roman" pitchFamily="18" charset="0"/>
              <a:cs typeface="Times New Roman" pitchFamily="18" charset="0"/>
            </a:endParaRPr>
          </a:p>
        </p:txBody>
      </p:sp>
      <p:sp>
        <p:nvSpPr>
          <p:cNvPr id="23" name="Flowchart: Connector 22">
            <a:hlinkClick r:id="rId7" action="ppaction://hlinksldjump"/>
          </p:cNvPr>
          <p:cNvSpPr/>
          <p:nvPr/>
        </p:nvSpPr>
        <p:spPr>
          <a:xfrm>
            <a:off x="539552" y="2852936"/>
            <a:ext cx="1728192" cy="1656184"/>
          </a:xfrm>
          <a:prstGeom prst="flowChartConnec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a:t>
            </a:r>
            <a:r>
              <a:rPr lang="en-US" sz="2500" b="1" smtClean="0">
                <a:solidFill>
                  <a:srgbClr val="002060"/>
                </a:solidFill>
                <a:latin typeface="Times New Roman" pitchFamily="18" charset="0"/>
                <a:cs typeface="Times New Roman" pitchFamily="18" charset="0"/>
              </a:rPr>
              <a:t>5</a:t>
            </a:r>
            <a:endParaRPr lang="vi-VN" sz="2500" b="1">
              <a:solidFill>
                <a:srgbClr val="002060"/>
              </a:solidFill>
              <a:latin typeface="Times New Roman" pitchFamily="18" charset="0"/>
              <a:cs typeface="Times New Roman" pitchFamily="18" charset="0"/>
            </a:endParaRPr>
          </a:p>
        </p:txBody>
      </p:sp>
      <p:sp>
        <p:nvSpPr>
          <p:cNvPr id="24" name="Flowchart: Connector 23">
            <a:hlinkClick r:id="rId8" action="ppaction://hlinksldjump"/>
          </p:cNvPr>
          <p:cNvSpPr/>
          <p:nvPr/>
        </p:nvSpPr>
        <p:spPr>
          <a:xfrm>
            <a:off x="2555776" y="2852936"/>
            <a:ext cx="1728192" cy="1656184"/>
          </a:xfrm>
          <a:prstGeom prst="flowChartConnec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6</a:t>
            </a:r>
            <a:endParaRPr lang="vi-VN" sz="2500" b="1">
              <a:solidFill>
                <a:prstClr val="white"/>
              </a:solidFill>
              <a:latin typeface="Times New Roman" pitchFamily="18" charset="0"/>
              <a:cs typeface="Times New Roman" pitchFamily="18" charset="0"/>
            </a:endParaRPr>
          </a:p>
        </p:txBody>
      </p:sp>
      <p:sp>
        <p:nvSpPr>
          <p:cNvPr id="25" name="Flowchart: Connector 24">
            <a:hlinkClick r:id="rId9" action="ppaction://hlinksldjump"/>
          </p:cNvPr>
          <p:cNvSpPr/>
          <p:nvPr/>
        </p:nvSpPr>
        <p:spPr>
          <a:xfrm>
            <a:off x="4644008" y="2852936"/>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7</a:t>
            </a:r>
            <a:endParaRPr lang="vi-VN" sz="2500" b="1">
              <a:solidFill>
                <a:prstClr val="white"/>
              </a:solidFill>
              <a:latin typeface="Times New Roman" pitchFamily="18" charset="0"/>
              <a:cs typeface="Times New Roman" pitchFamily="18" charset="0"/>
            </a:endParaRPr>
          </a:p>
        </p:txBody>
      </p:sp>
      <p:sp>
        <p:nvSpPr>
          <p:cNvPr id="27" name="Flowchart: Connector 26">
            <a:hlinkClick r:id="rId10" action="ppaction://hlinksldjump"/>
          </p:cNvPr>
          <p:cNvSpPr/>
          <p:nvPr/>
        </p:nvSpPr>
        <p:spPr>
          <a:xfrm>
            <a:off x="1677689" y="4919185"/>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9</a:t>
            </a:r>
            <a:endParaRPr lang="vi-VN" sz="2500" b="1">
              <a:solidFill>
                <a:srgbClr val="002060"/>
              </a:solidFill>
              <a:latin typeface="Times New Roman" pitchFamily="18" charset="0"/>
              <a:cs typeface="Times New Roman" pitchFamily="18" charset="0"/>
            </a:endParaRPr>
          </a:p>
        </p:txBody>
      </p:sp>
      <p:sp>
        <p:nvSpPr>
          <p:cNvPr id="29" name="Flowchart: Connector 28">
            <a:hlinkClick r:id="" action="ppaction://noaction"/>
          </p:cNvPr>
          <p:cNvSpPr/>
          <p:nvPr/>
        </p:nvSpPr>
        <p:spPr>
          <a:xfrm>
            <a:off x="5180430" y="4919185"/>
            <a:ext cx="1983858" cy="1678167"/>
          </a:xfrm>
          <a:prstGeom prst="flowChartConnector">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10</a:t>
            </a:r>
            <a:endParaRPr lang="vi-VN" sz="2500" b="1">
              <a:solidFill>
                <a:prstClr val="white"/>
              </a:solidFill>
              <a:latin typeface="Times New Roman" pitchFamily="18" charset="0"/>
              <a:cs typeface="Times New Roman" pitchFamily="18" charset="0"/>
            </a:endParaRPr>
          </a:p>
        </p:txBody>
      </p:sp>
    </p:spTree>
    <p:extLst>
      <p:ext uri="{BB962C8B-B14F-4D97-AF65-F5344CB8AC3E}">
        <p14:creationId xmlns:p14="http://schemas.microsoft.com/office/powerpoint/2010/main" val="3804506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19"/>
                                        </p:tgtEl>
                                      </p:cBhvr>
                                    </p:animEffect>
                                    <p:set>
                                      <p:cBhvr>
                                        <p:cTn id="7"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16" presetClass="exit" presetSubtype="21" fill="hold" grpId="0" nodeType="clickEffect">
                                  <p:stCondLst>
                                    <p:cond delay="0"/>
                                  </p:stCondLst>
                                  <p:childTnLst>
                                    <p:animEffect transition="out" filter="barn(inVertical)">
                                      <p:cBhvr>
                                        <p:cTn id="12" dur="500"/>
                                        <p:tgtEl>
                                          <p:spTgt spid="20"/>
                                        </p:tgtEl>
                                      </p:cBhvr>
                                    </p:animEffect>
                                    <p:set>
                                      <p:cBhvr>
                                        <p:cTn id="13"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4" restart="whenNotActive" fill="hold" evtFilter="cancelBubble" nodeType="interactiveSeq">
                <p:stCondLst>
                  <p:cond evt="onClick" delay="0">
                    <p:tgtEl>
                      <p:spTgt spid="21"/>
                    </p:tgtEl>
                  </p:cond>
                </p:stCondLst>
                <p:endSync evt="end" delay="0">
                  <p:rtn val="all"/>
                </p:endSync>
                <p:childTnLst>
                  <p:par>
                    <p:cTn id="15" fill="hold">
                      <p:stCondLst>
                        <p:cond delay="0"/>
                      </p:stCondLst>
                      <p:childTnLst>
                        <p:par>
                          <p:cTn id="16" fill="hold">
                            <p:stCondLst>
                              <p:cond delay="0"/>
                            </p:stCondLst>
                            <p:childTnLst>
                              <p:par>
                                <p:cTn id="17" presetID="16" presetClass="exit" presetSubtype="21" fill="hold" grpId="0" nodeType="clickEffect">
                                  <p:stCondLst>
                                    <p:cond delay="0"/>
                                  </p:stCondLst>
                                  <p:childTnLst>
                                    <p:animEffect transition="out" filter="barn(inVertical)">
                                      <p:cBhvr>
                                        <p:cTn id="18" dur="500"/>
                                        <p:tgtEl>
                                          <p:spTgt spid="21"/>
                                        </p:tgtEl>
                                      </p:cBhvr>
                                    </p:animEffect>
                                    <p:set>
                                      <p:cBhvr>
                                        <p:cTn id="19"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0" restart="whenNotActive" fill="hold" evtFilter="cancelBubble" nodeType="interactiveSeq">
                <p:stCondLst>
                  <p:cond evt="onClick" delay="0">
                    <p:tgtEl>
                      <p:spTgt spid="18"/>
                    </p:tgtEl>
                  </p:cond>
                </p:stCondLst>
                <p:endSync evt="end" delay="0">
                  <p:rtn val="all"/>
                </p:endSync>
                <p:childTnLst>
                  <p:par>
                    <p:cTn id="21" fill="hold">
                      <p:stCondLst>
                        <p:cond delay="0"/>
                      </p:stCondLst>
                      <p:childTnLst>
                        <p:par>
                          <p:cTn id="22" fill="hold">
                            <p:stCondLst>
                              <p:cond delay="0"/>
                            </p:stCondLst>
                            <p:childTnLst>
                              <p:par>
                                <p:cTn id="23" presetID="16" presetClass="exit" presetSubtype="21" fill="hold" grpId="0" nodeType="clickEffect">
                                  <p:stCondLst>
                                    <p:cond delay="0"/>
                                  </p:stCondLst>
                                  <p:childTnLst>
                                    <p:animEffect transition="out" filter="barn(inVertical)">
                                      <p:cBhvr>
                                        <p:cTn id="24" dur="500"/>
                                        <p:tgtEl>
                                          <p:spTgt spid="18"/>
                                        </p:tgtEl>
                                      </p:cBhvr>
                                    </p:animEffect>
                                    <p:set>
                                      <p:cBhvr>
                                        <p:cTn id="2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6" restart="whenNotActive" fill="hold" evtFilter="cancelBubble" nodeType="interactiveSeq">
                <p:stCondLst>
                  <p:cond evt="onClick" delay="0">
                    <p:tgtEl>
                      <p:spTgt spid="23"/>
                    </p:tgtEl>
                  </p:cond>
                </p:stCondLst>
                <p:endSync evt="end" delay="0">
                  <p:rtn val="all"/>
                </p:endSync>
                <p:childTnLst>
                  <p:par>
                    <p:cTn id="27" fill="hold">
                      <p:stCondLst>
                        <p:cond delay="0"/>
                      </p:stCondLst>
                      <p:childTnLst>
                        <p:par>
                          <p:cTn id="28" fill="hold">
                            <p:stCondLst>
                              <p:cond delay="0"/>
                            </p:stCondLst>
                            <p:childTnLst>
                              <p:par>
                                <p:cTn id="29" presetID="16" presetClass="exit" presetSubtype="21" fill="hold" grpId="0" nodeType="clickEffect">
                                  <p:stCondLst>
                                    <p:cond delay="0"/>
                                  </p:stCondLst>
                                  <p:childTnLst>
                                    <p:animEffect transition="out" filter="barn(inVertical)">
                                      <p:cBhvr>
                                        <p:cTn id="30" dur="500"/>
                                        <p:tgtEl>
                                          <p:spTgt spid="23"/>
                                        </p:tgtEl>
                                      </p:cBhvr>
                                    </p:animEffect>
                                    <p:set>
                                      <p:cBhvr>
                                        <p:cTn id="31"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2" restart="whenNotActive" fill="hold" evtFilter="cancelBubble" nodeType="interactiveSeq">
                <p:stCondLst>
                  <p:cond evt="onClick" delay="0">
                    <p:tgtEl>
                      <p:spTgt spid="24"/>
                    </p:tgtEl>
                  </p:cond>
                </p:stCondLst>
                <p:endSync evt="end" delay="0">
                  <p:rtn val="all"/>
                </p:endSync>
                <p:childTnLst>
                  <p:par>
                    <p:cTn id="33" fill="hold">
                      <p:stCondLst>
                        <p:cond delay="0"/>
                      </p:stCondLst>
                      <p:childTnLst>
                        <p:par>
                          <p:cTn id="34" fill="hold">
                            <p:stCondLst>
                              <p:cond delay="0"/>
                            </p:stCondLst>
                            <p:childTnLst>
                              <p:par>
                                <p:cTn id="35" presetID="16" presetClass="exit" presetSubtype="21" fill="hold" grpId="0" nodeType="clickEffect">
                                  <p:stCondLst>
                                    <p:cond delay="0"/>
                                  </p:stCondLst>
                                  <p:childTnLst>
                                    <p:animEffect transition="out" filter="barn(inVertical)">
                                      <p:cBhvr>
                                        <p:cTn id="36" dur="500"/>
                                        <p:tgtEl>
                                          <p:spTgt spid="24"/>
                                        </p:tgtEl>
                                      </p:cBhvr>
                                    </p:animEffect>
                                    <p:set>
                                      <p:cBhvr>
                                        <p:cTn id="37"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38" restart="whenNotActive" fill="hold" evtFilter="cancelBubble" nodeType="interactiveSeq">
                <p:stCondLst>
                  <p:cond evt="onClick" delay="0">
                    <p:tgtEl>
                      <p:spTgt spid="25"/>
                    </p:tgtEl>
                  </p:cond>
                </p:stCondLst>
                <p:endSync evt="end" delay="0">
                  <p:rtn val="all"/>
                </p:endSync>
                <p:childTnLst>
                  <p:par>
                    <p:cTn id="39" fill="hold">
                      <p:stCondLst>
                        <p:cond delay="0"/>
                      </p:stCondLst>
                      <p:childTnLst>
                        <p:par>
                          <p:cTn id="40" fill="hold">
                            <p:stCondLst>
                              <p:cond delay="0"/>
                            </p:stCondLst>
                            <p:childTnLst>
                              <p:par>
                                <p:cTn id="41" presetID="16" presetClass="exit" presetSubtype="21" fill="hold" grpId="0" nodeType="clickEffect">
                                  <p:stCondLst>
                                    <p:cond delay="0"/>
                                  </p:stCondLst>
                                  <p:childTnLst>
                                    <p:animEffect transition="out" filter="barn(inVertical)">
                                      <p:cBhvr>
                                        <p:cTn id="42" dur="500"/>
                                        <p:tgtEl>
                                          <p:spTgt spid="25"/>
                                        </p:tgtEl>
                                      </p:cBhvr>
                                    </p:animEffect>
                                    <p:set>
                                      <p:cBhvr>
                                        <p:cTn id="43"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44" restart="whenNotActive" fill="hold" evtFilter="cancelBubble" nodeType="interactiveSeq">
                <p:stCondLst>
                  <p:cond evt="onClick" delay="0">
                    <p:tgtEl>
                      <p:spTgt spid="22"/>
                    </p:tgtEl>
                  </p:cond>
                </p:stCondLst>
                <p:endSync evt="end" delay="0">
                  <p:rtn val="all"/>
                </p:endSync>
                <p:childTnLst>
                  <p:par>
                    <p:cTn id="45" fill="hold">
                      <p:stCondLst>
                        <p:cond delay="0"/>
                      </p:stCondLst>
                      <p:childTnLst>
                        <p:par>
                          <p:cTn id="46" fill="hold">
                            <p:stCondLst>
                              <p:cond delay="0"/>
                            </p:stCondLst>
                            <p:childTnLst>
                              <p:par>
                                <p:cTn id="47" presetID="16" presetClass="exit" presetSubtype="21" fill="hold" grpId="0" nodeType="clickEffect">
                                  <p:stCondLst>
                                    <p:cond delay="0"/>
                                  </p:stCondLst>
                                  <p:childTnLst>
                                    <p:animEffect transition="out" filter="barn(inVertical)">
                                      <p:cBhvr>
                                        <p:cTn id="48" dur="500"/>
                                        <p:tgtEl>
                                          <p:spTgt spid="22"/>
                                        </p:tgtEl>
                                      </p:cBhvr>
                                    </p:animEffect>
                                    <p:set>
                                      <p:cBhvr>
                                        <p:cTn id="49"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50" restart="whenNotActive" fill="hold" evtFilter="cancelBubble" nodeType="interactiveSeq">
                <p:stCondLst>
                  <p:cond evt="onClick" delay="0">
                    <p:tgtEl>
                      <p:spTgt spid="27"/>
                    </p:tgtEl>
                  </p:cond>
                </p:stCondLst>
                <p:endSync evt="end" delay="0">
                  <p:rtn val="all"/>
                </p:endSync>
                <p:childTnLst>
                  <p:par>
                    <p:cTn id="51" fill="hold">
                      <p:stCondLst>
                        <p:cond delay="0"/>
                      </p:stCondLst>
                      <p:childTnLst>
                        <p:par>
                          <p:cTn id="52" fill="hold">
                            <p:stCondLst>
                              <p:cond delay="0"/>
                            </p:stCondLst>
                            <p:childTnLst>
                              <p:par>
                                <p:cTn id="53" presetID="16" presetClass="exit" presetSubtype="21" fill="hold" grpId="0" nodeType="clickEffect">
                                  <p:stCondLst>
                                    <p:cond delay="0"/>
                                  </p:stCondLst>
                                  <p:childTnLst>
                                    <p:animEffect transition="out" filter="barn(inVertical)">
                                      <p:cBhvr>
                                        <p:cTn id="54" dur="500"/>
                                        <p:tgtEl>
                                          <p:spTgt spid="27"/>
                                        </p:tgtEl>
                                      </p:cBhvr>
                                    </p:animEffect>
                                    <p:set>
                                      <p:cBhvr>
                                        <p:cTn id="55"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56" restart="whenNotActive" fill="hold" evtFilter="cancelBubble" nodeType="interactiveSeq">
                <p:stCondLst>
                  <p:cond evt="onClick" delay="0">
                    <p:tgtEl>
                      <p:spTgt spid="29"/>
                    </p:tgtEl>
                  </p:cond>
                </p:stCondLst>
                <p:endSync evt="end" delay="0">
                  <p:rtn val="all"/>
                </p:endSync>
                <p:childTnLst>
                  <p:par>
                    <p:cTn id="57" fill="hold">
                      <p:stCondLst>
                        <p:cond delay="0"/>
                      </p:stCondLst>
                      <p:childTnLst>
                        <p:par>
                          <p:cTn id="58" fill="hold">
                            <p:stCondLst>
                              <p:cond delay="0"/>
                            </p:stCondLst>
                            <p:childTnLst>
                              <p:par>
                                <p:cTn id="59" presetID="16" presetClass="exit" presetSubtype="21" fill="hold" grpId="0" nodeType="clickEffect">
                                  <p:stCondLst>
                                    <p:cond delay="0"/>
                                  </p:stCondLst>
                                  <p:childTnLst>
                                    <p:animEffect transition="out" filter="barn(inVertical)">
                                      <p:cBhvr>
                                        <p:cTn id="60" dur="500"/>
                                        <p:tgtEl>
                                          <p:spTgt spid="29"/>
                                        </p:tgtEl>
                                      </p:cBhvr>
                                    </p:animEffect>
                                    <p:set>
                                      <p:cBhvr>
                                        <p:cTn id="61" dur="1" fill="hold">
                                          <p:stCondLst>
                                            <p:cond delay="499"/>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18" grpId="0" animBg="1"/>
      <p:bldP spid="19" grpId="0" animBg="1"/>
      <p:bldP spid="20" grpId="0" animBg="1"/>
      <p:bldP spid="21" grpId="0" animBg="1"/>
      <p:bldP spid="22" grpId="0" animBg="1"/>
      <p:bldP spid="23" grpId="0" animBg="1"/>
      <p:bldP spid="24" grpId="0" animBg="1"/>
      <p:bldP spid="25" grpId="0" animBg="1"/>
      <p:bldP spid="27" grpId="0" animBg="1"/>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7" y="0"/>
            <a:ext cx="9131643" cy="6858000"/>
          </a:xfrm>
          <a:prstGeom prst="rect">
            <a:avLst/>
          </a:prstGeom>
        </p:spPr>
      </p:pic>
      <p:sp>
        <p:nvSpPr>
          <p:cNvPr id="2" name="TextBox 1"/>
          <p:cNvSpPr txBox="1"/>
          <p:nvPr/>
        </p:nvSpPr>
        <p:spPr>
          <a:xfrm flipH="1">
            <a:off x="827299" y="1052736"/>
            <a:ext cx="7501756" cy="707886"/>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1: </a:t>
            </a:r>
            <a:r>
              <a:rPr lang="en-US" sz="4000" b="1" smtClean="0">
                <a:solidFill>
                  <a:srgbClr val="4F81BD">
                    <a:lumMod val="50000"/>
                  </a:srgbClr>
                </a:solidFill>
                <a:latin typeface="Times New Roman" pitchFamily="18" charset="0"/>
                <a:cs typeface="Times New Roman" pitchFamily="18" charset="0"/>
              </a:rPr>
              <a:t>Đâu là biển báo cấm?</a:t>
            </a:r>
            <a:endParaRPr lang="en-US" sz="4000" b="1">
              <a:solidFill>
                <a:srgbClr val="4F81BD">
                  <a:lumMod val="50000"/>
                </a:srgbClr>
              </a:solidFill>
              <a:latin typeface="Times New Roman" pitchFamily="18" charset="0"/>
              <a:cs typeface="Times New Roman" pitchFamily="18" charset="0"/>
            </a:endParaRPr>
          </a:p>
        </p:txBody>
      </p:sp>
      <p:pic>
        <p:nvPicPr>
          <p:cNvPr id="1026" name="Picture 2" descr="Biển báo Đường cấ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560" y="2132856"/>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29660" y="2265587"/>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iển Báo Hiệu Giao Thông Báo Nguy Hiểm 247 Chú Ý Xe Đỗ"/>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9872" y="2132856"/>
            <a:ext cx="2148296" cy="214829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1" name="Left Arrow 10">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897074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947196"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2: Đâu là biển báo cấm xe máy?</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224" y="2496099"/>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Biển Báo Cấm Xe Gắn Má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51919" y="2476953"/>
            <a:ext cx="1957483" cy="195748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5925942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27299" y="1052736"/>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3</a:t>
            </a:r>
            <a:r>
              <a:rPr lang="en-US" sz="4000" b="1" smtClean="0">
                <a:solidFill>
                  <a:srgbClr val="4F81BD">
                    <a:lumMod val="50000"/>
                  </a:srgbClr>
                </a:solidFill>
                <a:latin typeface="Times New Roman" pitchFamily="18" charset="0"/>
                <a:cs typeface="Times New Roman" pitchFamily="18" charset="0"/>
              </a:rPr>
              <a:t>: Đâu là biển báo cấm người đi bộ?</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8425" y="2636912"/>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ình ảnh Cấm Người đi Bộ Băng Qua Biểu Tượng Album Biển Báo, Cấm Người đi Bộ  Băng Qua, Biểu Tượng, Album miễn phí tải tập tin PNG PSDComment và Vecto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03848" y="2481347"/>
            <a:ext cx="2265412" cy="226541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6223859" y="2582155"/>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5" name="Left Arrow 14">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0122244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4: Cột đèn tín hiệu có màu nào thì các phương tiện giao thông được phép đi?</a:t>
            </a:r>
            <a:endParaRPr lang="en-US" sz="4000" b="1">
              <a:solidFill>
                <a:srgbClr val="4F81BD">
                  <a:lumMod val="50000"/>
                </a:srgbClr>
              </a:solidFill>
              <a:latin typeface="Times New Roman" pitchFamily="18" charset="0"/>
              <a:cs typeface="Times New Roman" pitchFamily="18" charset="0"/>
            </a:endParaRPr>
          </a:p>
        </p:txBody>
      </p:sp>
      <p:pic>
        <p:nvPicPr>
          <p:cNvPr id="4098" name="Picture 2" descr="Ba ngọn đèn – Chia sẻ kiến thức đời sống"/>
          <p:cNvPicPr>
            <a:picLocks noChangeAspect="1" noChangeArrowheads="1"/>
          </p:cNvPicPr>
          <p:nvPr/>
        </p:nvPicPr>
        <p:blipFill rotWithShape="1">
          <a:blip r:embed="rId5">
            <a:extLst>
              <a:ext uri="{28A0092B-C50C-407E-A947-70E740481C1C}">
                <a14:useLocalDpi xmlns:a14="http://schemas.microsoft.com/office/drawing/2010/main" val="0"/>
              </a:ext>
            </a:extLst>
          </a:blip>
          <a:srcRect l="30299" r="29573"/>
          <a:stretch/>
        </p:blipFill>
        <p:spPr bwMode="auto">
          <a:xfrm>
            <a:off x="1792726" y="2780928"/>
            <a:ext cx="129614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r="69730"/>
          <a:stretch/>
        </p:blipFill>
        <p:spPr bwMode="auto">
          <a:xfrm>
            <a:off x="4582881" y="2780928"/>
            <a:ext cx="902640"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l="69392"/>
          <a:stretch/>
        </p:blipFill>
        <p:spPr bwMode="auto">
          <a:xfrm>
            <a:off x="6948264" y="2786668"/>
            <a:ext cx="93610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Mua Bộ 12 Bóng Xốp Hình Mặt Cười Vui Nhộn chỉ 159.200₫ | Đồ Chơi Baby"/>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9"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853757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drumroll.wav"/>
                                        </p:tgtEl>
                                      </p:cMediaNode>
                                    </p:audio>
                                  </p:subTnLst>
                                </p:cTn>
                              </p:par>
                            </p:childTnLst>
                          </p:cTn>
                        </p:par>
                      </p:childTnLst>
                    </p:cTn>
                  </p:par>
                </p:childTnLst>
              </p:cTn>
              <p:nextCondLst>
                <p:cond evt="onClick" delay="0">
                  <p:tgtEl>
                    <p:spTgt spid="10"/>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5</a:t>
            </a:r>
            <a:r>
              <a:rPr lang="en-US" sz="4000" b="1" smtClean="0">
                <a:solidFill>
                  <a:srgbClr val="4F81BD">
                    <a:lumMod val="50000"/>
                  </a:srgbClr>
                </a:solidFill>
                <a:latin typeface="Times New Roman" pitchFamily="18" charset="0"/>
                <a:cs typeface="Times New Roman" pitchFamily="18" charset="0"/>
              </a:rPr>
              <a:t>: Biển báo nào báo hiệu các phương tiện giao thông phải dùng lại?</a:t>
            </a:r>
            <a:endParaRPr lang="en-US" sz="4000" b="1">
              <a:solidFill>
                <a:srgbClr val="4F81BD">
                  <a:lumMod val="50000"/>
                </a:srgbClr>
              </a:solidFill>
              <a:latin typeface="Times New Roman" pitchFamily="18" charset="0"/>
              <a:cs typeface="Times New Roman" pitchFamily="18" charset="0"/>
            </a:endParaRPr>
          </a:p>
        </p:txBody>
      </p:sp>
      <p:pic>
        <p:nvPicPr>
          <p:cNvPr id="5122" name="Picture 2" descr="biển báo dừng lạ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858" y="2637508"/>
            <a:ext cx="2428844" cy="2024037"/>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Biển Báo Hiệu Giao Thông Báo Nguy Hiểm W.233 Nguy Hiểm Khá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5126" name="Picture 6" descr="Danh sách các biển báo nguy hiểm tài xế cần ghi nhớ"/>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192" y="2637508"/>
            <a:ext cx="2309402" cy="193925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5400000">
            <a:off x="3167844" y="2524833"/>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3" name="Left Arrow 12">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95407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1"/>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689</Words>
  <Application>Microsoft Office PowerPoint</Application>
  <PresentationFormat>On-screen Show (4:3)</PresentationFormat>
  <Paragraphs>103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00000001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Windows User</cp:lastModifiedBy>
  <cp:revision>57</cp:revision>
  <dcterms:created xsi:type="dcterms:W3CDTF">2020-12-24T12:43:18Z</dcterms:created>
  <dcterms:modified xsi:type="dcterms:W3CDTF">2024-08-19T03:04:03Z</dcterms:modified>
</cp:coreProperties>
</file>