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0" r:id="rId3"/>
    <p:sldId id="272" r:id="rId4"/>
    <p:sldId id="271" r:id="rId5"/>
    <p:sldId id="274" r:id="rId6"/>
    <p:sldId id="268" r:id="rId7"/>
    <p:sldId id="257" r:id="rId8"/>
    <p:sldId id="258" r:id="rId9"/>
    <p:sldId id="259" r:id="rId10"/>
    <p:sldId id="260" r:id="rId11"/>
    <p:sldId id="261" r:id="rId12"/>
    <p:sldId id="262" r:id="rId13"/>
    <p:sldId id="263" r:id="rId14"/>
    <p:sldId id="264" r:id="rId15"/>
    <p:sldId id="265" r:id="rId16"/>
    <p:sldId id="266" r:id="rId17"/>
    <p:sldId id="267" r:id="rId18"/>
    <p:sldId id="275"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671F1-D4E6-4940-B00D-D74EBDD51E7A}" type="datetimeFigureOut">
              <a:rPr lang="en-US" smtClean="0"/>
              <a:pPr/>
              <a:t>4/6/2024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491CC-226B-41C7-B091-83D0857B08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64B5157-4C9F-4F24-89FC-62F258FD3E8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629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8325FF-3262-4C69-A164-3CD63E2F7963}" type="slidenum">
              <a:rPr lang="en-US" smtClean="0"/>
              <a:pPr>
                <a:defRPr/>
              </a:pPr>
              <a:t>‹#›</a:t>
            </a:fld>
            <a:endParaRPr lang="en-US"/>
          </a:p>
        </p:txBody>
      </p:sp>
    </p:spTree>
    <p:extLst>
      <p:ext uri="{BB962C8B-B14F-4D97-AF65-F5344CB8AC3E}">
        <p14:creationId xmlns:p14="http://schemas.microsoft.com/office/powerpoint/2010/main" val="33769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61AF54-FA4C-481D-902F-EDC36C380DA3}" type="slidenum">
              <a:rPr lang="en-US" smtClean="0"/>
              <a:pPr>
                <a:defRPr/>
              </a:pPr>
              <a:t>‹#›</a:t>
            </a:fld>
            <a:endParaRPr lang="en-US"/>
          </a:p>
        </p:txBody>
      </p:sp>
    </p:spTree>
    <p:extLst>
      <p:ext uri="{BB962C8B-B14F-4D97-AF65-F5344CB8AC3E}">
        <p14:creationId xmlns:p14="http://schemas.microsoft.com/office/powerpoint/2010/main" val="326080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59DB9-53B1-4A52-AA45-F3F5251E2C90}" type="slidenum">
              <a:rPr lang="en-US" smtClean="0"/>
              <a:pPr>
                <a:defRPr/>
              </a:pPr>
              <a:t>‹#›</a:t>
            </a:fld>
            <a:endParaRPr lang="en-US"/>
          </a:p>
        </p:txBody>
      </p:sp>
    </p:spTree>
    <p:extLst>
      <p:ext uri="{BB962C8B-B14F-4D97-AF65-F5344CB8AC3E}">
        <p14:creationId xmlns:p14="http://schemas.microsoft.com/office/powerpoint/2010/main" val="154485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71FD96-1E1E-4828-8D5A-D2D0E5D39F90}" type="slidenum">
              <a:rPr lang="en-US" smtClean="0"/>
              <a:pPr>
                <a:defRPr/>
              </a:pPr>
              <a:t>‹#›</a:t>
            </a:fld>
            <a:endParaRPr lang="en-US"/>
          </a:p>
        </p:txBody>
      </p:sp>
    </p:spTree>
    <p:extLst>
      <p:ext uri="{BB962C8B-B14F-4D97-AF65-F5344CB8AC3E}">
        <p14:creationId xmlns:p14="http://schemas.microsoft.com/office/powerpoint/2010/main" val="6453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F169CE-14C1-43D8-BE7F-4F4727CB73EB}" type="slidenum">
              <a:rPr lang="en-US" smtClean="0"/>
              <a:pPr>
                <a:defRPr/>
              </a:pPr>
              <a:t>‹#›</a:t>
            </a:fld>
            <a:endParaRPr lang="en-US"/>
          </a:p>
        </p:txBody>
      </p:sp>
    </p:spTree>
    <p:extLst>
      <p:ext uri="{BB962C8B-B14F-4D97-AF65-F5344CB8AC3E}">
        <p14:creationId xmlns:p14="http://schemas.microsoft.com/office/powerpoint/2010/main" val="877676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8B365B-21A0-41E8-9FE1-45F6E110E791}" type="slidenum">
              <a:rPr lang="en-US" smtClean="0"/>
              <a:pPr>
                <a:defRPr/>
              </a:pPr>
              <a:t>‹#›</a:t>
            </a:fld>
            <a:endParaRPr lang="en-US"/>
          </a:p>
        </p:txBody>
      </p:sp>
    </p:spTree>
    <p:extLst>
      <p:ext uri="{BB962C8B-B14F-4D97-AF65-F5344CB8AC3E}">
        <p14:creationId xmlns:p14="http://schemas.microsoft.com/office/powerpoint/2010/main" val="405812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E54933B-A3CE-424A-82EA-33E1E69815A1}" type="slidenum">
              <a:rPr lang="en-US" smtClean="0"/>
              <a:pPr>
                <a:defRPr/>
              </a:pPr>
              <a:t>‹#›</a:t>
            </a:fld>
            <a:endParaRPr lang="en-US"/>
          </a:p>
        </p:txBody>
      </p:sp>
    </p:spTree>
    <p:extLst>
      <p:ext uri="{BB962C8B-B14F-4D97-AF65-F5344CB8AC3E}">
        <p14:creationId xmlns:p14="http://schemas.microsoft.com/office/powerpoint/2010/main" val="413947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CE8209-93A3-45B5-8E17-3F6EA30BBA86}" type="slidenum">
              <a:rPr lang="en-US" smtClean="0"/>
              <a:pPr>
                <a:defRPr/>
              </a:pPr>
              <a:t>‹#›</a:t>
            </a:fld>
            <a:endParaRPr lang="en-US"/>
          </a:p>
        </p:txBody>
      </p:sp>
    </p:spTree>
    <p:extLst>
      <p:ext uri="{BB962C8B-B14F-4D97-AF65-F5344CB8AC3E}">
        <p14:creationId xmlns:p14="http://schemas.microsoft.com/office/powerpoint/2010/main" val="161848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54E4C-E028-43E6-A3FB-A9707CA0A078}"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FCC099-AE2A-4A66-9857-79FE720BF6D8}" type="slidenum">
              <a:rPr lang="en-US" smtClean="0"/>
              <a:pPr>
                <a:defRPr/>
              </a:pPr>
              <a:t>‹#›</a:t>
            </a:fld>
            <a:endParaRPr lang="en-US"/>
          </a:p>
        </p:txBody>
      </p:sp>
    </p:spTree>
    <p:extLst>
      <p:ext uri="{BB962C8B-B14F-4D97-AF65-F5344CB8AC3E}">
        <p14:creationId xmlns:p14="http://schemas.microsoft.com/office/powerpoint/2010/main" val="2996729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26A7E6-65C4-4DB0-A9EE-81148B4950CB}" type="slidenum">
              <a:rPr lang="en-US" smtClean="0"/>
              <a:pPr>
                <a:defRPr/>
              </a:pPr>
              <a:t>‹#›</a:t>
            </a:fld>
            <a:endParaRPr lang="en-US"/>
          </a:p>
        </p:txBody>
      </p:sp>
    </p:spTree>
    <p:extLst>
      <p:ext uri="{BB962C8B-B14F-4D97-AF65-F5344CB8AC3E}">
        <p14:creationId xmlns:p14="http://schemas.microsoft.com/office/powerpoint/2010/main" val="189017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1B4AA3-9233-4C23-AC3B-959A6EB15A47}" type="slidenum">
              <a:rPr lang="en-US" smtClean="0"/>
              <a:pPr>
                <a:defRPr/>
              </a:pPr>
              <a:t>‹#›</a:t>
            </a:fld>
            <a:endParaRPr lang="en-US"/>
          </a:p>
        </p:txBody>
      </p:sp>
    </p:spTree>
    <p:extLst>
      <p:ext uri="{BB962C8B-B14F-4D97-AF65-F5344CB8AC3E}">
        <p14:creationId xmlns:p14="http://schemas.microsoft.com/office/powerpoint/2010/main" val="339471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54E4C-E028-43E6-A3FB-A9707CA0A078}"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54E4C-E028-43E6-A3FB-A9707CA0A078}"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54E4C-E028-43E6-A3FB-A9707CA0A078}" type="datetimeFigureOut">
              <a:rPr lang="en-US" smtClean="0"/>
              <a:pPr/>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54E4C-E028-43E6-A3FB-A9707CA0A078}" type="datetimeFigureOut">
              <a:rPr lang="en-US" smtClean="0"/>
              <a:pPr/>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54E4C-E028-43E6-A3FB-A9707CA0A078}" type="datetimeFigureOut">
              <a:rPr lang="en-US" smtClean="0"/>
              <a:pPr/>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54E4C-E028-43E6-A3FB-A9707CA0A078}"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54E4C-E028-43E6-A3FB-A9707CA0A078}"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E3946-05AC-4B98-B33A-392EDF0EDC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54E4C-E028-43E6-A3FB-A9707CA0A078}" type="datetimeFigureOut">
              <a:rPr lang="en-US" smtClean="0"/>
              <a:pPr/>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E3946-05AC-4B98-B33A-392EDF0EDC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7F6AC4-E023-4228-B371-E70237BF2B0C}" type="slidenum">
              <a:rPr lang="en-US" smtClean="0"/>
              <a:pPr>
                <a:defRPr/>
              </a:pPr>
              <a:t>‹#›</a:t>
            </a:fld>
            <a:endParaRPr lang="en-US"/>
          </a:p>
        </p:txBody>
      </p:sp>
    </p:spTree>
    <p:extLst>
      <p:ext uri="{BB962C8B-B14F-4D97-AF65-F5344CB8AC3E}">
        <p14:creationId xmlns:p14="http://schemas.microsoft.com/office/powerpoint/2010/main" val="3526496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audio" Target="NUL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n-_Wp4OMP4"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444500"/>
            <a:ext cx="9144000"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ỦY BAN NHÂN DÂN QUẬN LONG BIÊN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TRƯỜNG MẦM NON BẮC CẦU</a:t>
            </a:r>
            <a:endParaRPr kumimoji="0" lang="en-US" sz="2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8" name="TextBox 7"/>
          <p:cNvSpPr txBox="1"/>
          <p:nvPr/>
        </p:nvSpPr>
        <p:spPr>
          <a:xfrm>
            <a:off x="1371600" y="2377374"/>
            <a:ext cx="83058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LĨNH VỰC PHÁT TRIỂN NGÔN NGỮ</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p:nvPr/>
        </p:nvSpPr>
        <p:spPr>
          <a:xfrm>
            <a:off x="942428" y="3048000"/>
            <a:ext cx="7315200" cy="304698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Đề</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tài</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Truyện</a:t>
            </a:r>
            <a:r>
              <a:rPr kumimoji="0" lang="en-US" sz="32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a:t>
            </a:r>
            <a:r>
              <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Ô tô con học bài</a:t>
            </a:r>
            <a:endParaRPr kumimoji="0" lang="en-US" sz="32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Giáo</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00B050"/>
                </a:solidFill>
                <a:effectLst/>
                <a:uLnTx/>
                <a:uFillTx/>
                <a:latin typeface="Times New Roman" pitchFamily="18" charset="0"/>
                <a:ea typeface="+mn-ea"/>
                <a:cs typeface="Times New Roman" pitchFamily="18" charset="0"/>
              </a:rPr>
              <a:t>viên</a:t>
            </a:r>
            <a:r>
              <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rPr>
              <a:t>: </a:t>
            </a:r>
            <a:r>
              <a:rPr lang="vi-VN" sz="3200" b="1" dirty="0" smtClean="0">
                <a:solidFill>
                  <a:srgbClr val="00B050"/>
                </a:solidFill>
                <a:latin typeface="Times New Roman" pitchFamily="18" charset="0"/>
                <a:cs typeface="Times New Roman" pitchFamily="18" charset="0"/>
              </a:rPr>
              <a:t>Nguyễn Huệ Linh</a:t>
            </a:r>
            <a:endParaRPr kumimoji="0" lang="en-US" sz="3200" b="1" i="0" u="none" strike="noStrike" kern="1200" cap="none" spc="0" normalizeH="0" baseline="0" noProof="0" dirty="0" smtClean="0">
              <a:ln>
                <a:noFill/>
              </a:ln>
              <a:solidFill>
                <a:srgbClr val="00B050"/>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Lớp</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Nhà</a:t>
            </a:r>
            <a:r>
              <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9BBB59">
                    <a:lumMod val="75000"/>
                  </a:srgbClr>
                </a:solidFill>
                <a:effectLst/>
                <a:uLnTx/>
                <a:uFillTx/>
                <a:latin typeface="Times New Roman" pitchFamily="18" charset="0"/>
                <a:ea typeface="+mn-ea"/>
                <a:cs typeface="Times New Roman" pitchFamily="18" charset="0"/>
              </a:rPr>
              <a:t>trẻ</a:t>
            </a:r>
            <a:r>
              <a:rPr kumimoji="0" lang="en-US" sz="3200" b="1" i="0" u="none" strike="noStrike" kern="1200" cap="none" spc="0" normalizeH="0" baseline="0" noProof="0" dirty="0">
                <a:ln>
                  <a:noFill/>
                </a:ln>
                <a:solidFill>
                  <a:srgbClr val="9BBB59">
                    <a:lumMod val="75000"/>
                  </a:srgbClr>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rPr>
              <a:t>D1</a:t>
            </a:r>
            <a:endParaRPr kumimoji="0" lang="en-US" sz="3200" b="1" i="0" u="none" strike="noStrike" kern="1200" cap="none" spc="0" normalizeH="0" baseline="0" noProof="0" dirty="0" smtClean="0">
              <a:ln>
                <a:noFill/>
              </a:ln>
              <a:solidFill>
                <a:srgbClr val="9BBB59">
                  <a:lumMod val="75000"/>
                </a:srgbClr>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smtClean="0">
              <a:ln>
                <a:noFill/>
              </a:ln>
              <a:solidFill>
                <a:srgbClr val="1F497D"/>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1644" y="1213941"/>
            <a:ext cx="1156768" cy="113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852312"/>
      </p:ext>
    </p:extLst>
  </p:cSld>
  <p:clrMapOvr>
    <a:masterClrMapping/>
  </p:clrMapOvr>
  <mc:AlternateContent xmlns:mc="http://schemas.openxmlformats.org/markup-compatibility/2006" xmlns:p14="http://schemas.microsoft.com/office/powerpoint/2010/main">
    <mc:Choice Requires="p14">
      <p:transition spd="med" p14:dur="700">
        <p:fade/>
        <p:sndAc>
          <p:stSnd>
            <p:snd r:embed="rId3" name="chimes.wav"/>
          </p:stSnd>
        </p:sndAc>
      </p:transition>
    </mc:Choice>
    <mc:Fallback xmlns="">
      <p:transition spd="med">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1796772"/>
            <a:ext cx="9144000" cy="1015663"/>
          </a:xfrm>
          <a:prstGeom prst="rect">
            <a:avLst/>
          </a:prstGeom>
          <a:noFill/>
        </p:spPr>
        <p:txBody>
          <a:bodyPr wrap="square" rtlCol="0">
            <a:spAutoFit/>
          </a:bodyPr>
          <a:lstStyle/>
          <a:p>
            <a:pPr algn="ctr"/>
            <a:r>
              <a:rPr lang="en-US" sz="2000" b="1" smtClean="0">
                <a:solidFill>
                  <a:srgbClr val="0070C0"/>
                </a:solidFill>
                <a:latin typeface="Times New Roman" pitchFamily="18" charset="0"/>
                <a:cs typeface="Times New Roman" pitchFamily="18" charset="0"/>
              </a:rPr>
              <a:t>    </a:t>
            </a:r>
            <a:r>
              <a:rPr lang="en-US" sz="4000" b="1" smtClean="0">
                <a:solidFill>
                  <a:srgbClr val="0070C0"/>
                </a:solidFill>
                <a:latin typeface="Times New Roman" pitchFamily="18" charset="0"/>
                <a:cs typeface="Times New Roman" pitchFamily="18" charset="0"/>
              </a:rPr>
              <a:t>2.2: Đàm thoại, trích dẫn</a:t>
            </a:r>
          </a:p>
          <a:p>
            <a:pPr algn="ctr">
              <a:buFontTx/>
              <a:buChar char="-"/>
            </a:pPr>
            <a:endParaRPr lang="en-US" sz="20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1.JPG"/>
          <p:cNvPicPr>
            <a:picLocks noChangeAspect="1" noChangeArrowheads="1"/>
          </p:cNvPicPr>
          <p:nvPr/>
        </p:nvPicPr>
        <p:blipFill>
          <a:blip r:embed="rId2" cstate="print"/>
          <a:srcRect/>
          <a:stretch>
            <a:fillRect/>
          </a:stretch>
        </p:blipFill>
        <p:spPr bwMode="auto">
          <a:xfrm>
            <a:off x="0" y="0"/>
            <a:ext cx="6580742" cy="5105400"/>
          </a:xfrm>
          <a:prstGeom prst="rect">
            <a:avLst/>
          </a:prstGeom>
          <a:noFill/>
        </p:spPr>
      </p:pic>
      <p:sp>
        <p:nvSpPr>
          <p:cNvPr id="5" name="TextBox 4"/>
          <p:cNvSpPr txBox="1"/>
          <p:nvPr/>
        </p:nvSpPr>
        <p:spPr>
          <a:xfrm>
            <a:off x="6553200" y="228600"/>
            <a:ext cx="2590800" cy="2308324"/>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 Các con vừa được nghe câu chuyện gì?</a:t>
            </a:r>
          </a:p>
          <a:p>
            <a:pPr>
              <a:buFontTx/>
              <a:buChar char="-"/>
            </a:pPr>
            <a:r>
              <a:rPr lang="en-US" b="1" smtClean="0">
                <a:solidFill>
                  <a:srgbClr val="C00000"/>
                </a:solidFill>
                <a:latin typeface="Times New Roman" pitchFamily="18" charset="0"/>
                <a:cs typeface="Times New Roman" pitchFamily="18" charset="0"/>
              </a:rPr>
              <a:t> Trong truyện có những ai?</a:t>
            </a:r>
          </a:p>
          <a:p>
            <a:pPr>
              <a:buFontTx/>
              <a:buChar char="-"/>
            </a:pPr>
            <a:r>
              <a:rPr lang="en-US" b="1" smtClean="0">
                <a:solidFill>
                  <a:srgbClr val="C00000"/>
                </a:solidFill>
                <a:latin typeface="Times New Roman" pitchFamily="18" charset="0"/>
                <a:cs typeface="Times New Roman" pitchFamily="18" charset="0"/>
              </a:rPr>
              <a:t> Chú cảnh sát dạy các bạn ô tô những luật giao thông nào?</a:t>
            </a:r>
            <a:endParaRPr lang="en-US" b="1">
              <a:solidFill>
                <a:srgbClr val="C00000"/>
              </a:solidFill>
              <a:latin typeface="Times New Roman" pitchFamily="18" charset="0"/>
              <a:cs typeface="Times New Roman" pitchFamily="18" charset="0"/>
            </a:endParaRPr>
          </a:p>
        </p:txBody>
      </p:sp>
      <p:sp>
        <p:nvSpPr>
          <p:cNvPr id="6" name="TextBox 5"/>
          <p:cNvSpPr txBox="1"/>
          <p:nvPr/>
        </p:nvSpPr>
        <p:spPr>
          <a:xfrm>
            <a:off x="0" y="5181600"/>
            <a:ext cx="9144001" cy="1200329"/>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 </a:t>
            </a:r>
          </a:p>
          <a:p>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Hôm nay các ô tô trong xưởng phải dậy sớm để nghe chú cảnh sát Mèo giảng về luật giao thông. Chú dặn các ô tô phải nhỡ kĩ: Đèn đỏ phải dừng lại, đèn xanh mới được đi, không được đi vào đường một chiều.</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2.JPG"/>
          <p:cNvPicPr>
            <a:picLocks noChangeAspect="1" noChangeArrowheads="1"/>
          </p:cNvPicPr>
          <p:nvPr/>
        </p:nvPicPr>
        <p:blipFill>
          <a:blip r:embed="rId2" cstate="print"/>
          <a:srcRect/>
          <a:stretch>
            <a:fillRect/>
          </a:stretch>
        </p:blipFill>
        <p:spPr bwMode="auto">
          <a:xfrm>
            <a:off x="0" y="0"/>
            <a:ext cx="6705600" cy="5105400"/>
          </a:xfrm>
          <a:prstGeom prst="rect">
            <a:avLst/>
          </a:prstGeom>
          <a:noFill/>
        </p:spPr>
      </p:pic>
      <p:sp>
        <p:nvSpPr>
          <p:cNvPr id="5" name="TextBox 4"/>
          <p:cNvSpPr txBox="1"/>
          <p:nvPr/>
        </p:nvSpPr>
        <p:spPr>
          <a:xfrm>
            <a:off x="0" y="5410200"/>
            <a:ext cx="9144000" cy="1200329"/>
          </a:xfrm>
          <a:prstGeom prst="rect">
            <a:avLst/>
          </a:prstGeom>
          <a:noFill/>
        </p:spPr>
        <p:txBody>
          <a:bodyPr wrap="square" rtlCol="0">
            <a:spAutoFit/>
          </a:bodyPr>
          <a:lstStyle/>
          <a:p>
            <a:r>
              <a:rPr lang="en-US" b="1" i="1" u="sng" smtClean="0"/>
              <a:t>Trích dẫn:</a:t>
            </a:r>
          </a:p>
          <a:p>
            <a:r>
              <a:rPr lang="vi-VN" smtClean="0"/>
              <a:t>Ô tô con nghe vậy chỉ cười, cho là quá dễ, không cần phải học nên ngáp ngắn ngáp dài rồi nhắm mắt ngủ.</a:t>
            </a:r>
            <a:endParaRPr lang="en-US" smtClean="0"/>
          </a:p>
          <a:p>
            <a:endParaRPr lang="en-US"/>
          </a:p>
        </p:txBody>
      </p:sp>
      <p:sp>
        <p:nvSpPr>
          <p:cNvPr id="6" name="TextBox 5"/>
          <p:cNvSpPr txBox="1"/>
          <p:nvPr/>
        </p:nvSpPr>
        <p:spPr>
          <a:xfrm>
            <a:off x="6705600" y="304800"/>
            <a:ext cx="2438400" cy="2308324"/>
          </a:xfrm>
          <a:prstGeom prst="rect">
            <a:avLst/>
          </a:prstGeom>
          <a:noFill/>
        </p:spPr>
        <p:txBody>
          <a:bodyPr wrap="square" rtlCol="0">
            <a:spAutoFit/>
          </a:bodyPr>
          <a:lstStyle/>
          <a:p>
            <a:r>
              <a:rPr lang="en-US" b="1" i="1" u="sng" smtClean="0">
                <a:solidFill>
                  <a:srgbClr val="C00000"/>
                </a:solidFill>
              </a:rPr>
              <a:t>Hỏi trẻ:</a:t>
            </a:r>
          </a:p>
          <a:p>
            <a:pPr>
              <a:buFontTx/>
              <a:buChar char="-"/>
            </a:pPr>
            <a:r>
              <a:rPr lang="en-US" b="1" smtClean="0">
                <a:solidFill>
                  <a:srgbClr val="C00000"/>
                </a:solidFill>
                <a:latin typeface="Times New Roman" pitchFamily="18" charset="0"/>
                <a:cs typeface="Times New Roman" pitchFamily="18" charset="0"/>
              </a:rPr>
              <a:t> Ô tô con nghe xong thì sao?</a:t>
            </a:r>
          </a:p>
          <a:p>
            <a:pPr>
              <a:buFontTx/>
              <a:buChar char="-"/>
            </a:pPr>
            <a:r>
              <a:rPr lang="en-US" b="1" smtClean="0">
                <a:solidFill>
                  <a:srgbClr val="C00000"/>
                </a:solidFill>
                <a:latin typeface="Times New Roman" pitchFamily="18" charset="0"/>
                <a:cs typeface="Times New Roman" pitchFamily="18" charset="0"/>
              </a:rPr>
              <a:t> Khi các ô tô khác học bài thì ô tô con làm gì?</a:t>
            </a:r>
          </a:p>
          <a:p>
            <a:r>
              <a:rPr lang="en-US" b="1" smtClean="0">
                <a:solidFill>
                  <a:srgbClr val="C00000"/>
                </a:solidFill>
                <a:latin typeface="Times New Roman" pitchFamily="18" charset="0"/>
                <a:cs typeface="Times New Roman" pitchFamily="18" charset="0"/>
              </a:rPr>
              <a:t>- Nhìn ô tô con có xinh không?</a:t>
            </a:r>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3.JPG"/>
          <p:cNvPicPr>
            <a:picLocks noChangeAspect="1" noChangeArrowheads="1"/>
          </p:cNvPicPr>
          <p:nvPr/>
        </p:nvPicPr>
        <p:blipFill>
          <a:blip r:embed="rId2" cstate="print"/>
          <a:srcRect/>
          <a:stretch>
            <a:fillRect/>
          </a:stretch>
        </p:blipFill>
        <p:spPr bwMode="auto">
          <a:xfrm>
            <a:off x="1" y="0"/>
            <a:ext cx="6857999" cy="5029200"/>
          </a:xfrm>
          <a:prstGeom prst="rect">
            <a:avLst/>
          </a:prstGeom>
          <a:noFill/>
        </p:spPr>
      </p:pic>
      <p:sp>
        <p:nvSpPr>
          <p:cNvPr id="5" name="TextBox 4"/>
          <p:cNvSpPr txBox="1"/>
          <p:nvPr/>
        </p:nvSpPr>
        <p:spPr>
          <a:xfrm>
            <a:off x="0" y="5105401"/>
            <a:ext cx="9144001" cy="2031325"/>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Ô tô con ngủ quên mất cho tới khi các ô tô khác ở xưởng lần lượt chạy ra đường cậu mới bừng tỉnh, vội vàng chạy theo. Chú cảnh sát Mèo hỏi:</a:t>
            </a:r>
          </a:p>
          <a:p>
            <a:r>
              <a:rPr lang="vi-VN" smtClean="0">
                <a:latin typeface="Times New Roman" pitchFamily="18" charset="0"/>
                <a:cs typeface="Times New Roman" pitchFamily="18" charset="0"/>
              </a:rPr>
              <a:t>- Đã nhớ kỹ luật chưa, Ô tô con?</a:t>
            </a:r>
          </a:p>
          <a:p>
            <a:r>
              <a:rPr lang="vi-VN" smtClean="0">
                <a:latin typeface="Times New Roman" pitchFamily="18" charset="0"/>
                <a:cs typeface="Times New Roman" pitchFamily="18" charset="0"/>
              </a:rPr>
              <a:t>- Dễ lắm, cháu nhớ rồi chú ạ!</a:t>
            </a:r>
          </a:p>
          <a:p>
            <a:endParaRPr lang="en-US" b="1" i="1" u="sng" smtClean="0"/>
          </a:p>
          <a:p>
            <a:endParaRPr lang="en-US"/>
          </a:p>
        </p:txBody>
      </p:sp>
      <p:sp>
        <p:nvSpPr>
          <p:cNvPr id="6" name="TextBox 5"/>
          <p:cNvSpPr txBox="1"/>
          <p:nvPr/>
        </p:nvSpPr>
        <p:spPr>
          <a:xfrm>
            <a:off x="6858001" y="228600"/>
            <a:ext cx="2286000" cy="2862322"/>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 Ô tô con ngủ như thế nào?</a:t>
            </a:r>
          </a:p>
          <a:p>
            <a:pPr>
              <a:buFontTx/>
              <a:buChar char="-"/>
            </a:pPr>
            <a:r>
              <a:rPr lang="en-US" b="1" smtClean="0">
                <a:solidFill>
                  <a:srgbClr val="C00000"/>
                </a:solidFill>
                <a:latin typeface="Times New Roman" pitchFamily="18" charset="0"/>
                <a:cs typeface="Times New Roman" pitchFamily="18" charset="0"/>
              </a:rPr>
              <a:t> Khi nào ô tô con mới tỉnh dậy?</a:t>
            </a:r>
          </a:p>
          <a:p>
            <a:pPr>
              <a:buFontTx/>
              <a:buChar char="-"/>
            </a:pPr>
            <a:r>
              <a:rPr lang="en-US" b="1" smtClean="0">
                <a:solidFill>
                  <a:srgbClr val="C00000"/>
                </a:solidFill>
                <a:latin typeface="Times New Roman" pitchFamily="18" charset="0"/>
                <a:cs typeface="Times New Roman" pitchFamily="18" charset="0"/>
              </a:rPr>
              <a:t>Khi tỉnh dậy ô tô con làm gì?</a:t>
            </a:r>
          </a:p>
          <a:p>
            <a:r>
              <a:rPr lang="en-US" b="1" smtClean="0">
                <a:solidFill>
                  <a:srgbClr val="C00000"/>
                </a:solidFill>
                <a:latin typeface="Times New Roman" pitchFamily="18" charset="0"/>
                <a:cs typeface="Times New Roman" pitchFamily="18" charset="0"/>
              </a:rPr>
              <a:t>- Ô tô con có nhớ lời chú cảnh sát Mèo không?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4.JPG"/>
          <p:cNvPicPr>
            <a:picLocks noChangeAspect="1" noChangeArrowheads="1"/>
          </p:cNvPicPr>
          <p:nvPr/>
        </p:nvPicPr>
        <p:blipFill>
          <a:blip r:embed="rId2" cstate="print"/>
          <a:srcRect/>
          <a:stretch>
            <a:fillRect/>
          </a:stretch>
        </p:blipFill>
        <p:spPr bwMode="auto">
          <a:xfrm>
            <a:off x="0" y="1"/>
            <a:ext cx="7065818" cy="4876799"/>
          </a:xfrm>
          <a:prstGeom prst="rect">
            <a:avLst/>
          </a:prstGeom>
          <a:noFill/>
        </p:spPr>
      </p:pic>
      <p:sp>
        <p:nvSpPr>
          <p:cNvPr id="5" name="TextBox 4"/>
          <p:cNvSpPr txBox="1"/>
          <p:nvPr/>
        </p:nvSpPr>
        <p:spPr>
          <a:xfrm>
            <a:off x="0" y="4876801"/>
            <a:ext cx="9144000" cy="1754326"/>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Vừa ra tới đường là Ô tô con đã phóng nhanh. Gần tới ngã tư đèn đỏ mà chú vẫn không hay biết. Chú lạc giữa 1 dòng xe đi ngược lại với mình. Chú đành đừng dạt vào lề đường ngơ ngác nhìn.</a:t>
            </a:r>
          </a:p>
          <a:p>
            <a:pPr>
              <a:buFontTx/>
              <a:buChar char="-"/>
            </a:pPr>
            <a:r>
              <a:rPr lang="vi-VN" smtClean="0">
                <a:latin typeface="Times New Roman" pitchFamily="18" charset="0"/>
                <a:cs typeface="Times New Roman" pitchFamily="18" charset="0"/>
              </a:rPr>
              <a:t> Ối, sao thế nhỉ?</a:t>
            </a:r>
          </a:p>
          <a:p>
            <a:endParaRPr lang="en-US" b="1" i="1" u="sng" smtClean="0"/>
          </a:p>
          <a:p>
            <a:endParaRPr lang="en-US"/>
          </a:p>
        </p:txBody>
      </p:sp>
      <p:sp>
        <p:nvSpPr>
          <p:cNvPr id="7" name="TextBox 6"/>
          <p:cNvSpPr txBox="1"/>
          <p:nvPr/>
        </p:nvSpPr>
        <p:spPr>
          <a:xfrm>
            <a:off x="7086600" y="381000"/>
            <a:ext cx="2057401" cy="2031325"/>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p>
          <a:p>
            <a:pPr>
              <a:buFontTx/>
              <a:buChar char="-"/>
            </a:pPr>
            <a:r>
              <a:rPr lang="en-US" b="1" smtClean="0">
                <a:solidFill>
                  <a:srgbClr val="C00000"/>
                </a:solidFill>
                <a:latin typeface="Times New Roman" pitchFamily="18" charset="0"/>
                <a:cs typeface="Times New Roman" pitchFamily="18" charset="0"/>
              </a:rPr>
              <a:t>Ô tô con ra đường thì đi như thế nào?</a:t>
            </a:r>
          </a:p>
          <a:p>
            <a:pPr>
              <a:buFontTx/>
              <a:buChar char="-"/>
            </a:pPr>
            <a:r>
              <a:rPr lang="en-US" b="1" smtClean="0">
                <a:solidFill>
                  <a:srgbClr val="C00000"/>
                </a:solidFill>
                <a:latin typeface="Times New Roman" pitchFamily="18" charset="0"/>
                <a:cs typeface="Times New Roman" pitchFamily="18" charset="0"/>
              </a:rPr>
              <a:t> Đi như ô tô con có nguy hiểm không?</a:t>
            </a:r>
          </a:p>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5.JPG"/>
          <p:cNvPicPr>
            <a:picLocks noChangeAspect="1" noChangeArrowheads="1"/>
          </p:cNvPicPr>
          <p:nvPr/>
        </p:nvPicPr>
        <p:blipFill>
          <a:blip r:embed="rId2" cstate="print"/>
          <a:srcRect/>
          <a:stretch>
            <a:fillRect/>
          </a:stretch>
        </p:blipFill>
        <p:spPr bwMode="auto">
          <a:xfrm>
            <a:off x="0" y="0"/>
            <a:ext cx="6934200" cy="4572000"/>
          </a:xfrm>
          <a:prstGeom prst="rect">
            <a:avLst/>
          </a:prstGeom>
          <a:noFill/>
        </p:spPr>
      </p:pic>
      <p:sp>
        <p:nvSpPr>
          <p:cNvPr id="5" name="TextBox 4"/>
          <p:cNvSpPr txBox="1"/>
          <p:nvPr/>
        </p:nvSpPr>
        <p:spPr>
          <a:xfrm>
            <a:off x="0" y="4572000"/>
            <a:ext cx="9144000" cy="2862322"/>
          </a:xfrm>
          <a:prstGeom prst="rect">
            <a:avLst/>
          </a:prstGeom>
          <a:noFill/>
        </p:spPr>
        <p:txBody>
          <a:bodyPr wrap="square" rtlCol="0">
            <a:spAutoFit/>
          </a:bodyPr>
          <a:lstStyle/>
          <a:p>
            <a:r>
              <a:rPr lang="en-US" b="1" i="1" u="sng" smtClean="0">
                <a:latin typeface="Times New Roman" pitchFamily="18" charset="0"/>
                <a:cs typeface="Times New Roman" pitchFamily="18" charset="0"/>
              </a:rPr>
              <a:t>Trích dẫn:</a:t>
            </a:r>
          </a:p>
          <a:p>
            <a:r>
              <a:rPr lang="vi-VN" smtClean="0">
                <a:latin typeface="Times New Roman" pitchFamily="18" charset="0"/>
                <a:cs typeface="Times New Roman" pitchFamily="18" charset="0"/>
              </a:rPr>
              <a:t>Đúng lúc đó 1 chú cảnh sát giao thông tuýt còi đi tới khiến Ô tô con bối rối không hiểu có chuyện gì xảy ra.</a:t>
            </a:r>
          </a:p>
          <a:p>
            <a:r>
              <a:rPr lang="vi-VN" smtClean="0">
                <a:latin typeface="Times New Roman" pitchFamily="18" charset="0"/>
                <a:cs typeface="Times New Roman" pitchFamily="18" charset="0"/>
              </a:rPr>
              <a:t>Cháu bị phạt vì đã đi vào đường một chiều, vi phạm luật giao thông.</a:t>
            </a:r>
          </a:p>
          <a:p>
            <a:r>
              <a:rPr lang="vi-VN" smtClean="0">
                <a:latin typeface="Times New Roman" pitchFamily="18" charset="0"/>
                <a:cs typeface="Times New Roman" pitchFamily="18" charset="0"/>
              </a:rPr>
              <a:t>- Cháu.. cháu không biết ạ!</a:t>
            </a:r>
          </a:p>
          <a:p>
            <a:r>
              <a:rPr lang="vi-VN" smtClean="0">
                <a:latin typeface="Times New Roman" pitchFamily="18" charset="0"/>
                <a:cs typeface="Times New Roman" pitchFamily="18" charset="0"/>
              </a:rPr>
              <a:t>Thì ra lúc sáng, ô tô con không học kỹ bài nên không biết là chỉ</a:t>
            </a:r>
            <a:r>
              <a:rPr lang="en-US" smtClean="0">
                <a:latin typeface="Times New Roman" pitchFamily="18" charset="0"/>
                <a:cs typeface="Times New Roman" pitchFamily="18" charset="0"/>
              </a:rPr>
              <a:t> có </a:t>
            </a:r>
            <a:r>
              <a:rPr lang="vi-VN" smtClean="0">
                <a:latin typeface="Times New Roman" pitchFamily="18" charset="0"/>
                <a:cs typeface="Times New Roman" pitchFamily="18" charset="0"/>
              </a:rPr>
              <a:t>xe như xe cảnh sát, xe cứu hỏa, xe cứu thương đi làm nhiệm vụ… mới được đi vào đường một chiều mà thôi. Ô tô con vừa xấu hổ vừa ân hận vì sự chủ quan của mình.</a:t>
            </a:r>
          </a:p>
          <a:p>
            <a:endParaRPr lang="en-US" b="1" i="1" u="sng" smtClean="0"/>
          </a:p>
          <a:p>
            <a:endParaRPr lang="en-US"/>
          </a:p>
        </p:txBody>
      </p:sp>
      <p:sp>
        <p:nvSpPr>
          <p:cNvPr id="6" name="TextBox 5"/>
          <p:cNvSpPr txBox="1"/>
          <p:nvPr/>
        </p:nvSpPr>
        <p:spPr>
          <a:xfrm>
            <a:off x="6934200" y="228600"/>
            <a:ext cx="2209800" cy="3416320"/>
          </a:xfrm>
          <a:prstGeom prst="rect">
            <a:avLst/>
          </a:prstGeom>
          <a:noFill/>
        </p:spPr>
        <p:txBody>
          <a:bodyPr wrap="square" rtlCol="0">
            <a:spAutoFit/>
          </a:bodyPr>
          <a:lstStyle/>
          <a:p>
            <a:r>
              <a:rPr lang="en-US" b="1" i="1" u="sng" smtClean="0">
                <a:solidFill>
                  <a:srgbClr val="C00000"/>
                </a:solidFill>
                <a:latin typeface="Times New Roman" pitchFamily="18" charset="0"/>
                <a:cs typeface="Times New Roman" pitchFamily="18" charset="0"/>
              </a:rPr>
              <a:t>Hỏi trẻ:</a:t>
            </a:r>
            <a:endParaRPr lang="en-US" b="1" smtClean="0">
              <a:solidFill>
                <a:srgbClr val="C00000"/>
              </a:solidFill>
              <a:latin typeface="Times New Roman" pitchFamily="18" charset="0"/>
              <a:cs typeface="Times New Roman" pitchFamily="18" charset="0"/>
            </a:endParaRPr>
          </a:p>
          <a:p>
            <a:pPr>
              <a:buFontTx/>
              <a:buChar char="-"/>
            </a:pPr>
            <a:r>
              <a:rPr lang="en-US" b="1" smtClean="0">
                <a:solidFill>
                  <a:srgbClr val="C00000"/>
                </a:solidFill>
                <a:latin typeface="Times New Roman" pitchFamily="18" charset="0"/>
                <a:cs typeface="Times New Roman" pitchFamily="18" charset="0"/>
              </a:rPr>
              <a:t>Đúng lúc đó thì ô tô con gặp ai?</a:t>
            </a:r>
          </a:p>
          <a:p>
            <a:pPr>
              <a:buFontTx/>
              <a:buChar char="-"/>
            </a:pPr>
            <a:r>
              <a:rPr lang="en-US" b="1" smtClean="0">
                <a:solidFill>
                  <a:srgbClr val="C00000"/>
                </a:solidFill>
                <a:latin typeface="Times New Roman" pitchFamily="18" charset="0"/>
                <a:cs typeface="Times New Roman" pitchFamily="18" charset="0"/>
              </a:rPr>
              <a:t> Ô tô con bị Chú cảnh sát Mèo làm gì?</a:t>
            </a:r>
          </a:p>
          <a:p>
            <a:pPr>
              <a:buFontTx/>
              <a:buChar char="-"/>
            </a:pPr>
            <a:r>
              <a:rPr lang="en-US" b="1" smtClean="0">
                <a:solidFill>
                  <a:srgbClr val="C00000"/>
                </a:solidFill>
                <a:latin typeface="Times New Roman" pitchFamily="18" charset="0"/>
                <a:cs typeface="Times New Roman" pitchFamily="18" charset="0"/>
              </a:rPr>
              <a:t> Ô tô con có biết lỗi của mình không?</a:t>
            </a:r>
          </a:p>
          <a:p>
            <a:pPr>
              <a:buFontTx/>
              <a:buChar char="-"/>
            </a:pPr>
            <a:r>
              <a:rPr lang="en-US" b="1" smtClean="0">
                <a:solidFill>
                  <a:srgbClr val="C00000"/>
                </a:solidFill>
                <a:latin typeface="Times New Roman" pitchFamily="18" charset="0"/>
                <a:cs typeface="Times New Roman" pitchFamily="18" charset="0"/>
              </a:rPr>
              <a:t> Ô tô con cảm thấy như thế nào nhận ra lỗi của mình?</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1524000" y="1295400"/>
            <a:ext cx="5947847" cy="2369880"/>
          </a:xfrm>
          <a:prstGeom prst="rect">
            <a:avLst/>
          </a:prstGeom>
          <a:noFill/>
        </p:spPr>
        <p:txBody>
          <a:bodyPr wrap="square" rtlCol="0">
            <a:spAutoFit/>
          </a:bodyPr>
          <a:lstStyle/>
          <a:p>
            <a:pPr>
              <a:buFontTx/>
              <a:buChar char="-"/>
            </a:pPr>
            <a:r>
              <a:rPr lang="en-US" sz="2000" b="1" i="1" smtClean="0">
                <a:solidFill>
                  <a:srgbClr val="0070C0"/>
                </a:solidFill>
              </a:rPr>
              <a:t> </a:t>
            </a:r>
            <a:r>
              <a:rPr lang="en-US" sz="2000" b="1" i="1" smtClean="0">
                <a:solidFill>
                  <a:srgbClr val="0070C0"/>
                </a:solidFill>
                <a:latin typeface="Times New Roman" pitchFamily="18" charset="0"/>
                <a:cs typeface="Times New Roman" pitchFamily="18" charset="0"/>
              </a:rPr>
              <a:t>Giáo dục trẻ</a:t>
            </a:r>
            <a:r>
              <a:rPr lang="en-US" b="1" i="1" smtClean="0">
                <a:solidFill>
                  <a:srgbClr val="0070C0"/>
                </a:solidFill>
                <a:latin typeface="Times New Roman" pitchFamily="18" charset="0"/>
                <a:cs typeface="Times New Roman" pitchFamily="18" charset="0"/>
              </a:rPr>
              <a:t>:</a:t>
            </a:r>
            <a:r>
              <a:rPr lang="en-US" smtClean="0">
                <a:solidFill>
                  <a:srgbClr val="0070C0"/>
                </a:solidFill>
                <a:latin typeface="Times New Roman" pitchFamily="18" charset="0"/>
                <a:cs typeface="Times New Roman" pitchFamily="18" charset="0"/>
              </a:rPr>
              <a:t> Các con thấy bạn ô tô con trong câu chuyện đã ngoan chưa?</a:t>
            </a:r>
          </a:p>
          <a:p>
            <a:pPr>
              <a:buFont typeface="Symbol"/>
              <a:buChar char="Þ"/>
            </a:pPr>
            <a:r>
              <a:rPr lang="en-US" smtClean="0">
                <a:solidFill>
                  <a:srgbClr val="0070C0"/>
                </a:solidFill>
                <a:latin typeface="Times New Roman" pitchFamily="18" charset="0"/>
                <a:cs typeface="Times New Roman" pitchFamily="18" charset="0"/>
              </a:rPr>
              <a:t>Trong cuộc sống hàng ngày xe cộ đi lại rất đông đúc gây ùn tắc giao thông, người đi đường ai cũng chen nhau đi trước  nên tắc đường. Nhờ có biển báo giao thông , đèn giao thông và chú cảnh sát giao thông  mà xe cộ đi lại không bị tắc đường.</a:t>
            </a:r>
          </a:p>
          <a:p>
            <a:r>
              <a:rPr lang="en-US" smtClean="0">
                <a:solidFill>
                  <a:srgbClr val="0070C0"/>
                </a:solidFill>
                <a:latin typeface="Times New Roman" pitchFamily="18" charset="0"/>
                <a:cs typeface="Times New Roman" pitchFamily="18" charset="0"/>
              </a:rPr>
              <a:t>Chấp hành luật lệ an toàn giao thông để bảo vệ an toàn cho mọi người và cho chính bản thân mình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3" cstate="print"/>
          <a:srcRect/>
          <a:stretch>
            <a:fillRect/>
          </a:stretch>
        </p:blipFill>
        <p:spPr bwMode="auto">
          <a:xfrm>
            <a:off x="-27134" y="0"/>
            <a:ext cx="9171134" cy="6858000"/>
          </a:xfrm>
          <a:prstGeom prst="rect">
            <a:avLst/>
          </a:prstGeom>
          <a:noFill/>
        </p:spPr>
      </p:pic>
      <p:sp>
        <p:nvSpPr>
          <p:cNvPr id="5" name="TextBox 4"/>
          <p:cNvSpPr txBox="1"/>
          <p:nvPr/>
        </p:nvSpPr>
        <p:spPr>
          <a:xfrm>
            <a:off x="2362200" y="1714620"/>
            <a:ext cx="5096267" cy="400110"/>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Lần</a:t>
            </a:r>
            <a:r>
              <a:rPr lang="en-US" sz="2000" dirty="0" smtClean="0">
                <a:solidFill>
                  <a:srgbClr val="0070C0"/>
                </a:solidFill>
                <a:latin typeface="Times New Roman" pitchFamily="18" charset="0"/>
                <a:cs typeface="Times New Roman" pitchFamily="18" charset="0"/>
              </a:rPr>
              <a:t> 3: Cho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nghe</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câu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chuyện</a:t>
            </a:r>
            <a:r>
              <a:rPr lang="en-US" sz="2000" dirty="0" smtClean="0">
                <a:solidFill>
                  <a:srgbClr val="0070C0"/>
                </a:solidFill>
                <a:latin typeface="Times New Roman" pitchFamily="18" charset="0"/>
                <a:cs typeface="Times New Roman" pitchFamily="18" charset="0"/>
              </a:rPr>
              <a:t> qua </a:t>
            </a:r>
            <a:r>
              <a:rPr lang="en-US" sz="2000" dirty="0" err="1" smtClean="0">
                <a:solidFill>
                  <a:srgbClr val="0070C0"/>
                </a:solidFill>
                <a:latin typeface="Times New Roman" pitchFamily="18" charset="0"/>
                <a:cs typeface="Times New Roman" pitchFamily="18" charset="0"/>
              </a:rPr>
              <a:t>hoạt</a:t>
            </a:r>
            <a:r>
              <a:rPr lang="en-US" sz="2000" dirty="0" smtClean="0">
                <a:solidFill>
                  <a:srgbClr val="0070C0"/>
                </a:solidFill>
                <a:latin typeface="Times New Roman" pitchFamily="18" charset="0"/>
                <a:cs typeface="Times New Roman" pitchFamily="18" charset="0"/>
              </a:rPr>
              <a:t> </a:t>
            </a:r>
            <a:r>
              <a:rPr lang="vi-VN" sz="2000" dirty="0">
                <a:solidFill>
                  <a:srgbClr val="0070C0"/>
                </a:solidFill>
                <a:latin typeface="Times New Roman" pitchFamily="18" charset="0"/>
                <a:cs typeface="Times New Roman" pitchFamily="18" charset="0"/>
              </a:rPr>
              <a:t>hình</a:t>
            </a:r>
            <a:endParaRPr lang="en-US" sz="2000" dirty="0">
              <a:solidFill>
                <a:srgbClr val="0070C0"/>
              </a:solidFill>
              <a:latin typeface="Times New Roman" pitchFamily="18" charset="0"/>
              <a:cs typeface="Times New Roman" pitchFamily="18" charset="0"/>
            </a:endParaRPr>
          </a:p>
        </p:txBody>
      </p:sp>
      <p:pic>
        <p:nvPicPr>
          <p:cNvPr id="2" name="en-_Wp4OMP4"/>
          <p:cNvPicPr>
            <a:picLocks noRot="1" noChangeAspect="1"/>
          </p:cNvPicPr>
          <p:nvPr>
            <a:videoFile r:link="rId1"/>
          </p:nvPr>
        </p:nvPicPr>
        <p:blipFill>
          <a:blip r:embed="rId4"/>
          <a:stretch>
            <a:fillRect/>
          </a:stretch>
        </p:blipFill>
        <p:spPr>
          <a:xfrm>
            <a:off x="2286000" y="2143125"/>
            <a:ext cx="4572000" cy="257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1066800"/>
            <a:ext cx="9144000" cy="984885"/>
          </a:xfrm>
          <a:prstGeom prst="rect">
            <a:avLst/>
          </a:prstGeom>
          <a:noFill/>
        </p:spPr>
        <p:txBody>
          <a:bodyPr wrap="square" rtlCol="0">
            <a:spAutoFit/>
          </a:bodyPr>
          <a:lstStyle/>
          <a:p>
            <a:pPr algn="ctr"/>
            <a:r>
              <a:rPr lang="en-US" sz="4000" b="1" smtClean="0">
                <a:solidFill>
                  <a:srgbClr val="FF0000"/>
                </a:solidFill>
                <a:latin typeface="Times New Roman" pitchFamily="18" charset="0"/>
                <a:cs typeface="Times New Roman" pitchFamily="18" charset="0"/>
              </a:rPr>
              <a:t>3. Kết thúc</a:t>
            </a:r>
          </a:p>
          <a:p>
            <a:pPr algn="ctr"/>
            <a:endParaRPr lang="en-US" b="1" smtClean="0">
              <a:solidFill>
                <a:srgbClr val="FF0000"/>
              </a:solidFill>
              <a:latin typeface="Times New Roman" pitchFamily="18" charset="0"/>
              <a:cs typeface="Times New Roman" pitchFamily="18" charset="0"/>
            </a:endParaRPr>
          </a:p>
        </p:txBody>
      </p:sp>
      <p:sp>
        <p:nvSpPr>
          <p:cNvPr id="6" name="Rectangle 5"/>
          <p:cNvSpPr/>
          <p:nvPr/>
        </p:nvSpPr>
        <p:spPr>
          <a:xfrm>
            <a:off x="0" y="1981200"/>
            <a:ext cx="9144000" cy="1323439"/>
          </a:xfrm>
          <a:prstGeom prst="rect">
            <a:avLst/>
          </a:prstGeom>
          <a:noFill/>
        </p:spPr>
        <p:txBody>
          <a:bodyPr wrap="square" lIns="91440" tIns="45720" rIns="91440" bIns="45720">
            <a:spAutoFit/>
          </a:bodyPr>
          <a:lstStyle/>
          <a:p>
            <a:pPr algn="ctr"/>
            <a:r>
              <a:rPr lang="en-US" sz="4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CHÚC CÁC CON CÓ BUỔI HỌC TRÀN NGẬP NIỀM VUI!</a:t>
            </a:r>
            <a:endParaRPr lang="en-US" sz="4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247864"/>
          </a:xfrm>
          <a:prstGeom prst="rect">
            <a:avLst/>
          </a:prstGeom>
          <a:noFill/>
        </p:spPr>
        <p:txBody>
          <a:bodyPr wrap="square" rtlCol="0">
            <a:spAutoFit/>
          </a:bodyPr>
          <a:lstStyle/>
          <a:p>
            <a:endParaRPr lang="en-US" sz="2000" b="1"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I.</a:t>
            </a:r>
            <a:r>
              <a:rPr lang="en-US" sz="2000" b="1" dirty="0" smtClean="0">
                <a:solidFill>
                  <a:srgbClr val="0070C0"/>
                </a:solidFill>
                <a:latin typeface="+mj-lt"/>
              </a:rPr>
              <a:t> </a:t>
            </a:r>
            <a:r>
              <a:rPr lang="vi-VN" sz="2000" b="1" dirty="0" smtClean="0">
                <a:solidFill>
                  <a:srgbClr val="0070C0"/>
                </a:solidFill>
                <a:latin typeface="+mj-lt"/>
              </a:rPr>
              <a:t>Mục đích</a:t>
            </a:r>
            <a:r>
              <a:rPr lang="en-US" sz="2000" b="1" dirty="0" smtClean="0">
                <a:solidFill>
                  <a:srgbClr val="0070C0"/>
                </a:solidFill>
                <a:latin typeface="Times New Roman" pitchFamily="18" charset="0"/>
                <a:cs typeface="Times New Roman" pitchFamily="18" charset="0"/>
              </a:rPr>
              <a:t>,</a:t>
            </a:r>
            <a:r>
              <a:rPr lang="vi-VN" sz="2000" b="1" dirty="0" smtClean="0">
                <a:solidFill>
                  <a:srgbClr val="0070C0"/>
                </a:solidFill>
                <a:latin typeface="+mj-lt"/>
              </a:rPr>
              <a:t> yêu cầu</a:t>
            </a:r>
            <a:r>
              <a:rPr lang="en-US" sz="2000" b="1" dirty="0" smtClean="0">
                <a:solidFill>
                  <a:srgbClr val="0070C0"/>
                </a:solidFill>
                <a:latin typeface="+mj-lt"/>
              </a:rPr>
              <a:t>.</a:t>
            </a:r>
            <a:endParaRPr lang="vi-VN" sz="2000" b="1" dirty="0" smtClean="0">
              <a:solidFill>
                <a:srgbClr val="0070C0"/>
              </a:solidFill>
              <a:latin typeface="+mj-lt"/>
            </a:endParaRPr>
          </a:p>
          <a:p>
            <a:r>
              <a:rPr lang="vi-VN" sz="2000" b="1" i="1" dirty="0" smtClean="0">
                <a:solidFill>
                  <a:srgbClr val="0070C0"/>
                </a:solidFill>
                <a:latin typeface="+mj-lt"/>
              </a:rPr>
              <a:t>1. Kiến thức:</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Trẻ nhớ tên truyện, tên các nhân vật trong truyện</a:t>
            </a:r>
          </a:p>
          <a:p>
            <a:r>
              <a:rPr lang="en-US" sz="2000" dirty="0" smtClean="0">
                <a:solidFill>
                  <a:srgbClr val="0070C0"/>
                </a:solidFill>
                <a:latin typeface="+mj-lt"/>
              </a:rPr>
              <a:t>- </a:t>
            </a:r>
            <a:r>
              <a:rPr lang="vi-VN" sz="2000" dirty="0" smtClean="0">
                <a:solidFill>
                  <a:srgbClr val="0070C0"/>
                </a:solidFill>
                <a:latin typeface="+mj-lt"/>
              </a:rPr>
              <a:t>Trẻ hiểu nội dung</a:t>
            </a:r>
            <a:r>
              <a:rPr lang="en-US" sz="2000" dirty="0" smtClean="0">
                <a:solidFill>
                  <a:srgbClr val="0070C0"/>
                </a:solidFill>
              </a:rPr>
              <a:t> </a:t>
            </a:r>
            <a:r>
              <a:rPr lang="en-US" sz="2000" dirty="0" smtClean="0">
                <a:solidFill>
                  <a:srgbClr val="0070C0"/>
                </a:solidFill>
                <a:latin typeface="Times New Roman" pitchFamily="18" charset="0"/>
                <a:cs typeface="Times New Roman" pitchFamily="18" charset="0"/>
              </a:rPr>
              <a:t>: Ô</a:t>
            </a:r>
            <a:r>
              <a:rPr lang="en-US" sz="2000" dirty="0" smtClean="0">
                <a:solidFill>
                  <a:srgbClr val="0070C0"/>
                </a:solidFill>
              </a:rPr>
              <a:t> </a:t>
            </a:r>
            <a:r>
              <a:rPr lang="en-US" sz="2000" dirty="0" err="1" smtClean="0">
                <a:solidFill>
                  <a:srgbClr val="0070C0"/>
                </a:solidFill>
                <a:latin typeface="Times New Roman" pitchFamily="18" charset="0"/>
                <a:cs typeface="Times New Roman" pitchFamily="18" charset="0"/>
              </a:rPr>
              <a:t>tô</a:t>
            </a:r>
            <a:r>
              <a:rPr lang="en-US" sz="2000" dirty="0" smtClean="0">
                <a:solidFill>
                  <a:srgbClr val="0070C0"/>
                </a:solidFill>
                <a:latin typeface="Times New Roman" pitchFamily="18" charset="0"/>
                <a:cs typeface="Times New Roman" pitchFamily="18" charset="0"/>
              </a:rPr>
              <a:t> con </a:t>
            </a:r>
            <a:r>
              <a:rPr lang="en-US" sz="2000" dirty="0" err="1" smtClean="0">
                <a:solidFill>
                  <a:srgbClr val="0070C0"/>
                </a:solidFill>
                <a:latin typeface="Times New Roman" pitchFamily="18" charset="0"/>
                <a:cs typeface="Times New Roman" pitchFamily="18" charset="0"/>
              </a:rPr>
              <a:t>lười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biếng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chịu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học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bài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nên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đường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đã</a:t>
            </a:r>
            <a:r>
              <a:rPr lang="en-US" sz="2000" dirty="0" smtClean="0">
                <a:solidFill>
                  <a:srgbClr val="0070C0"/>
                </a:solidFill>
                <a:latin typeface="Times New Roman" pitchFamily="18" charset="0"/>
                <a:cs typeface="Times New Roman" pitchFamily="18" charset="0"/>
              </a:rPr>
              <a:t> vi </a:t>
            </a:r>
            <a:r>
              <a:rPr lang="en-US" sz="2000" dirty="0" err="1" smtClean="0">
                <a:solidFill>
                  <a:srgbClr val="0070C0"/>
                </a:solidFill>
                <a:latin typeface="Times New Roman" pitchFamily="18" charset="0"/>
                <a:cs typeface="Times New Roman" pitchFamily="18" charset="0"/>
              </a:rPr>
              <a:t>phạm</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Sau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chú</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cảnh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sát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nhắc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nhở</a:t>
            </a:r>
            <a:r>
              <a:rPr lang="en-US" sz="2000" dirty="0" smtClean="0">
                <a:solidFill>
                  <a:srgbClr val="0070C0"/>
                </a:solidFill>
                <a:latin typeface="Times New Roman" pitchFamily="18" charset="0"/>
                <a:cs typeface="Times New Roman" pitchFamily="18" charset="0"/>
              </a:rPr>
              <a:t>, ô </a:t>
            </a:r>
            <a:r>
              <a:rPr lang="en-US" sz="2000" dirty="0" err="1" smtClean="0">
                <a:solidFill>
                  <a:srgbClr val="0070C0"/>
                </a:solidFill>
                <a:latin typeface="Times New Roman" pitchFamily="18" charset="0"/>
                <a:cs typeface="Times New Roman" pitchFamily="18" charset="0"/>
              </a:rPr>
              <a:t>tô</a:t>
            </a:r>
            <a:r>
              <a:rPr lang="en-US" sz="2000" dirty="0" smtClean="0">
                <a:solidFill>
                  <a:srgbClr val="0070C0"/>
                </a:solidFill>
                <a:latin typeface="Times New Roman" pitchFamily="18" charset="0"/>
                <a:cs typeface="Times New Roman" pitchFamily="18" charset="0"/>
              </a:rPr>
              <a:t> con </a:t>
            </a:r>
            <a:r>
              <a:rPr lang="en-US" sz="2000" dirty="0" err="1" smtClean="0">
                <a:solidFill>
                  <a:srgbClr val="0070C0"/>
                </a:solidFill>
                <a:latin typeface="Times New Roman" pitchFamily="18" charset="0"/>
                <a:cs typeface="Times New Roman" pitchFamily="18" charset="0"/>
              </a:rPr>
              <a:t>nhớ</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đỏ</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phải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dừng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lại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xanh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mới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được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không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được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vào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đường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một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chiều</a:t>
            </a:r>
            <a:r>
              <a:rPr lang="en-US" sz="2000" dirty="0" smtClean="0">
                <a:solidFill>
                  <a:srgbClr val="0070C0"/>
                </a:solidFill>
                <a:latin typeface="Times New Roman" pitchFamily="18" charset="0"/>
                <a:cs typeface="Times New Roman" pitchFamily="18" charset="0"/>
              </a:rPr>
              <a:t>”</a:t>
            </a:r>
          </a:p>
          <a:p>
            <a:r>
              <a:rPr lang="vi-VN" sz="2000" b="1" i="1" dirty="0" smtClean="0">
                <a:solidFill>
                  <a:srgbClr val="0070C0"/>
                </a:solidFill>
                <a:latin typeface="+mj-lt"/>
              </a:rPr>
              <a:t>2. Kỹ năng:</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Rèn ng</a:t>
            </a:r>
            <a:r>
              <a:rPr lang="en-US" sz="2000" dirty="0" smtClean="0">
                <a:solidFill>
                  <a:srgbClr val="0070C0"/>
                </a:solidFill>
                <a:latin typeface="Times New Roman" pitchFamily="18" charset="0"/>
                <a:cs typeface="Times New Roman" pitchFamily="18" charset="0"/>
              </a:rPr>
              <a:t>ô</a:t>
            </a:r>
            <a:r>
              <a:rPr lang="vi-VN" sz="2000" dirty="0" smtClean="0">
                <a:solidFill>
                  <a:srgbClr val="0070C0"/>
                </a:solidFill>
                <a:latin typeface="+mj-lt"/>
              </a:rPr>
              <a:t>n ngữ </a:t>
            </a:r>
            <a:r>
              <a:rPr lang="en-US" sz="2000" dirty="0" err="1" smtClean="0">
                <a:solidFill>
                  <a:srgbClr val="0070C0"/>
                </a:solidFill>
                <a:latin typeface="Times New Roman" pitchFamily="18" charset="0"/>
                <a:cs typeface="Times New Roman" pitchFamily="18" charset="0"/>
              </a:rPr>
              <a:t>mạch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lạc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rèn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nói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cả</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câu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đầy</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đủ</a:t>
            </a:r>
            <a:r>
              <a:rPr lang="en-US" sz="2000" dirty="0" smtClean="0">
                <a:solidFill>
                  <a:srgbClr val="0070C0"/>
                </a:solidFill>
                <a:latin typeface="Times New Roman" pitchFamily="18" charset="0"/>
                <a:cs typeface="Times New Roman" pitchFamily="18" charset="0"/>
              </a:rPr>
              <a:t>.</a:t>
            </a:r>
            <a:endParaRPr lang="vi-VN" sz="2000" dirty="0" smtClean="0">
              <a:solidFill>
                <a:srgbClr val="0070C0"/>
              </a:solidFill>
              <a:latin typeface="Times New Roman" pitchFamily="18" charset="0"/>
              <a:cs typeface="Times New Roman" pitchFamily="18" charset="0"/>
            </a:endParaRP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mj-lt"/>
              </a:rPr>
              <a:t>Trẻ </a:t>
            </a:r>
            <a:r>
              <a:rPr lang="en-US" sz="2000" dirty="0" err="1" smtClean="0">
                <a:solidFill>
                  <a:srgbClr val="0070C0"/>
                </a:solidFill>
                <a:latin typeface="Times New Roman" pitchFamily="18" charset="0"/>
                <a:cs typeface="Times New Roman" pitchFamily="18" charset="0"/>
              </a:rPr>
              <a:t>trả</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lời</a:t>
            </a:r>
            <a:r>
              <a:rPr lang="en-US" sz="2000" dirty="0" smtClean="0">
                <a:solidFill>
                  <a:srgbClr val="0070C0"/>
                </a:solidFill>
                <a:latin typeface="Times New Roman" pitchFamily="18" charset="0"/>
                <a:cs typeface="Times New Roman" pitchFamily="18" charset="0"/>
              </a:rPr>
              <a:t> to, </a:t>
            </a:r>
            <a:r>
              <a:rPr lang="en-US" sz="2000" dirty="0" err="1" smtClean="0">
                <a:solidFill>
                  <a:srgbClr val="0070C0"/>
                </a:solidFill>
                <a:latin typeface="Times New Roman" pitchFamily="18" charset="0"/>
                <a:cs typeface="Times New Roman" pitchFamily="18" charset="0"/>
              </a:rPr>
              <a:t>rõ</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ràng</a:t>
            </a:r>
            <a:r>
              <a:rPr lang="en-US" sz="2000" dirty="0" smtClean="0">
                <a:solidFill>
                  <a:srgbClr val="0070C0"/>
                </a:solidFill>
                <a:latin typeface="Times New Roman" pitchFamily="18" charset="0"/>
                <a:cs typeface="Times New Roman" pitchFamily="18" charset="0"/>
              </a:rPr>
              <a:t>.</a:t>
            </a:r>
            <a:endParaRPr lang="en-US" sz="2000" dirty="0" smtClean="0">
              <a:solidFill>
                <a:srgbClr val="0070C0"/>
              </a:solidFill>
              <a:latin typeface="+mj-lt"/>
            </a:endParaRPr>
          </a:p>
          <a:p>
            <a:r>
              <a:rPr lang="vi-VN" sz="2000" b="1" i="1" dirty="0" smtClean="0">
                <a:solidFill>
                  <a:srgbClr val="0070C0"/>
                </a:solidFill>
                <a:latin typeface="+mj-lt"/>
              </a:rPr>
              <a:t>3. Thái độ:</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Times New Roman" pitchFamily="18" charset="0"/>
                <a:cs typeface="Times New Roman" pitchFamily="18" charset="0"/>
              </a:rPr>
              <a:t>Trẻ hứng th</a:t>
            </a:r>
            <a:r>
              <a:rPr lang="en-US" sz="2000" dirty="0" smtClean="0">
                <a:solidFill>
                  <a:srgbClr val="0070C0"/>
                </a:solidFill>
                <a:latin typeface="Times New Roman" pitchFamily="18" charset="0"/>
                <a:cs typeface="Times New Roman" pitchFamily="18" charset="0"/>
              </a:rPr>
              <a:t>ú</a:t>
            </a:r>
            <a:r>
              <a:rPr lang="vi-VN" sz="2000" dirty="0" smtClean="0">
                <a:solidFill>
                  <a:srgbClr val="0070C0"/>
                </a:solidFill>
                <a:latin typeface="Times New Roman" pitchFamily="18" charset="0"/>
                <a:cs typeface="Times New Roman" pitchFamily="18" charset="0"/>
              </a:rPr>
              <a:t> , chă</a:t>
            </a:r>
            <a:r>
              <a:rPr lang="en-US" sz="2000" dirty="0" smtClean="0">
                <a:solidFill>
                  <a:srgbClr val="0070C0"/>
                </a:solidFill>
                <a:latin typeface="Times New Roman" pitchFamily="18" charset="0"/>
                <a:cs typeface="Times New Roman" pitchFamily="18" charset="0"/>
              </a:rPr>
              <a:t>m</a:t>
            </a:r>
            <a:r>
              <a:rPr lang="vi-VN" sz="2000" dirty="0" smtClean="0">
                <a:solidFill>
                  <a:srgbClr val="0070C0"/>
                </a:solidFill>
                <a:latin typeface="Times New Roman" pitchFamily="18" charset="0"/>
                <a:cs typeface="Times New Roman" pitchFamily="18" charset="0"/>
              </a:rPr>
              <a:t> ch</a:t>
            </a:r>
            <a:r>
              <a:rPr lang="en-US" sz="2000" dirty="0" smtClean="0">
                <a:solidFill>
                  <a:srgbClr val="0070C0"/>
                </a:solidFill>
                <a:latin typeface="Times New Roman" pitchFamily="18" charset="0"/>
                <a:cs typeface="Times New Roman" pitchFamily="18" charset="0"/>
              </a:rPr>
              <a:t>ú</a:t>
            </a:r>
            <a:r>
              <a:rPr lang="vi-VN" sz="2000" dirty="0" smtClean="0">
                <a:solidFill>
                  <a:srgbClr val="0070C0"/>
                </a:solidFill>
                <a:latin typeface="Times New Roman" pitchFamily="18" charset="0"/>
                <a:cs typeface="Times New Roman" pitchFamily="18" charset="0"/>
              </a:rPr>
              <a:t> nghe c</a:t>
            </a:r>
            <a:r>
              <a:rPr lang="en-US" sz="2000" dirty="0" smtClean="0">
                <a:solidFill>
                  <a:srgbClr val="0070C0"/>
                </a:solidFill>
                <a:latin typeface="Times New Roman" pitchFamily="18" charset="0"/>
                <a:cs typeface="Times New Roman" pitchFamily="18" charset="0"/>
              </a:rPr>
              <a:t>ô</a:t>
            </a:r>
            <a:r>
              <a:rPr lang="vi-VN" sz="2000" dirty="0" smtClean="0">
                <a:solidFill>
                  <a:srgbClr val="0070C0"/>
                </a:solidFill>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k</a:t>
            </a:r>
            <a:r>
              <a:rPr lang="vi-VN" sz="2000" dirty="0" smtClean="0">
                <a:solidFill>
                  <a:srgbClr val="0070C0"/>
                </a:solidFill>
                <a:latin typeface="Times New Roman" pitchFamily="18" charset="0"/>
                <a:cs typeface="Times New Roman" pitchFamily="18" charset="0"/>
              </a:rPr>
              <a:t>ể chuyện</a:t>
            </a:r>
          </a:p>
          <a:p>
            <a:r>
              <a:rPr lang="vi-VN" sz="2000" dirty="0" smtClean="0">
                <a:solidFill>
                  <a:srgbClr val="0070C0"/>
                </a:solidFill>
                <a:latin typeface="+mj-lt"/>
              </a:rPr>
              <a:t>-</a:t>
            </a:r>
            <a:r>
              <a:rPr lang="en-US" sz="2000" dirty="0" smtClean="0">
                <a:solidFill>
                  <a:srgbClr val="0070C0"/>
                </a:solidFill>
                <a:latin typeface="+mj-lt"/>
              </a:rPr>
              <a:t> </a:t>
            </a:r>
            <a:r>
              <a:rPr lang="vi-VN" sz="2000" dirty="0" smtClean="0">
                <a:solidFill>
                  <a:srgbClr val="0070C0"/>
                </a:solidFill>
                <a:latin typeface="Times New Roman" pitchFamily="18" charset="0"/>
                <a:cs typeface="Times New Roman" pitchFamily="18" charset="0"/>
              </a:rPr>
              <a:t>Trẻ có thức </a:t>
            </a:r>
            <a:r>
              <a:rPr lang="en-US" sz="2000" dirty="0" err="1" smtClean="0">
                <a:solidFill>
                  <a:srgbClr val="0070C0"/>
                </a:solidFill>
                <a:latin typeface="Times New Roman" pitchFamily="18" charset="0"/>
                <a:cs typeface="Times New Roman" pitchFamily="18" charset="0"/>
              </a:rPr>
              <a:t>chấp</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hành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lệ</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a:t>
            </a:r>
            <a:endParaRPr lang="vi-VN" sz="2000" dirty="0" smtClean="0">
              <a:solidFill>
                <a:srgbClr val="0070C0"/>
              </a:solidFill>
              <a:latin typeface="Times New Roman" pitchFamily="18" charset="0"/>
              <a:cs typeface="Times New Roman" pitchFamily="18" charset="0"/>
            </a:endParaRP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Giáo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dục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trẻ</a:t>
            </a:r>
            <a:r>
              <a:rPr lang="en-US" sz="2000" dirty="0" smtClean="0">
                <a:solidFill>
                  <a:srgbClr val="0070C0"/>
                </a:solidFill>
                <a:latin typeface="Times New Roman" pitchFamily="18" charset="0"/>
                <a:cs typeface="Times New Roman" pitchFamily="18" charset="0"/>
              </a:rPr>
              <a:t> ý </a:t>
            </a:r>
            <a:r>
              <a:rPr lang="en-US" sz="2000" dirty="0" err="1" smtClean="0">
                <a:solidFill>
                  <a:srgbClr val="0070C0"/>
                </a:solidFill>
                <a:latin typeface="Times New Roman" pitchFamily="18" charset="0"/>
                <a:cs typeface="Times New Roman" pitchFamily="18" charset="0"/>
              </a:rPr>
              <a:t>thức</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sống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Chấp</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hành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luật</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lệ</a:t>
            </a:r>
            <a:r>
              <a:rPr lang="en-US" sz="2000" dirty="0" smtClean="0">
                <a:solidFill>
                  <a:srgbClr val="0070C0"/>
                </a:solidFill>
                <a:latin typeface="Times New Roman" pitchFamily="18" charset="0"/>
                <a:cs typeface="Times New Roman" pitchFamily="18" charset="0"/>
              </a:rPr>
              <a:t> an </a:t>
            </a:r>
            <a:r>
              <a:rPr lang="en-US" sz="2000" dirty="0" err="1" smtClean="0">
                <a:solidFill>
                  <a:srgbClr val="0070C0"/>
                </a:solidFill>
                <a:latin typeface="Times New Roman" pitchFamily="18" charset="0"/>
                <a:cs typeface="Times New Roman" pitchFamily="18" charset="0"/>
              </a:rPr>
              <a:t>toàn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giao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thông</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để</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bảo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vệ</a:t>
            </a:r>
            <a:r>
              <a:rPr lang="en-US" sz="2000" dirty="0" smtClean="0">
                <a:solidFill>
                  <a:srgbClr val="0070C0"/>
                </a:solidFill>
                <a:latin typeface="Times New Roman" pitchFamily="18" charset="0"/>
                <a:cs typeface="Times New Roman" pitchFamily="18" charset="0"/>
              </a:rPr>
              <a:t> an </a:t>
            </a:r>
            <a:r>
              <a:rPr lang="en-US" sz="2000" dirty="0" err="1" smtClean="0">
                <a:solidFill>
                  <a:srgbClr val="0070C0"/>
                </a:solidFill>
                <a:latin typeface="Times New Roman" pitchFamily="18" charset="0"/>
                <a:cs typeface="Times New Roman" pitchFamily="18" charset="0"/>
              </a:rPr>
              <a:t>toàn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mọi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người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và</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cho</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chính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bản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thân</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mình</a:t>
            </a:r>
            <a:endParaRPr lang="vi-VN" sz="2000" dirty="0" smtClean="0">
              <a:solidFill>
                <a:srgbClr val="0070C0"/>
              </a:solidFill>
              <a:latin typeface="Times New Roman" pitchFamily="18" charset="0"/>
              <a:cs typeface="Times New Roman" pitchFamily="18" charset="0"/>
            </a:endParaRPr>
          </a:p>
          <a:p>
            <a:r>
              <a:rPr lang="en-US" sz="2000" b="1" dirty="0" smtClean="0">
                <a:solidFill>
                  <a:srgbClr val="0070C0"/>
                </a:solidFill>
                <a:latin typeface="Times New Roman" pitchFamily="18" charset="0"/>
                <a:cs typeface="Times New Roman" pitchFamily="18" charset="0"/>
              </a:rPr>
              <a:t>I</a:t>
            </a:r>
            <a:r>
              <a:rPr lang="vi-VN" sz="2000" b="1" dirty="0" smtClean="0">
                <a:solidFill>
                  <a:srgbClr val="0070C0"/>
                </a:solidFill>
                <a:latin typeface="Times New Roman" pitchFamily="18" charset="0"/>
                <a:cs typeface="Times New Roman" pitchFamily="18" charset="0"/>
              </a:rPr>
              <a:t>I. Chuẩn bị</a:t>
            </a:r>
            <a:r>
              <a:rPr lang="en-US" sz="2000" b="1" dirty="0" smtClean="0">
                <a:solidFill>
                  <a:srgbClr val="0070C0"/>
                </a:solidFill>
                <a:latin typeface="Times New Roman" pitchFamily="18" charset="0"/>
                <a:cs typeface="Times New Roman" pitchFamily="18" charset="0"/>
              </a:rPr>
              <a:t>.</a:t>
            </a: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Bài</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giảng</a:t>
            </a:r>
            <a:r>
              <a:rPr lang="en-US" sz="2000" dirty="0" smtClean="0">
                <a:solidFill>
                  <a:srgbClr val="0070C0"/>
                </a:solidFill>
                <a:latin typeface="Times New Roman" pitchFamily="18" charset="0"/>
                <a:cs typeface="Times New Roman" pitchFamily="18" charset="0"/>
              </a:rPr>
              <a:t> minh </a:t>
            </a:r>
            <a:r>
              <a:rPr lang="en-US" sz="2000" dirty="0" err="1" smtClean="0">
                <a:solidFill>
                  <a:srgbClr val="0070C0"/>
                </a:solidFill>
                <a:latin typeface="Times New Roman" pitchFamily="18" charset="0"/>
                <a:cs typeface="Times New Roman" pitchFamily="18" charset="0"/>
              </a:rPr>
              <a:t>họa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nội</a:t>
            </a:r>
            <a:r>
              <a:rPr lang="en-US" sz="2000" dirty="0" smtClean="0">
                <a:solidFill>
                  <a:srgbClr val="0070C0"/>
                </a:solidFill>
                <a:latin typeface="Times New Roman" pitchFamily="18" charset="0"/>
                <a:cs typeface="Times New Roman" pitchFamily="18" charset="0"/>
              </a:rPr>
              <a:t> dung </a:t>
            </a:r>
            <a:r>
              <a:rPr lang="en-US" sz="2000" dirty="0" err="1" smtClean="0">
                <a:solidFill>
                  <a:srgbClr val="0070C0"/>
                </a:solidFill>
                <a:latin typeface="Times New Roman" pitchFamily="18" charset="0"/>
                <a:cs typeface="Times New Roman" pitchFamily="18" charset="0"/>
              </a:rPr>
              <a:t>câu</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chuyện</a:t>
            </a:r>
            <a:r>
              <a:rPr lang="en-US" sz="2000" dirty="0" smtClean="0">
                <a:solidFill>
                  <a:srgbClr val="0070C0"/>
                </a:solidFill>
                <a:latin typeface="Times New Roman" pitchFamily="18" charset="0"/>
                <a:cs typeface="Times New Roman" pitchFamily="18" charset="0"/>
              </a:rPr>
              <a:t>.</a:t>
            </a:r>
          </a:p>
          <a:p>
            <a:pPr>
              <a:buFontTx/>
              <a:buChar char="-"/>
            </a:pP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Máy</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tính</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loa</a:t>
            </a:r>
            <a:r>
              <a:rPr lang="en-US" sz="2000" dirty="0" smtClean="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đài</a:t>
            </a:r>
            <a:r>
              <a:rPr lang="en-US" sz="2000" dirty="0" smtClean="0">
                <a:solidFill>
                  <a:srgbClr val="0070C0"/>
                </a:solidFill>
                <a:latin typeface="Times New Roman" pitchFamily="18" charset="0"/>
                <a:cs typeface="Times New Roman" pitchFamily="18" charset="0"/>
              </a:rPr>
              <a:t>.</a:t>
            </a:r>
          </a:p>
          <a:p>
            <a:r>
              <a:rPr lang="en-US" sz="2000" b="1" dirty="0" smtClean="0">
                <a:solidFill>
                  <a:srgbClr val="0070C0"/>
                </a:solidFill>
                <a:latin typeface="Times New Roman" pitchFamily="18" charset="0"/>
                <a:cs typeface="Times New Roman" pitchFamily="18" charset="0"/>
              </a:rPr>
              <a:t>III. </a:t>
            </a:r>
            <a:r>
              <a:rPr lang="en-US" sz="2000" b="1" dirty="0" err="1" smtClean="0">
                <a:solidFill>
                  <a:srgbClr val="0070C0"/>
                </a:solidFill>
                <a:latin typeface="Times New Roman" pitchFamily="18" charset="0"/>
                <a:cs typeface="Times New Roman" pitchFamily="18" charset="0"/>
              </a:rPr>
              <a:t>Tiến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hành</a:t>
            </a:r>
            <a:endParaRPr lang="en-US" sz="2000" b="1" dirty="0" smtClean="0">
              <a:solidFill>
                <a:srgbClr val="0070C0"/>
              </a:solidFill>
              <a:latin typeface="Times New Roman" pitchFamily="18" charset="0"/>
              <a:cs typeface="Times New Roman" pitchFamily="18" charset="0"/>
            </a:endParaRPr>
          </a:p>
          <a:p>
            <a:endParaRPr lang="vi-V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Hue\Ảnh nền\54881201-spring-background-with-green-grass-flowers-and-blue-sky.jpg"/>
          <p:cNvPicPr>
            <a:picLocks noChangeAspect="1" noChangeArrowheads="1"/>
          </p:cNvPicPr>
          <p:nvPr/>
        </p:nvPicPr>
        <p:blipFill>
          <a:blip r:embed="rId4" cstate="print"/>
          <a:srcRect/>
          <a:stretch>
            <a:fillRect/>
          </a:stretch>
        </p:blipFill>
        <p:spPr bwMode="auto">
          <a:xfrm>
            <a:off x="-27134" y="0"/>
            <a:ext cx="9171134" cy="6858000"/>
          </a:xfrm>
          <a:prstGeom prst="rect">
            <a:avLst/>
          </a:prstGeom>
          <a:noFill/>
        </p:spPr>
      </p:pic>
      <p:sp>
        <p:nvSpPr>
          <p:cNvPr id="3" name="TextBox 2"/>
          <p:cNvSpPr txBox="1"/>
          <p:nvPr/>
        </p:nvSpPr>
        <p:spPr>
          <a:xfrm>
            <a:off x="0" y="1676400"/>
            <a:ext cx="9144000" cy="2554545"/>
          </a:xfrm>
          <a:prstGeom prst="rect">
            <a:avLst/>
          </a:prstGeom>
          <a:noFill/>
        </p:spPr>
        <p:txBody>
          <a:bodyPr wrap="square" rtlCol="0">
            <a:spAutoFit/>
          </a:bodyPr>
          <a:lstStyle/>
          <a:p>
            <a:pPr marL="742950" indent="-742950" algn="ctr">
              <a:buAutoNum type="arabicPeriod"/>
            </a:pPr>
            <a:r>
              <a:rPr lang="en-US" sz="4000" b="1" dirty="0" err="1" smtClean="0">
                <a:solidFill>
                  <a:srgbClr val="FF0000"/>
                </a:solidFill>
                <a:latin typeface="Times New Roman" pitchFamily="18" charset="0"/>
                <a:cs typeface="Times New Roman" pitchFamily="18" charset="0"/>
              </a:rPr>
              <a:t>Ổn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định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tổ</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chức</a:t>
            </a:r>
            <a:endParaRPr lang="en-US" sz="4000" b="1" dirty="0" smtClean="0">
              <a:solidFill>
                <a:srgbClr val="FF0000"/>
              </a:solidFill>
              <a:latin typeface="Times New Roman" pitchFamily="18" charset="0"/>
              <a:cs typeface="Times New Roman" pitchFamily="18" charset="0"/>
            </a:endParaRPr>
          </a:p>
          <a:p>
            <a:pPr marL="742950" indent="-742950" algn="ctr"/>
            <a:r>
              <a:rPr lang="en-US" sz="4000" b="1" dirty="0" err="1" smtClean="0">
                <a:solidFill>
                  <a:srgbClr val="002060"/>
                </a:solidFill>
                <a:latin typeface="Times New Roman" pitchFamily="18" charset="0"/>
                <a:cs typeface="Times New Roman" pitchFamily="18" charset="0"/>
              </a:rPr>
              <a:t>Hát</a:t>
            </a:r>
            <a:r>
              <a:rPr lang="en-US" sz="4000" b="1" dirty="0" smtClean="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Em tập lái ô tô</a:t>
            </a:r>
            <a:endParaRPr lang="en-US" sz="4000" b="1" dirty="0" smtClean="0">
              <a:solidFill>
                <a:srgbClr val="002060"/>
              </a:solidFill>
              <a:latin typeface="Times New Roman" pitchFamily="18" charset="0"/>
              <a:cs typeface="Times New Roman" pitchFamily="18" charset="0"/>
            </a:endParaRPr>
          </a:p>
          <a:p>
            <a:pPr marL="742950" indent="-742950" algn="ctr"/>
            <a:endParaRPr lang="en-US" sz="4000" b="1" dirty="0" smtClean="0">
              <a:solidFill>
                <a:srgbClr val="002060"/>
              </a:solidFill>
              <a:latin typeface="Times New Roman" pitchFamily="18" charset="0"/>
              <a:cs typeface="Times New Roman" pitchFamily="18" charset="0"/>
            </a:endParaRPr>
          </a:p>
          <a:p>
            <a:pPr marL="742950" indent="-742950" algn="ctr">
              <a:buAutoNum type="arabicPeriod"/>
            </a:pPr>
            <a:endParaRPr lang="en-US" sz="4000" b="1" dirty="0">
              <a:solidFill>
                <a:srgbClr val="FF0000"/>
              </a:solidFill>
              <a:latin typeface="Times New Roman" pitchFamily="18" charset="0"/>
              <a:cs typeface="Times New Roman" pitchFamily="18" charset="0"/>
            </a:endParaRPr>
          </a:p>
        </p:txBody>
      </p:sp>
      <p:pic>
        <p:nvPicPr>
          <p:cNvPr id="4" name="beat-chu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ue\Ảnh nền\54881201-spring-background-with-green-grass-flowers-and-blue-sky.jpg"/>
          <p:cNvPicPr>
            <a:picLocks noChangeAspect="1" noChangeArrowheads="1"/>
          </p:cNvPicPr>
          <p:nvPr/>
        </p:nvPicPr>
        <p:blipFill>
          <a:blip r:embed="rId2" cstate="print"/>
          <a:srcRect/>
          <a:stretch>
            <a:fillRect/>
          </a:stretch>
        </p:blipFill>
        <p:spPr bwMode="auto">
          <a:xfrm>
            <a:off x="-27134" y="0"/>
            <a:ext cx="9171134" cy="6858000"/>
          </a:xfrm>
          <a:prstGeom prst="rect">
            <a:avLst/>
          </a:prstGeom>
          <a:noFill/>
        </p:spPr>
      </p:pic>
      <p:sp>
        <p:nvSpPr>
          <p:cNvPr id="5" name="TextBox 4"/>
          <p:cNvSpPr txBox="1"/>
          <p:nvPr/>
        </p:nvSpPr>
        <p:spPr>
          <a:xfrm>
            <a:off x="0" y="0"/>
            <a:ext cx="9144000" cy="5539978"/>
          </a:xfrm>
          <a:prstGeom prst="rect">
            <a:avLst/>
          </a:prstGeom>
          <a:noFill/>
        </p:spPr>
        <p:txBody>
          <a:bodyPr wrap="square" rtlCol="0">
            <a:spAutoFit/>
          </a:bodyPr>
          <a:lstStyle/>
          <a:p>
            <a:pPr algn="ctr"/>
            <a:endParaRPr lang="en-US" sz="4000" b="1" smtClean="0">
              <a:solidFill>
                <a:srgbClr val="FF0000"/>
              </a:solidFill>
              <a:latin typeface="Times New Roman" pitchFamily="18" charset="0"/>
              <a:cs typeface="Times New Roman" pitchFamily="18" charset="0"/>
            </a:endParaRPr>
          </a:p>
          <a:p>
            <a:pPr algn="ctr"/>
            <a:r>
              <a:rPr lang="en-US" sz="4000" b="1" smtClean="0">
                <a:solidFill>
                  <a:srgbClr val="FF0000"/>
                </a:solidFill>
                <a:latin typeface="Times New Roman" pitchFamily="18" charset="0"/>
                <a:cs typeface="Times New Roman" pitchFamily="18" charset="0"/>
              </a:rPr>
              <a:t>2. Phương pháp, hình thức tổ chức.</a:t>
            </a:r>
          </a:p>
          <a:p>
            <a:pPr algn="ctr"/>
            <a:endParaRPr lang="en-US" sz="1400" b="1" smtClean="0">
              <a:solidFill>
                <a:srgbClr val="FF0000"/>
              </a:solidFill>
              <a:latin typeface="Times New Roman" pitchFamily="18" charset="0"/>
              <a:cs typeface="Times New Roman" pitchFamily="18" charset="0"/>
            </a:endParaRPr>
          </a:p>
          <a:p>
            <a:pPr algn="ctr"/>
            <a:r>
              <a:rPr lang="en-US" sz="4000" b="1" smtClean="0">
                <a:solidFill>
                  <a:srgbClr val="0070C0"/>
                </a:solidFill>
                <a:latin typeface="Times New Roman" pitchFamily="18" charset="0"/>
                <a:cs typeface="Times New Roman" pitchFamily="18" charset="0"/>
              </a:rPr>
              <a:t>  2.1: Cô kể chuyện.</a:t>
            </a:r>
          </a:p>
          <a:p>
            <a:r>
              <a:rPr lang="en-US" sz="2000" smtClean="0">
                <a:solidFill>
                  <a:srgbClr val="0070C0"/>
                </a:solidFill>
                <a:latin typeface="Times New Roman" pitchFamily="18" charset="0"/>
                <a:cs typeface="Times New Roman" pitchFamily="18" charset="0"/>
              </a:rPr>
              <a:t>+ Khi đi đường các con đi như thế nào?</a:t>
            </a:r>
          </a:p>
          <a:p>
            <a:r>
              <a:rPr lang="en-US" sz="2000" smtClean="0">
                <a:solidFill>
                  <a:srgbClr val="0070C0"/>
                </a:solidFill>
                <a:latin typeface="Times New Roman" pitchFamily="18" charset="0"/>
                <a:cs typeface="Times New Roman" pitchFamily="18" charset="0"/>
              </a:rPr>
              <a:t>+ Hôm nay bạn ô tô con tham gia lớp học luật giao thông nhưng không biết được khi đi ra đường bạn có chấp hành đúng luật lệ giao thông không nhỉ? Cô mời các con đến với câu chuyện “Ô tô con học bài” nhé!</a:t>
            </a:r>
          </a:p>
          <a:p>
            <a:pPr>
              <a:buFontTx/>
              <a:buChar char="-"/>
            </a:pPr>
            <a:r>
              <a:rPr lang="en-US" sz="2000" smtClean="0">
                <a:solidFill>
                  <a:srgbClr val="0070C0"/>
                </a:solidFill>
                <a:latin typeface="Times New Roman" pitchFamily="18" charset="0"/>
                <a:cs typeface="Times New Roman" pitchFamily="18" charset="0"/>
              </a:rPr>
              <a:t> Cô kể lần 1: không tranh kết hợp cử chỉ điệu bộ</a:t>
            </a:r>
          </a:p>
          <a:p>
            <a:r>
              <a:rPr lang="en-US" sz="2000" smtClean="0">
                <a:solidFill>
                  <a:srgbClr val="0070C0"/>
                </a:solidFill>
                <a:latin typeface="Times New Roman" pitchFamily="18" charset="0"/>
                <a:cs typeface="Times New Roman" pitchFamily="18" charset="0"/>
              </a:rPr>
              <a:t>+ Cô vừa kể câu chuyện có tên là gì?</a:t>
            </a:r>
          </a:p>
          <a:p>
            <a:r>
              <a:rPr lang="en-US" sz="2000" smtClean="0">
                <a:solidFill>
                  <a:srgbClr val="0070C0"/>
                </a:solidFill>
                <a:latin typeface="Times New Roman" pitchFamily="18" charset="0"/>
                <a:cs typeface="Times New Roman" pitchFamily="18" charset="0"/>
              </a:rPr>
              <a:t>+ Trong truyện có những ai?</a:t>
            </a:r>
          </a:p>
          <a:p>
            <a:pPr>
              <a:buFontTx/>
              <a:buChar char="-"/>
            </a:pPr>
            <a:r>
              <a:rPr lang="en-US" sz="2000" smtClean="0">
                <a:solidFill>
                  <a:srgbClr val="0070C0"/>
                </a:solidFill>
                <a:latin typeface="Times New Roman" pitchFamily="18" charset="0"/>
                <a:cs typeface="Times New Roman" pitchFamily="18" charset="0"/>
              </a:rPr>
              <a:t> Cô kể lần 2: Sử dụng các slide ảnh kết hợp giọng đọc của cô.</a:t>
            </a:r>
          </a:p>
          <a:p>
            <a:r>
              <a:rPr lang="en-US" sz="2000" b="1" smtClean="0">
                <a:solidFill>
                  <a:srgbClr val="0070C0"/>
                </a:solidFill>
                <a:latin typeface="Times New Roman" pitchFamily="18" charset="0"/>
                <a:cs typeface="Times New Roman" pitchFamily="18" charset="0"/>
              </a:rPr>
              <a:t>    </a:t>
            </a:r>
          </a:p>
          <a:p>
            <a:pPr>
              <a:buFontTx/>
              <a:buChar char="-"/>
            </a:pPr>
            <a:endParaRPr lang="en-US" sz="2000" smtClean="0">
              <a:solidFill>
                <a:srgbClr val="0070C0"/>
              </a:solidFill>
              <a:latin typeface="Times New Roman" pitchFamily="18" charset="0"/>
              <a:cs typeface="Times New Roman" pitchFamily="18" charset="0"/>
            </a:endParaRPr>
          </a:p>
          <a:p>
            <a:endParaRPr lang="en-US" sz="20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yTinhDucDung\Desktop\1.JPG"/>
          <p:cNvPicPr>
            <a:picLocks noChangeAspect="1" noChangeArrowheads="1"/>
          </p:cNvPicPr>
          <p:nvPr/>
        </p:nvPicPr>
        <p:blipFill>
          <a:blip r:embed="rId2" cstate="print"/>
          <a:srcRect/>
          <a:stretch>
            <a:fillRect/>
          </a:stretch>
        </p:blipFill>
        <p:spPr bwMode="auto">
          <a:xfrm>
            <a:off x="0" y="0"/>
            <a:ext cx="9144000" cy="5929313"/>
          </a:xfrm>
          <a:prstGeom prst="rect">
            <a:avLst/>
          </a:prstGeom>
          <a:noFill/>
        </p:spPr>
      </p:pic>
      <p:sp>
        <p:nvSpPr>
          <p:cNvPr id="5" name="TextBox 4"/>
          <p:cNvSpPr txBox="1"/>
          <p:nvPr/>
        </p:nvSpPr>
        <p:spPr>
          <a:xfrm>
            <a:off x="0" y="5943600"/>
            <a:ext cx="9144001" cy="1200329"/>
          </a:xfrm>
          <a:prstGeom prst="rect">
            <a:avLst/>
          </a:prstGeom>
          <a:noFill/>
        </p:spPr>
        <p:txBody>
          <a:bodyPr wrap="square" rtlCol="0">
            <a:spAutoFit/>
          </a:bodyPr>
          <a:lstStyle/>
          <a:p>
            <a:r>
              <a:rPr lang="vi-VN" smtClean="0"/>
              <a:t>Hôm nay các ô tô trong xưởng phải dậy sớm để nghe chú cảnh sát Mèo giảng về luật giao thông. Chú dặn các ô tô phải nhỡ kĩ: Đèn đỏ phải dừng lại, đèn xanh mới được đi, không được đi vào đường một chiều.</a:t>
            </a:r>
            <a:endParaRPr lang="en-US" smtClean="0"/>
          </a:p>
          <a:p>
            <a:endParaRPr lang="en-US"/>
          </a:p>
        </p:txBody>
      </p:sp>
      <p:sp>
        <p:nvSpPr>
          <p:cNvPr id="6" name="TextBox 5"/>
          <p:cNvSpPr txBox="1"/>
          <p:nvPr/>
        </p:nvSpPr>
        <p:spPr>
          <a:xfrm>
            <a:off x="1" y="0"/>
            <a:ext cx="5105400" cy="523220"/>
          </a:xfrm>
          <a:prstGeom prst="rect">
            <a:avLst/>
          </a:prstGeom>
          <a:noFill/>
        </p:spPr>
        <p:txBody>
          <a:bodyPr wrap="square" rtlCol="0">
            <a:spAutoFit/>
          </a:bodyPr>
          <a:lstStyle/>
          <a:p>
            <a:r>
              <a:rPr lang="en-US" sz="2800" b="1" smtClean="0">
                <a:solidFill>
                  <a:srgbClr val="FFC000"/>
                </a:solidFill>
                <a:latin typeface="Times New Roman" pitchFamily="18" charset="0"/>
                <a:cs typeface="Times New Roman" pitchFamily="18" charset="0"/>
              </a:rPr>
              <a:t>Truyện: Ô tô con học bài</a:t>
            </a:r>
            <a:endParaRPr lang="en-US" sz="2800" b="1">
              <a:solidFill>
                <a:srgbClr val="FFC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yTinhDucDung\Desktop\2.JPG"/>
          <p:cNvPicPr>
            <a:picLocks noChangeAspect="1" noChangeArrowheads="1"/>
          </p:cNvPicPr>
          <p:nvPr/>
        </p:nvPicPr>
        <p:blipFill>
          <a:blip r:embed="rId2" cstate="print"/>
          <a:srcRect/>
          <a:stretch>
            <a:fillRect/>
          </a:stretch>
        </p:blipFill>
        <p:spPr bwMode="auto">
          <a:xfrm>
            <a:off x="0" y="0"/>
            <a:ext cx="9144000" cy="5867400"/>
          </a:xfrm>
          <a:prstGeom prst="rect">
            <a:avLst/>
          </a:prstGeom>
          <a:noFill/>
        </p:spPr>
      </p:pic>
      <p:sp>
        <p:nvSpPr>
          <p:cNvPr id="5" name="TextBox 4"/>
          <p:cNvSpPr txBox="1"/>
          <p:nvPr/>
        </p:nvSpPr>
        <p:spPr>
          <a:xfrm>
            <a:off x="0" y="6096000"/>
            <a:ext cx="9144000" cy="646331"/>
          </a:xfrm>
          <a:prstGeom prst="rect">
            <a:avLst/>
          </a:prstGeom>
          <a:noFill/>
        </p:spPr>
        <p:txBody>
          <a:bodyPr wrap="square" rtlCol="0">
            <a:spAutoFit/>
          </a:bodyPr>
          <a:lstStyle/>
          <a:p>
            <a:r>
              <a:rPr lang="vi-VN"/>
              <a:t>Ô tô con nghe vậy chỉ cười, cho là quá dễ, không cần phải học nên ngáp ngắn ngáp dài rồi nhắm mắt ngủ.</a:t>
            </a:r>
            <a:endParaRPr lang="en-U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yTinhDucDung\Desktop\3.JPG"/>
          <p:cNvPicPr>
            <a:picLocks noChangeAspect="1" noChangeArrowheads="1"/>
          </p:cNvPicPr>
          <p:nvPr/>
        </p:nvPicPr>
        <p:blipFill>
          <a:blip r:embed="rId2" cstate="print"/>
          <a:srcRect/>
          <a:stretch>
            <a:fillRect/>
          </a:stretch>
        </p:blipFill>
        <p:spPr bwMode="auto">
          <a:xfrm>
            <a:off x="0" y="0"/>
            <a:ext cx="9144000" cy="5638800"/>
          </a:xfrm>
          <a:prstGeom prst="rect">
            <a:avLst/>
          </a:prstGeom>
          <a:noFill/>
        </p:spPr>
      </p:pic>
      <p:sp>
        <p:nvSpPr>
          <p:cNvPr id="5" name="TextBox 4"/>
          <p:cNvSpPr txBox="1"/>
          <p:nvPr/>
        </p:nvSpPr>
        <p:spPr>
          <a:xfrm>
            <a:off x="1" y="5715000"/>
            <a:ext cx="9144000" cy="1477328"/>
          </a:xfrm>
          <a:prstGeom prst="rect">
            <a:avLst/>
          </a:prstGeom>
          <a:noFill/>
        </p:spPr>
        <p:txBody>
          <a:bodyPr wrap="square" rtlCol="0">
            <a:spAutoFit/>
          </a:bodyPr>
          <a:lstStyle/>
          <a:p>
            <a:r>
              <a:rPr lang="vi-VN"/>
              <a:t>Ô tô con ngủ quên mất cho tới khi các ô tô khác ở xưởng lần lượt chạy ra đường cậu mới bừng tỉnh, vội vàng chạy theo. Chú cảnh sát Mèo hỏi:</a:t>
            </a:r>
          </a:p>
          <a:p>
            <a:r>
              <a:rPr lang="vi-VN"/>
              <a:t>- Đã nhớ kỹ luật chưa, Ô tô con?</a:t>
            </a:r>
          </a:p>
          <a:p>
            <a:r>
              <a:rPr lang="vi-VN"/>
              <a:t>- Dễ lắm, cháu nhớ rồi chú ạ!</a:t>
            </a:r>
          </a:p>
          <a:p>
            <a:endParaRPr lang="en-US"/>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yTinhDucDung\Desktop\4.JPG"/>
          <p:cNvPicPr>
            <a:picLocks noChangeAspect="1" noChangeArrowheads="1"/>
          </p:cNvPicPr>
          <p:nvPr/>
        </p:nvPicPr>
        <p:blipFill>
          <a:blip r:embed="rId2" cstate="print"/>
          <a:srcRect/>
          <a:stretch>
            <a:fillRect/>
          </a:stretch>
        </p:blipFill>
        <p:spPr bwMode="auto">
          <a:xfrm>
            <a:off x="0" y="1"/>
            <a:ext cx="9144000" cy="5029199"/>
          </a:xfrm>
          <a:prstGeom prst="rect">
            <a:avLst/>
          </a:prstGeom>
          <a:noFill/>
        </p:spPr>
      </p:pic>
      <p:sp>
        <p:nvSpPr>
          <p:cNvPr id="5" name="TextBox 4"/>
          <p:cNvSpPr txBox="1"/>
          <p:nvPr/>
        </p:nvSpPr>
        <p:spPr>
          <a:xfrm>
            <a:off x="152400" y="5105400"/>
            <a:ext cx="8991600" cy="2031325"/>
          </a:xfrm>
          <a:prstGeom prst="rect">
            <a:avLst/>
          </a:prstGeom>
          <a:noFill/>
        </p:spPr>
        <p:txBody>
          <a:bodyPr wrap="square" rtlCol="0">
            <a:spAutoFit/>
          </a:bodyPr>
          <a:lstStyle/>
          <a:p>
            <a:r>
              <a:rPr lang="vi-VN"/>
              <a:t>Vừa ra tới đường là Ô tô con đã phóng nhanh. Gần tới ngã tư đèn đỏ mà chú vẫn không hay biết. Chú lạc giữa 1 dòng xe đi ngược lại với mình. Chú đành đừng dạt vào lề đường ngơ ngác nhìn.</a:t>
            </a:r>
          </a:p>
          <a:p>
            <a:pPr>
              <a:buFontTx/>
              <a:buChar char="-"/>
            </a:pPr>
            <a:r>
              <a:rPr lang="vi-VN"/>
              <a:t> </a:t>
            </a:r>
            <a:r>
              <a:rPr lang="vi-VN" smtClean="0"/>
              <a:t>Ối</a:t>
            </a:r>
            <a:r>
              <a:rPr lang="vi-VN"/>
              <a:t>, sao thế nhỉ?</a:t>
            </a:r>
          </a:p>
          <a:p>
            <a:r>
              <a:rPr lang="vi-VN"/>
              <a:t>Đúng lúc đó 1 chú cảnh sát giao thông tuýt còi đi tới khiến Ô tô con bối rối không hiểu có chuyện gì xảy ra.</a:t>
            </a:r>
          </a:p>
          <a:p>
            <a:endParaRPr lang="en-U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yTinhDucDung\Desktop\5.JPG"/>
          <p:cNvPicPr>
            <a:picLocks noChangeAspect="1" noChangeArrowheads="1"/>
          </p:cNvPicPr>
          <p:nvPr/>
        </p:nvPicPr>
        <p:blipFill>
          <a:blip r:embed="rId2" cstate="print"/>
          <a:srcRect/>
          <a:stretch>
            <a:fillRect/>
          </a:stretch>
        </p:blipFill>
        <p:spPr bwMode="auto">
          <a:xfrm>
            <a:off x="0" y="0"/>
            <a:ext cx="9144000" cy="5257800"/>
          </a:xfrm>
          <a:prstGeom prst="rect">
            <a:avLst/>
          </a:prstGeom>
          <a:noFill/>
        </p:spPr>
      </p:pic>
      <p:sp>
        <p:nvSpPr>
          <p:cNvPr id="5" name="TextBox 4"/>
          <p:cNvSpPr txBox="1"/>
          <p:nvPr/>
        </p:nvSpPr>
        <p:spPr>
          <a:xfrm>
            <a:off x="0" y="5257800"/>
            <a:ext cx="9144000" cy="1754326"/>
          </a:xfrm>
          <a:prstGeom prst="rect">
            <a:avLst/>
          </a:prstGeom>
          <a:noFill/>
        </p:spPr>
        <p:txBody>
          <a:bodyPr wrap="square" rtlCol="0">
            <a:spAutoFit/>
          </a:bodyPr>
          <a:lstStyle/>
          <a:p>
            <a:r>
              <a:rPr lang="vi-VN"/>
              <a:t>Cháu bị phạt vì đã đi vào đường một chiều, vi phạm luật giao thông.</a:t>
            </a:r>
          </a:p>
          <a:p>
            <a:r>
              <a:rPr lang="vi-VN" smtClean="0"/>
              <a:t>- </a:t>
            </a:r>
            <a:r>
              <a:rPr lang="vi-VN"/>
              <a:t>Cháu.. cháu không biết ạ!</a:t>
            </a:r>
          </a:p>
          <a:p>
            <a:r>
              <a:rPr lang="vi-VN"/>
              <a:t>Thì ra lúc sáng, ô tô con không học kỹ bài nên không biết là </a:t>
            </a:r>
            <a:r>
              <a:rPr lang="vi-VN" smtClean="0"/>
              <a:t>chỉ</a:t>
            </a:r>
            <a:r>
              <a:rPr lang="en-US" smtClean="0"/>
              <a:t> </a:t>
            </a:r>
            <a:r>
              <a:rPr lang="en-US" b="1" smtClean="0"/>
              <a:t>có</a:t>
            </a:r>
            <a:r>
              <a:rPr lang="vi-VN" smtClean="0"/>
              <a:t> </a:t>
            </a:r>
            <a:r>
              <a:rPr lang="vi-VN"/>
              <a:t>xe như xe cảnh sát, xe cứu hỏa, xe cứu thương đi làm nhiệm vụ… mới được đi vào đường một chiều mà thôi. Ô tô con vừa xấu hổ vừa ân hận vì sự chủ quan của mình.</a:t>
            </a:r>
          </a:p>
          <a:p>
            <a:endParaRPr lang="en-US"/>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1349</Words>
  <Application>Microsoft Office PowerPoint</Application>
  <PresentationFormat>On-screen Show (4:3)</PresentationFormat>
  <Paragraphs>93</Paragraphs>
  <Slides>18</Slides>
  <Notes>1</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Huy Vinh</dc:creator>
  <cp:lastModifiedBy>Admin</cp:lastModifiedBy>
  <cp:revision>43</cp:revision>
  <dcterms:created xsi:type="dcterms:W3CDTF">2020-04-08T03:54:41Z</dcterms:created>
  <dcterms:modified xsi:type="dcterms:W3CDTF">2024-04-06T17:40:06Z</dcterms:modified>
</cp:coreProperties>
</file>