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741" r:id="rId4"/>
    <p:sldMasterId id="2147483778" r:id="rId5"/>
    <p:sldMasterId id="2147483904" r:id="rId6"/>
    <p:sldMasterId id="2147483949" r:id="rId7"/>
    <p:sldMasterId id="2147483973" r:id="rId8"/>
  </p:sldMasterIdLst>
  <p:notesMasterIdLst>
    <p:notesMasterId r:id="rId94"/>
  </p:notesMasterIdLst>
  <p:handoutMasterIdLst>
    <p:handoutMasterId r:id="rId95"/>
  </p:handoutMasterIdLst>
  <p:sldIdLst>
    <p:sldId id="1119" r:id="rId9"/>
    <p:sldId id="1272" r:id="rId10"/>
    <p:sldId id="1129" r:id="rId11"/>
    <p:sldId id="1149" r:id="rId12"/>
    <p:sldId id="1048" r:id="rId13"/>
    <p:sldId id="1202" r:id="rId14"/>
    <p:sldId id="1199" r:id="rId15"/>
    <p:sldId id="1270" r:id="rId16"/>
    <p:sldId id="1201" r:id="rId17"/>
    <p:sldId id="1157" r:id="rId18"/>
    <p:sldId id="1283" r:id="rId19"/>
    <p:sldId id="1160" r:id="rId20"/>
    <p:sldId id="1161" r:id="rId21"/>
    <p:sldId id="1126" r:id="rId22"/>
    <p:sldId id="1137" r:id="rId23"/>
    <p:sldId id="1138" r:id="rId24"/>
    <p:sldId id="1162" r:id="rId25"/>
    <p:sldId id="1124" r:id="rId26"/>
    <p:sldId id="1136" r:id="rId27"/>
    <p:sldId id="728" r:id="rId28"/>
    <p:sldId id="1150" r:id="rId29"/>
    <p:sldId id="1204" r:id="rId30"/>
    <p:sldId id="1205" r:id="rId31"/>
    <p:sldId id="1206" r:id="rId32"/>
    <p:sldId id="1207" r:id="rId33"/>
    <p:sldId id="1208" r:id="rId34"/>
    <p:sldId id="1273" r:id="rId35"/>
    <p:sldId id="1163" r:id="rId36"/>
    <p:sldId id="1274" r:id="rId37"/>
    <p:sldId id="1275" r:id="rId38"/>
    <p:sldId id="1146" r:id="rId39"/>
    <p:sldId id="1147" r:id="rId40"/>
    <p:sldId id="1285" r:id="rId41"/>
    <p:sldId id="762" r:id="rId42"/>
    <p:sldId id="910" r:id="rId43"/>
    <p:sldId id="1164" r:id="rId44"/>
    <p:sldId id="931" r:id="rId45"/>
    <p:sldId id="1276" r:id="rId46"/>
    <p:sldId id="1042" r:id="rId47"/>
    <p:sldId id="1075" r:id="rId48"/>
    <p:sldId id="1019" r:id="rId49"/>
    <p:sldId id="1165" r:id="rId50"/>
    <p:sldId id="1020" r:id="rId51"/>
    <p:sldId id="1131" r:id="rId52"/>
    <p:sldId id="1277" r:id="rId53"/>
    <p:sldId id="1210" r:id="rId54"/>
    <p:sldId id="1211" r:id="rId55"/>
    <p:sldId id="1212" r:id="rId56"/>
    <p:sldId id="1213" r:id="rId57"/>
    <p:sldId id="1214" r:id="rId58"/>
    <p:sldId id="1215" r:id="rId59"/>
    <p:sldId id="1216" r:id="rId60"/>
    <p:sldId id="1217" r:id="rId61"/>
    <p:sldId id="1209" r:id="rId62"/>
    <p:sldId id="1218" r:id="rId63"/>
    <p:sldId id="1219" r:id="rId64"/>
    <p:sldId id="1220" r:id="rId65"/>
    <p:sldId id="1221" r:id="rId66"/>
    <p:sldId id="1222" r:id="rId67"/>
    <p:sldId id="1223" r:id="rId68"/>
    <p:sldId id="1224" r:id="rId69"/>
    <p:sldId id="1225" r:id="rId70"/>
    <p:sldId id="1226" r:id="rId71"/>
    <p:sldId id="1227" r:id="rId72"/>
    <p:sldId id="1229" r:id="rId73"/>
    <p:sldId id="1281" r:id="rId74"/>
    <p:sldId id="1234" r:id="rId75"/>
    <p:sldId id="1237" r:id="rId76"/>
    <p:sldId id="1242" r:id="rId77"/>
    <p:sldId id="1254" r:id="rId78"/>
    <p:sldId id="1255" r:id="rId79"/>
    <p:sldId id="1280" r:id="rId80"/>
    <p:sldId id="1260" r:id="rId81"/>
    <p:sldId id="1259" r:id="rId82"/>
    <p:sldId id="1257" r:id="rId83"/>
    <p:sldId id="1258" r:id="rId84"/>
    <p:sldId id="1262" r:id="rId85"/>
    <p:sldId id="1264" r:id="rId86"/>
    <p:sldId id="1268" r:id="rId87"/>
    <p:sldId id="1267" r:id="rId88"/>
    <p:sldId id="1269" r:id="rId89"/>
    <p:sldId id="1230" r:id="rId90"/>
    <p:sldId id="1231" r:id="rId91"/>
    <p:sldId id="1232" r:id="rId92"/>
    <p:sldId id="1057" r:id="rId9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306" autoAdjust="0"/>
  </p:normalViewPr>
  <p:slideViewPr>
    <p:cSldViewPr snapToGrid="0" showGuides="1">
      <p:cViewPr varScale="1">
        <p:scale>
          <a:sx n="68" d="100"/>
          <a:sy n="68" d="100"/>
        </p:scale>
        <p:origin x="840" y="72"/>
      </p:cViewPr>
      <p:guideLst>
        <p:guide orient="horz" pos="2376"/>
        <p:guide pos="3840"/>
      </p:guideLst>
    </p:cSldViewPr>
  </p:slideViewPr>
  <p:outlineViewPr>
    <p:cViewPr>
      <p:scale>
        <a:sx n="33" d="100"/>
        <a:sy n="33" d="100"/>
      </p:scale>
      <p:origin x="0" y="20850"/>
    </p:cViewPr>
  </p:outlin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handoutMaster" Target="handoutMasters/handout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file:///C:\Users\huync\Dropbox\bao%20cao%20ngay\Bao%20cao%20tinh%20hinh%20SXHD%202017\So%20lieu%20SXH.TCM%20ca%20nuoc%20nhieu%20nam.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SKY\Desktop\T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manualLayout>
          <c:layoutTarget val="inner"/>
          <c:xMode val="edge"/>
          <c:yMode val="edge"/>
          <c:x val="0.10946162263110172"/>
          <c:y val="6.2923327765847456E-2"/>
          <c:w val="0.78558958144431368"/>
          <c:h val="0.81173705559532328"/>
        </c:manualLayout>
      </c:layout>
      <c:barChart>
        <c:barDir val="col"/>
        <c:grouping val="clustered"/>
        <c:varyColors val="0"/>
        <c:ser>
          <c:idx val="0"/>
          <c:order val="0"/>
          <c:tx>
            <c:strRef>
              <c:f>'[So lieu SXH.TCM ca nuoc nhieu nam.xlsx]SXH Hà Nội'!$K$31</c:f>
              <c:strCache>
                <c:ptCount val="1"/>
                <c:pt idx="0">
                  <c:v>Số mắc</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 lieu SXH.TCM ca nuoc nhieu nam.xlsx]SXH Hà Nội'!$J$32:$J$35</c:f>
              <c:strCache>
                <c:ptCount val="4"/>
                <c:pt idx="0">
                  <c:v>2004-2008</c:v>
                </c:pt>
                <c:pt idx="1">
                  <c:v>2009-2013</c:v>
                </c:pt>
                <c:pt idx="2">
                  <c:v>2014-2018</c:v>
                </c:pt>
                <c:pt idx="3">
                  <c:v>2019-2023</c:v>
                </c:pt>
              </c:strCache>
            </c:strRef>
          </c:cat>
          <c:val>
            <c:numRef>
              <c:f>'[So lieu SXH.TCM ca nuoc nhieu nam.xlsx]SXH Hà Nội'!$K$32:$K$35</c:f>
              <c:numCache>
                <c:formatCode>General</c:formatCode>
                <c:ptCount val="4"/>
                <c:pt idx="0">
                  <c:v>7925</c:v>
                </c:pt>
                <c:pt idx="1">
                  <c:v>28591</c:v>
                </c:pt>
                <c:pt idx="2">
                  <c:v>65723</c:v>
                </c:pt>
                <c:pt idx="3">
                  <c:v>42379</c:v>
                </c:pt>
              </c:numCache>
            </c:numRef>
          </c:val>
          <c:extLst>
            <c:ext xmlns:c16="http://schemas.microsoft.com/office/drawing/2014/chart" uri="{C3380CC4-5D6E-409C-BE32-E72D297353CC}">
              <c16:uniqueId val="{00000000-CB66-4B14-BF7E-D378DE9D1A69}"/>
            </c:ext>
          </c:extLst>
        </c:ser>
        <c:dLbls>
          <c:showLegendKey val="0"/>
          <c:showVal val="0"/>
          <c:showCatName val="0"/>
          <c:showSerName val="0"/>
          <c:showPercent val="0"/>
          <c:showBubbleSize val="0"/>
        </c:dLbls>
        <c:gapWidth val="150"/>
        <c:axId val="168122240"/>
        <c:axId val="168123776"/>
      </c:barChart>
      <c:lineChart>
        <c:grouping val="standard"/>
        <c:varyColors val="0"/>
        <c:ser>
          <c:idx val="1"/>
          <c:order val="1"/>
          <c:tx>
            <c:strRef>
              <c:f>'[So lieu SXH.TCM ca nuoc nhieu nam.xlsx]SXH Hà Nội'!$L$31</c:f>
              <c:strCache>
                <c:ptCount val="1"/>
                <c:pt idx="0">
                  <c:v>Tử vong</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 lieu SXH.TCM ca nuoc nhieu nam.xlsx]SXH Hà Nội'!$J$32:$J$35</c:f>
              <c:strCache>
                <c:ptCount val="4"/>
                <c:pt idx="0">
                  <c:v>2004-2008</c:v>
                </c:pt>
                <c:pt idx="1">
                  <c:v>2009-2013</c:v>
                </c:pt>
                <c:pt idx="2">
                  <c:v>2014-2018</c:v>
                </c:pt>
                <c:pt idx="3">
                  <c:v>2019-2023</c:v>
                </c:pt>
              </c:strCache>
            </c:strRef>
          </c:cat>
          <c:val>
            <c:numRef>
              <c:f>'[So lieu SXH.TCM ca nuoc nhieu nam.xlsx]SXH Hà Nội'!$L$32:$L$35</c:f>
              <c:numCache>
                <c:formatCode>General</c:formatCode>
                <c:ptCount val="4"/>
                <c:pt idx="0">
                  <c:v>0</c:v>
                </c:pt>
                <c:pt idx="1">
                  <c:v>0</c:v>
                </c:pt>
                <c:pt idx="2">
                  <c:v>7</c:v>
                </c:pt>
                <c:pt idx="3">
                  <c:v>27</c:v>
                </c:pt>
              </c:numCache>
            </c:numRef>
          </c:val>
          <c:smooth val="0"/>
          <c:extLst>
            <c:ext xmlns:c16="http://schemas.microsoft.com/office/drawing/2014/chart" uri="{C3380CC4-5D6E-409C-BE32-E72D297353CC}">
              <c16:uniqueId val="{00000001-CB66-4B14-BF7E-D378DE9D1A69}"/>
            </c:ext>
          </c:extLst>
        </c:ser>
        <c:dLbls>
          <c:showLegendKey val="0"/>
          <c:showVal val="0"/>
          <c:showCatName val="0"/>
          <c:showSerName val="0"/>
          <c:showPercent val="0"/>
          <c:showBubbleSize val="0"/>
        </c:dLbls>
        <c:marker val="1"/>
        <c:smooth val="0"/>
        <c:axId val="168140160"/>
        <c:axId val="168138240"/>
      </c:lineChart>
      <c:catAx>
        <c:axId val="168122240"/>
        <c:scaling>
          <c:orientation val="minMax"/>
        </c:scaling>
        <c:delete val="0"/>
        <c:axPos val="b"/>
        <c:numFmt formatCode="General" sourceLinked="0"/>
        <c:majorTickMark val="out"/>
        <c:minorTickMark val="none"/>
        <c:tickLblPos val="nextTo"/>
        <c:crossAx val="168123776"/>
        <c:crosses val="autoZero"/>
        <c:auto val="1"/>
        <c:lblAlgn val="ctr"/>
        <c:lblOffset val="100"/>
        <c:noMultiLvlLbl val="0"/>
      </c:catAx>
      <c:valAx>
        <c:axId val="168123776"/>
        <c:scaling>
          <c:orientation val="minMax"/>
        </c:scaling>
        <c:delete val="0"/>
        <c:axPos val="l"/>
        <c:title>
          <c:tx>
            <c:rich>
              <a:bodyPr rot="-5400000" vert="horz"/>
              <a:lstStyle/>
              <a:p>
                <a:pPr>
                  <a:defRPr/>
                </a:pPr>
                <a:r>
                  <a:rPr lang="en-US"/>
                  <a:t>Số mắc</a:t>
                </a:r>
              </a:p>
            </c:rich>
          </c:tx>
          <c:layout>
            <c:manualLayout>
              <c:xMode val="edge"/>
              <c:yMode val="edge"/>
              <c:x val="0"/>
              <c:y val="0.39699395530104192"/>
            </c:manualLayout>
          </c:layout>
          <c:overlay val="0"/>
        </c:title>
        <c:numFmt formatCode="General" sourceLinked="1"/>
        <c:majorTickMark val="out"/>
        <c:minorTickMark val="none"/>
        <c:tickLblPos val="nextTo"/>
        <c:crossAx val="168122240"/>
        <c:crosses val="autoZero"/>
        <c:crossBetween val="between"/>
      </c:valAx>
      <c:valAx>
        <c:axId val="168138240"/>
        <c:scaling>
          <c:orientation val="minMax"/>
        </c:scaling>
        <c:delete val="0"/>
        <c:axPos val="r"/>
        <c:title>
          <c:tx>
            <c:rich>
              <a:bodyPr rot="-5400000" vert="horz"/>
              <a:lstStyle/>
              <a:p>
                <a:pPr>
                  <a:defRPr/>
                </a:pPr>
                <a:r>
                  <a:rPr lang="en-US"/>
                  <a:t>Tử vong</a:t>
                </a:r>
              </a:p>
            </c:rich>
          </c:tx>
          <c:layout>
            <c:manualLayout>
              <c:xMode val="edge"/>
              <c:yMode val="edge"/>
              <c:x val="0.95343746000385765"/>
              <c:y val="0.36522488666189451"/>
            </c:manualLayout>
          </c:layout>
          <c:overlay val="0"/>
        </c:title>
        <c:numFmt formatCode="General" sourceLinked="1"/>
        <c:majorTickMark val="out"/>
        <c:minorTickMark val="none"/>
        <c:tickLblPos val="nextTo"/>
        <c:crossAx val="168140160"/>
        <c:crosses val="max"/>
        <c:crossBetween val="between"/>
      </c:valAx>
      <c:catAx>
        <c:axId val="168140160"/>
        <c:scaling>
          <c:orientation val="minMax"/>
        </c:scaling>
        <c:delete val="1"/>
        <c:axPos val="b"/>
        <c:numFmt formatCode="General" sourceLinked="1"/>
        <c:majorTickMark val="out"/>
        <c:minorTickMark val="none"/>
        <c:tickLblPos val="nextTo"/>
        <c:crossAx val="168138240"/>
        <c:crosses val="autoZero"/>
        <c:auto val="1"/>
        <c:lblAlgn val="ctr"/>
        <c:lblOffset val="100"/>
        <c:noMultiLvlLbl val="0"/>
      </c:catAx>
      <c:spPr>
        <a:noFill/>
        <a:ln w="25400">
          <a:noFill/>
        </a:ln>
      </c:spPr>
    </c:plotArea>
    <c:legend>
      <c:legendPos val="r"/>
      <c:layout>
        <c:manualLayout>
          <c:xMode val="edge"/>
          <c:yMode val="edge"/>
          <c:x val="0.15761243956031618"/>
          <c:y val="6.7717093379707285E-2"/>
          <c:w val="0.23936859297258009"/>
          <c:h val="7.4907818486201413E-2"/>
        </c:manualLayout>
      </c:layout>
      <c:overlay val="0"/>
    </c:legend>
    <c:plotVisOnly val="1"/>
    <c:dispBlanksAs val="gap"/>
    <c:showDLblsOverMax val="0"/>
  </c:chart>
  <c:txPr>
    <a:bodyPr/>
    <a:lstStyle/>
    <a:p>
      <a:pPr>
        <a:defRPr sz="1800"/>
      </a:pPr>
      <a:endParaRPr lang="vi-V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732677935135654E-2"/>
          <c:y val="4.7963313695307035E-2"/>
          <c:w val="0.8088187490113965"/>
          <c:h val="0.81940107281745067"/>
        </c:manualLayout>
      </c:layout>
      <c:barChart>
        <c:barDir val="col"/>
        <c:grouping val="clustered"/>
        <c:varyColors val="0"/>
        <c:ser>
          <c:idx val="0"/>
          <c:order val="0"/>
          <c:tx>
            <c:strRef>
              <c:f>'TCM Ha Noi'!$B$1</c:f>
              <c:strCache>
                <c:ptCount val="1"/>
                <c:pt idx="0">
                  <c:v>Số mắc</c:v>
                </c:pt>
              </c:strCache>
            </c:strRef>
          </c:tx>
          <c:spPr>
            <a:solidFill>
              <a:schemeClr val="accent1"/>
            </a:solidFill>
            <a:ln>
              <a:noFill/>
            </a:ln>
            <a:effectLst/>
          </c:spPr>
          <c:invertIfNegative val="0"/>
          <c:dLbls>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vi-V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'TCM Ha Noi'!$A$2:$A$16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'TCM Ha Noi'!$B$2:$B$16</c:f>
              <c:numCache>
                <c:formatCode>#,##0</c:formatCode>
                <c:ptCount val="15"/>
                <c:pt idx="0">
                  <c:v>672</c:v>
                </c:pt>
                <c:pt idx="1">
                  <c:v>0</c:v>
                </c:pt>
                <c:pt idx="2">
                  <c:v>25</c:v>
                </c:pt>
                <c:pt idx="3">
                  <c:v>1576</c:v>
                </c:pt>
                <c:pt idx="4">
                  <c:v>4448</c:v>
                </c:pt>
                <c:pt idx="5">
                  <c:v>2726</c:v>
                </c:pt>
                <c:pt idx="6">
                  <c:v>1169</c:v>
                </c:pt>
                <c:pt idx="7">
                  <c:v>1155</c:v>
                </c:pt>
                <c:pt idx="8">
                  <c:v>2002</c:v>
                </c:pt>
                <c:pt idx="9">
                  <c:v>764</c:v>
                </c:pt>
                <c:pt idx="10">
                  <c:v>2145</c:v>
                </c:pt>
                <c:pt idx="11">
                  <c:v>1051</c:v>
                </c:pt>
                <c:pt idx="12">
                  <c:v>3120</c:v>
                </c:pt>
                <c:pt idx="13">
                  <c:v>212</c:v>
                </c:pt>
                <c:pt idx="14">
                  <c:v>1661</c:v>
                </c:pt>
              </c:numCache>
            </c:numRef>
          </c:val>
          <c:extLst>
            <c:ext xmlns:c16="http://schemas.microsoft.com/office/drawing/2014/chart" uri="{C3380CC4-5D6E-409C-BE32-E72D297353CC}">
              <c16:uniqueId val="{00000000-7C5D-4FC3-9B29-8E8C932984A6}"/>
            </c:ext>
          </c:extLst>
        </c:ser>
        <c:dLbls>
          <c:showLegendKey val="0"/>
          <c:showVal val="0"/>
          <c:showCatName val="0"/>
          <c:showSerName val="0"/>
          <c:showPercent val="0"/>
          <c:showBubbleSize val="0"/>
        </c:dLbls>
        <c:gapWidth val="219"/>
        <c:overlap val="-27"/>
        <c:axId val="222116480"/>
        <c:axId val="222139136"/>
      </c:barChart>
      <c:lineChart>
        <c:grouping val="standard"/>
        <c:varyColors val="0"/>
        <c:ser>
          <c:idx val="1"/>
          <c:order val="1"/>
          <c:tx>
            <c:strRef>
              <c:f>'TCM Ha Noi'!$E$1</c:f>
              <c:strCache>
                <c:ptCount val="1"/>
                <c:pt idx="0">
                  <c:v>Tỷ lệ mắc/100.000 dân</c:v>
                </c:pt>
              </c:strCache>
            </c:strRef>
          </c:tx>
          <c:spPr>
            <a:ln w="28575" cap="rnd">
              <a:solidFill>
                <a:schemeClr val="accent2"/>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1-7C5D-4FC3-9B29-8E8C932984A6}"/>
                </c:ext>
              </c:extLst>
            </c:dLbl>
            <c:dLbl>
              <c:idx val="2"/>
              <c:delete val="1"/>
              <c:extLst>
                <c:ext xmlns:c15="http://schemas.microsoft.com/office/drawing/2012/chart" uri="{CE6537A1-D6FC-4f65-9D91-7224C49458BB}"/>
                <c:ext xmlns:c16="http://schemas.microsoft.com/office/drawing/2014/chart" uri="{C3380CC4-5D6E-409C-BE32-E72D297353CC}">
                  <c16:uniqueId val="{00000002-7C5D-4FC3-9B29-8E8C932984A6}"/>
                </c:ext>
              </c:extLst>
            </c:dLbl>
            <c:dLbl>
              <c:idx val="13"/>
              <c:delete val="1"/>
              <c:extLst>
                <c:ext xmlns:c15="http://schemas.microsoft.com/office/drawing/2012/chart" uri="{CE6537A1-D6FC-4f65-9D91-7224C49458BB}"/>
                <c:ext xmlns:c16="http://schemas.microsoft.com/office/drawing/2014/chart" uri="{C3380CC4-5D6E-409C-BE32-E72D297353CC}">
                  <c16:uniqueId val="{00000003-7C5D-4FC3-9B29-8E8C932984A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vi-V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'TCM Ha Noi'!$E$2:$E$16</c:f>
              <c:numCache>
                <c:formatCode>0.0</c:formatCode>
                <c:ptCount val="15"/>
                <c:pt idx="0">
                  <c:v>10.582510511645498</c:v>
                </c:pt>
                <c:pt idx="1">
                  <c:v>0</c:v>
                </c:pt>
                <c:pt idx="2">
                  <c:v>0.38213503429279799</c:v>
                </c:pt>
                <c:pt idx="3">
                  <c:v>22.939652411865726</c:v>
                </c:pt>
                <c:pt idx="4">
                  <c:v>64.209665344652024</c:v>
                </c:pt>
                <c:pt idx="5">
                  <c:v>38.898140951394872</c:v>
                </c:pt>
                <c:pt idx="6">
                  <c:v>15.974316469383629</c:v>
                </c:pt>
                <c:pt idx="7">
                  <c:v>15.602352105236848</c:v>
                </c:pt>
                <c:pt idx="8">
                  <c:v>26.448001669843862</c:v>
                </c:pt>
                <c:pt idx="9">
                  <c:v>9.939363378571743</c:v>
                </c:pt>
                <c:pt idx="10">
                  <c:v>27.478489274934223</c:v>
                </c:pt>
                <c:pt idx="11">
                  <c:v>13.094096344143257</c:v>
                </c:pt>
                <c:pt idx="12">
                  <c:v>38.211065679678079</c:v>
                </c:pt>
                <c:pt idx="13">
                  <c:v>2.5787676677515754</c:v>
                </c:pt>
                <c:pt idx="14">
                  <c:v>19.857081613920489</c:v>
                </c:pt>
              </c:numCache>
            </c:numRef>
          </c:val>
          <c:smooth val="0"/>
          <c:extLst>
            <c:ext xmlns:c16="http://schemas.microsoft.com/office/drawing/2014/chart" uri="{C3380CC4-5D6E-409C-BE32-E72D297353CC}">
              <c16:uniqueId val="{00000004-7C5D-4FC3-9B29-8E8C932984A6}"/>
            </c:ext>
          </c:extLst>
        </c:ser>
        <c:dLbls>
          <c:showLegendKey val="0"/>
          <c:showVal val="0"/>
          <c:showCatName val="0"/>
          <c:showSerName val="0"/>
          <c:showPercent val="0"/>
          <c:showBubbleSize val="0"/>
        </c:dLbls>
        <c:marker val="1"/>
        <c:smooth val="0"/>
        <c:axId val="222147328"/>
        <c:axId val="222141056"/>
      </c:lineChart>
      <c:catAx>
        <c:axId val="22211648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a:t>Năm</a:t>
                </a:r>
              </a:p>
            </c:rich>
          </c:tx>
          <c:layout>
            <c:manualLayout>
              <c:xMode val="edge"/>
              <c:yMode val="edge"/>
              <c:x val="0.91836525954721049"/>
              <c:y val="0.9295301573317861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222139136"/>
        <c:crosses val="autoZero"/>
        <c:auto val="1"/>
        <c:lblAlgn val="ctr"/>
        <c:lblOffset val="100"/>
        <c:noMultiLvlLbl val="0"/>
      </c:catAx>
      <c:valAx>
        <c:axId val="222139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a:t>Số</a:t>
                </a:r>
                <a:r>
                  <a:rPr lang="en-US" sz="2000" b="1" baseline="0"/>
                  <a:t> mắc</a:t>
                </a:r>
                <a:endParaRPr lang="en-US" sz="2000" b="1"/>
              </a:p>
            </c:rich>
          </c:tx>
          <c:layout>
            <c:manualLayout>
              <c:xMode val="edge"/>
              <c:yMode val="edge"/>
              <c:x val="1.6051701620855795E-2"/>
              <c:y val="0.32135567909905466"/>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vi-VN"/>
          </a:p>
        </c:txPr>
        <c:crossAx val="222116480"/>
        <c:crosses val="autoZero"/>
        <c:crossBetween val="between"/>
      </c:valAx>
      <c:valAx>
        <c:axId val="22214105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Tỷ</a:t>
                </a:r>
                <a:r>
                  <a:rPr lang="en-US" sz="1400" b="1" baseline="0"/>
                  <a:t> lệ mắc/100.000 dân</a:t>
                </a:r>
                <a:endParaRPr lang="en-US" sz="1400" b="1"/>
              </a:p>
            </c:rich>
          </c:tx>
          <c:layout>
            <c:manualLayout>
              <c:xMode val="edge"/>
              <c:yMode val="edge"/>
              <c:x val="0.95592060261636502"/>
              <c:y val="0.30728405150717691"/>
            </c:manualLayout>
          </c:layout>
          <c:overlay val="0"/>
          <c:spPr>
            <a:noFill/>
            <a:ln>
              <a:noFill/>
            </a:ln>
            <a:effectLst/>
          </c:sp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222147328"/>
        <c:crosses val="max"/>
        <c:crossBetween val="between"/>
      </c:valAx>
      <c:catAx>
        <c:axId val="222147328"/>
        <c:scaling>
          <c:orientation val="minMax"/>
        </c:scaling>
        <c:delete val="1"/>
        <c:axPos val="b"/>
        <c:majorTickMark val="out"/>
        <c:minorTickMark val="none"/>
        <c:tickLblPos val="nextTo"/>
        <c:crossAx val="222141056"/>
        <c:crosses val="autoZero"/>
        <c:auto val="1"/>
        <c:lblAlgn val="ctr"/>
        <c:lblOffset val="100"/>
        <c:noMultiLvlLbl val="0"/>
      </c:catAx>
      <c:spPr>
        <a:noFill/>
        <a:ln>
          <a:noFill/>
        </a:ln>
        <a:effectLst/>
      </c:spPr>
    </c:plotArea>
    <c:legend>
      <c:legendPos val="b"/>
      <c:layout>
        <c:manualLayout>
          <c:xMode val="edge"/>
          <c:yMode val="edge"/>
          <c:x val="0.41550737643573854"/>
          <c:y val="5.0664818381837347E-2"/>
          <c:w val="0.33617063945541686"/>
          <c:h val="6.90895316693397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TD!$H$32</c:f>
              <c:strCache>
                <c:ptCount val="1"/>
                <c:pt idx="0">
                  <c:v>Mắc</c:v>
                </c:pt>
              </c:strCache>
            </c:strRef>
          </c:tx>
          <c:invertIfNegative val="0"/>
          <c:dLbls>
            <c:spPr>
              <a:noFill/>
              <a:ln>
                <a:noFill/>
              </a:ln>
              <a:effectLst/>
            </c:spPr>
            <c:txPr>
              <a:bodyPr/>
              <a:lstStyle/>
              <a:p>
                <a:pPr>
                  <a:defRPr b="1"/>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TD!$G$33:$G$73</c:f>
              <c:strCache>
                <c:ptCount val="41"/>
                <c:pt idx="0">
                  <c:v>Dưới 1 tuổi</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 trở lên</c:v>
                </c:pt>
              </c:strCache>
            </c:strRef>
          </c:cat>
          <c:val>
            <c:numRef>
              <c:f>TD!$H$33:$H$73</c:f>
              <c:numCache>
                <c:formatCode>General</c:formatCode>
                <c:ptCount val="41"/>
                <c:pt idx="0">
                  <c:v>4</c:v>
                </c:pt>
                <c:pt idx="1">
                  <c:v>34</c:v>
                </c:pt>
                <c:pt idx="2">
                  <c:v>44</c:v>
                </c:pt>
                <c:pt idx="3">
                  <c:v>34</c:v>
                </c:pt>
                <c:pt idx="4">
                  <c:v>99</c:v>
                </c:pt>
                <c:pt idx="5">
                  <c:v>167</c:v>
                </c:pt>
                <c:pt idx="6">
                  <c:v>150</c:v>
                </c:pt>
                <c:pt idx="7">
                  <c:v>77</c:v>
                </c:pt>
                <c:pt idx="8">
                  <c:v>80</c:v>
                </c:pt>
                <c:pt idx="9">
                  <c:v>74</c:v>
                </c:pt>
                <c:pt idx="10">
                  <c:v>37</c:v>
                </c:pt>
                <c:pt idx="11">
                  <c:v>30</c:v>
                </c:pt>
                <c:pt idx="12">
                  <c:v>8</c:v>
                </c:pt>
                <c:pt idx="13">
                  <c:v>5</c:v>
                </c:pt>
                <c:pt idx="14">
                  <c:v>2</c:v>
                </c:pt>
                <c:pt idx="15">
                  <c:v>2</c:v>
                </c:pt>
                <c:pt idx="16">
                  <c:v>3</c:v>
                </c:pt>
                <c:pt idx="17">
                  <c:v>2</c:v>
                </c:pt>
                <c:pt idx="18">
                  <c:v>1</c:v>
                </c:pt>
                <c:pt idx="19">
                  <c:v>2</c:v>
                </c:pt>
                <c:pt idx="20">
                  <c:v>7</c:v>
                </c:pt>
                <c:pt idx="21">
                  <c:v>2</c:v>
                </c:pt>
                <c:pt idx="22">
                  <c:v>4</c:v>
                </c:pt>
                <c:pt idx="23">
                  <c:v>3</c:v>
                </c:pt>
                <c:pt idx="24">
                  <c:v>5</c:v>
                </c:pt>
                <c:pt idx="25">
                  <c:v>7</c:v>
                </c:pt>
                <c:pt idx="26">
                  <c:v>6</c:v>
                </c:pt>
                <c:pt idx="27">
                  <c:v>8</c:v>
                </c:pt>
                <c:pt idx="28">
                  <c:v>10</c:v>
                </c:pt>
                <c:pt idx="29">
                  <c:v>11</c:v>
                </c:pt>
                <c:pt idx="30">
                  <c:v>14</c:v>
                </c:pt>
                <c:pt idx="31">
                  <c:v>16</c:v>
                </c:pt>
                <c:pt idx="32">
                  <c:v>12</c:v>
                </c:pt>
                <c:pt idx="33">
                  <c:v>17</c:v>
                </c:pt>
                <c:pt idx="34">
                  <c:v>11</c:v>
                </c:pt>
                <c:pt idx="35">
                  <c:v>5</c:v>
                </c:pt>
                <c:pt idx="36">
                  <c:v>7</c:v>
                </c:pt>
                <c:pt idx="37">
                  <c:v>4</c:v>
                </c:pt>
                <c:pt idx="38">
                  <c:v>2</c:v>
                </c:pt>
                <c:pt idx="39">
                  <c:v>2</c:v>
                </c:pt>
                <c:pt idx="40">
                  <c:v>11</c:v>
                </c:pt>
              </c:numCache>
            </c:numRef>
          </c:val>
          <c:extLst>
            <c:ext xmlns:c16="http://schemas.microsoft.com/office/drawing/2014/chart" uri="{C3380CC4-5D6E-409C-BE32-E72D297353CC}">
              <c16:uniqueId val="{00000000-6A74-42B7-92B3-54914B453325}"/>
            </c:ext>
          </c:extLst>
        </c:ser>
        <c:dLbls>
          <c:dLblPos val="outEnd"/>
          <c:showLegendKey val="0"/>
          <c:showVal val="1"/>
          <c:showCatName val="0"/>
          <c:showSerName val="0"/>
          <c:showPercent val="0"/>
          <c:showBubbleSize val="0"/>
        </c:dLbls>
        <c:gapWidth val="150"/>
        <c:axId val="221449216"/>
        <c:axId val="221493888"/>
      </c:barChart>
      <c:catAx>
        <c:axId val="221449216"/>
        <c:scaling>
          <c:orientation val="minMax"/>
        </c:scaling>
        <c:delete val="0"/>
        <c:axPos val="b"/>
        <c:title>
          <c:tx>
            <c:rich>
              <a:bodyPr/>
              <a:lstStyle/>
              <a:p>
                <a:pPr>
                  <a:defRPr sz="1200"/>
                </a:pPr>
                <a:r>
                  <a:rPr lang="en-US" sz="1200"/>
                  <a:t>Tuổi</a:t>
                </a:r>
              </a:p>
            </c:rich>
          </c:tx>
          <c:layout>
            <c:manualLayout>
              <c:xMode val="edge"/>
              <c:yMode val="edge"/>
              <c:x val="0.9377764801764491"/>
              <c:y val="0.95612318691755138"/>
            </c:manualLayout>
          </c:layout>
          <c:overlay val="0"/>
        </c:title>
        <c:numFmt formatCode="General" sourceLinked="0"/>
        <c:majorTickMark val="out"/>
        <c:minorTickMark val="none"/>
        <c:tickLblPos val="nextTo"/>
        <c:txPr>
          <a:bodyPr rot="0"/>
          <a:lstStyle/>
          <a:p>
            <a:pPr>
              <a:defRPr sz="1000"/>
            </a:pPr>
            <a:endParaRPr lang="vi-VN"/>
          </a:p>
        </c:txPr>
        <c:crossAx val="221493888"/>
        <c:crosses val="autoZero"/>
        <c:auto val="1"/>
        <c:lblAlgn val="ctr"/>
        <c:lblOffset val="100"/>
        <c:noMultiLvlLbl val="0"/>
      </c:catAx>
      <c:valAx>
        <c:axId val="221493888"/>
        <c:scaling>
          <c:orientation val="minMax"/>
        </c:scaling>
        <c:delete val="0"/>
        <c:axPos val="l"/>
        <c:majorGridlines/>
        <c:title>
          <c:tx>
            <c:rich>
              <a:bodyPr rot="0" vert="horz"/>
              <a:lstStyle/>
              <a:p>
                <a:pPr>
                  <a:defRPr/>
                </a:pPr>
                <a:r>
                  <a:rPr lang="en-US"/>
                  <a:t>Số mắc</a:t>
                </a:r>
              </a:p>
            </c:rich>
          </c:tx>
          <c:overlay val="0"/>
        </c:title>
        <c:numFmt formatCode="General" sourceLinked="1"/>
        <c:majorTickMark val="out"/>
        <c:minorTickMark val="none"/>
        <c:tickLblPos val="nextTo"/>
        <c:txPr>
          <a:bodyPr/>
          <a:lstStyle/>
          <a:p>
            <a:pPr>
              <a:defRPr sz="1050"/>
            </a:pPr>
            <a:endParaRPr lang="vi-VN"/>
          </a:p>
        </c:txPr>
        <c:crossAx val="22144921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F952D-44B7-4A0D-A8F5-9F314EA38AB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vi-VN"/>
        </a:p>
      </dgm:t>
    </dgm:pt>
    <dgm:pt modelId="{54323D5A-F309-46BC-BC49-39768238BF1D}">
      <dgm:prSet custT="1"/>
      <dgm:spPr/>
      <dgm:t>
        <a:bodyPr/>
        <a:lstStyle/>
        <a:p>
          <a:pPr rtl="0"/>
          <a:r>
            <a:rPr lang="pt-BR"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Có các chấm đỏ trên da</a:t>
          </a:r>
          <a:endParaRPr lang="vi-VN" sz="3200"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dgm:t>
    </dgm:pt>
    <dgm:pt modelId="{41896D48-A15D-4B4D-BB08-A7A3B35FF281}" type="parTrans" cxnId="{56FC7879-A354-4787-927D-2389A4B57420}">
      <dgm:prSet/>
      <dgm:spPr/>
      <dgm:t>
        <a:bodyPr/>
        <a:lstStyle/>
        <a:p>
          <a:endParaRPr lang="vi-VN"/>
        </a:p>
      </dgm:t>
    </dgm:pt>
    <dgm:pt modelId="{47811C8F-0563-4E85-8950-A01D84343E40}" type="sibTrans" cxnId="{56FC7879-A354-4787-927D-2389A4B57420}">
      <dgm:prSet/>
      <dgm:spPr/>
      <dgm:t>
        <a:bodyPr/>
        <a:lstStyle/>
        <a:p>
          <a:endParaRPr lang="vi-VN"/>
        </a:p>
      </dgm:t>
    </dgm:pt>
    <dgm:pt modelId="{F61AE7C7-F5C7-47E6-A553-FCF56CB044C7}">
      <dgm:prSet custT="1"/>
      <dgm:spPr/>
      <dgm:t>
        <a:bodyPr/>
        <a:lstStyle/>
        <a:p>
          <a:pPr rtl="0"/>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Chảy</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máu</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mũi</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chảy</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máu</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lợi</a:t>
          </a:r>
          <a:endParaRPr lang="vi-VN" sz="3200"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dgm:t>
    </dgm:pt>
    <dgm:pt modelId="{4F17EC59-1C3D-4ED3-8919-C76DCDBEF05F}" type="parTrans" cxnId="{4EF7289C-7904-4B8F-80BB-124163A24F07}">
      <dgm:prSet/>
      <dgm:spPr/>
      <dgm:t>
        <a:bodyPr/>
        <a:lstStyle/>
        <a:p>
          <a:endParaRPr lang="vi-VN"/>
        </a:p>
      </dgm:t>
    </dgm:pt>
    <dgm:pt modelId="{85BA0763-4EDD-422D-9D9B-38B49F91522D}" type="sibTrans" cxnId="{4EF7289C-7904-4B8F-80BB-124163A24F07}">
      <dgm:prSet/>
      <dgm:spPr/>
      <dgm:t>
        <a:bodyPr/>
        <a:lstStyle/>
        <a:p>
          <a:endParaRPr lang="vi-VN"/>
        </a:p>
      </dgm:t>
    </dgm:pt>
    <dgm:pt modelId="{B983126F-9480-47EF-B078-CD4A00CDC575}">
      <dgm:prSet custT="1"/>
      <dgm:spPr/>
      <dgm:t>
        <a:bodyPr/>
        <a:lstStyle/>
        <a:p>
          <a:pPr rtl="0">
            <a:lnSpc>
              <a:spcPct val="100000"/>
            </a:lnSpc>
            <a:spcAft>
              <a:spcPts val="0"/>
            </a:spcAft>
          </a:pP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Nôn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liên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tục</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p>
        <a:p>
          <a:pPr rtl="0">
            <a:lnSpc>
              <a:spcPct val="100000"/>
            </a:lnSpc>
            <a:spcAft>
              <a:spcPts val="0"/>
            </a:spcAft>
          </a:pP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nôn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ra</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máu</a:t>
          </a:r>
          <a:endParaRPr lang="vi-VN" sz="32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gm:t>
    </dgm:pt>
    <dgm:pt modelId="{7838BF9F-2038-4D3C-91C9-9F80838A2BB0}" type="parTrans" cxnId="{AF96A9FD-2AF6-4D3E-AB31-59737AC3FC58}">
      <dgm:prSet/>
      <dgm:spPr/>
      <dgm:t>
        <a:bodyPr/>
        <a:lstStyle/>
        <a:p>
          <a:endParaRPr lang="vi-VN"/>
        </a:p>
      </dgm:t>
    </dgm:pt>
    <dgm:pt modelId="{A1BFF3D8-86E1-4F20-9D8C-348D34A95D3C}" type="sibTrans" cxnId="{AF96A9FD-2AF6-4D3E-AB31-59737AC3FC58}">
      <dgm:prSet/>
      <dgm:spPr/>
      <dgm:t>
        <a:bodyPr/>
        <a:lstStyle/>
        <a:p>
          <a:endParaRPr lang="vi-VN"/>
        </a:p>
      </dgm:t>
    </dgm:pt>
    <dgm:pt modelId="{4D102E45-433B-4709-A0AB-3178A07A7AA4}">
      <dgm:prSet custT="1"/>
      <dgm:spPr/>
      <dgm:t>
        <a:bodyPr/>
        <a:lstStyle/>
        <a:p>
          <a:pPr rtl="0"/>
          <a:r>
            <a:rPr lang="vi-VN" sz="3200" b="1" kern="1200" dirty="0">
              <a:solidFill>
                <a:srgbClr val="000000"/>
              </a:solidFill>
              <a:latin typeface="Calibri" panose="020F0502020204030204" pitchFamily="34" charset="0"/>
              <a:ea typeface="Calibri" panose="020F0502020204030204" pitchFamily="34" charset="0"/>
              <a:cs typeface="Calibri" panose="020F0502020204030204" pitchFamily="34" charset="0"/>
            </a:rPr>
            <a:t>Đi ngoài phân đen</a:t>
          </a:r>
        </a:p>
      </dgm:t>
    </dgm:pt>
    <dgm:pt modelId="{7AC963D1-0BD8-4DD8-8BF8-22B9CBC34940}" type="parTrans" cxnId="{9F58865C-AE4E-4369-A4EC-2E25357C9022}">
      <dgm:prSet/>
      <dgm:spPr/>
      <dgm:t>
        <a:bodyPr/>
        <a:lstStyle/>
        <a:p>
          <a:endParaRPr lang="vi-VN"/>
        </a:p>
      </dgm:t>
    </dgm:pt>
    <dgm:pt modelId="{530AB913-2F1E-4674-8FB8-1BB1027A0273}" type="sibTrans" cxnId="{9F58865C-AE4E-4369-A4EC-2E25357C9022}">
      <dgm:prSet/>
      <dgm:spPr/>
      <dgm:t>
        <a:bodyPr/>
        <a:lstStyle/>
        <a:p>
          <a:endParaRPr lang="vi-VN"/>
        </a:p>
      </dgm:t>
    </dgm:pt>
    <dgm:pt modelId="{4228A63A-3D07-4A44-B679-AD798D39BC4E}">
      <dgm:prSet custT="1"/>
      <dgm:spPr/>
      <dgm:t>
        <a:bodyPr/>
        <a:lstStyle/>
        <a:p>
          <a:pPr rtl="0"/>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Ngủ</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li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bì</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quấy</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khóc</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trẻ</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200"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dgm:t>
    </dgm:pt>
    <dgm:pt modelId="{5B386AD8-BA38-4B0D-8E8D-FB70039E11B7}" type="parTrans" cxnId="{B1CF3069-59A8-489F-A924-70AC0FB4A69C}">
      <dgm:prSet/>
      <dgm:spPr/>
      <dgm:t>
        <a:bodyPr/>
        <a:lstStyle/>
        <a:p>
          <a:endParaRPr lang="vi-VN"/>
        </a:p>
      </dgm:t>
    </dgm:pt>
    <dgm:pt modelId="{63F060B1-1C29-4C63-AADE-F47163C68F82}" type="sibTrans" cxnId="{B1CF3069-59A8-489F-A924-70AC0FB4A69C}">
      <dgm:prSet/>
      <dgm:spPr/>
      <dgm:t>
        <a:bodyPr/>
        <a:lstStyle/>
        <a:p>
          <a:endParaRPr lang="vi-VN"/>
        </a:p>
      </dgm:t>
    </dgm:pt>
    <dgm:pt modelId="{8AD338D4-D5C5-4C2B-8EA8-25A4962F3331}">
      <dgm:prSet custT="1"/>
      <dgm:spPr/>
      <dgm:t>
        <a:bodyPr/>
        <a:lstStyle/>
        <a:p>
          <a:pPr rtl="0"/>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Đau</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bụng</a:t>
          </a:r>
          <a:endParaRPr lang="vi-VN" sz="32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gm:t>
    </dgm:pt>
    <dgm:pt modelId="{637CE62B-4387-4E06-A699-CBAD929389F7}" type="parTrans" cxnId="{ED1585BC-F37F-4974-A513-AD810463A912}">
      <dgm:prSet/>
      <dgm:spPr/>
      <dgm:t>
        <a:bodyPr/>
        <a:lstStyle/>
        <a:p>
          <a:endParaRPr lang="vi-VN"/>
        </a:p>
      </dgm:t>
    </dgm:pt>
    <dgm:pt modelId="{1E966839-FB52-47E1-AA70-3C373A568C66}" type="sibTrans" cxnId="{ED1585BC-F37F-4974-A513-AD810463A912}">
      <dgm:prSet/>
      <dgm:spPr/>
      <dgm:t>
        <a:bodyPr/>
        <a:lstStyle/>
        <a:p>
          <a:endParaRPr lang="vi-VN"/>
        </a:p>
      </dgm:t>
    </dgm:pt>
    <dgm:pt modelId="{77D49BFD-002D-4B7E-8D22-586C94C63760}">
      <dgm:prSet custT="1"/>
      <dgm:spPr/>
      <dgm:t>
        <a:bodyPr/>
        <a:lstStyle/>
        <a:p>
          <a:pPr rtl="0"/>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Khát</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nhiều</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khô</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miệng</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lang="vi-VN" sz="3200" kern="1200" dirty="0">
            <a:solidFill>
              <a:srgbClr val="7030A0"/>
            </a:solidFill>
            <a:latin typeface="Calibri" panose="020F0502020204030204" pitchFamily="34" charset="0"/>
            <a:ea typeface="Calibri" panose="020F0502020204030204" pitchFamily="34" charset="0"/>
            <a:cs typeface="Calibri" panose="020F0502020204030204" pitchFamily="34" charset="0"/>
          </a:endParaRPr>
        </a:p>
      </dgm:t>
    </dgm:pt>
    <dgm:pt modelId="{FC03EE84-4A39-45E2-9A7A-785A7825D822}" type="parTrans" cxnId="{C26F329E-08A8-4480-9558-ECEEF7B33A3A}">
      <dgm:prSet/>
      <dgm:spPr/>
      <dgm:t>
        <a:bodyPr/>
        <a:lstStyle/>
        <a:p>
          <a:endParaRPr lang="vi-VN"/>
        </a:p>
      </dgm:t>
    </dgm:pt>
    <dgm:pt modelId="{457F1112-ED3A-43F9-B799-1166261BC479}" type="sibTrans" cxnId="{C26F329E-08A8-4480-9558-ECEEF7B33A3A}">
      <dgm:prSet/>
      <dgm:spPr/>
      <dgm:t>
        <a:bodyPr/>
        <a:lstStyle/>
        <a:p>
          <a:endParaRPr lang="vi-VN"/>
        </a:p>
      </dgm:t>
    </dgm:pt>
    <dgm:pt modelId="{D8FB9ADC-341D-4D76-B6E8-0D4FA92F842B}">
      <dgm:prSet/>
      <dgm:spPr/>
      <dgm:t>
        <a:bodyPr/>
        <a:lstStyle/>
        <a:p>
          <a:endParaRPr lang="vi-VN"/>
        </a:p>
      </dgm:t>
    </dgm:pt>
    <dgm:pt modelId="{5435EA70-39B7-480A-AD09-1F8044B19783}" type="parTrans" cxnId="{75A68524-6EF1-4E3C-911F-9A252D0D3DC7}">
      <dgm:prSet/>
      <dgm:spPr/>
      <dgm:t>
        <a:bodyPr/>
        <a:lstStyle/>
        <a:p>
          <a:endParaRPr lang="vi-VN"/>
        </a:p>
      </dgm:t>
    </dgm:pt>
    <dgm:pt modelId="{148B59CA-AFA9-4A6D-81D0-59CE399D73C1}" type="sibTrans" cxnId="{75A68524-6EF1-4E3C-911F-9A252D0D3DC7}">
      <dgm:prSet/>
      <dgm:spPr/>
      <dgm:t>
        <a:bodyPr/>
        <a:lstStyle/>
        <a:p>
          <a:endParaRPr lang="vi-VN"/>
        </a:p>
      </dgm:t>
    </dgm:pt>
    <dgm:pt modelId="{7D468865-B663-4598-A7CC-7445DE22C0FC}">
      <dgm:prSet/>
      <dgm:spPr/>
      <dgm:t>
        <a:bodyPr/>
        <a:lstStyle/>
        <a:p>
          <a:endParaRPr lang="vi-VN"/>
        </a:p>
      </dgm:t>
    </dgm:pt>
    <dgm:pt modelId="{02CD97D8-4391-4C05-B4F8-82543CBA0637}" type="parTrans" cxnId="{7F8AEBEE-B6F3-49C4-A345-3468279D7DCE}">
      <dgm:prSet/>
      <dgm:spPr/>
      <dgm:t>
        <a:bodyPr/>
        <a:lstStyle/>
        <a:p>
          <a:endParaRPr lang="vi-VN"/>
        </a:p>
      </dgm:t>
    </dgm:pt>
    <dgm:pt modelId="{5B6EBD10-0359-48B6-A374-96C4A4BDF40A}" type="sibTrans" cxnId="{7F8AEBEE-B6F3-49C4-A345-3468279D7DCE}">
      <dgm:prSet/>
      <dgm:spPr/>
      <dgm:t>
        <a:bodyPr/>
        <a:lstStyle/>
        <a:p>
          <a:endParaRPr lang="vi-VN"/>
        </a:p>
      </dgm:t>
    </dgm:pt>
    <dgm:pt modelId="{3DFD323C-9E45-4263-A3CF-84F39927517C}" type="pres">
      <dgm:prSet presAssocID="{62AF952D-44B7-4A0D-A8F5-9F314EA38ABB}" presName="compositeShape" presStyleCnt="0">
        <dgm:presLayoutVars>
          <dgm:chMax val="7"/>
          <dgm:dir/>
          <dgm:resizeHandles val="exact"/>
        </dgm:presLayoutVars>
      </dgm:prSet>
      <dgm:spPr/>
    </dgm:pt>
    <dgm:pt modelId="{AA248E1A-58DB-46CA-AB7A-C4AD8AD2240A}" type="pres">
      <dgm:prSet presAssocID="{54323D5A-F309-46BC-BC49-39768238BF1D}" presName="circ1" presStyleLbl="vennNode1" presStyleIdx="0" presStyleCnt="7"/>
      <dgm:spPr/>
    </dgm:pt>
    <dgm:pt modelId="{2F6262EA-0E41-4274-9FF4-55F06B0E198F}" type="pres">
      <dgm:prSet presAssocID="{54323D5A-F309-46BC-BC49-39768238BF1D}" presName="circ1Tx" presStyleLbl="revTx" presStyleIdx="0" presStyleCnt="0" custScaleX="131227" custScaleY="107894">
        <dgm:presLayoutVars>
          <dgm:chMax val="0"/>
          <dgm:chPref val="0"/>
          <dgm:bulletEnabled val="1"/>
        </dgm:presLayoutVars>
      </dgm:prSet>
      <dgm:spPr/>
    </dgm:pt>
    <dgm:pt modelId="{7F729124-22D9-4E2A-9805-C05B1DA55621}" type="pres">
      <dgm:prSet presAssocID="{F61AE7C7-F5C7-47E6-A553-FCF56CB044C7}" presName="circ2" presStyleLbl="vennNode1" presStyleIdx="1" presStyleCnt="7"/>
      <dgm:spPr>
        <a:solidFill>
          <a:srgbClr val="FF0000">
            <a:alpha val="50000"/>
          </a:srgbClr>
        </a:solidFill>
      </dgm:spPr>
    </dgm:pt>
    <dgm:pt modelId="{07D51A2A-2DD3-4501-9C90-FD11E79628BC}" type="pres">
      <dgm:prSet presAssocID="{F61AE7C7-F5C7-47E6-A553-FCF56CB044C7}" presName="circ2Tx" presStyleLbl="revTx" presStyleIdx="0" presStyleCnt="0" custScaleX="132038" custLinFactNeighborX="11455" custLinFactNeighborY="-8097">
        <dgm:presLayoutVars>
          <dgm:chMax val="0"/>
          <dgm:chPref val="0"/>
          <dgm:bulletEnabled val="1"/>
        </dgm:presLayoutVars>
      </dgm:prSet>
      <dgm:spPr/>
    </dgm:pt>
    <dgm:pt modelId="{02A4E2A7-9CBD-4798-82DF-C1E06A872A26}" type="pres">
      <dgm:prSet presAssocID="{B983126F-9480-47EF-B078-CD4A00CDC575}" presName="circ3" presStyleLbl="vennNode1" presStyleIdx="2" presStyleCnt="7"/>
      <dgm:spPr>
        <a:solidFill>
          <a:srgbClr val="00B050">
            <a:alpha val="50000"/>
          </a:srgbClr>
        </a:solidFill>
      </dgm:spPr>
    </dgm:pt>
    <dgm:pt modelId="{6CCB9155-C73A-4362-A6F8-BE52921686A4}" type="pres">
      <dgm:prSet presAssocID="{B983126F-9480-47EF-B078-CD4A00CDC575}" presName="circ3Tx" presStyleLbl="revTx" presStyleIdx="0" presStyleCnt="0" custScaleX="121539">
        <dgm:presLayoutVars>
          <dgm:chMax val="0"/>
          <dgm:chPref val="0"/>
          <dgm:bulletEnabled val="1"/>
        </dgm:presLayoutVars>
      </dgm:prSet>
      <dgm:spPr/>
    </dgm:pt>
    <dgm:pt modelId="{8D61902B-99F5-40B3-BDF2-92C4C58E6373}" type="pres">
      <dgm:prSet presAssocID="{4D102E45-433B-4709-A0AB-3178A07A7AA4}" presName="circ4" presStyleLbl="vennNode1" presStyleIdx="3" presStyleCnt="7"/>
      <dgm:spPr>
        <a:solidFill>
          <a:srgbClr val="FFFF00">
            <a:alpha val="50000"/>
          </a:srgbClr>
        </a:solidFill>
      </dgm:spPr>
    </dgm:pt>
    <dgm:pt modelId="{140184AD-D889-4AC9-AB92-636780563947}" type="pres">
      <dgm:prSet presAssocID="{4D102E45-433B-4709-A0AB-3178A07A7AA4}" presName="circ4Tx" presStyleLbl="revTx" presStyleIdx="0" presStyleCnt="0">
        <dgm:presLayoutVars>
          <dgm:chMax val="0"/>
          <dgm:chPref val="0"/>
          <dgm:bulletEnabled val="1"/>
        </dgm:presLayoutVars>
      </dgm:prSet>
      <dgm:spPr/>
    </dgm:pt>
    <dgm:pt modelId="{791CDF61-D3B7-487A-A1EE-43C4D507F697}" type="pres">
      <dgm:prSet presAssocID="{4228A63A-3D07-4A44-B679-AD798D39BC4E}" presName="circ5" presStyleLbl="vennNode1" presStyleIdx="4" presStyleCnt="7"/>
      <dgm:spPr>
        <a:solidFill>
          <a:srgbClr val="FF0000">
            <a:alpha val="50000"/>
          </a:srgbClr>
        </a:solidFill>
      </dgm:spPr>
    </dgm:pt>
    <dgm:pt modelId="{FA490500-F6E4-4FDA-A906-A3054E0A1473}" type="pres">
      <dgm:prSet presAssocID="{4228A63A-3D07-4A44-B679-AD798D39BC4E}" presName="circ5Tx" presStyleLbl="revTx" presStyleIdx="0" presStyleCnt="0" custScaleX="109140" custScaleY="119877" custLinFactNeighborX="-9532" custLinFactNeighborY="4734">
        <dgm:presLayoutVars>
          <dgm:chMax val="0"/>
          <dgm:chPref val="0"/>
          <dgm:bulletEnabled val="1"/>
        </dgm:presLayoutVars>
      </dgm:prSet>
      <dgm:spPr/>
    </dgm:pt>
    <dgm:pt modelId="{0920FA82-3743-4352-A99B-1D0A32A0E8DF}" type="pres">
      <dgm:prSet presAssocID="{8AD338D4-D5C5-4C2B-8EA8-25A4962F3331}" presName="circ6" presStyleLbl="vennNode1" presStyleIdx="5" presStyleCnt="7"/>
      <dgm:spPr/>
    </dgm:pt>
    <dgm:pt modelId="{D648D82A-6FEC-48C1-88B3-79A8E0457659}" type="pres">
      <dgm:prSet presAssocID="{8AD338D4-D5C5-4C2B-8EA8-25A4962F3331}" presName="circ6Tx" presStyleLbl="revTx" presStyleIdx="0" presStyleCnt="0">
        <dgm:presLayoutVars>
          <dgm:chMax val="0"/>
          <dgm:chPref val="0"/>
          <dgm:bulletEnabled val="1"/>
        </dgm:presLayoutVars>
      </dgm:prSet>
      <dgm:spPr/>
    </dgm:pt>
    <dgm:pt modelId="{7AED3109-BEB2-43B0-A4F8-A19709854320}" type="pres">
      <dgm:prSet presAssocID="{77D49BFD-002D-4B7E-8D22-586C94C63760}" presName="circ7" presStyleLbl="vennNode1" presStyleIdx="6" presStyleCnt="7" custLinFactNeighborX="-4291" custLinFactNeighborY="1073"/>
      <dgm:spPr>
        <a:solidFill>
          <a:srgbClr val="FF0000">
            <a:alpha val="50000"/>
          </a:srgbClr>
        </a:solidFill>
      </dgm:spPr>
    </dgm:pt>
    <dgm:pt modelId="{46A9D792-2990-41FA-A548-9D2D159D6721}" type="pres">
      <dgm:prSet presAssocID="{77D49BFD-002D-4B7E-8D22-586C94C63760}" presName="circ7Tx" presStyleLbl="revTx" presStyleIdx="0" presStyleCnt="0" custScaleX="113749">
        <dgm:presLayoutVars>
          <dgm:chMax val="0"/>
          <dgm:chPref val="0"/>
          <dgm:bulletEnabled val="1"/>
        </dgm:presLayoutVars>
      </dgm:prSet>
      <dgm:spPr/>
    </dgm:pt>
  </dgm:ptLst>
  <dgm:cxnLst>
    <dgm:cxn modelId="{D35AB103-5774-4E66-979C-A3334D956A37}" type="presOf" srcId="{62AF952D-44B7-4A0D-A8F5-9F314EA38ABB}" destId="{3DFD323C-9E45-4263-A3CF-84F39927517C}" srcOrd="0" destOrd="0" presId="urn:microsoft.com/office/officeart/2005/8/layout/venn1"/>
    <dgm:cxn modelId="{75A68524-6EF1-4E3C-911F-9A252D0D3DC7}" srcId="{62AF952D-44B7-4A0D-A8F5-9F314EA38ABB}" destId="{D8FB9ADC-341D-4D76-B6E8-0D4FA92F842B}" srcOrd="7" destOrd="0" parTransId="{5435EA70-39B7-480A-AD09-1F8044B19783}" sibTransId="{148B59CA-AFA9-4A6D-81D0-59CE399D73C1}"/>
    <dgm:cxn modelId="{EE03502B-1C39-4E02-9108-5ADCC973DEE6}" type="presOf" srcId="{4228A63A-3D07-4A44-B679-AD798D39BC4E}" destId="{FA490500-F6E4-4FDA-A906-A3054E0A1473}" srcOrd="0" destOrd="0" presId="urn:microsoft.com/office/officeart/2005/8/layout/venn1"/>
    <dgm:cxn modelId="{9F58865C-AE4E-4369-A4EC-2E25357C9022}" srcId="{62AF952D-44B7-4A0D-A8F5-9F314EA38ABB}" destId="{4D102E45-433B-4709-A0AB-3178A07A7AA4}" srcOrd="3" destOrd="0" parTransId="{7AC963D1-0BD8-4DD8-8BF8-22B9CBC34940}" sibTransId="{530AB913-2F1E-4674-8FB8-1BB1027A0273}"/>
    <dgm:cxn modelId="{FB75DC41-7542-4FF4-AD52-77FC84066CD2}" type="presOf" srcId="{B983126F-9480-47EF-B078-CD4A00CDC575}" destId="{6CCB9155-C73A-4362-A6F8-BE52921686A4}" srcOrd="0" destOrd="0" presId="urn:microsoft.com/office/officeart/2005/8/layout/venn1"/>
    <dgm:cxn modelId="{B1CF3069-59A8-489F-A924-70AC0FB4A69C}" srcId="{62AF952D-44B7-4A0D-A8F5-9F314EA38ABB}" destId="{4228A63A-3D07-4A44-B679-AD798D39BC4E}" srcOrd="4" destOrd="0" parTransId="{5B386AD8-BA38-4B0D-8E8D-FB70039E11B7}" sibTransId="{63F060B1-1C29-4C63-AADE-F47163C68F82}"/>
    <dgm:cxn modelId="{B2EE5E6C-9ED7-42E8-9A8D-6D431E466140}" type="presOf" srcId="{4D102E45-433B-4709-A0AB-3178A07A7AA4}" destId="{140184AD-D889-4AC9-AB92-636780563947}" srcOrd="0" destOrd="0" presId="urn:microsoft.com/office/officeart/2005/8/layout/venn1"/>
    <dgm:cxn modelId="{56FC7879-A354-4787-927D-2389A4B57420}" srcId="{62AF952D-44B7-4A0D-A8F5-9F314EA38ABB}" destId="{54323D5A-F309-46BC-BC49-39768238BF1D}" srcOrd="0" destOrd="0" parTransId="{41896D48-A15D-4B4D-BB08-A7A3B35FF281}" sibTransId="{47811C8F-0563-4E85-8950-A01D84343E40}"/>
    <dgm:cxn modelId="{7F599B82-E35E-43B2-9367-6FB80CD59AD5}" type="presOf" srcId="{77D49BFD-002D-4B7E-8D22-586C94C63760}" destId="{46A9D792-2990-41FA-A548-9D2D159D6721}" srcOrd="0" destOrd="0" presId="urn:microsoft.com/office/officeart/2005/8/layout/venn1"/>
    <dgm:cxn modelId="{4EF7289C-7904-4B8F-80BB-124163A24F07}" srcId="{62AF952D-44B7-4A0D-A8F5-9F314EA38ABB}" destId="{F61AE7C7-F5C7-47E6-A553-FCF56CB044C7}" srcOrd="1" destOrd="0" parTransId="{4F17EC59-1C3D-4ED3-8919-C76DCDBEF05F}" sibTransId="{85BA0763-4EDD-422D-9D9B-38B49F91522D}"/>
    <dgm:cxn modelId="{C26F329E-08A8-4480-9558-ECEEF7B33A3A}" srcId="{62AF952D-44B7-4A0D-A8F5-9F314EA38ABB}" destId="{77D49BFD-002D-4B7E-8D22-586C94C63760}" srcOrd="6" destOrd="0" parTransId="{FC03EE84-4A39-45E2-9A7A-785A7825D822}" sibTransId="{457F1112-ED3A-43F9-B799-1166261BC479}"/>
    <dgm:cxn modelId="{DAC384A2-89C9-407F-87A8-B8ED6D96FE76}" type="presOf" srcId="{54323D5A-F309-46BC-BC49-39768238BF1D}" destId="{2F6262EA-0E41-4274-9FF4-55F06B0E198F}" srcOrd="0" destOrd="0" presId="urn:microsoft.com/office/officeart/2005/8/layout/venn1"/>
    <dgm:cxn modelId="{ED1585BC-F37F-4974-A513-AD810463A912}" srcId="{62AF952D-44B7-4A0D-A8F5-9F314EA38ABB}" destId="{8AD338D4-D5C5-4C2B-8EA8-25A4962F3331}" srcOrd="5" destOrd="0" parTransId="{637CE62B-4387-4E06-A699-CBAD929389F7}" sibTransId="{1E966839-FB52-47E1-AA70-3C373A568C66}"/>
    <dgm:cxn modelId="{8D790ECE-75BA-4825-B520-7BB20D4C657B}" type="presOf" srcId="{8AD338D4-D5C5-4C2B-8EA8-25A4962F3331}" destId="{D648D82A-6FEC-48C1-88B3-79A8E0457659}" srcOrd="0" destOrd="0" presId="urn:microsoft.com/office/officeart/2005/8/layout/venn1"/>
    <dgm:cxn modelId="{E69C29EE-904E-40B7-8C13-A5CD48A7146E}" type="presOf" srcId="{F61AE7C7-F5C7-47E6-A553-FCF56CB044C7}" destId="{07D51A2A-2DD3-4501-9C90-FD11E79628BC}" srcOrd="0" destOrd="0" presId="urn:microsoft.com/office/officeart/2005/8/layout/venn1"/>
    <dgm:cxn modelId="{7F8AEBEE-B6F3-49C4-A345-3468279D7DCE}" srcId="{62AF952D-44B7-4A0D-A8F5-9F314EA38ABB}" destId="{7D468865-B663-4598-A7CC-7445DE22C0FC}" srcOrd="8" destOrd="0" parTransId="{02CD97D8-4391-4C05-B4F8-82543CBA0637}" sibTransId="{5B6EBD10-0359-48B6-A374-96C4A4BDF40A}"/>
    <dgm:cxn modelId="{AF96A9FD-2AF6-4D3E-AB31-59737AC3FC58}" srcId="{62AF952D-44B7-4A0D-A8F5-9F314EA38ABB}" destId="{B983126F-9480-47EF-B078-CD4A00CDC575}" srcOrd="2" destOrd="0" parTransId="{7838BF9F-2038-4D3C-91C9-9F80838A2BB0}" sibTransId="{A1BFF3D8-86E1-4F20-9D8C-348D34A95D3C}"/>
    <dgm:cxn modelId="{0B1740A7-0AA2-4920-94F6-CED4FB0E9CE1}" type="presParOf" srcId="{3DFD323C-9E45-4263-A3CF-84F39927517C}" destId="{AA248E1A-58DB-46CA-AB7A-C4AD8AD2240A}" srcOrd="0" destOrd="0" presId="urn:microsoft.com/office/officeart/2005/8/layout/venn1"/>
    <dgm:cxn modelId="{82A0950D-AF53-455A-B513-C9EE44A3BA69}" type="presParOf" srcId="{3DFD323C-9E45-4263-A3CF-84F39927517C}" destId="{2F6262EA-0E41-4274-9FF4-55F06B0E198F}" srcOrd="1" destOrd="0" presId="urn:microsoft.com/office/officeart/2005/8/layout/venn1"/>
    <dgm:cxn modelId="{4CF7991D-686A-4E59-A8F9-2806D2274E5B}" type="presParOf" srcId="{3DFD323C-9E45-4263-A3CF-84F39927517C}" destId="{7F729124-22D9-4E2A-9805-C05B1DA55621}" srcOrd="2" destOrd="0" presId="urn:microsoft.com/office/officeart/2005/8/layout/venn1"/>
    <dgm:cxn modelId="{2E1EC98F-60EE-478C-97D4-CF351C2E4BAC}" type="presParOf" srcId="{3DFD323C-9E45-4263-A3CF-84F39927517C}" destId="{07D51A2A-2DD3-4501-9C90-FD11E79628BC}" srcOrd="3" destOrd="0" presId="urn:microsoft.com/office/officeart/2005/8/layout/venn1"/>
    <dgm:cxn modelId="{C3F7DB84-694D-41E1-9B49-25916A7A7D85}" type="presParOf" srcId="{3DFD323C-9E45-4263-A3CF-84F39927517C}" destId="{02A4E2A7-9CBD-4798-82DF-C1E06A872A26}" srcOrd="4" destOrd="0" presId="urn:microsoft.com/office/officeart/2005/8/layout/venn1"/>
    <dgm:cxn modelId="{00E37B62-C248-434C-9AB2-C4C78DFEED44}" type="presParOf" srcId="{3DFD323C-9E45-4263-A3CF-84F39927517C}" destId="{6CCB9155-C73A-4362-A6F8-BE52921686A4}" srcOrd="5" destOrd="0" presId="urn:microsoft.com/office/officeart/2005/8/layout/venn1"/>
    <dgm:cxn modelId="{07ABC8DF-21AC-4EA5-8BF6-7E2702DE122C}" type="presParOf" srcId="{3DFD323C-9E45-4263-A3CF-84F39927517C}" destId="{8D61902B-99F5-40B3-BDF2-92C4C58E6373}" srcOrd="6" destOrd="0" presId="urn:microsoft.com/office/officeart/2005/8/layout/venn1"/>
    <dgm:cxn modelId="{90E4E4A8-181C-40E9-9FDD-4145BDAA1DD8}" type="presParOf" srcId="{3DFD323C-9E45-4263-A3CF-84F39927517C}" destId="{140184AD-D889-4AC9-AB92-636780563947}" srcOrd="7" destOrd="0" presId="urn:microsoft.com/office/officeart/2005/8/layout/venn1"/>
    <dgm:cxn modelId="{352CB0B9-5E8B-422E-98FD-93EC096AD626}" type="presParOf" srcId="{3DFD323C-9E45-4263-A3CF-84F39927517C}" destId="{791CDF61-D3B7-487A-A1EE-43C4D507F697}" srcOrd="8" destOrd="0" presId="urn:microsoft.com/office/officeart/2005/8/layout/venn1"/>
    <dgm:cxn modelId="{9E4B0C95-79A5-4D07-B184-6A3CC521664D}" type="presParOf" srcId="{3DFD323C-9E45-4263-A3CF-84F39927517C}" destId="{FA490500-F6E4-4FDA-A906-A3054E0A1473}" srcOrd="9" destOrd="0" presId="urn:microsoft.com/office/officeart/2005/8/layout/venn1"/>
    <dgm:cxn modelId="{F57BB70A-5B63-4611-AE56-0C664B00EEAF}" type="presParOf" srcId="{3DFD323C-9E45-4263-A3CF-84F39927517C}" destId="{0920FA82-3743-4352-A99B-1D0A32A0E8DF}" srcOrd="10" destOrd="0" presId="urn:microsoft.com/office/officeart/2005/8/layout/venn1"/>
    <dgm:cxn modelId="{C43BB423-8FFA-458E-A816-F29362E04708}" type="presParOf" srcId="{3DFD323C-9E45-4263-A3CF-84F39927517C}" destId="{D648D82A-6FEC-48C1-88B3-79A8E0457659}" srcOrd="11" destOrd="0" presId="urn:microsoft.com/office/officeart/2005/8/layout/venn1"/>
    <dgm:cxn modelId="{6274C50E-26FE-4F58-B913-458C0C0F094A}" type="presParOf" srcId="{3DFD323C-9E45-4263-A3CF-84F39927517C}" destId="{7AED3109-BEB2-43B0-A4F8-A19709854320}" srcOrd="12" destOrd="0" presId="urn:microsoft.com/office/officeart/2005/8/layout/venn1"/>
    <dgm:cxn modelId="{051F9698-AA14-42A8-8195-91FDA6AC028D}" type="presParOf" srcId="{3DFD323C-9E45-4263-A3CF-84F39927517C}" destId="{46A9D792-2990-41FA-A548-9D2D159D6721}"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68B732-33C7-4B9D-9021-48DE3EB80F3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vi-VN"/>
        </a:p>
      </dgm:t>
    </dgm:pt>
    <dgm:pt modelId="{6FAC0413-5634-4962-93A3-9863F10F12AF}">
      <dgm:prSet>
        <dgm:style>
          <a:lnRef idx="3">
            <a:schemeClr val="lt1"/>
          </a:lnRef>
          <a:fillRef idx="1">
            <a:schemeClr val="accent5"/>
          </a:fillRef>
          <a:effectRef idx="1">
            <a:schemeClr val="accent5"/>
          </a:effectRef>
          <a:fontRef idx="minor">
            <a:schemeClr val="lt1"/>
          </a:fontRef>
        </dgm:style>
      </dgm:prSet>
      <dgm:spPr/>
      <dgm:t>
        <a:bodyPr/>
        <a:lstStyle/>
        <a:p>
          <a:pPr rtl="0"/>
          <a:r>
            <a:rPr lang="en-US" b="1" dirty="0" err="1">
              <a:solidFill>
                <a:schemeClr val="bg1"/>
              </a:solidFill>
              <a:latin typeface="+mn-lt"/>
              <a:cs typeface="Times New Roman" panose="02020603050405020304" pitchFamily="18" charset="0"/>
            </a:rPr>
            <a:t>Cá</a:t>
          </a:r>
          <a:r>
            <a:rPr lang="en-US" b="1" dirty="0">
              <a:solidFill>
                <a:schemeClr val="bg1"/>
              </a:solidFill>
              <a:latin typeface="+mn-lt"/>
              <a:cs typeface="Times New Roman" panose="02020603050405020304" pitchFamily="18" charset="0"/>
            </a:rPr>
            <a:t> nhân</a:t>
          </a:r>
          <a:endParaRPr lang="vi-VN" b="1" dirty="0">
            <a:solidFill>
              <a:schemeClr val="bg1"/>
            </a:solidFill>
            <a:latin typeface="+mn-lt"/>
            <a:cs typeface="Times New Roman" panose="02020603050405020304" pitchFamily="18" charset="0"/>
          </a:endParaRPr>
        </a:p>
      </dgm:t>
    </dgm:pt>
    <dgm:pt modelId="{6E53D188-3FAD-4A40-B796-B24D5B2D64A6}" type="parTrans" cxnId="{F2D678CD-FB1A-4CBD-AD33-D7A807235C92}">
      <dgm:prSet/>
      <dgm:spPr/>
      <dgm:t>
        <a:bodyPr/>
        <a:lstStyle/>
        <a:p>
          <a:endParaRPr lang="vi-VN">
            <a:latin typeface="Times New Roman" panose="02020603050405020304" pitchFamily="18" charset="0"/>
            <a:cs typeface="Times New Roman" panose="02020603050405020304" pitchFamily="18" charset="0"/>
          </a:endParaRPr>
        </a:p>
      </dgm:t>
    </dgm:pt>
    <dgm:pt modelId="{44B1A818-940A-49A9-BA26-11AC1D1AFC88}" type="sibTrans" cxnId="{F2D678CD-FB1A-4CBD-AD33-D7A807235C92}">
      <dgm:prSet/>
      <dgm:spPr/>
      <dgm:t>
        <a:bodyPr/>
        <a:lstStyle/>
        <a:p>
          <a:endParaRPr lang="vi-VN">
            <a:latin typeface="Times New Roman" panose="02020603050405020304" pitchFamily="18" charset="0"/>
            <a:cs typeface="Times New Roman" panose="02020603050405020304" pitchFamily="18" charset="0"/>
          </a:endParaRPr>
        </a:p>
      </dgm:t>
    </dgm:pt>
    <dgm:pt modelId="{E09B1C68-F0F5-4AC1-A9BB-BDC90CF9B75B}">
      <dgm:prSet>
        <dgm:style>
          <a:lnRef idx="3">
            <a:schemeClr val="lt1"/>
          </a:lnRef>
          <a:fillRef idx="1">
            <a:schemeClr val="accent6"/>
          </a:fillRef>
          <a:effectRef idx="1">
            <a:schemeClr val="accent6"/>
          </a:effectRef>
          <a:fontRef idx="minor">
            <a:schemeClr val="lt1"/>
          </a:fontRef>
        </dgm:style>
      </dgm:prSet>
      <dgm:spPr/>
      <dgm:t>
        <a:bodyPr/>
        <a:lstStyle/>
        <a:p>
          <a:pPr rtl="0">
            <a:spcBef>
              <a:spcPts val="1800"/>
            </a:spcBef>
          </a:pPr>
          <a:r>
            <a:rPr lang="en-US" b="1" dirty="0">
              <a:solidFill>
                <a:schemeClr val="bg1"/>
              </a:solidFill>
              <a:latin typeface="+mn-lt"/>
              <a:cs typeface="Times New Roman" panose="02020603050405020304" pitchFamily="18" charset="0"/>
            </a:rPr>
            <a:t> </a:t>
          </a:r>
          <a:r>
            <a:rPr lang="en-US" b="1" dirty="0" err="1">
              <a:solidFill>
                <a:schemeClr val="bg1"/>
              </a:solidFill>
              <a:latin typeface="+mn-lt"/>
              <a:cs typeface="Times New Roman" panose="02020603050405020304" pitchFamily="18" charset="0"/>
            </a:rPr>
            <a:t>Xã</a:t>
          </a:r>
          <a:r>
            <a:rPr lang="en-US" b="1" dirty="0">
              <a:solidFill>
                <a:schemeClr val="bg1"/>
              </a:solidFill>
              <a:latin typeface="+mn-lt"/>
              <a:cs typeface="Times New Roman" panose="02020603050405020304" pitchFamily="18" charset="0"/>
            </a:rPr>
            <a:t> hội</a:t>
          </a:r>
          <a:endParaRPr lang="vi-VN" b="1" dirty="0">
            <a:solidFill>
              <a:schemeClr val="bg1"/>
            </a:solidFill>
            <a:latin typeface="+mn-lt"/>
            <a:cs typeface="Times New Roman" panose="02020603050405020304" pitchFamily="18" charset="0"/>
          </a:endParaRPr>
        </a:p>
      </dgm:t>
    </dgm:pt>
    <dgm:pt modelId="{E34B879A-7B30-4541-8FF6-CB4BE61FC952}" type="parTrans" cxnId="{EC63601F-EDC7-43F5-AE0C-A85C2D7B9AAC}">
      <dgm:prSet/>
      <dgm:spPr/>
      <dgm:t>
        <a:bodyPr/>
        <a:lstStyle/>
        <a:p>
          <a:endParaRPr lang="vi-VN">
            <a:latin typeface="Times New Roman" panose="02020603050405020304" pitchFamily="18" charset="0"/>
            <a:cs typeface="Times New Roman" panose="02020603050405020304" pitchFamily="18" charset="0"/>
          </a:endParaRPr>
        </a:p>
      </dgm:t>
    </dgm:pt>
    <dgm:pt modelId="{D22D62CA-ABDA-4356-B042-3A7FC48B62B8}" type="sibTrans" cxnId="{EC63601F-EDC7-43F5-AE0C-A85C2D7B9AAC}">
      <dgm:prSet/>
      <dgm:spPr/>
      <dgm:t>
        <a:bodyPr/>
        <a:lstStyle/>
        <a:p>
          <a:endParaRPr lang="vi-VN">
            <a:latin typeface="Times New Roman" panose="02020603050405020304" pitchFamily="18" charset="0"/>
            <a:cs typeface="Times New Roman" panose="02020603050405020304" pitchFamily="18" charset="0"/>
          </a:endParaRPr>
        </a:p>
      </dgm:t>
    </dgm:pt>
    <dgm:pt modelId="{4F2902C5-27F1-4D86-B988-0E46177E74D4}">
      <dgm:prSet>
        <dgm:style>
          <a:lnRef idx="3">
            <a:schemeClr val="lt1"/>
          </a:lnRef>
          <a:fillRef idx="1">
            <a:schemeClr val="accent3"/>
          </a:fillRef>
          <a:effectRef idx="1">
            <a:schemeClr val="accent3"/>
          </a:effectRef>
          <a:fontRef idx="minor">
            <a:schemeClr val="lt1"/>
          </a:fontRef>
        </dgm:style>
      </dgm:prSet>
      <dgm:spPr/>
      <dgm:t>
        <a:bodyPr/>
        <a:lstStyle/>
        <a:p>
          <a:pPr rtl="0"/>
          <a:r>
            <a:rPr lang="en-US" b="1" dirty="0">
              <a:solidFill>
                <a:schemeClr val="bg1"/>
              </a:solidFill>
              <a:latin typeface="+mn-lt"/>
              <a:cs typeface="Times New Roman" panose="02020603050405020304" pitchFamily="18" charset="0"/>
            </a:rPr>
            <a:t>Gia đình </a:t>
          </a:r>
          <a:endParaRPr lang="vi-VN" b="1" dirty="0">
            <a:solidFill>
              <a:schemeClr val="bg1"/>
            </a:solidFill>
            <a:latin typeface="+mn-lt"/>
            <a:cs typeface="Times New Roman" panose="02020603050405020304" pitchFamily="18" charset="0"/>
          </a:endParaRPr>
        </a:p>
      </dgm:t>
    </dgm:pt>
    <dgm:pt modelId="{DE238E6F-7C75-4FB5-9B2A-BCED432C7CB8}" type="parTrans" cxnId="{4ABFDA43-93F0-4BC8-ABDF-C224CEA632B8}">
      <dgm:prSet/>
      <dgm:spPr/>
      <dgm:t>
        <a:bodyPr/>
        <a:lstStyle/>
        <a:p>
          <a:endParaRPr lang="vi-VN">
            <a:latin typeface="Times New Roman" panose="02020603050405020304" pitchFamily="18" charset="0"/>
            <a:cs typeface="Times New Roman" panose="02020603050405020304" pitchFamily="18" charset="0"/>
          </a:endParaRPr>
        </a:p>
      </dgm:t>
    </dgm:pt>
    <dgm:pt modelId="{311AC08D-A408-4F91-A72F-539222D6EDE7}" type="sibTrans" cxnId="{4ABFDA43-93F0-4BC8-ABDF-C224CEA632B8}">
      <dgm:prSet/>
      <dgm:spPr/>
      <dgm:t>
        <a:bodyPr/>
        <a:lstStyle/>
        <a:p>
          <a:endParaRPr lang="vi-VN">
            <a:latin typeface="Times New Roman" panose="02020603050405020304" pitchFamily="18" charset="0"/>
            <a:cs typeface="Times New Roman" panose="02020603050405020304" pitchFamily="18" charset="0"/>
          </a:endParaRPr>
        </a:p>
      </dgm:t>
    </dgm:pt>
    <dgm:pt modelId="{23FCC7A0-C37F-450A-A001-BC6D74DCEB81}" type="pres">
      <dgm:prSet presAssocID="{9F68B732-33C7-4B9D-9021-48DE3EB80F33}" presName="compositeShape" presStyleCnt="0">
        <dgm:presLayoutVars>
          <dgm:chMax val="7"/>
          <dgm:dir/>
          <dgm:resizeHandles val="exact"/>
        </dgm:presLayoutVars>
      </dgm:prSet>
      <dgm:spPr/>
    </dgm:pt>
    <dgm:pt modelId="{970BB5E1-7665-4691-8B18-B472B691B7B9}" type="pres">
      <dgm:prSet presAssocID="{6FAC0413-5634-4962-93A3-9863F10F12AF}" presName="circ1" presStyleLbl="vennNode1" presStyleIdx="0" presStyleCnt="3" custScaleX="93333" custScaleY="95139"/>
      <dgm:spPr/>
    </dgm:pt>
    <dgm:pt modelId="{AFEB50AB-C2E0-47A6-9D45-9DB5D71C9049}" type="pres">
      <dgm:prSet presAssocID="{6FAC0413-5634-4962-93A3-9863F10F12AF}" presName="circ1Tx" presStyleLbl="revTx" presStyleIdx="0" presStyleCnt="0">
        <dgm:presLayoutVars>
          <dgm:chMax val="0"/>
          <dgm:chPref val="0"/>
          <dgm:bulletEnabled val="1"/>
        </dgm:presLayoutVars>
      </dgm:prSet>
      <dgm:spPr/>
    </dgm:pt>
    <dgm:pt modelId="{7CA465B8-4273-47FE-82C7-2296478AAF02}" type="pres">
      <dgm:prSet presAssocID="{E09B1C68-F0F5-4AC1-A9BB-BDC90CF9B75B}" presName="circ2" presStyleLbl="vennNode1" presStyleIdx="1" presStyleCnt="3" custLinFactNeighborX="9472" custLinFactNeighborY="4306"/>
      <dgm:spPr/>
    </dgm:pt>
    <dgm:pt modelId="{AA45B1CC-FD83-4B62-8769-E4BCED4A0BD0}" type="pres">
      <dgm:prSet presAssocID="{E09B1C68-F0F5-4AC1-A9BB-BDC90CF9B75B}" presName="circ2Tx" presStyleLbl="revTx" presStyleIdx="0" presStyleCnt="0">
        <dgm:presLayoutVars>
          <dgm:chMax val="0"/>
          <dgm:chPref val="0"/>
          <dgm:bulletEnabled val="1"/>
        </dgm:presLayoutVars>
      </dgm:prSet>
      <dgm:spPr/>
    </dgm:pt>
    <dgm:pt modelId="{B72F2315-B10F-4EF2-855E-9B18F66CEA23}" type="pres">
      <dgm:prSet presAssocID="{4F2902C5-27F1-4D86-B988-0E46177E74D4}" presName="circ3" presStyleLbl="vennNode1" presStyleIdx="2" presStyleCnt="3"/>
      <dgm:spPr/>
    </dgm:pt>
    <dgm:pt modelId="{DA7EF60A-7024-46F0-B3A9-1B04D159E336}" type="pres">
      <dgm:prSet presAssocID="{4F2902C5-27F1-4D86-B988-0E46177E74D4}" presName="circ3Tx" presStyleLbl="revTx" presStyleIdx="0" presStyleCnt="0">
        <dgm:presLayoutVars>
          <dgm:chMax val="0"/>
          <dgm:chPref val="0"/>
          <dgm:bulletEnabled val="1"/>
        </dgm:presLayoutVars>
      </dgm:prSet>
      <dgm:spPr/>
    </dgm:pt>
  </dgm:ptLst>
  <dgm:cxnLst>
    <dgm:cxn modelId="{EC63601F-EDC7-43F5-AE0C-A85C2D7B9AAC}" srcId="{9F68B732-33C7-4B9D-9021-48DE3EB80F33}" destId="{E09B1C68-F0F5-4AC1-A9BB-BDC90CF9B75B}" srcOrd="1" destOrd="0" parTransId="{E34B879A-7B30-4541-8FF6-CB4BE61FC952}" sibTransId="{D22D62CA-ABDA-4356-B042-3A7FC48B62B8}"/>
    <dgm:cxn modelId="{C3501838-68CF-4476-BD3E-34D790C91B5B}" type="presOf" srcId="{6FAC0413-5634-4962-93A3-9863F10F12AF}" destId="{AFEB50AB-C2E0-47A6-9D45-9DB5D71C9049}" srcOrd="1" destOrd="0" presId="urn:microsoft.com/office/officeart/2005/8/layout/venn1"/>
    <dgm:cxn modelId="{C463493B-D69E-43EE-A8E1-8A7C421B2872}" type="presOf" srcId="{6FAC0413-5634-4962-93A3-9863F10F12AF}" destId="{970BB5E1-7665-4691-8B18-B472B691B7B9}" srcOrd="0" destOrd="0" presId="urn:microsoft.com/office/officeart/2005/8/layout/venn1"/>
    <dgm:cxn modelId="{4ABFDA43-93F0-4BC8-ABDF-C224CEA632B8}" srcId="{9F68B732-33C7-4B9D-9021-48DE3EB80F33}" destId="{4F2902C5-27F1-4D86-B988-0E46177E74D4}" srcOrd="2" destOrd="0" parTransId="{DE238E6F-7C75-4FB5-9B2A-BCED432C7CB8}" sibTransId="{311AC08D-A408-4F91-A72F-539222D6EDE7}"/>
    <dgm:cxn modelId="{E0925953-FC34-4F58-BAC7-789B74CB66F7}" type="presOf" srcId="{9F68B732-33C7-4B9D-9021-48DE3EB80F33}" destId="{23FCC7A0-C37F-450A-A001-BC6D74DCEB81}" srcOrd="0" destOrd="0" presId="urn:microsoft.com/office/officeart/2005/8/layout/venn1"/>
    <dgm:cxn modelId="{F26CB157-E7E6-4F12-B8C2-741202CEF176}" type="presOf" srcId="{4F2902C5-27F1-4D86-B988-0E46177E74D4}" destId="{B72F2315-B10F-4EF2-855E-9B18F66CEA23}" srcOrd="0" destOrd="0" presId="urn:microsoft.com/office/officeart/2005/8/layout/venn1"/>
    <dgm:cxn modelId="{E66B9359-FE78-4826-BEC9-8063A4EE4E56}" type="presOf" srcId="{E09B1C68-F0F5-4AC1-A9BB-BDC90CF9B75B}" destId="{7CA465B8-4273-47FE-82C7-2296478AAF02}" srcOrd="0" destOrd="0" presId="urn:microsoft.com/office/officeart/2005/8/layout/venn1"/>
    <dgm:cxn modelId="{46B35BA7-E7A6-4E96-9CB0-BF4746812755}" type="presOf" srcId="{E09B1C68-F0F5-4AC1-A9BB-BDC90CF9B75B}" destId="{AA45B1CC-FD83-4B62-8769-E4BCED4A0BD0}" srcOrd="1" destOrd="0" presId="urn:microsoft.com/office/officeart/2005/8/layout/venn1"/>
    <dgm:cxn modelId="{F2D678CD-FB1A-4CBD-AD33-D7A807235C92}" srcId="{9F68B732-33C7-4B9D-9021-48DE3EB80F33}" destId="{6FAC0413-5634-4962-93A3-9863F10F12AF}" srcOrd="0" destOrd="0" parTransId="{6E53D188-3FAD-4A40-B796-B24D5B2D64A6}" sibTransId="{44B1A818-940A-49A9-BA26-11AC1D1AFC88}"/>
    <dgm:cxn modelId="{905DC8DD-4285-4F6A-A119-F02336BE1D49}" type="presOf" srcId="{4F2902C5-27F1-4D86-B988-0E46177E74D4}" destId="{DA7EF60A-7024-46F0-B3A9-1B04D159E336}" srcOrd="1" destOrd="0" presId="urn:microsoft.com/office/officeart/2005/8/layout/venn1"/>
    <dgm:cxn modelId="{5C61D693-3791-49FD-A6B5-243D06CBE0C1}" type="presParOf" srcId="{23FCC7A0-C37F-450A-A001-BC6D74DCEB81}" destId="{970BB5E1-7665-4691-8B18-B472B691B7B9}" srcOrd="0" destOrd="0" presId="urn:microsoft.com/office/officeart/2005/8/layout/venn1"/>
    <dgm:cxn modelId="{7DAE3362-766C-4BED-A4EF-8015EB182743}" type="presParOf" srcId="{23FCC7A0-C37F-450A-A001-BC6D74DCEB81}" destId="{AFEB50AB-C2E0-47A6-9D45-9DB5D71C9049}" srcOrd="1" destOrd="0" presId="urn:microsoft.com/office/officeart/2005/8/layout/venn1"/>
    <dgm:cxn modelId="{738D3F27-96FC-4F49-A6FA-002A5B7868B9}" type="presParOf" srcId="{23FCC7A0-C37F-450A-A001-BC6D74DCEB81}" destId="{7CA465B8-4273-47FE-82C7-2296478AAF02}" srcOrd="2" destOrd="0" presId="urn:microsoft.com/office/officeart/2005/8/layout/venn1"/>
    <dgm:cxn modelId="{CEDB8256-55DC-400A-9C79-9783D7E80DC8}" type="presParOf" srcId="{23FCC7A0-C37F-450A-A001-BC6D74DCEB81}" destId="{AA45B1CC-FD83-4B62-8769-E4BCED4A0BD0}" srcOrd="3" destOrd="0" presId="urn:microsoft.com/office/officeart/2005/8/layout/venn1"/>
    <dgm:cxn modelId="{EE316A6E-7C1C-403B-88A5-EF1854FEF527}" type="presParOf" srcId="{23FCC7A0-C37F-450A-A001-BC6D74DCEB81}" destId="{B72F2315-B10F-4EF2-855E-9B18F66CEA23}" srcOrd="4" destOrd="0" presId="urn:microsoft.com/office/officeart/2005/8/layout/venn1"/>
    <dgm:cxn modelId="{946CDE65-7851-414B-AD24-EBA0014CBB0E}" type="presParOf" srcId="{23FCC7A0-C37F-450A-A001-BC6D74DCEB81}" destId="{DA7EF60A-7024-46F0-B3A9-1B04D159E33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48E1A-58DB-46CA-AB7A-C4AD8AD2240A}">
      <dsp:nvSpPr>
        <dsp:cNvPr id="0" name=""/>
        <dsp:cNvSpPr/>
      </dsp:nvSpPr>
      <dsp:spPr>
        <a:xfrm>
          <a:off x="3257059" y="1349512"/>
          <a:ext cx="1775807" cy="17760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F6262EA-0E41-4274-9FF4-55F06B0E198F}">
      <dsp:nvSpPr>
        <dsp:cNvPr id="0" name=""/>
        <dsp:cNvSpPr/>
      </dsp:nvSpPr>
      <dsp:spPr>
        <a:xfrm>
          <a:off x="2809873" y="-79659"/>
          <a:ext cx="2670179" cy="11748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pt-BR"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Có các chấm đỏ trên da</a:t>
          </a:r>
          <a:endParaRPr lang="vi-VN" sz="3200"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dsp:txBody>
      <dsp:txXfrm>
        <a:off x="2809873" y="-79659"/>
        <a:ext cx="2670179" cy="1174876"/>
      </dsp:txXfrm>
    </dsp:sp>
    <dsp:sp modelId="{7F729124-22D9-4E2A-9805-C05B1DA55621}">
      <dsp:nvSpPr>
        <dsp:cNvPr id="0" name=""/>
        <dsp:cNvSpPr/>
      </dsp:nvSpPr>
      <dsp:spPr>
        <a:xfrm>
          <a:off x="3777963" y="1599963"/>
          <a:ext cx="1775807" cy="1776024"/>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7D51A2A-2DD3-4501-9C90-FD11E79628BC}">
      <dsp:nvSpPr>
        <dsp:cNvPr id="0" name=""/>
        <dsp:cNvSpPr/>
      </dsp:nvSpPr>
      <dsp:spPr>
        <a:xfrm>
          <a:off x="5684984" y="900805"/>
          <a:ext cx="2540135" cy="11978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Chảy</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máu</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mũi</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chảy</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máu</a:t>
          </a:r>
          <a:r>
            <a:rPr lang="en-US" sz="3200" kern="1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FF0000"/>
              </a:solidFill>
              <a:latin typeface="Calibri" panose="020F0502020204030204" pitchFamily="34" charset="0"/>
              <a:ea typeface="Calibri" panose="020F0502020204030204" pitchFamily="34" charset="0"/>
              <a:cs typeface="Calibri" panose="020F0502020204030204" pitchFamily="34" charset="0"/>
            </a:rPr>
            <a:t>lợi</a:t>
          </a:r>
          <a:endParaRPr lang="vi-VN" sz="3200"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dsp:txBody>
      <dsp:txXfrm>
        <a:off x="5684984" y="900805"/>
        <a:ext cx="2540135" cy="1197809"/>
      </dsp:txXfrm>
    </dsp:sp>
    <dsp:sp modelId="{02A4E2A7-9CBD-4798-82DF-C1E06A872A26}">
      <dsp:nvSpPr>
        <dsp:cNvPr id="0" name=""/>
        <dsp:cNvSpPr/>
      </dsp:nvSpPr>
      <dsp:spPr>
        <a:xfrm>
          <a:off x="3905969" y="2163478"/>
          <a:ext cx="1775807" cy="1776024"/>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CCB9155-C73A-4362-A6F8-BE52921686A4}">
      <dsp:nvSpPr>
        <dsp:cNvPr id="0" name=""/>
        <dsp:cNvSpPr/>
      </dsp:nvSpPr>
      <dsp:spPr>
        <a:xfrm>
          <a:off x="5754568" y="2522277"/>
          <a:ext cx="2293191" cy="12794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100000"/>
            </a:lnSpc>
            <a:spcBef>
              <a:spcPct val="0"/>
            </a:spcBef>
            <a:spcAft>
              <a:spcPts val="0"/>
            </a:spcAft>
            <a:buNone/>
          </a:pP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Nôn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liên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tục</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p>
        <a:p>
          <a:pPr marL="0" lvl="0" indent="0" algn="ctr" defTabSz="1422400" rtl="0">
            <a:lnSpc>
              <a:spcPct val="100000"/>
            </a:lnSpc>
            <a:spcBef>
              <a:spcPct val="0"/>
            </a:spcBef>
            <a:spcAft>
              <a:spcPts val="0"/>
            </a:spcAft>
            <a:buNone/>
          </a:pP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nôn</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ra</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máu</a:t>
          </a:r>
          <a:endParaRPr lang="vi-VN" sz="32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sp:txBody>
      <dsp:txXfrm>
        <a:off x="5754568" y="2522277"/>
        <a:ext cx="2293191" cy="1279478"/>
      </dsp:txXfrm>
    </dsp:sp>
    <dsp:sp modelId="{8D61902B-99F5-40B3-BDF2-92C4C58E6373}">
      <dsp:nvSpPr>
        <dsp:cNvPr id="0" name=""/>
        <dsp:cNvSpPr/>
      </dsp:nvSpPr>
      <dsp:spPr>
        <a:xfrm>
          <a:off x="3545628" y="2615379"/>
          <a:ext cx="1775807" cy="1776024"/>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40184AD-D889-4AC9-AB92-636780563947}">
      <dsp:nvSpPr>
        <dsp:cNvPr id="0" name=""/>
        <dsp:cNvSpPr/>
      </dsp:nvSpPr>
      <dsp:spPr>
        <a:xfrm>
          <a:off x="5143854" y="4237322"/>
          <a:ext cx="2034779" cy="11705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vi-VN" sz="3200" b="1" kern="1200" dirty="0">
              <a:solidFill>
                <a:srgbClr val="000000"/>
              </a:solidFill>
              <a:latin typeface="Calibri" panose="020F0502020204030204" pitchFamily="34" charset="0"/>
              <a:ea typeface="Calibri" panose="020F0502020204030204" pitchFamily="34" charset="0"/>
              <a:cs typeface="Calibri" panose="020F0502020204030204" pitchFamily="34" charset="0"/>
            </a:rPr>
            <a:t>Đi ngoài phân đen</a:t>
          </a:r>
        </a:p>
      </dsp:txBody>
      <dsp:txXfrm>
        <a:off x="5143854" y="4237322"/>
        <a:ext cx="2034779" cy="1170586"/>
      </dsp:txXfrm>
    </dsp:sp>
    <dsp:sp modelId="{791CDF61-D3B7-487A-A1EE-43C4D507F697}">
      <dsp:nvSpPr>
        <dsp:cNvPr id="0" name=""/>
        <dsp:cNvSpPr/>
      </dsp:nvSpPr>
      <dsp:spPr>
        <a:xfrm>
          <a:off x="2968491" y="2615379"/>
          <a:ext cx="1775807" cy="1776024"/>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A490500-F6E4-4FDA-A906-A3054E0A1473}">
      <dsp:nvSpPr>
        <dsp:cNvPr id="0" name=""/>
        <dsp:cNvSpPr/>
      </dsp:nvSpPr>
      <dsp:spPr>
        <a:xfrm>
          <a:off x="824348" y="4120984"/>
          <a:ext cx="2220757" cy="14032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Ngủ</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li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bì</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hoặc</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quấy</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khóc</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trẻ</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2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200"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dsp:txBody>
      <dsp:txXfrm>
        <a:off x="824348" y="4120984"/>
        <a:ext cx="2220757" cy="1403264"/>
      </dsp:txXfrm>
    </dsp:sp>
    <dsp:sp modelId="{0920FA82-3743-4352-A99B-1D0A32A0E8DF}">
      <dsp:nvSpPr>
        <dsp:cNvPr id="0" name=""/>
        <dsp:cNvSpPr/>
      </dsp:nvSpPr>
      <dsp:spPr>
        <a:xfrm>
          <a:off x="2608150" y="2163478"/>
          <a:ext cx="1775807" cy="17760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648D82A-6FEC-48C1-88B3-79A8E0457659}">
      <dsp:nvSpPr>
        <dsp:cNvPr id="0" name=""/>
        <dsp:cNvSpPr/>
      </dsp:nvSpPr>
      <dsp:spPr>
        <a:xfrm>
          <a:off x="445365" y="2522277"/>
          <a:ext cx="1886795" cy="12794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Đau</a:t>
          </a:r>
          <a:r>
            <a:rPr lang="en-US" sz="320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00B0F0"/>
              </a:solidFill>
              <a:latin typeface="Calibri" panose="020F0502020204030204" pitchFamily="34" charset="0"/>
              <a:ea typeface="Calibri" panose="020F0502020204030204" pitchFamily="34" charset="0"/>
              <a:cs typeface="Calibri" panose="020F0502020204030204" pitchFamily="34" charset="0"/>
            </a:rPr>
            <a:t>bụng</a:t>
          </a:r>
          <a:endParaRPr lang="vi-VN" sz="32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sp:txBody>
      <dsp:txXfrm>
        <a:off x="445365" y="2522277"/>
        <a:ext cx="1886795" cy="1279478"/>
      </dsp:txXfrm>
    </dsp:sp>
    <dsp:sp modelId="{7AED3109-BEB2-43B0-A4F8-A19709854320}">
      <dsp:nvSpPr>
        <dsp:cNvPr id="0" name=""/>
        <dsp:cNvSpPr/>
      </dsp:nvSpPr>
      <dsp:spPr>
        <a:xfrm>
          <a:off x="2659956" y="1619020"/>
          <a:ext cx="1775807" cy="1776024"/>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A9D792-2990-41FA-A548-9D2D159D6721}">
      <dsp:nvSpPr>
        <dsp:cNvPr id="0" name=""/>
        <dsp:cNvSpPr/>
      </dsp:nvSpPr>
      <dsp:spPr>
        <a:xfrm>
          <a:off x="461097" y="997792"/>
          <a:ext cx="2188293" cy="11978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Khát</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nhiều</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khô</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200" kern="1200" dirty="0" err="1">
              <a:solidFill>
                <a:srgbClr val="7030A0"/>
              </a:solidFill>
              <a:latin typeface="Calibri" panose="020F0502020204030204" pitchFamily="34" charset="0"/>
              <a:ea typeface="Calibri" panose="020F0502020204030204" pitchFamily="34" charset="0"/>
              <a:cs typeface="Calibri" panose="020F0502020204030204" pitchFamily="34" charset="0"/>
            </a:rPr>
            <a:t>miệng</a:t>
          </a:r>
          <a:r>
            <a:rPr lang="en-US" sz="3200" kern="1200"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lang="vi-VN" sz="3200" kern="1200" dirty="0">
            <a:solidFill>
              <a:srgbClr val="7030A0"/>
            </a:solidFill>
            <a:latin typeface="Calibri" panose="020F0502020204030204" pitchFamily="34" charset="0"/>
            <a:ea typeface="Calibri" panose="020F0502020204030204" pitchFamily="34" charset="0"/>
            <a:cs typeface="Calibri" panose="020F0502020204030204" pitchFamily="34" charset="0"/>
          </a:endParaRPr>
        </a:p>
      </dsp:txBody>
      <dsp:txXfrm>
        <a:off x="461097" y="997792"/>
        <a:ext cx="2188293" cy="1197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BB5E1-7665-4691-8B18-B472B691B7B9}">
      <dsp:nvSpPr>
        <dsp:cNvPr id="0" name=""/>
        <dsp:cNvSpPr/>
      </dsp:nvSpPr>
      <dsp:spPr>
        <a:xfrm>
          <a:off x="1508210" y="92680"/>
          <a:ext cx="2622378" cy="2673122"/>
        </a:xfrm>
        <a:prstGeom prst="ellipse">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2000250" rtl="0">
            <a:lnSpc>
              <a:spcPct val="90000"/>
            </a:lnSpc>
            <a:spcBef>
              <a:spcPct val="0"/>
            </a:spcBef>
            <a:spcAft>
              <a:spcPct val="35000"/>
            </a:spcAft>
            <a:buNone/>
          </a:pPr>
          <a:r>
            <a:rPr lang="en-US" sz="4500" b="1" kern="1200" dirty="0" err="1">
              <a:solidFill>
                <a:schemeClr val="bg1"/>
              </a:solidFill>
              <a:latin typeface="+mn-lt"/>
              <a:cs typeface="Times New Roman" panose="02020603050405020304" pitchFamily="18" charset="0"/>
            </a:rPr>
            <a:t>Cá</a:t>
          </a:r>
          <a:r>
            <a:rPr lang="en-US" sz="4500" b="1" kern="1200" dirty="0">
              <a:solidFill>
                <a:schemeClr val="bg1"/>
              </a:solidFill>
              <a:latin typeface="+mn-lt"/>
              <a:cs typeface="Times New Roman" panose="02020603050405020304" pitchFamily="18" charset="0"/>
            </a:rPr>
            <a:t> nhân</a:t>
          </a:r>
          <a:endParaRPr lang="vi-VN" sz="4500" b="1" kern="1200" dirty="0">
            <a:solidFill>
              <a:schemeClr val="bg1"/>
            </a:solidFill>
            <a:latin typeface="+mn-lt"/>
            <a:cs typeface="Times New Roman" panose="02020603050405020304" pitchFamily="18" charset="0"/>
          </a:endParaRPr>
        </a:p>
      </dsp:txBody>
      <dsp:txXfrm>
        <a:off x="1857861" y="560476"/>
        <a:ext cx="1923077" cy="1202904"/>
      </dsp:txXfrm>
    </dsp:sp>
    <dsp:sp modelId="{7CA465B8-4273-47FE-82C7-2296478AAF02}">
      <dsp:nvSpPr>
        <dsp:cNvPr id="0" name=""/>
        <dsp:cNvSpPr/>
      </dsp:nvSpPr>
      <dsp:spPr>
        <a:xfrm>
          <a:off x="2694518" y="1873134"/>
          <a:ext cx="2809701" cy="2809701"/>
        </a:xfrm>
        <a:prstGeom prst="ellipse">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2000250" rtl="0">
            <a:lnSpc>
              <a:spcPct val="90000"/>
            </a:lnSpc>
            <a:spcBef>
              <a:spcPct val="0"/>
            </a:spcBef>
            <a:spcAft>
              <a:spcPct val="35000"/>
            </a:spcAft>
            <a:buNone/>
          </a:pPr>
          <a:r>
            <a:rPr lang="en-US" sz="4500" b="1" kern="1200" dirty="0">
              <a:solidFill>
                <a:schemeClr val="bg1"/>
              </a:solidFill>
              <a:latin typeface="+mn-lt"/>
              <a:cs typeface="Times New Roman" panose="02020603050405020304" pitchFamily="18" charset="0"/>
            </a:rPr>
            <a:t> </a:t>
          </a:r>
          <a:r>
            <a:rPr lang="en-US" sz="4500" b="1" kern="1200" dirty="0" err="1">
              <a:solidFill>
                <a:schemeClr val="bg1"/>
              </a:solidFill>
              <a:latin typeface="+mn-lt"/>
              <a:cs typeface="Times New Roman" panose="02020603050405020304" pitchFamily="18" charset="0"/>
            </a:rPr>
            <a:t>Xã</a:t>
          </a:r>
          <a:r>
            <a:rPr lang="en-US" sz="4500" b="1" kern="1200" dirty="0">
              <a:solidFill>
                <a:schemeClr val="bg1"/>
              </a:solidFill>
              <a:latin typeface="+mn-lt"/>
              <a:cs typeface="Times New Roman" panose="02020603050405020304" pitchFamily="18" charset="0"/>
            </a:rPr>
            <a:t> hội</a:t>
          </a:r>
          <a:endParaRPr lang="vi-VN" sz="4500" b="1" kern="1200" dirty="0">
            <a:solidFill>
              <a:schemeClr val="bg1"/>
            </a:solidFill>
            <a:latin typeface="+mn-lt"/>
            <a:cs typeface="Times New Roman" panose="02020603050405020304" pitchFamily="18" charset="0"/>
          </a:endParaRPr>
        </a:p>
      </dsp:txBody>
      <dsp:txXfrm>
        <a:off x="3553818" y="2598973"/>
        <a:ext cx="1685820" cy="1545335"/>
      </dsp:txXfrm>
    </dsp:sp>
    <dsp:sp modelId="{B72F2315-B10F-4EF2-855E-9B18F66CEA23}">
      <dsp:nvSpPr>
        <dsp:cNvPr id="0" name=""/>
        <dsp:cNvSpPr/>
      </dsp:nvSpPr>
      <dsp:spPr>
        <a:xfrm>
          <a:off x="400715" y="1780454"/>
          <a:ext cx="2809701" cy="2809701"/>
        </a:xfrm>
        <a:prstGeom prst="ellipse">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2000250" rtl="0">
            <a:lnSpc>
              <a:spcPct val="90000"/>
            </a:lnSpc>
            <a:spcBef>
              <a:spcPct val="0"/>
            </a:spcBef>
            <a:spcAft>
              <a:spcPct val="35000"/>
            </a:spcAft>
            <a:buNone/>
          </a:pPr>
          <a:r>
            <a:rPr lang="en-US" sz="4500" b="1" kern="1200" dirty="0">
              <a:solidFill>
                <a:schemeClr val="bg1"/>
              </a:solidFill>
              <a:latin typeface="+mn-lt"/>
              <a:cs typeface="Times New Roman" panose="02020603050405020304" pitchFamily="18" charset="0"/>
            </a:rPr>
            <a:t>Gia đình </a:t>
          </a:r>
          <a:endParaRPr lang="vi-VN" sz="4500" b="1" kern="1200" dirty="0">
            <a:solidFill>
              <a:schemeClr val="bg1"/>
            </a:solidFill>
            <a:latin typeface="+mn-lt"/>
            <a:cs typeface="Times New Roman" panose="02020603050405020304" pitchFamily="18" charset="0"/>
          </a:endParaRPr>
        </a:p>
      </dsp:txBody>
      <dsp:txXfrm>
        <a:off x="665295" y="2506293"/>
        <a:ext cx="1685820" cy="15453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B1A679-998D-4AF7-81DA-37EFC186D1B8}"/>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181D35-00E6-4336-9842-DCA58DEBF9D3}"/>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lang="en-US"/>
              <a:t>10/2023</a:t>
            </a:r>
          </a:p>
        </p:txBody>
      </p:sp>
      <p:sp>
        <p:nvSpPr>
          <p:cNvPr id="4" name="Footer Placeholder 3">
            <a:extLst>
              <a:ext uri="{FF2B5EF4-FFF2-40B4-BE49-F238E27FC236}">
                <a16:creationId xmlns:a16="http://schemas.microsoft.com/office/drawing/2014/main" id="{9549A602-A569-4F70-B61A-37B22BDB665E}"/>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154D00-0949-4BF8-89D6-64723B6898ED}"/>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3A333877-85D4-4704-8FE8-88CBC7A2CAA1}" type="slidenum">
              <a:rPr lang="en-US" smtClean="0"/>
              <a:t>‹#›</a:t>
            </a:fld>
            <a:endParaRPr lang="en-US"/>
          </a:p>
        </p:txBody>
      </p:sp>
    </p:spTree>
    <p:extLst>
      <p:ext uri="{BB962C8B-B14F-4D97-AF65-F5344CB8AC3E}">
        <p14:creationId xmlns:p14="http://schemas.microsoft.com/office/powerpoint/2010/main" val="1055922153"/>
      </p:ext>
    </p:extLst>
  </p:cSld>
  <p:clrMap bg1="lt1" tx1="dk1" bg2="lt2" tx2="dk2" accent1="accent1" accent2="accent2" accent3="accent3" accent4="accent4" accent5="accent5" accent6="accent6" hlink="hlink" folHlink="folHlink"/>
  <p:hf sldNum="0"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8:46.610"/>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48:47.4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7.20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8.54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19.86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0.91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1.59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2.33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7:50:27.19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lang="en-US"/>
              <a:t>10/2023</a:t>
            </a:r>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A80E036-2AD3-40EE-8A71-C2A4E931E2BE}" type="slidenum">
              <a:rPr lang="en-US" smtClean="0"/>
              <a:t>‹#›</a:t>
            </a:fld>
            <a:endParaRPr lang="en-US"/>
          </a:p>
        </p:txBody>
      </p:sp>
    </p:spTree>
    <p:extLst>
      <p:ext uri="{BB962C8B-B14F-4D97-AF65-F5344CB8AC3E}">
        <p14:creationId xmlns:p14="http://schemas.microsoft.com/office/powerpoint/2010/main" val="872573641"/>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2851310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Nguồn: https://www.benhvien108.vn/cum-mua-o-tre-em-bo-me-dung-chu-quan.htm</a:t>
            </a:r>
            <a:endParaRPr lang="en-US" dirty="0"/>
          </a:p>
        </p:txBody>
      </p:sp>
      <p:sp>
        <p:nvSpPr>
          <p:cNvPr id="5" name="Date Placeholder 4"/>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243613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10/2023</a:t>
            </a:r>
          </a:p>
        </p:txBody>
      </p:sp>
    </p:spTree>
    <p:extLst>
      <p:ext uri="{BB962C8B-B14F-4D97-AF65-F5344CB8AC3E}">
        <p14:creationId xmlns:p14="http://schemas.microsoft.com/office/powerpoint/2010/main" val="344539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9A9A5D2-9D43-48EC-BB11-D27A644E0A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A7565A21-7FD6-4A51-B1B4-53B8265B9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Date Placeholder 1">
            <a:extLst>
              <a:ext uri="{FF2B5EF4-FFF2-40B4-BE49-F238E27FC236}">
                <a16:creationId xmlns:a16="http://schemas.microsoft.com/office/drawing/2014/main" id="{7EF1DF3E-6AF4-44CA-9732-7BDA5EBC30E1}"/>
              </a:ext>
            </a:extLst>
          </p:cNvPr>
          <p:cNvSpPr>
            <a:spLocks noGrp="1"/>
          </p:cNvSpPr>
          <p:nvPr>
            <p:ph type="dt" sz="quarter" idx="4294967295"/>
          </p:nvPr>
        </p:nvSpPr>
        <p:spPr bwMode="auto">
          <a:xfrm>
            <a:off x="3746769" y="0"/>
            <a:ext cx="2867376" cy="53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10/2023</a:t>
            </a:r>
          </a:p>
        </p:txBody>
      </p:sp>
    </p:spTree>
    <p:extLst>
      <p:ext uri="{BB962C8B-B14F-4D97-AF65-F5344CB8AC3E}">
        <p14:creationId xmlns:p14="http://schemas.microsoft.com/office/powerpoint/2010/main" val="111642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36896D4-6647-4DDB-AFD9-51AC4CE8C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61FE06C-E608-425D-B294-0CDC3BD60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Date Placeholder 1">
            <a:extLst>
              <a:ext uri="{FF2B5EF4-FFF2-40B4-BE49-F238E27FC236}">
                <a16:creationId xmlns:a16="http://schemas.microsoft.com/office/drawing/2014/main" id="{DA9271E9-4BBC-4A81-AA11-56531541CA09}"/>
              </a:ext>
            </a:extLst>
          </p:cNvPr>
          <p:cNvSpPr>
            <a:spLocks noGrp="1"/>
          </p:cNvSpPr>
          <p:nvPr>
            <p:ph type="dt" sz="quarter" idx="4294967295"/>
          </p:nvPr>
        </p:nvSpPr>
        <p:spPr bwMode="auto">
          <a:xfrm>
            <a:off x="3746769" y="0"/>
            <a:ext cx="2867376" cy="53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10/2023</a:t>
            </a:r>
          </a:p>
        </p:txBody>
      </p:sp>
    </p:spTree>
    <p:extLst>
      <p:ext uri="{BB962C8B-B14F-4D97-AF65-F5344CB8AC3E}">
        <p14:creationId xmlns:p14="http://schemas.microsoft.com/office/powerpoint/2010/main" val="2752018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A9D9816-ECE1-4A8B-9770-8022D50B5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526ED578-B611-47A6-9B0D-99E7186F68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Date Placeholder 1">
            <a:extLst>
              <a:ext uri="{FF2B5EF4-FFF2-40B4-BE49-F238E27FC236}">
                <a16:creationId xmlns:a16="http://schemas.microsoft.com/office/drawing/2014/main" id="{82843A0F-9130-4395-917A-209E1B63A305}"/>
              </a:ext>
            </a:extLst>
          </p:cNvPr>
          <p:cNvSpPr>
            <a:spLocks noGrp="1"/>
          </p:cNvSpPr>
          <p:nvPr>
            <p:ph type="dt" sz="quarter" idx="4294967295"/>
          </p:nvPr>
        </p:nvSpPr>
        <p:spPr bwMode="auto">
          <a:xfrm>
            <a:off x="3746769" y="0"/>
            <a:ext cx="2867376" cy="53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10/2023</a:t>
            </a:r>
          </a:p>
        </p:txBody>
      </p:sp>
    </p:spTree>
    <p:extLst>
      <p:ext uri="{BB962C8B-B14F-4D97-AF65-F5344CB8AC3E}">
        <p14:creationId xmlns:p14="http://schemas.microsoft.com/office/powerpoint/2010/main" val="407782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28FC38A6-4BBC-C760-E70B-7B5F133E88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0D6DEE30-F02D-CF71-9CC5-05F0DD2A8F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r>
              <a:rPr lang="vi-VN" altLang="en-US" dirty="0">
                <a:latin typeface="Arial" panose="020B0604020202020204" pitchFamily="34" charset="0"/>
              </a:rPr>
              <a:t>TLTK:</a:t>
            </a:r>
          </a:p>
          <a:p>
            <a:pPr marL="228600" indent="-228600" eaLnBrk="1" hangingPunct="1">
              <a:buFontTx/>
              <a:buAutoNum type="arabicPeriod"/>
            </a:pPr>
            <a:r>
              <a:rPr lang="vi-VN" altLang="en-US" dirty="0">
                <a:latin typeface="Arial" panose="020B0604020202020204" pitchFamily="34" charset="0"/>
              </a:rPr>
              <a:t>http://benhnhietdoi.vn/chuyen-de/chi-tiet/thuy-dau/5</a:t>
            </a:r>
          </a:p>
          <a:p>
            <a:pPr marL="228600" indent="-228600" eaLnBrk="1" hangingPunct="1">
              <a:buFontTx/>
              <a:buAutoNum type="arabicPeriod"/>
            </a:pPr>
            <a:r>
              <a:rPr lang="en-GB" altLang="en-US" dirty="0">
                <a:latin typeface="Arial" panose="020B0604020202020204" pitchFamily="34" charset="0"/>
              </a:rPr>
              <a:t>https://vncdc.gov.vn/benh-thuy-dau-nd14515.html</a:t>
            </a:r>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405060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28FC38A6-4BBC-C760-E70B-7B5F133E88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0D6DEE30-F02D-CF71-9CC5-05F0DD2A8F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r>
              <a:rPr lang="vi-VN" altLang="en-US" dirty="0">
                <a:latin typeface="Arial" panose="020B0604020202020204" pitchFamily="34" charset="0"/>
              </a:rPr>
              <a:t>Nguồn: http://benhnhietdoi.vn/chuyen-de/chi-tiet/benh-soi/8</a:t>
            </a:r>
            <a:endParaRPr lang="en-GB" altLang="en-US" dirty="0">
              <a:latin typeface="Arial" panose="020B0604020202020204" pitchFamily="34" charset="0"/>
            </a:endParaRPr>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399263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a:extLst>
              <a:ext uri="{FF2B5EF4-FFF2-40B4-BE49-F238E27FC236}">
                <a16:creationId xmlns:a16="http://schemas.microsoft.com/office/drawing/2014/main" id="{C02CD412-08DC-E622-CC98-9282C2C884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AA2DDDFF-4AD9-8E15-78FD-3EA8A25F5D86}"/>
              </a:ext>
            </a:extLst>
          </p:cNvPr>
          <p:cNvSpPr>
            <a:spLocks noGrp="1" noChangeArrowheads="1"/>
          </p:cNvSpPr>
          <p:nvPr>
            <p:ph type="body" idx="1"/>
          </p:nvPr>
        </p:nvSpPr>
        <p:spPr bwMode="auto">
          <a:xfrm>
            <a:off x="673100" y="4687888"/>
            <a:ext cx="5389563"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vi-VN" altLang="en-US" dirty="0">
                <a:latin typeface="Arial" panose="020B0604020202020204" pitchFamily="34" charset="0"/>
              </a:rPr>
              <a:t>Nguồn: http://benhnhietdoi.vn/chuyen-de/chi-tiet/rubella/6</a:t>
            </a:r>
            <a:endParaRPr lang="en-US" altLang="en-US" dirty="0">
              <a:latin typeface="Arial" panose="020B0604020202020204" pitchFamily="34" charset="0"/>
            </a:endParaRPr>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321720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FE81F3C-4422-1D8D-BF57-B081E3F44B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59582F4-093F-DE30-FA00-D7898C0AC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dirty="0"/>
              <a:t>Nguồn: http://benhnhietdoi.vn/chuyen-de/chi-tiet/quai-bi/4</a:t>
            </a:r>
            <a:endParaRPr lang="en-US" altLang="en-US" dirty="0"/>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79546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FE81F3C-4422-1D8D-BF57-B081E3F44B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59582F4-093F-DE30-FA00-D7898C0AC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dirty="0"/>
              <a:t>Nguồn: http://benhnhietdoi.vn/chuyen-de/chi-tiet/quai-bi/4</a:t>
            </a:r>
            <a:endParaRPr lang="en-US" altLang="en-US" dirty="0"/>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397863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10/2023</a:t>
            </a:r>
          </a:p>
        </p:txBody>
      </p:sp>
    </p:spTree>
    <p:extLst>
      <p:ext uri="{BB962C8B-B14F-4D97-AF65-F5344CB8AC3E}">
        <p14:creationId xmlns:p14="http://schemas.microsoft.com/office/powerpoint/2010/main" val="41608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264674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10152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t>10/2023</a:t>
            </a:r>
          </a:p>
        </p:txBody>
      </p:sp>
    </p:spTree>
    <p:extLst>
      <p:ext uri="{BB962C8B-B14F-4D97-AF65-F5344CB8AC3E}">
        <p14:creationId xmlns:p14="http://schemas.microsoft.com/office/powerpoint/2010/main" val="121278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9A9A5D2-9D43-48EC-BB11-D27A644E0A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A7565A21-7FD6-4A51-B1B4-53B8265B9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Date Placeholder 1">
            <a:extLst>
              <a:ext uri="{FF2B5EF4-FFF2-40B4-BE49-F238E27FC236}">
                <a16:creationId xmlns:a16="http://schemas.microsoft.com/office/drawing/2014/main" id="{7EF1DF3E-6AF4-44CA-9732-7BDA5EBC30E1}"/>
              </a:ext>
            </a:extLst>
          </p:cNvPr>
          <p:cNvSpPr>
            <a:spLocks noGrp="1"/>
          </p:cNvSpPr>
          <p:nvPr>
            <p:ph type="dt" sz="quarter" idx="4294967295"/>
          </p:nvPr>
        </p:nvSpPr>
        <p:spPr bwMode="auto">
          <a:xfrm>
            <a:off x="3814763" y="0"/>
            <a:ext cx="2919412" cy="495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10/2023</a:t>
            </a:r>
          </a:p>
        </p:txBody>
      </p:sp>
    </p:spTree>
    <p:extLst>
      <p:ext uri="{BB962C8B-B14F-4D97-AF65-F5344CB8AC3E}">
        <p14:creationId xmlns:p14="http://schemas.microsoft.com/office/powerpoint/2010/main" val="368887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marL="0" marR="0" lvl="0" indent="0" algn="r" defTabSz="914400" rtl="0" eaLnBrk="1" fontAlgn="auto" latinLnBrk="0" hangingPunct="1">
              <a:lnSpc>
                <a:spcPct val="100000"/>
              </a:lnSpc>
              <a:spcBef>
                <a:spcPts val="0"/>
              </a:spcBef>
              <a:spcAft>
                <a:spcPts val="0"/>
              </a:spcAft>
              <a:buClrTx/>
              <a:buSzTx/>
              <a:buFontTx/>
              <a:buNone/>
              <a:tabLst/>
              <a:defRPr/>
            </a:pPr>
            <a:fld id="{FDE30BD2-677F-40AF-8120-E0B9EBE80D1D}"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5172" name="Rectangle 2"/>
          <p:cNvSpPr>
            <a:spLocks noGrp="1" noRot="1" noChangeAspect="1" noChangeArrowheads="1" noTextEdit="1"/>
          </p:cNvSpPr>
          <p:nvPr>
            <p:ph type="sldImg"/>
          </p:nvPr>
        </p:nvSpPr>
        <p:spPr>
          <a:xfrm>
            <a:off x="406400" y="696913"/>
            <a:ext cx="6197600" cy="3486150"/>
          </a:xfrm>
          <a:ln/>
        </p:spPr>
      </p:sp>
      <p:sp>
        <p:nvSpPr>
          <p:cNvPr id="135173" name="Rectangle 3"/>
          <p:cNvSpPr>
            <a:spLocks noGrp="1" noChangeArrowheads="1"/>
          </p:cNvSpPr>
          <p:nvPr>
            <p:ph type="body" idx="1"/>
          </p:nvPr>
        </p:nvSpPr>
        <p:spPr>
          <a:noFill/>
        </p:spPr>
        <p:txBody>
          <a:bodyPr/>
          <a:lstStyle/>
          <a:p>
            <a:pPr eaLnBrk="1" hangingPunct="1"/>
            <a:endParaRPr lang="en-US" altLang="en-US"/>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270581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06400" y="696913"/>
            <a:ext cx="6197600" cy="3486150"/>
          </a:xfrm>
          <a:ln/>
        </p:spPr>
      </p:sp>
      <p:sp>
        <p:nvSpPr>
          <p:cNvPr id="141315" name="Notes Placeholder 2"/>
          <p:cNvSpPr>
            <a:spLocks noGrp="1"/>
          </p:cNvSpPr>
          <p:nvPr>
            <p:ph type="body" idx="1"/>
          </p:nvPr>
        </p:nvSpPr>
        <p:spPr>
          <a:noFill/>
        </p:spPr>
        <p:txBody>
          <a:bodyPr/>
          <a:lstStyle/>
          <a:p>
            <a:pPr eaLnBrk="1" hangingPunct="1"/>
            <a:endParaRPr lang="en-US"/>
          </a:p>
        </p:txBody>
      </p:sp>
      <p:sp>
        <p:nvSpPr>
          <p:cNvPr id="52228" name="Slide Number Placeholder 3"/>
          <p:cNvSpPr txBox="1">
            <a:spLocks noGrp="1"/>
          </p:cNvSpPr>
          <p:nvPr/>
        </p:nvSpPr>
        <p:spPr>
          <a:xfrm>
            <a:off x="3970302" y="8829711"/>
            <a:ext cx="3038445" cy="465193"/>
          </a:xfrm>
          <a:prstGeom prst="rect">
            <a:avLst/>
          </a:prstGeom>
          <a:noFill/>
        </p:spPr>
        <p:txBody>
          <a:bodyPr lIns="93177" tIns="46589" rIns="93177" bIns="46589"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8236038-05DE-4059-B51A-DA7F2DDFF2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367018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36896D4-6647-4DDB-AFD9-51AC4CE8C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61FE06C-E608-425D-B294-0CDC3BD60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Date Placeholder 1">
            <a:extLst>
              <a:ext uri="{FF2B5EF4-FFF2-40B4-BE49-F238E27FC236}">
                <a16:creationId xmlns:a16="http://schemas.microsoft.com/office/drawing/2014/main" id="{DA9271E9-4BBC-4A81-AA11-56531541CA09}"/>
              </a:ext>
            </a:extLst>
          </p:cNvPr>
          <p:cNvSpPr>
            <a:spLocks noGrp="1"/>
          </p:cNvSpPr>
          <p:nvPr>
            <p:ph type="dt" sz="quarter" idx="4294967295"/>
          </p:nvPr>
        </p:nvSpPr>
        <p:spPr bwMode="auto">
          <a:xfrm>
            <a:off x="3746769" y="0"/>
            <a:ext cx="2867376" cy="53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t>10/2023</a:t>
            </a:r>
          </a:p>
        </p:txBody>
      </p:sp>
    </p:spTree>
    <p:extLst>
      <p:ext uri="{BB962C8B-B14F-4D97-AF65-F5344CB8AC3E}">
        <p14:creationId xmlns:p14="http://schemas.microsoft.com/office/powerpoint/2010/main" val="284172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p:cNvSpPr txBox="1">
            <a:spLocks noGrp="1" noChangeArrowheads="1"/>
          </p:cNvSpPr>
          <p:nvPr/>
        </p:nvSpPr>
        <p:spPr bwMode="auto">
          <a:xfrm>
            <a:off x="3780019" y="9363480"/>
            <a:ext cx="2892823" cy="4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754E771-04FD-4EEA-AF12-63F7396AE83E}" type="slidenum">
              <a:rPr lang="en-US" altLang="en-US"/>
              <a:pPr algn="r" eaLnBrk="1" hangingPunct="1">
                <a:spcBef>
                  <a:spcPct val="0"/>
                </a:spcBef>
              </a:pPr>
              <a:t>19</a:t>
            </a:fld>
            <a:endParaRPr lang="en-US" altLang="en-US"/>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p:spPr>
        <p:txBody>
          <a:bodyPr/>
          <a:lstStyle/>
          <a:p>
            <a:pPr eaLnBrk="1" hangingPunct="1"/>
            <a:endParaRPr lang="en-US" altLang="en-US"/>
          </a:p>
        </p:txBody>
      </p:sp>
      <p:sp>
        <p:nvSpPr>
          <p:cNvPr id="2" name="Date Placeholder 1"/>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353938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Nguồn: https://www.benhvien108.vn/cum-mua-o-tre-em-bo-me-dung-chu-quan.htm</a:t>
            </a:r>
            <a:endParaRPr lang="en-US" dirty="0"/>
          </a:p>
        </p:txBody>
      </p:sp>
      <p:sp>
        <p:nvSpPr>
          <p:cNvPr id="5" name="Date Placeholder 4"/>
          <p:cNvSpPr>
            <a:spLocks noGrp="1"/>
          </p:cNvSpPr>
          <p:nvPr>
            <p:ph type="dt" idx="10"/>
          </p:nvPr>
        </p:nvSpPr>
        <p:spPr/>
        <p:txBody>
          <a:bodyPr/>
          <a:lstStyle/>
          <a:p>
            <a:r>
              <a:rPr lang="en-US"/>
              <a:t>10/2023</a:t>
            </a:r>
          </a:p>
        </p:txBody>
      </p:sp>
    </p:spTree>
    <p:extLst>
      <p:ext uri="{BB962C8B-B14F-4D97-AF65-F5344CB8AC3E}">
        <p14:creationId xmlns:p14="http://schemas.microsoft.com/office/powerpoint/2010/main" val="2773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38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055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s &amp; Contents">
    <p:spTree>
      <p:nvGrpSpPr>
        <p:cNvPr id="1" name=""/>
        <p:cNvGrpSpPr/>
        <p:nvPr/>
      </p:nvGrpSpPr>
      <p:grpSpPr>
        <a:xfrm>
          <a:off x="0" y="0"/>
          <a:ext cx="0" cy="0"/>
          <a:chOff x="0" y="0"/>
          <a:chExt cx="0" cy="0"/>
        </a:xfrm>
      </p:grpSpPr>
      <p:sp>
        <p:nvSpPr>
          <p:cNvPr id="19" name="그림 개체 틀 8">
            <a:extLst>
              <a:ext uri="{FF2B5EF4-FFF2-40B4-BE49-F238E27FC236}">
                <a16:creationId xmlns:a16="http://schemas.microsoft.com/office/drawing/2014/main" id="{3D1F6864-EF5F-47BF-BCDC-319394E2C987}"/>
              </a:ext>
            </a:extLst>
          </p:cNvPr>
          <p:cNvSpPr>
            <a:spLocks noGrp="1"/>
          </p:cNvSpPr>
          <p:nvPr>
            <p:ph type="pic" sz="quarter" idx="10" hasCustomPrompt="1"/>
          </p:nvPr>
        </p:nvSpPr>
        <p:spPr>
          <a:xfrm>
            <a:off x="1" y="0"/>
            <a:ext cx="12192000" cy="6858000"/>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5923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03358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DEC-A098-B5BA-AD8B-FF5A904FB322}"/>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4EBE7A7F-D162-E973-3000-008D4961C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13A54F7-D443-3BAF-EC66-D061091C4AEE}"/>
              </a:ext>
            </a:extLst>
          </p:cNvPr>
          <p:cNvSpPr>
            <a:spLocks noGrp="1"/>
          </p:cNvSpPr>
          <p:nvPr>
            <p:ph type="sldNum" sz="quarter" idx="12"/>
          </p:nvPr>
        </p:nvSpPr>
        <p:spPr>
          <a:xfrm>
            <a:off x="0" y="6248400"/>
            <a:ext cx="711200" cy="381000"/>
          </a:xfrm>
        </p:spPr>
        <p:txBody>
          <a:bodyPr/>
          <a:lstStyle>
            <a:lvl1pPr>
              <a:defRPr>
                <a:solidFill>
                  <a:schemeClr val="tx2"/>
                </a:solidFill>
              </a:defRPr>
            </a:lvl1pPr>
          </a:lstStyle>
          <a:p>
            <a:fld id="{1A973C0C-5DC6-4A8C-AED6-A2550EFE2C30}" type="slidenum">
              <a:rPr lang="en-US" altLang="en-US"/>
              <a:pPr/>
              <a:t>‹#›</a:t>
            </a:fld>
            <a:endParaRPr lang="en-US" altLang="en-US"/>
          </a:p>
        </p:txBody>
      </p:sp>
    </p:spTree>
    <p:extLst>
      <p:ext uri="{BB962C8B-B14F-4D97-AF65-F5344CB8AC3E}">
        <p14:creationId xmlns:p14="http://schemas.microsoft.com/office/powerpoint/2010/main" val="2769107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25583BB8-8036-5AA1-FE15-C620EE19273F}"/>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F34DD4-BF7D-89B1-44E9-BFD6C90A9FF7}"/>
              </a:ext>
            </a:extLst>
          </p:cNvPr>
          <p:cNvSpPr>
            <a:spLocks noGrp="1"/>
          </p:cNvSpPr>
          <p:nvPr>
            <p:ph type="sldNum" sz="quarter" idx="11"/>
          </p:nvPr>
        </p:nvSpPr>
        <p:spPr/>
        <p:txBody>
          <a:bodyPr/>
          <a:lstStyle>
            <a:lvl1pPr>
              <a:defRPr/>
            </a:lvl1pPr>
          </a:lstStyle>
          <a:p>
            <a:fld id="{8BFA228C-6CF0-4F65-A046-867C4665886A}" type="slidenum">
              <a:rPr lang="en-US" altLang="en-US"/>
              <a:pPr/>
              <a:t>‹#›</a:t>
            </a:fld>
            <a:endParaRPr lang="en-US" altLang="en-US"/>
          </a:p>
        </p:txBody>
      </p:sp>
    </p:spTree>
    <p:extLst>
      <p:ext uri="{BB962C8B-B14F-4D97-AF65-F5344CB8AC3E}">
        <p14:creationId xmlns:p14="http://schemas.microsoft.com/office/powerpoint/2010/main" val="726455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7F50C8A-B2FB-914C-43E6-6E15BC1DE5BC}"/>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145E683-5068-26FE-541F-75048B93CB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55E786A-4768-97CB-94C8-269201803643}"/>
              </a:ext>
            </a:extLst>
          </p:cNvPr>
          <p:cNvSpPr>
            <a:spLocks noGrp="1"/>
          </p:cNvSpPr>
          <p:nvPr>
            <p:ph type="sldNum" sz="quarter" idx="12"/>
          </p:nvPr>
        </p:nvSpPr>
        <p:spPr/>
        <p:txBody>
          <a:bodyPr/>
          <a:lstStyle>
            <a:lvl1pPr>
              <a:defRPr/>
            </a:lvl1pPr>
          </a:lstStyle>
          <a:p>
            <a:fld id="{A7FBE1E9-60D9-414A-86B2-9B4247162F17}" type="slidenum">
              <a:rPr lang="en-US" altLang="en-US"/>
              <a:pPr/>
              <a:t>‹#›</a:t>
            </a:fld>
            <a:endParaRPr lang="en-US" altLang="en-US"/>
          </a:p>
        </p:txBody>
      </p:sp>
    </p:spTree>
    <p:extLst>
      <p:ext uri="{BB962C8B-B14F-4D97-AF65-F5344CB8AC3E}">
        <p14:creationId xmlns:p14="http://schemas.microsoft.com/office/powerpoint/2010/main" val="3456217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77167EE-7038-5C94-566F-BC89A4F72808}"/>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18D634CB-3C4C-A045-8EDF-15119260107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BF7C27C0-9AB6-6C20-F821-CEF9C8749905}"/>
              </a:ext>
            </a:extLst>
          </p:cNvPr>
          <p:cNvSpPr>
            <a:spLocks noGrp="1"/>
          </p:cNvSpPr>
          <p:nvPr>
            <p:ph type="sldNum" sz="quarter" idx="12"/>
          </p:nvPr>
        </p:nvSpPr>
        <p:spPr/>
        <p:txBody>
          <a:bodyPr/>
          <a:lstStyle>
            <a:lvl1pPr>
              <a:defRPr/>
            </a:lvl1pPr>
          </a:lstStyle>
          <a:p>
            <a:fld id="{FD4BE68F-974E-4690-BC22-65BAC48E06B4}" type="slidenum">
              <a:rPr lang="en-US" altLang="en-US"/>
              <a:pPr/>
              <a:t>‹#›</a:t>
            </a:fld>
            <a:endParaRPr lang="en-US" altLang="en-US"/>
          </a:p>
        </p:txBody>
      </p:sp>
    </p:spTree>
    <p:extLst>
      <p:ext uri="{BB962C8B-B14F-4D97-AF65-F5344CB8AC3E}">
        <p14:creationId xmlns:p14="http://schemas.microsoft.com/office/powerpoint/2010/main" val="2238015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18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275286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38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376925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83E3A32-7F10-4128-9380-50A6506057BE}" type="slidenum">
              <a:rPr lang="en-US" altLang="en-US" smtClean="0"/>
              <a:pPr/>
              <a:t>‹#›</a:t>
            </a:fld>
            <a:endParaRPr lang="en-US" altLang="en-US"/>
          </a:p>
        </p:txBody>
      </p:sp>
    </p:spTree>
    <p:extLst>
      <p:ext uri="{BB962C8B-B14F-4D97-AF65-F5344CB8AC3E}">
        <p14:creationId xmlns:p14="http://schemas.microsoft.com/office/powerpoint/2010/main" val="225738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7F50C8A-B2FB-914C-43E6-6E15BC1DE5BC}"/>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145E683-5068-26FE-541F-75048B93CB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55E786A-4768-97CB-94C8-269201803643}"/>
              </a:ext>
            </a:extLst>
          </p:cNvPr>
          <p:cNvSpPr>
            <a:spLocks noGrp="1"/>
          </p:cNvSpPr>
          <p:nvPr>
            <p:ph type="sldNum" sz="quarter" idx="12"/>
          </p:nvPr>
        </p:nvSpPr>
        <p:spPr/>
        <p:txBody>
          <a:bodyPr/>
          <a:lstStyle>
            <a:lvl1pPr>
              <a:defRPr/>
            </a:lvl1pPr>
          </a:lstStyle>
          <a:p>
            <a:fld id="{A7FBE1E9-60D9-414A-86B2-9B4247162F17}" type="slidenum">
              <a:rPr lang="en-US" altLang="en-US"/>
              <a:pPr/>
              <a:t>‹#›</a:t>
            </a:fld>
            <a:endParaRPr lang="en-US" altLang="en-US"/>
          </a:p>
        </p:txBody>
      </p:sp>
    </p:spTree>
    <p:extLst>
      <p:ext uri="{BB962C8B-B14F-4D97-AF65-F5344CB8AC3E}">
        <p14:creationId xmlns:p14="http://schemas.microsoft.com/office/powerpoint/2010/main" val="1927871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77167EE-7038-5C94-566F-BC89A4F72808}"/>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18D634CB-3C4C-A045-8EDF-15119260107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BF7C27C0-9AB6-6C20-F821-CEF9C8749905}"/>
              </a:ext>
            </a:extLst>
          </p:cNvPr>
          <p:cNvSpPr>
            <a:spLocks noGrp="1"/>
          </p:cNvSpPr>
          <p:nvPr>
            <p:ph type="sldNum" sz="quarter" idx="12"/>
          </p:nvPr>
        </p:nvSpPr>
        <p:spPr/>
        <p:txBody>
          <a:bodyPr/>
          <a:lstStyle>
            <a:lvl1pPr>
              <a:defRPr/>
            </a:lvl1pPr>
          </a:lstStyle>
          <a:p>
            <a:fld id="{FD4BE68F-974E-4690-BC22-65BAC48E06B4}" type="slidenum">
              <a:rPr lang="en-US" altLang="en-US"/>
              <a:pPr/>
              <a:t>‹#›</a:t>
            </a:fld>
            <a:endParaRPr lang="en-US" altLang="en-US"/>
          </a:p>
        </p:txBody>
      </p:sp>
    </p:spTree>
    <p:extLst>
      <p:ext uri="{BB962C8B-B14F-4D97-AF65-F5344CB8AC3E}">
        <p14:creationId xmlns:p14="http://schemas.microsoft.com/office/powerpoint/2010/main" val="875896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Images &amp; Contents">
    <p:spTree>
      <p:nvGrpSpPr>
        <p:cNvPr id="1" name=""/>
        <p:cNvGrpSpPr/>
        <p:nvPr/>
      </p:nvGrpSpPr>
      <p:grpSpPr>
        <a:xfrm>
          <a:off x="0" y="0"/>
          <a:ext cx="0" cy="0"/>
          <a:chOff x="0" y="0"/>
          <a:chExt cx="0" cy="0"/>
        </a:xfrm>
      </p:grpSpPr>
      <p:sp>
        <p:nvSpPr>
          <p:cNvPr id="19" name="그림 개체 틀 8">
            <a:extLst>
              <a:ext uri="{FF2B5EF4-FFF2-40B4-BE49-F238E27FC236}">
                <a16:creationId xmlns:a16="http://schemas.microsoft.com/office/drawing/2014/main" id="{3D1F6864-EF5F-47BF-BCDC-319394E2C987}"/>
              </a:ext>
            </a:extLst>
          </p:cNvPr>
          <p:cNvSpPr>
            <a:spLocks noGrp="1"/>
          </p:cNvSpPr>
          <p:nvPr>
            <p:ph type="pic" sz="quarter" idx="10" hasCustomPrompt="1"/>
          </p:nvPr>
        </p:nvSpPr>
        <p:spPr>
          <a:xfrm>
            <a:off x="1" y="0"/>
            <a:ext cx="12192000" cy="6858000"/>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32008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293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220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3107354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990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810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733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097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449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220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915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607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690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57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9236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and Map 304">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4772" y="1295400"/>
            <a:ext cx="8031591" cy="47418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7"/>
          <p:cNvSpPr>
            <a:spLocks noGrp="1"/>
          </p:cNvSpPr>
          <p:nvPr>
            <p:ph type="body" sz="quarter" idx="21"/>
          </p:nvPr>
        </p:nvSpPr>
        <p:spPr>
          <a:xfrm>
            <a:off x="480000" y="6293651"/>
            <a:ext cx="11226365" cy="208579"/>
          </a:xfrm>
        </p:spPr>
        <p:txBody>
          <a:bodyPr>
            <a:normAutofit/>
          </a:bodyPr>
          <a:lstStyle>
            <a:lvl1pPr>
              <a:defRPr sz="800" b="0">
                <a:solidFill>
                  <a:schemeClr val="tx1"/>
                </a:solidFill>
                <a:latin typeface="+mn-lt"/>
              </a:defRPr>
            </a:lvl1pPr>
          </a:lstStyle>
          <a:p>
            <a:pPr lvl="0"/>
            <a:r>
              <a:rPr lang="en-US" noProof="0"/>
              <a:t>Click to edit Master text styles</a:t>
            </a:r>
          </a:p>
        </p:txBody>
      </p:sp>
      <p:sp>
        <p:nvSpPr>
          <p:cNvPr id="2" name="Title 1"/>
          <p:cNvSpPr>
            <a:spLocks noGrp="1"/>
          </p:cNvSpPr>
          <p:nvPr>
            <p:ph type="title"/>
          </p:nvPr>
        </p:nvSpPr>
        <p:spPr/>
        <p:txBody>
          <a:bodyPr/>
          <a:lstStyle/>
          <a:p>
            <a:r>
              <a:rPr lang="en-GB" noProof="0"/>
              <a:t>Click to edit Master title style</a:t>
            </a:r>
          </a:p>
        </p:txBody>
      </p:sp>
      <p:sp>
        <p:nvSpPr>
          <p:cNvPr id="5" name="Date Placeholder 3"/>
          <p:cNvSpPr>
            <a:spLocks noGrp="1"/>
          </p:cNvSpPr>
          <p:nvPr>
            <p:ph type="dt" sz="half" idx="22"/>
          </p:nvPr>
        </p:nvSpPr>
        <p:spPr/>
        <p:txBody>
          <a:bodyPr/>
          <a:lstStyle>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987F2-78EF-4649-80D8-2E7FE87CBE3A}" type="datetime1">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4"/>
          <p:cNvSpPr>
            <a:spLocks noGrp="1"/>
          </p:cNvSpPr>
          <p:nvPr>
            <p:ph type="ftr" sz="quarter" idx="23"/>
          </p:nvPr>
        </p:nvSpPr>
        <p:spPr/>
        <p:txBody>
          <a:bodyPr/>
          <a:lstStyle>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     Title of the presentation</a:t>
            </a:r>
          </a:p>
        </p:txBody>
      </p:sp>
      <p:sp>
        <p:nvSpPr>
          <p:cNvPr id="7" name="Slide Number Placeholder 5"/>
          <p:cNvSpPr>
            <a:spLocks noGrp="1"/>
          </p:cNvSpPr>
          <p:nvPr>
            <p:ph type="sldNum" sz="quarter" idx="24"/>
          </p:nvPr>
        </p:nvSpPr>
        <p:spPr/>
        <p:txBody>
          <a:bodyPr/>
          <a:lstStyle>
            <a:lvl1pPr>
              <a:defRPr>
                <a:solidFill>
                  <a:srgbClr val="000000"/>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E44131-BBD0-4C1A-9994-D20D21F0CB6B}" type="slidenum">
              <a:rPr kumimoji="0" lang="en-GB" alt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89458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BAD3BA20-4192-474B-9962-8B6BBC4600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3217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0BE1E3FE-7EBF-49EC-B30A-4CB559CBE0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650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CBB207AE-8BC8-4539-BCD1-A984E66B041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5620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9B2389FE-F645-47B6-93C7-56D2AC99B3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3115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E7AC38B7-0CE3-4DC8-9362-0B1D237D81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4390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73460881-DF68-4EC6-A7CD-0825FFBECC5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0809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F12E97F2-159F-4F78-9E1D-09F2DFBEB3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738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6C97B8CD-3B49-413E-A57F-8DA0180CF9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841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942ACB68-2287-4752-BCAA-6981D8C765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66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7CF2FBB8-C7A0-099E-0010-FAC6B3BEB6C4}"/>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8E2BB417-9920-307A-2F09-EE28885269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B7EF375-9054-4CC9-B4C3-4D731455146E}"/>
              </a:ext>
            </a:extLst>
          </p:cNvPr>
          <p:cNvSpPr>
            <a:spLocks noGrp="1"/>
          </p:cNvSpPr>
          <p:nvPr>
            <p:ph type="sldNum" sz="quarter" idx="12"/>
          </p:nvPr>
        </p:nvSpPr>
        <p:spPr/>
        <p:txBody>
          <a:bodyPr/>
          <a:lstStyle>
            <a:lvl1pPr>
              <a:defRPr/>
            </a:lvl1pPr>
          </a:lstStyle>
          <a:p>
            <a:fld id="{C83E3A32-7F10-4128-9380-50A6506057BE}" type="slidenum">
              <a:rPr lang="en-US" altLang="en-US"/>
              <a:pPr/>
              <a:t>‹#›</a:t>
            </a:fld>
            <a:endParaRPr lang="en-US" altLang="en-US"/>
          </a:p>
        </p:txBody>
      </p:sp>
    </p:spTree>
    <p:extLst>
      <p:ext uri="{BB962C8B-B14F-4D97-AF65-F5344CB8AC3E}">
        <p14:creationId xmlns:p14="http://schemas.microsoft.com/office/powerpoint/2010/main" val="2595631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Tree>
    <p:extLst>
      <p:ext uri="{BB962C8B-B14F-4D97-AF65-F5344CB8AC3E}">
        <p14:creationId xmlns:p14="http://schemas.microsoft.com/office/powerpoint/2010/main" val="4216736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Tree>
    <p:extLst>
      <p:ext uri="{BB962C8B-B14F-4D97-AF65-F5344CB8AC3E}">
        <p14:creationId xmlns:p14="http://schemas.microsoft.com/office/powerpoint/2010/main" val="3056602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17348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Tree>
    <p:extLst>
      <p:ext uri="{BB962C8B-B14F-4D97-AF65-F5344CB8AC3E}">
        <p14:creationId xmlns:p14="http://schemas.microsoft.com/office/powerpoint/2010/main" val="1554645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Tree>
    <p:extLst>
      <p:ext uri="{BB962C8B-B14F-4D97-AF65-F5344CB8AC3E}">
        <p14:creationId xmlns:p14="http://schemas.microsoft.com/office/powerpoint/2010/main" val="2829132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fld id="{A7D491F8-D80B-47F7-B6E8-BECF939B2F71}" type="slidenum">
              <a:rPr kumimoji="0" lang="en-US" sz="1200" b="0" i="0" u="none" strike="noStrike" kern="1200" cap="none" spc="0" normalizeH="0" baseline="0" noProof="0" smtClean="0">
                <a:ln>
                  <a:noFill/>
                </a:ln>
                <a:solidFill>
                  <a:prstClr val="black">
                    <a:tint val="75000"/>
                  </a:prstClr>
                </a:solidFill>
                <a:effectLst/>
                <a:uLnTx/>
                <a:uFillTx/>
                <a:latin typeface=".VnTime" pitchFamily="34" charset="0"/>
                <a:ea typeface="+mn-ea"/>
                <a:cs typeface="Arial"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itchFamily="2" charset="2"/>
                <a:buChar char="v"/>
                <a:tabLst/>
                <a:defRPr/>
              </a:pPr>
              <a:t>‹#›</a:t>
            </a:fld>
            <a:endParaRPr kumimoji="0" lang="en-US" sz="1200" b="0" i="0" u="none" strike="noStrike" kern="1200" cap="none" spc="0" normalizeH="0" baseline="0" noProof="0">
              <a:ln>
                <a:noFill/>
              </a:ln>
              <a:solidFill>
                <a:prstClr val="black">
                  <a:tint val="75000"/>
                </a:prstClr>
              </a:solidFill>
              <a:effectLst/>
              <a:uLnTx/>
              <a:uFillTx/>
              <a:latin typeface=".VnTime" pitchFamily="34" charset="0"/>
              <a:ea typeface="+mn-ea"/>
              <a:cs typeface="Arial" charset="0"/>
            </a:endParaRPr>
          </a:p>
        </p:txBody>
      </p:sp>
    </p:spTree>
    <p:extLst>
      <p:ext uri="{BB962C8B-B14F-4D97-AF65-F5344CB8AC3E}">
        <p14:creationId xmlns:p14="http://schemas.microsoft.com/office/powerpoint/2010/main" val="1339151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1904783B-B860-49AC-B657-7F7DEDA8D18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457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10EC02FD-2B8B-4722-93F9-464837A8D3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336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104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73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7F50C8A-B2FB-914C-43E6-6E15BC1DE5BC}"/>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B145E683-5068-26FE-541F-75048B93CB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55E786A-4768-97CB-94C8-269201803643}"/>
              </a:ext>
            </a:extLst>
          </p:cNvPr>
          <p:cNvSpPr>
            <a:spLocks noGrp="1"/>
          </p:cNvSpPr>
          <p:nvPr>
            <p:ph type="sldNum" sz="quarter" idx="12"/>
          </p:nvPr>
        </p:nvSpPr>
        <p:spPr/>
        <p:txBody>
          <a:bodyPr/>
          <a:lstStyle>
            <a:lvl1pPr>
              <a:defRPr/>
            </a:lvl1pPr>
          </a:lstStyle>
          <a:p>
            <a:fld id="{A7FBE1E9-60D9-414A-86B2-9B4247162F17}" type="slidenum">
              <a:rPr lang="en-US" altLang="en-US"/>
              <a:pPr/>
              <a:t>‹#›</a:t>
            </a:fld>
            <a:endParaRPr lang="en-US" altLang="en-US"/>
          </a:p>
        </p:txBody>
      </p:sp>
    </p:spTree>
    <p:extLst>
      <p:ext uri="{BB962C8B-B14F-4D97-AF65-F5344CB8AC3E}">
        <p14:creationId xmlns:p14="http://schemas.microsoft.com/office/powerpoint/2010/main" val="4041580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black"/>
                </a:solidFill>
                <a:effectLst/>
                <a:uLnTx/>
                <a:uFillTx/>
                <a:latin typeface="Arial"/>
                <a:cs typeface="+mn-cs"/>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644928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72694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7CF2FBB8-C7A0-099E-0010-FAC6B3BEB6C4}"/>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Footer Placeholder 2">
            <a:extLst>
              <a:ext uri="{FF2B5EF4-FFF2-40B4-BE49-F238E27FC236}">
                <a16:creationId xmlns:a16="http://schemas.microsoft.com/office/drawing/2014/main" id="{8E2BB417-9920-307A-2F09-EE2888526927}"/>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Slide Number Placeholder 22">
            <a:extLst>
              <a:ext uri="{FF2B5EF4-FFF2-40B4-BE49-F238E27FC236}">
                <a16:creationId xmlns:a16="http://schemas.microsoft.com/office/drawing/2014/main" id="{3B7EF375-9054-4CC9-B4C3-4D731455146E}"/>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3E3A32-7F10-4128-9380-50A6506057BE}" type="slidenum">
              <a:rPr kumimoji="0" lang="en-US" altLang="en-US" sz="1800" b="0" i="0" u="none" strike="noStrike" kern="1200" cap="none" spc="0" normalizeH="0" baseline="0" noProof="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435669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7F50C8A-B2FB-914C-43E6-6E15BC1DE5BC}"/>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ooter Placeholder 2">
            <a:extLst>
              <a:ext uri="{FF2B5EF4-FFF2-40B4-BE49-F238E27FC236}">
                <a16:creationId xmlns:a16="http://schemas.microsoft.com/office/drawing/2014/main" id="{B145E683-5068-26FE-541F-75048B93CB40}"/>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Slide Number Placeholder 22">
            <a:extLst>
              <a:ext uri="{FF2B5EF4-FFF2-40B4-BE49-F238E27FC236}">
                <a16:creationId xmlns:a16="http://schemas.microsoft.com/office/drawing/2014/main" id="{F55E786A-4768-97CB-94C8-269201803643}"/>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FBE1E9-60D9-414A-86B2-9B4247162F17}" type="slidenum">
              <a:rPr kumimoji="0" lang="en-US" altLang="en-US" sz="1800" b="0" i="0" u="none" strike="noStrike" kern="1200" cap="none" spc="0" normalizeH="0" baseline="0" noProof="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31293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DEC-A098-B5BA-AD8B-FF5A904FB32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 name="Footer Placeholder 2">
            <a:extLst>
              <a:ext uri="{FF2B5EF4-FFF2-40B4-BE49-F238E27FC236}">
                <a16:creationId xmlns:a16="http://schemas.microsoft.com/office/drawing/2014/main" id="{4EBE7A7F-D162-E973-3000-008D4961C110}"/>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Slide Number Placeholder 3">
            <a:extLst>
              <a:ext uri="{FF2B5EF4-FFF2-40B4-BE49-F238E27FC236}">
                <a16:creationId xmlns:a16="http://schemas.microsoft.com/office/drawing/2014/main" id="{A13A54F7-D443-3BAF-EC66-D061091C4AEE}"/>
              </a:ext>
            </a:extLst>
          </p:cNvPr>
          <p:cNvSpPr>
            <a:spLocks noGrp="1"/>
          </p:cNvSpPr>
          <p:nvPr>
            <p:ph type="sldNum" sz="quarter" idx="12"/>
          </p:nvPr>
        </p:nvSpPr>
        <p:spPr>
          <a:xfrm>
            <a:off x="0" y="6248400"/>
            <a:ext cx="711200" cy="381000"/>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973C0C-5DC6-4A8C-AED6-A2550EFE2C30}" type="slidenum">
              <a:rPr kumimoji="0" lang="en-US" altLang="en-US" sz="1800" b="0" i="0" u="none" strike="noStrike" kern="1200" cap="none" spc="0" normalizeH="0" baseline="0" noProof="0">
                <a:ln>
                  <a:noFill/>
                </a:ln>
                <a:solidFill>
                  <a:srgbClr val="44546A"/>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srgbClr val="44546A"/>
              </a:solidFill>
              <a:effectLst/>
              <a:uLnTx/>
              <a:uFillTx/>
              <a:latin typeface="Arial"/>
              <a:cs typeface="+mn-cs"/>
            </a:endParaRPr>
          </a:p>
        </p:txBody>
      </p:sp>
    </p:spTree>
    <p:extLst>
      <p:ext uri="{BB962C8B-B14F-4D97-AF65-F5344CB8AC3E}">
        <p14:creationId xmlns:p14="http://schemas.microsoft.com/office/powerpoint/2010/main" val="455366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77167EE-7038-5C94-566F-BC89A4F72808}"/>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ooter Placeholder 2">
            <a:extLst>
              <a:ext uri="{FF2B5EF4-FFF2-40B4-BE49-F238E27FC236}">
                <a16:creationId xmlns:a16="http://schemas.microsoft.com/office/drawing/2014/main" id="{18D634CB-3C4C-A045-8EDF-151192601079}"/>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Slide Number Placeholder 22">
            <a:extLst>
              <a:ext uri="{FF2B5EF4-FFF2-40B4-BE49-F238E27FC236}">
                <a16:creationId xmlns:a16="http://schemas.microsoft.com/office/drawing/2014/main" id="{BF7C27C0-9AB6-6C20-F821-CEF9C8749905}"/>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4BE68F-974E-4690-BC22-65BAC48E06B4}" type="slidenum">
              <a:rPr kumimoji="0" lang="en-US" altLang="en-US" sz="1800" b="0" i="0" u="none" strike="noStrike" kern="1200" cap="none" spc="0" normalizeH="0" baseline="0" noProof="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0826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147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117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949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59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EBDEC-A098-B5BA-AD8B-FF5A904FB322}"/>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4EBE7A7F-D162-E973-3000-008D4961C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13A54F7-D443-3BAF-EC66-D061091C4AEE}"/>
              </a:ext>
            </a:extLst>
          </p:cNvPr>
          <p:cNvSpPr>
            <a:spLocks noGrp="1"/>
          </p:cNvSpPr>
          <p:nvPr>
            <p:ph type="sldNum" sz="quarter" idx="12"/>
          </p:nvPr>
        </p:nvSpPr>
        <p:spPr>
          <a:xfrm>
            <a:off x="0" y="6248400"/>
            <a:ext cx="711200" cy="381000"/>
          </a:xfrm>
        </p:spPr>
        <p:txBody>
          <a:bodyPr/>
          <a:lstStyle>
            <a:lvl1pPr>
              <a:defRPr>
                <a:solidFill>
                  <a:schemeClr val="tx2"/>
                </a:solidFill>
              </a:defRPr>
            </a:lvl1pPr>
          </a:lstStyle>
          <a:p>
            <a:fld id="{1A973C0C-5DC6-4A8C-AED6-A2550EFE2C30}" type="slidenum">
              <a:rPr lang="en-US" altLang="en-US"/>
              <a:pPr/>
              <a:t>‹#›</a:t>
            </a:fld>
            <a:endParaRPr lang="en-US" altLang="en-US"/>
          </a:p>
        </p:txBody>
      </p:sp>
    </p:spTree>
    <p:extLst>
      <p:ext uri="{BB962C8B-B14F-4D97-AF65-F5344CB8AC3E}">
        <p14:creationId xmlns:p14="http://schemas.microsoft.com/office/powerpoint/2010/main" val="430617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7054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09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303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227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698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719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2657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14189244-1A9F-418A-A53F-1905C403390E}"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69126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3E7446BA-C7A8-4AE7-8AB7-8E6E091E4FC6}"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059051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54BDC71E-5EB8-48F2-A93D-1D578205BF0E}"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1136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AA0B9E-8CC5-430A-B5B8-FC6F64898B8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7C800-5EB3-48CD-A6C3-F73920ECFA5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8743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87291184-CA14-40FF-B18B-A6AB7162F9CF}"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563630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7168DA70-DB6F-4998-A266-C0C9BF2C895A}"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11906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4E45C5A8-BD89-4735-B654-D1F1AE666DED}"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482394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11B5D60F-36D0-4B4B-BF2D-8C32F2B79E6F}"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839182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664514EC-8541-4425-AC8C-3D147C078C4F}"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93238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AB3CE260-3348-4C00-A8F4-03447D783001}"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58846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32BE3C7B-61F3-497F-BD38-81E353D294F5}"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80029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prstClr val="black"/>
              </a:buClr>
              <a:buSzTx/>
              <a:buFontTx/>
              <a:buNone/>
              <a:tabLst/>
              <a:defRPr/>
            </a:pPr>
            <a:fld id="{900FF37F-7A3C-4E67-BF34-93BB93ACC76D}" type="slidenum">
              <a:rPr kumimoji="0" 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prstClr val="black"/>
                </a:buClr>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7863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406402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84" r:id="rId3"/>
    <p:sldLayoutId id="2147483686" r:id="rId4"/>
    <p:sldLayoutId id="2147483687" r:id="rId5"/>
    <p:sldLayoutId id="2147483688" r:id="rId6"/>
    <p:sldLayoutId id="2147483689" r:id="rId7"/>
    <p:sldLayoutId id="214748398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58" r:id="rId3"/>
    <p:sldLayoutId id="2147483662" r:id="rId4"/>
    <p:sldLayoutId id="2147483674" r:id="rId5"/>
    <p:sldLayoutId id="2147483676" r:id="rId6"/>
    <p:sldLayoutId id="2147483678" r:id="rId7"/>
    <p:sldLayoutId id="2147483681" r:id="rId8"/>
    <p:sldLayoutId id="2147483682" r:id="rId9"/>
    <p:sldLayoutId id="2147483683"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730" r:id="rId2"/>
    <p:sldLayoutId id="2147483731" r:id="rId3"/>
    <p:sldLayoutId id="2147483732" r:id="rId4"/>
    <p:sldLayoutId id="2147483733" r:id="rId5"/>
    <p:sldLayoutId id="2147483734" r:id="rId6"/>
    <p:sldLayoutId id="2147483736" r:id="rId7"/>
    <p:sldLayoutId id="2147483737" r:id="rId8"/>
    <p:sldLayoutId id="214748373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1BE93F-2C12-4422-8C3A-47F3C2F28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80CA95-2CCE-4CE1-84F8-5EFEC93430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222169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3/11/2024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2461466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6587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5BC83-2CCD-42C7-9A69-289D2A75B5B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64DC7-B697-480F-B217-0711CDFAC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138375"/>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7"/>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marL="0" marR="0" lvl="0" indent="0" algn="l" defTabSz="914400" rtl="0" eaLnBrk="1" fontAlgn="base" latinLnBrk="0" hangingPunct="1">
              <a:lnSpc>
                <a:spcPct val="120000"/>
              </a:lnSpc>
              <a:spcBef>
                <a:spcPct val="20000"/>
              </a:spcBef>
              <a:spcAft>
                <a:spcPct val="0"/>
              </a:spcAft>
              <a:buClr>
                <a:prstClr val="black"/>
              </a:buClr>
              <a:buSzPct val="80000"/>
              <a:buFont typeface="Wingdings" panose="05000000000000000000"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Arial" charset="0"/>
            </a:endParaRPr>
          </a:p>
        </p:txBody>
      </p:sp>
      <p:sp>
        <p:nvSpPr>
          <p:cNvPr id="5" name="Footer Placeholder 4"/>
          <p:cNvSpPr>
            <a:spLocks noGrp="1"/>
          </p:cNvSpPr>
          <p:nvPr>
            <p:ph type="ftr" sz="quarter" idx="3"/>
          </p:nvPr>
        </p:nvSpPr>
        <p:spPr>
          <a:xfrm>
            <a:off x="4165600" y="6356397"/>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marL="0" marR="0" lvl="0" indent="0" algn="ctr" defTabSz="914400" rtl="0" eaLnBrk="1" fontAlgn="base" latinLnBrk="0" hangingPunct="1">
              <a:lnSpc>
                <a:spcPct val="120000"/>
              </a:lnSpc>
              <a:spcBef>
                <a:spcPct val="20000"/>
              </a:spcBef>
              <a:spcAft>
                <a:spcPct val="0"/>
              </a:spcAft>
              <a:buClr>
                <a:prstClr val="black"/>
              </a:buClr>
              <a:buSzPct val="80000"/>
              <a:buFont typeface="Wingdings" panose="05000000000000000000" pitchFamily="2" charset="2"/>
              <a:buChar char="v"/>
              <a:tabLst/>
              <a:defRPr/>
            </a:pPr>
            <a:endParaRPr kumimoji="0" lang="en-US" sz="1200" b="0" i="0" u="none" strike="noStrike" kern="1200" cap="none" spc="0" normalizeH="0" baseline="0" noProof="0">
              <a:ln>
                <a:noFill/>
              </a:ln>
              <a:solidFill>
                <a:prstClr val="black">
                  <a:tint val="75000"/>
                </a:prstClr>
              </a:solidFill>
              <a:effectLst/>
              <a:uLnTx/>
              <a:uFillTx/>
              <a:latin typeface=".VnTime" panose="020B7200000000000000" pitchFamily="34" charset="0"/>
              <a:ea typeface="+mn-ea"/>
              <a:cs typeface="Arial" charset="0"/>
            </a:endParaRPr>
          </a:p>
        </p:txBody>
      </p:sp>
      <p:sp>
        <p:nvSpPr>
          <p:cNvPr id="6" name="Slide Number Placeholder 5"/>
          <p:cNvSpPr>
            <a:spLocks noGrp="1"/>
          </p:cNvSpPr>
          <p:nvPr>
            <p:ph type="sldNum" sz="quarter" idx="4"/>
          </p:nvPr>
        </p:nvSpPr>
        <p:spPr>
          <a:xfrm>
            <a:off x="8737600" y="6356397"/>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20000"/>
              </a:lnSpc>
              <a:spcBef>
                <a:spcPct val="20000"/>
              </a:spcBef>
              <a:spcAft>
                <a:spcPct val="0"/>
              </a:spcAft>
              <a:buClr>
                <a:prstClr val="black"/>
              </a:buClr>
              <a:buSzPct val="80000"/>
              <a:buFont typeface="Wingdings" panose="05000000000000000000" pitchFamily="2" charset="2"/>
              <a:buChar char="v"/>
              <a:tabLst/>
              <a:defRPr/>
            </a:pPr>
            <a:fld id="{3DF4A9D1-6342-44DB-81CC-ACCD0505B2E2}" type="slidenum">
              <a:rPr kumimoji="0" 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Arial" panose="020B0604020202020204" pitchFamily="34" charset="0"/>
              </a:rPr>
              <a:pPr marL="0" marR="0" lvl="0" indent="0" algn="r" defTabSz="914400" rtl="0" eaLnBrk="1" fontAlgn="base" latinLnBrk="0" hangingPunct="1">
                <a:lnSpc>
                  <a:spcPct val="120000"/>
                </a:lnSpc>
                <a:spcBef>
                  <a:spcPct val="20000"/>
                </a:spcBef>
                <a:spcAft>
                  <a:spcPct val="0"/>
                </a:spcAft>
                <a:buClr>
                  <a:prstClr val="black"/>
                </a:buClr>
                <a:buSzPct val="80000"/>
                <a:buFont typeface="Wingdings" panose="05000000000000000000" pitchFamily="2" charset="2"/>
                <a:buChar char="v"/>
                <a:tabLst/>
                <a:defRPr/>
              </a:pPr>
              <a:t>‹#›</a:t>
            </a:fld>
            <a:endParaRPr kumimoji="0" lang="en-US" sz="1200" b="0" i="0" u="none" strike="noStrike" kern="1200" cap="none" spc="0" normalizeH="0" baseline="0" noProof="0">
              <a:ln>
                <a:noFill/>
              </a:ln>
              <a:solidFill>
                <a:srgbClr val="898989"/>
              </a:solidFill>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328295061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jpeg"/><Relationship Id="rId10" Type="http://schemas.openxmlformats.org/officeDocument/2006/relationships/image" Target="../media/image84.jpeg"/><Relationship Id="rId4" Type="http://schemas.openxmlformats.org/officeDocument/2006/relationships/image" Target="../media/image79.jpeg"/><Relationship Id="rId9"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5" Type="http://schemas.openxmlformats.org/officeDocument/2006/relationships/hyperlink" Target="http://t5g.org.vn/tay-chan-mieng" TargetMode="External"/><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7.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5.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8.xml"/><Relationship Id="rId3" Type="http://schemas.openxmlformats.org/officeDocument/2006/relationships/image" Target="../media/image96.jpeg"/><Relationship Id="rId7" Type="http://schemas.openxmlformats.org/officeDocument/2006/relationships/image" Target="../media/image92.emf"/><Relationship Id="rId12" Type="http://schemas.openxmlformats.org/officeDocument/2006/relationships/customXml" Target="../ink/ink7.xml"/><Relationship Id="rId2" Type="http://schemas.openxmlformats.org/officeDocument/2006/relationships/image" Target="../media/image117.jpeg"/><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91.emf"/><Relationship Id="rId15" Type="http://schemas.openxmlformats.org/officeDocument/2006/relationships/image" Target="../media/image118.jpe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9.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3.jpeg"/><Relationship Id="rId1" Type="http://schemas.openxmlformats.org/officeDocument/2006/relationships/slideLayout" Target="../slideLayouts/slideLayout5.xml"/><Relationship Id="rId4" Type="http://schemas.openxmlformats.org/officeDocument/2006/relationships/image" Target="../media/image124.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28.jpg"/><Relationship Id="rId5" Type="http://schemas.openxmlformats.org/officeDocument/2006/relationships/image" Target="../media/image127.jpeg"/><Relationship Id="rId4" Type="http://schemas.openxmlformats.org/officeDocument/2006/relationships/image" Target="../media/image126.tm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8.xml"/><Relationship Id="rId5" Type="http://schemas.openxmlformats.org/officeDocument/2006/relationships/image" Target="../media/image134.jpeg"/><Relationship Id="rId4" Type="http://schemas.openxmlformats.org/officeDocument/2006/relationships/image" Target="../media/image133.jpeg"/></Relationships>
</file>

<file path=ppt/slides/_rels/slide8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1FFEA2C-3071-D8BA-EEEC-3AA76D6D2F91}"/>
              </a:ext>
            </a:extLst>
          </p:cNvPr>
          <p:cNvSpPr txBox="1">
            <a:spLocks/>
          </p:cNvSpPr>
          <p:nvPr/>
        </p:nvSpPr>
        <p:spPr>
          <a:xfrm>
            <a:off x="0" y="2927000"/>
            <a:ext cx="12192000" cy="1754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070C0"/>
                </a:solidFill>
                <a:latin typeface="Calibri" pitchFamily="34" charset="0"/>
                <a:cs typeface="Calibri" pitchFamily="34" charset="0"/>
              </a:rPr>
              <a:t>CÔNG TÁC VỆ SINH </a:t>
            </a:r>
            <a:r>
              <a:rPr lang="vi-VN" sz="4400" b="1" dirty="0">
                <a:solidFill>
                  <a:srgbClr val="0070C0"/>
                </a:solidFill>
                <a:latin typeface="Calibri" pitchFamily="34" charset="0"/>
                <a:cs typeface="Calibri" pitchFamily="34" charset="0"/>
              </a:rPr>
              <a:t>PHÒNG CHỐNG</a:t>
            </a:r>
            <a:r>
              <a:rPr lang="en-US" sz="4400" b="1" dirty="0">
                <a:solidFill>
                  <a:srgbClr val="0070C0"/>
                </a:solidFill>
                <a:latin typeface="Calibri" pitchFamily="34" charset="0"/>
                <a:cs typeface="Calibri" pitchFamily="34" charset="0"/>
              </a:rPr>
              <a:t> DỊCH BỆNH</a:t>
            </a:r>
          </a:p>
          <a:p>
            <a:pPr marL="0" indent="0" algn="ctr">
              <a:buNone/>
            </a:pPr>
            <a:r>
              <a:rPr lang="en-US" sz="4400" b="1" dirty="0">
                <a:solidFill>
                  <a:srgbClr val="0070C0"/>
                </a:solidFill>
                <a:latin typeface="Calibri" pitchFamily="34" charset="0"/>
                <a:cs typeface="Calibri" pitchFamily="34" charset="0"/>
              </a:rPr>
              <a:t>TRONG TRƯỜNG HỌC</a:t>
            </a:r>
          </a:p>
        </p:txBody>
      </p:sp>
      <p:sp>
        <p:nvSpPr>
          <p:cNvPr id="4" name="Rectangle 3">
            <a:extLst>
              <a:ext uri="{FF2B5EF4-FFF2-40B4-BE49-F238E27FC236}">
                <a16:creationId xmlns:a16="http://schemas.microsoft.com/office/drawing/2014/main" id="{7387B86E-EFE2-F20F-4893-66293BD3B6DE}"/>
              </a:ext>
            </a:extLst>
          </p:cNvPr>
          <p:cNvSpPr>
            <a:spLocks noChangeArrowheads="1"/>
          </p:cNvSpPr>
          <p:nvPr/>
        </p:nvSpPr>
        <p:spPr bwMode="auto">
          <a:xfrm>
            <a:off x="2500500" y="5729031"/>
            <a:ext cx="73056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35000"/>
              </a:lnSpc>
              <a:buFont typeface="Arial" panose="020B0604020202020204" pitchFamily="34" charset="0"/>
              <a:buNone/>
            </a:pPr>
            <a:r>
              <a:rPr lang="en-US" altLang="en-US" sz="2400" b="1" i="1" dirty="0" err="1">
                <a:solidFill>
                  <a:srgbClr val="0070C0"/>
                </a:solidFill>
                <a:latin typeface="Arial" panose="020B0604020202020204" pitchFamily="34" charset="0"/>
              </a:rPr>
              <a:t>Hà</a:t>
            </a:r>
            <a:r>
              <a:rPr lang="en-US" altLang="en-US" sz="2400" b="1" i="1" dirty="0">
                <a:solidFill>
                  <a:srgbClr val="0070C0"/>
                </a:solidFill>
                <a:latin typeface="Arial" panose="020B0604020202020204" pitchFamily="34" charset="0"/>
              </a:rPr>
              <a:t> </a:t>
            </a:r>
            <a:r>
              <a:rPr lang="en-US" altLang="en-US" sz="2400" b="1" i="1" dirty="0" err="1">
                <a:solidFill>
                  <a:srgbClr val="0070C0"/>
                </a:solidFill>
                <a:latin typeface="Arial" panose="020B0604020202020204" pitchFamily="34" charset="0"/>
              </a:rPr>
              <a:t>Nội</a:t>
            </a:r>
            <a:r>
              <a:rPr lang="en-US" altLang="en-US" sz="2400" b="1" i="1" dirty="0">
                <a:solidFill>
                  <a:srgbClr val="0070C0"/>
                </a:solidFill>
                <a:latin typeface="Arial" panose="020B0604020202020204" pitchFamily="34" charset="0"/>
              </a:rPr>
              <a:t>, </a:t>
            </a:r>
            <a:r>
              <a:rPr lang="en-US" altLang="en-US" sz="2400" b="1" i="1" dirty="0" err="1">
                <a:solidFill>
                  <a:srgbClr val="0070C0"/>
                </a:solidFill>
                <a:latin typeface="Arial" panose="020B0604020202020204" pitchFamily="34" charset="0"/>
              </a:rPr>
              <a:t>Năm</a:t>
            </a:r>
            <a:r>
              <a:rPr lang="en-US" altLang="en-US" sz="2400" b="1" i="1" dirty="0">
                <a:solidFill>
                  <a:srgbClr val="0070C0"/>
                </a:solidFill>
                <a:latin typeface="Arial" panose="020B0604020202020204" pitchFamily="34" charset="0"/>
              </a:rPr>
              <a:t> 2024</a:t>
            </a:r>
            <a:endParaRPr lang="vi-VN" altLang="en-US" sz="2400" i="1" dirty="0">
              <a:solidFill>
                <a:srgbClr val="0070C0"/>
              </a:solidFill>
              <a:latin typeface=".VnTime" panose="020B7200000000000000" pitchFamily="34" charset="0"/>
            </a:endParaRPr>
          </a:p>
        </p:txBody>
      </p:sp>
      <p:cxnSp>
        <p:nvCxnSpPr>
          <p:cNvPr id="6" name="Straight Connector 5">
            <a:extLst>
              <a:ext uri="{FF2B5EF4-FFF2-40B4-BE49-F238E27FC236}">
                <a16:creationId xmlns:a16="http://schemas.microsoft.com/office/drawing/2014/main" id="{4F71D0CF-E861-CDAB-DA40-BDC34F885787}"/>
              </a:ext>
            </a:extLst>
          </p:cNvPr>
          <p:cNvCxnSpPr>
            <a:cxnSpLocks/>
          </p:cNvCxnSpPr>
          <p:nvPr/>
        </p:nvCxnSpPr>
        <p:spPr>
          <a:xfrm>
            <a:off x="3837709" y="4459233"/>
            <a:ext cx="439189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95600" y="498764"/>
            <a:ext cx="6191062"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SỞ Y TẾ HÀ NỘI</a:t>
            </a:r>
          </a:p>
          <a:p>
            <a:pPr algn="ctr"/>
            <a:r>
              <a:rPr lang="en-US" sz="2800" b="1" u="sng" dirty="0">
                <a:latin typeface="Times New Roman" pitchFamily="18" charset="0"/>
                <a:cs typeface="Times New Roman" pitchFamily="18" charset="0"/>
              </a:rPr>
              <a:t>TTYT QUẬN LONG BIÊN</a:t>
            </a:r>
          </a:p>
        </p:txBody>
      </p:sp>
    </p:spTree>
    <p:extLst>
      <p:ext uri="{BB962C8B-B14F-4D97-AF65-F5344CB8AC3E}">
        <p14:creationId xmlns:p14="http://schemas.microsoft.com/office/powerpoint/2010/main" val="214719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86543" y="148772"/>
            <a:ext cx="10323286" cy="609600"/>
          </a:xfrm>
        </p:spPr>
        <p:txBody>
          <a:bodyPr>
            <a:noAutofit/>
          </a:bodyPr>
          <a:lstStyle/>
          <a:p>
            <a:r>
              <a:rPr lang="vi-VN" sz="2800" b="1" dirty="0">
                <a:solidFill>
                  <a:srgbClr val="0070C0"/>
                </a:solidFill>
                <a:latin typeface="Calibri" pitchFamily="34" charset="0"/>
                <a:cs typeface="Calibri" pitchFamily="34" charset="0"/>
              </a:rPr>
              <a:t>Tình hình SXHD tại Hà Nội theo giai đoạn 5 năm, từ 2004 đến 2023</a:t>
            </a:r>
            <a:endParaRPr lang="en-US" b="1" dirty="0">
              <a:solidFill>
                <a:srgbClr val="0070C0"/>
              </a:solidFill>
            </a:endParaRPr>
          </a:p>
        </p:txBody>
      </p:sp>
      <p:sp>
        <p:nvSpPr>
          <p:cNvPr id="3" name="Content Placeholder 2"/>
          <p:cNvSpPr>
            <a:spLocks noGrp="1"/>
          </p:cNvSpPr>
          <p:nvPr>
            <p:ph idx="1"/>
          </p:nvPr>
        </p:nvSpPr>
        <p:spPr>
          <a:xfrm>
            <a:off x="207818" y="6096000"/>
            <a:ext cx="11831782" cy="609600"/>
          </a:xfrm>
          <a:solidFill>
            <a:srgbClr val="00B0F0"/>
          </a:solidFill>
        </p:spPr>
        <p:txBody>
          <a:bodyPr>
            <a:normAutofit/>
          </a:bodyPr>
          <a:lstStyle/>
          <a:p>
            <a:pPr marL="0" indent="0" algn="ctr">
              <a:buNone/>
            </a:pPr>
            <a:r>
              <a:rPr lang="en-US" sz="3200" b="1" dirty="0">
                <a:solidFill>
                  <a:srgbClr val="0070C0"/>
                </a:solidFill>
                <a:latin typeface="Calibri" panose="020F0502020204030204" pitchFamily="34" charset="0"/>
                <a:cs typeface="Calibri" panose="020F0502020204030204" pitchFamily="34" charset="0"/>
              </a:rPr>
              <a:t>X</a:t>
            </a:r>
            <a:r>
              <a:rPr lang="vi-VN" sz="3200" b="1" dirty="0">
                <a:solidFill>
                  <a:srgbClr val="0070C0"/>
                </a:solidFill>
                <a:latin typeface="Calibri" panose="020F0502020204030204" pitchFamily="34" charset="0"/>
                <a:cs typeface="Calibri" panose="020F0502020204030204" pitchFamily="34" charset="0"/>
              </a:rPr>
              <a:t>u hướng tăng số ca mắc và tử vong</a:t>
            </a:r>
            <a:endParaRPr lang="en-US" sz="3200" b="1" dirty="0">
              <a:solidFill>
                <a:srgbClr val="0070C0"/>
              </a:solidFill>
              <a:latin typeface="Calibri" panose="020F0502020204030204" pitchFamily="34" charset="0"/>
              <a:cs typeface="Calibri" panose="020F0502020204030204" pitchFamily="34" charset="0"/>
            </a:endParaRPr>
          </a:p>
        </p:txBody>
      </p:sp>
      <p:graphicFrame>
        <p:nvGraphicFramePr>
          <p:cNvPr id="4" name="Chart 3"/>
          <p:cNvGraphicFramePr>
            <a:graphicFrameLocks/>
          </p:cNvGraphicFramePr>
          <p:nvPr/>
        </p:nvGraphicFramePr>
        <p:xfrm>
          <a:off x="545638" y="896258"/>
          <a:ext cx="1109482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896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88B4C1-9C22-4840-87C7-975D69E545A8}"/>
              </a:ext>
            </a:extLst>
          </p:cNvPr>
          <p:cNvPicPr>
            <a:picLocks noGrp="1" noChangeAspect="1"/>
          </p:cNvPicPr>
          <p:nvPr>
            <p:ph sz="quarter" idx="1"/>
          </p:nvPr>
        </p:nvPicPr>
        <p:blipFill>
          <a:blip r:embed="rId2"/>
          <a:stretch>
            <a:fillRect/>
          </a:stretch>
        </p:blipFill>
        <p:spPr>
          <a:xfrm>
            <a:off x="1237958" y="520505"/>
            <a:ext cx="10269414" cy="5838091"/>
          </a:xfrm>
          <a:prstGeom prst="rect">
            <a:avLst/>
          </a:prstGeom>
        </p:spPr>
      </p:pic>
    </p:spTree>
    <p:extLst>
      <p:ext uri="{BB962C8B-B14F-4D97-AF65-F5344CB8AC3E}">
        <p14:creationId xmlns:p14="http://schemas.microsoft.com/office/powerpoint/2010/main" val="62861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11C0FBD9-142B-46E2-AFA9-0DC8E6952619}"/>
              </a:ext>
            </a:extLst>
          </p:cNvPr>
          <p:cNvSpPr>
            <a:spLocks noGrp="1"/>
          </p:cNvSpPr>
          <p:nvPr>
            <p:ph sz="quarter" idx="1"/>
          </p:nvPr>
        </p:nvSpPr>
        <p:spPr>
          <a:xfrm>
            <a:off x="648543" y="270774"/>
            <a:ext cx="6134751" cy="900332"/>
          </a:xfrm>
        </p:spPr>
        <p:txBody>
          <a:bodyPr anchor="ctr"/>
          <a:lstStyle/>
          <a:p>
            <a:pPr algn="ctr">
              <a:lnSpc>
                <a:spcPct val="100000"/>
              </a:lnSpc>
              <a:spcBef>
                <a:spcPts val="0"/>
              </a:spcBef>
              <a:buNone/>
            </a:pP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Một</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số</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đặc</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điểm</a:t>
            </a:r>
            <a:endPar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endParaRPr>
          </a:p>
          <a:p>
            <a:pPr algn="ctr">
              <a:lnSpc>
                <a:spcPct val="100000"/>
              </a:lnSpc>
              <a:spcBef>
                <a:spcPts val="0"/>
              </a:spcBef>
              <a:buNone/>
            </a:pPr>
            <a:r>
              <a:rPr lang="en-US" altLang="en-US" sz="3600" b="1" dirty="0" err="1">
                <a:solidFill>
                  <a:srgbClr val="0070C0"/>
                </a:solidFill>
                <a:latin typeface="Calibri" panose="020F0502020204030204" pitchFamily="34" charset="0"/>
                <a:cs typeface="Calibri" panose="020F0502020204030204" pitchFamily="34" charset="0"/>
              </a:rPr>
              <a:t>bệnh</a:t>
            </a:r>
            <a:r>
              <a:rPr lang="vi-VN"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sốt</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xuất</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huyết</a:t>
            </a:r>
            <a:r>
              <a:rPr lang="en-US" altLang="en-US" sz="3600" b="1" dirty="0">
                <a:solidFill>
                  <a:srgbClr val="0070C0"/>
                </a:solidFill>
                <a:latin typeface="Calibri" panose="020F0502020204030204" pitchFamily="34" charset="0"/>
                <a:cs typeface="Calibri" panose="020F0502020204030204" pitchFamily="34" charset="0"/>
              </a:rPr>
              <a:t> Dengue</a:t>
            </a:r>
          </a:p>
        </p:txBody>
      </p:sp>
      <p:sp>
        <p:nvSpPr>
          <p:cNvPr id="17411" name="TextBox 4">
            <a:extLst>
              <a:ext uri="{FF2B5EF4-FFF2-40B4-BE49-F238E27FC236}">
                <a16:creationId xmlns:a16="http://schemas.microsoft.com/office/drawing/2014/main" id="{9AC269A8-4AB2-4934-889A-E7E367E74465}"/>
              </a:ext>
            </a:extLst>
          </p:cNvPr>
          <p:cNvSpPr txBox="1">
            <a:spLocks noChangeArrowheads="1"/>
          </p:cNvSpPr>
          <p:nvPr/>
        </p:nvSpPr>
        <p:spPr bwMode="auto">
          <a:xfrm>
            <a:off x="123390" y="1388185"/>
            <a:ext cx="12068610" cy="537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Bệnh</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khả</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gây</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dịch</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lớn</a:t>
            </a:r>
            <a:endPar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BN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khả</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tử</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vong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nếu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chẩn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đoán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chẩn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đoán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kịp</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thời</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alt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Bệnh chưa có thuốc điều </a:t>
            </a:r>
            <a:r>
              <a:rPr kumimoji="0" lang="vi-VN" altLang="en-US" sz="32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trị </a:t>
            </a:r>
            <a:r>
              <a:rPr lang="en-US" altLang="en-US" sz="3200">
                <a:solidFill>
                  <a:srgbClr val="FF0000"/>
                </a:solidFill>
                <a:ea typeface="Calibri" panose="020F0502020204030204" pitchFamily="34" charset="0"/>
                <a:cs typeface="Calibri" panose="020F0502020204030204" pitchFamily="34" charset="0"/>
              </a:rPr>
              <a:t>đặc hiệu </a:t>
            </a:r>
            <a:r>
              <a:rPr kumimoji="0" lang="vi-VN" altLang="en-US" sz="32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và </a:t>
            </a:r>
            <a:r>
              <a:rPr kumimoji="0" lang="vi-VN" alt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vắc xin phòng </a:t>
            </a:r>
            <a:r>
              <a:rPr kumimoji="0" lang="vi-VN" altLang="en-US" sz="32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bệnh </a:t>
            </a:r>
            <a:r>
              <a:rPr lang="en-US" altLang="en-US" sz="3200">
                <a:solidFill>
                  <a:srgbClr val="FF0000"/>
                </a:solidFill>
                <a:ea typeface="Calibri" panose="020F0502020204030204" pitchFamily="34" charset="0"/>
                <a:cs typeface="Calibri" panose="020F0502020204030204" pitchFamily="34" charset="0"/>
              </a:rPr>
              <a:t>phổ biến</a:t>
            </a:r>
            <a:endParaRPr kumimoji="0" lang="en-US" alt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Dấu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hiệu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đặc</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Sốt cao, đột ngột liên tục ≥ 2 ngày</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 đầu dữ dội (thường ở vùng trán)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 hốc mắt, đau người, các khớp</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a:t>
            </a:r>
            <a:r>
              <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uồn nôn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a:t>
            </a:r>
            <a:r>
              <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hát ban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xuất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huyết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chấm</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mảng</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xuất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huyết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chảy</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máu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lợi</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chảy</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máu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cam,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nôn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máu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ỉa</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đen</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kinh</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nguyệt</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sớm</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hoặc</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nhiều</a:t>
            </a: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alt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Text Placeholder 4">
            <a:extLst>
              <a:ext uri="{FF2B5EF4-FFF2-40B4-BE49-F238E27FC236}">
                <a16:creationId xmlns:a16="http://schemas.microsoft.com/office/drawing/2014/main" id="{0E2E7D3A-4B8D-22B9-5261-B49318CB5A51}"/>
              </a:ext>
            </a:extLst>
          </p:cNvPr>
          <p:cNvPicPr>
            <a:picLocks noChangeAspect="1"/>
          </p:cNvPicPr>
          <p:nvPr/>
        </p:nvPicPr>
        <p:blipFill rotWithShape="1">
          <a:blip r:embed="rId3"/>
          <a:srcRect l="1899" r="8604"/>
          <a:stretch/>
        </p:blipFill>
        <p:spPr>
          <a:xfrm>
            <a:off x="7670353" y="98473"/>
            <a:ext cx="4423174" cy="2813539"/>
          </a:xfrm>
          <a:prstGeom prst="rect">
            <a:avLst/>
          </a:prstGeom>
        </p:spPr>
      </p:pic>
    </p:spTree>
    <p:extLst>
      <p:ext uri="{BB962C8B-B14F-4D97-AF65-F5344CB8AC3E}">
        <p14:creationId xmlns:p14="http://schemas.microsoft.com/office/powerpoint/2010/main" val="635952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152400"/>
            <a:ext cx="12192000" cy="990600"/>
          </a:xfrm>
          <a:solidFill>
            <a:srgbClr val="FF0000"/>
          </a:solidFill>
        </p:spPr>
        <p:txBody>
          <a:bodyPr>
            <a:normAutofit/>
          </a:bodyPr>
          <a:lstStyle/>
          <a:p>
            <a:pPr algn="ctr" fontAlgn="base">
              <a:spcAft>
                <a:spcPct val="0"/>
              </a:spcAft>
            </a:pP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Dấu</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hiệu</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nguy</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hiểm</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cần</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đến</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ngay</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cơ</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sở</a:t>
            </a:r>
            <a:r>
              <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y </a:t>
            </a:r>
            <a:r>
              <a:rPr lang="en-US" alt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tế</a:t>
            </a:r>
            <a:endParaRPr lang="en-US" alt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1281874951"/>
              </p:ext>
            </p:extLst>
          </p:nvPr>
        </p:nvGraphicFramePr>
        <p:xfrm>
          <a:off x="466436" y="1143000"/>
          <a:ext cx="8493125" cy="5444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Vertical Scroll 3"/>
          <p:cNvSpPr/>
          <p:nvPr/>
        </p:nvSpPr>
        <p:spPr>
          <a:xfrm>
            <a:off x="9505951" y="1620254"/>
            <a:ext cx="2349166" cy="4990096"/>
          </a:xfrm>
          <a:prstGeom prst="vertic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Bệnh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nguy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hiểm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tử</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vong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4" name="Picture 6" descr="Nâng cấp 5 bệnh viện hạng đặc biệt, vì sao TP.HCM chỉ có 1? - Tuổi Trẻ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7271" y="2500033"/>
            <a:ext cx="3020293" cy="3069493"/>
          </a:xfrm>
          <a:prstGeom prst="flowChartAlternateProcess">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1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4BD8-75F5-BC34-1D19-C2AE573E11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DBDEEFF-D561-646F-1714-80E4FA96B421}"/>
              </a:ext>
            </a:extLst>
          </p:cNvPr>
          <p:cNvSpPr>
            <a:spLocks noGrp="1"/>
          </p:cNvSpPr>
          <p:nvPr>
            <p:ph sz="quarter" idx="1"/>
          </p:nvPr>
        </p:nvSpPr>
        <p:spPr/>
        <p:txBody>
          <a:bodyPr/>
          <a:lstStyle/>
          <a:p>
            <a:endParaRPr lang="en-GB"/>
          </a:p>
        </p:txBody>
      </p:sp>
      <p:pic>
        <p:nvPicPr>
          <p:cNvPr id="5" name="Picture 4">
            <a:extLst>
              <a:ext uri="{FF2B5EF4-FFF2-40B4-BE49-F238E27FC236}">
                <a16:creationId xmlns:a16="http://schemas.microsoft.com/office/drawing/2014/main" id="{9056CEDB-4865-8854-3983-FD2E33A63496}"/>
              </a:ext>
            </a:extLst>
          </p:cNvPr>
          <p:cNvPicPr>
            <a:picLocks noChangeAspect="1"/>
          </p:cNvPicPr>
          <p:nvPr/>
        </p:nvPicPr>
        <p:blipFill>
          <a:blip r:embed="rId2"/>
          <a:stretch>
            <a:fillRect/>
          </a:stretch>
        </p:blipFill>
        <p:spPr>
          <a:xfrm>
            <a:off x="0" y="0"/>
            <a:ext cx="12192000" cy="6812350"/>
          </a:xfrm>
          <a:prstGeom prst="rect">
            <a:avLst/>
          </a:prstGeom>
        </p:spPr>
      </p:pic>
    </p:spTree>
    <p:extLst>
      <p:ext uri="{BB962C8B-B14F-4D97-AF65-F5344CB8AC3E}">
        <p14:creationId xmlns:p14="http://schemas.microsoft.com/office/powerpoint/2010/main" val="97989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chor="ctr"/>
          <a:lstStyle/>
          <a:p>
            <a:pPr eaLnBrk="1" hangingPunct="1"/>
            <a:r>
              <a:rPr lang="en-US" altLang="en-US" sz="3600" b="1" dirty="0" err="1">
                <a:solidFill>
                  <a:srgbClr val="0070C0"/>
                </a:solidFill>
                <a:latin typeface="Calibri" pitchFamily="34" charset="0"/>
                <a:cs typeface="Calibri" pitchFamily="34" charset="0"/>
              </a:rPr>
              <a:t>Khối</a:t>
            </a:r>
            <a:r>
              <a:rPr lang="en-US" altLang="en-US" sz="3600" b="1" dirty="0">
                <a:solidFill>
                  <a:srgbClr val="0070C0"/>
                </a:solidFill>
                <a:latin typeface="Calibri" pitchFamily="34" charset="0"/>
                <a:cs typeface="Calibri" pitchFamily="34" charset="0"/>
              </a:rPr>
              <a:t> </a:t>
            </a:r>
            <a:r>
              <a:rPr lang="en-US" altLang="en-US" sz="3600" b="1" dirty="0" err="1">
                <a:solidFill>
                  <a:srgbClr val="0070C0"/>
                </a:solidFill>
                <a:latin typeface="Calibri" pitchFamily="34" charset="0"/>
                <a:cs typeface="Calibri" pitchFamily="34" charset="0"/>
              </a:rPr>
              <a:t>cảm</a:t>
            </a:r>
            <a:r>
              <a:rPr lang="en-US" altLang="en-US" sz="3600" b="1" dirty="0">
                <a:solidFill>
                  <a:srgbClr val="0070C0"/>
                </a:solidFill>
                <a:latin typeface="Calibri" pitchFamily="34" charset="0"/>
                <a:cs typeface="Calibri" pitchFamily="34" charset="0"/>
              </a:rPr>
              <a:t> </a:t>
            </a:r>
            <a:r>
              <a:rPr lang="en-US" altLang="en-US" sz="3600" b="1" dirty="0" err="1">
                <a:solidFill>
                  <a:srgbClr val="0070C0"/>
                </a:solidFill>
                <a:latin typeface="Calibri" pitchFamily="34" charset="0"/>
                <a:cs typeface="Calibri" pitchFamily="34" charset="0"/>
              </a:rPr>
              <a:t>nhiễm</a:t>
            </a:r>
            <a:r>
              <a:rPr lang="en-US" altLang="en-US" sz="3600" b="1" dirty="0">
                <a:solidFill>
                  <a:srgbClr val="0070C0"/>
                </a:solidFill>
                <a:latin typeface="Calibri" pitchFamily="34" charset="0"/>
                <a:cs typeface="Calibri" pitchFamily="34" charset="0"/>
              </a:rPr>
              <a:t> - AI CÓ THỂ MẮC BỆNH?</a:t>
            </a:r>
          </a:p>
        </p:txBody>
      </p:sp>
      <p:sp>
        <p:nvSpPr>
          <p:cNvPr id="74755" name="Content Placeholder 2"/>
          <p:cNvSpPr>
            <a:spLocks noGrp="1"/>
          </p:cNvSpPr>
          <p:nvPr>
            <p:ph idx="1"/>
          </p:nvPr>
        </p:nvSpPr>
        <p:spPr>
          <a:xfrm>
            <a:off x="285752" y="1524000"/>
            <a:ext cx="7971557" cy="4544291"/>
          </a:xfrm>
        </p:spPr>
        <p:txBody>
          <a:bodyPr/>
          <a:lstStyle/>
          <a:p>
            <a:pPr algn="just" eaLnBrk="1" hangingPunct="1"/>
            <a:r>
              <a:rPr lang="en-US" altLang="en-US" sz="3200" dirty="0" err="1">
                <a:latin typeface="Calibri" pitchFamily="34" charset="0"/>
                <a:cs typeface="Calibri" pitchFamily="34" charset="0"/>
              </a:rPr>
              <a:t>Mọi</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chủng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người</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lứa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tuổi</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giới</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tính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đều</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có</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khả</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năng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mắc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bệnh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nếu</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chưa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có</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miễn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dịch</a:t>
            </a:r>
            <a:r>
              <a:rPr lang="en-US" altLang="en-US" sz="3200" dirty="0">
                <a:latin typeface="Calibri" pitchFamily="34" charset="0"/>
                <a:cs typeface="Calibri" pitchFamily="34" charset="0"/>
              </a:rPr>
              <a:t>.</a:t>
            </a:r>
          </a:p>
          <a:p>
            <a:pPr algn="just" eaLnBrk="1" hangingPunct="1"/>
            <a:r>
              <a:rPr lang="en-US" altLang="en-US" sz="3200" dirty="0" err="1">
                <a:latin typeface="Calibri" pitchFamily="34" charset="0"/>
                <a:cs typeface="Calibri" pitchFamily="34" charset="0"/>
              </a:rPr>
              <a:t>Bệnh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thường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phát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triển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mạnh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vào</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mùa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mưa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cao</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điểm</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từ</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tháng</a:t>
            </a:r>
            <a:r>
              <a:rPr lang="en-US" altLang="en-US" sz="3200" dirty="0">
                <a:latin typeface="Calibri" pitchFamily="34" charset="0"/>
                <a:cs typeface="Calibri" pitchFamily="34" charset="0"/>
              </a:rPr>
              <a:t> 7 – 10. </a:t>
            </a:r>
          </a:p>
          <a:p>
            <a:pPr marL="457200" lvl="1" indent="0" algn="just">
              <a:buNone/>
            </a:pPr>
            <a:r>
              <a:rPr lang="en-US" altLang="en-US" sz="3200" dirty="0" err="1">
                <a:latin typeface="Calibri" pitchFamily="34" charset="0"/>
                <a:cs typeface="Calibri" pitchFamily="34" charset="0"/>
              </a:rPr>
              <a:t>Miền</a:t>
            </a:r>
            <a:r>
              <a:rPr lang="en-US" altLang="en-US" sz="3200" dirty="0">
                <a:latin typeface="Calibri" pitchFamily="34" charset="0"/>
                <a:cs typeface="Calibri" pitchFamily="34" charset="0"/>
              </a:rPr>
              <a:t> Nam, </a:t>
            </a:r>
            <a:r>
              <a:rPr lang="en-US" altLang="en-US" sz="3200" dirty="0" err="1">
                <a:latin typeface="Calibri" pitchFamily="34" charset="0"/>
                <a:cs typeface="Calibri" pitchFamily="34" charset="0"/>
              </a:rPr>
              <a:t>miền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Trung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Xuất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hiện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quanh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năm</a:t>
            </a:r>
            <a:r>
              <a:rPr lang="en-US" altLang="en-US" sz="3200" dirty="0">
                <a:latin typeface="Calibri" pitchFamily="34" charset="0"/>
                <a:cs typeface="Calibri" pitchFamily="34" charset="0"/>
              </a:rPr>
              <a:t>; </a:t>
            </a:r>
          </a:p>
          <a:p>
            <a:pPr marL="457200" lvl="1" indent="0" algn="just">
              <a:buNone/>
            </a:pPr>
            <a:r>
              <a:rPr lang="en-US" altLang="en-US" sz="3200" dirty="0" err="1">
                <a:latin typeface="Calibri" pitchFamily="34" charset="0"/>
                <a:cs typeface="Calibri" pitchFamily="34" charset="0"/>
              </a:rPr>
              <a:t>Miền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Bắc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và</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Tây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Nguyên:Thường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xảy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ra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từ</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tháng</a:t>
            </a:r>
            <a:r>
              <a:rPr lang="en-US" altLang="en-US" sz="3200" dirty="0">
                <a:latin typeface="Calibri" pitchFamily="34" charset="0"/>
                <a:cs typeface="Calibri" pitchFamily="34" charset="0"/>
              </a:rPr>
              <a:t> 4 – </a:t>
            </a:r>
            <a:r>
              <a:rPr lang="en-US" altLang="en-US" sz="3200" dirty="0" err="1">
                <a:latin typeface="Calibri" pitchFamily="34" charset="0"/>
                <a:cs typeface="Calibri" pitchFamily="34" charset="0"/>
              </a:rPr>
              <a:t>tháng</a:t>
            </a:r>
            <a:r>
              <a:rPr lang="en-US" altLang="en-US" sz="3200" dirty="0">
                <a:latin typeface="Calibri" pitchFamily="34" charset="0"/>
                <a:cs typeface="Calibri" pitchFamily="34" charset="0"/>
              </a:rPr>
              <a:t> 11; </a:t>
            </a:r>
            <a:r>
              <a:rPr lang="en-US" altLang="en-US" sz="3200" dirty="0" err="1">
                <a:latin typeface="Calibri" pitchFamily="34" charset="0"/>
                <a:cs typeface="Calibri" pitchFamily="34" charset="0"/>
              </a:rPr>
              <a:t>Bệnh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xảy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ra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ít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hơn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vào</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mùa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đông</a:t>
            </a:r>
            <a:r>
              <a:rPr lang="en-US" altLang="en-US" sz="3200" dirty="0">
                <a:latin typeface="Calibri" pitchFamily="34" charset="0"/>
                <a:cs typeface="Calibri" pitchFamily="34" charset="0"/>
              </a:rPr>
              <a:t>.</a:t>
            </a:r>
          </a:p>
        </p:txBody>
      </p:sp>
      <p:sp>
        <p:nvSpPr>
          <p:cNvPr id="2" name="AutoShape 2" descr="Bộ Y tế: Ca mắc sốt xuất huyết tiếp tục tăng, nguy cơ dịch chồng dị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Chủ quan khi mắc sốt xuất huyết, 4 bệnh nhân tử vong trong 1 tuầ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144" y="2109342"/>
            <a:ext cx="3823855" cy="280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760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274638"/>
            <a:ext cx="8229600" cy="792162"/>
          </a:xfrm>
        </p:spPr>
        <p:txBody>
          <a:bodyPr/>
          <a:lstStyle/>
          <a:p>
            <a:pPr algn="ctr" eaLnBrk="1" hangingPunct="1"/>
            <a:r>
              <a:rPr lang="en-US" altLang="en-US" sz="3600" b="1" dirty="0" err="1">
                <a:solidFill>
                  <a:srgbClr val="0070C0"/>
                </a:solidFill>
                <a:latin typeface="Calibri" pitchFamily="34" charset="0"/>
                <a:cs typeface="Calibri" pitchFamily="34" charset="0"/>
              </a:rPr>
              <a:t>Tác</a:t>
            </a:r>
            <a:r>
              <a:rPr lang="en-US" altLang="en-US" sz="3600" b="1" dirty="0">
                <a:solidFill>
                  <a:srgbClr val="0070C0"/>
                </a:solidFill>
                <a:latin typeface="Calibri" pitchFamily="34" charset="0"/>
                <a:cs typeface="Calibri" pitchFamily="34" charset="0"/>
              </a:rPr>
              <a:t> </a:t>
            </a:r>
            <a:r>
              <a:rPr lang="en-US" altLang="en-US" sz="3600" b="1" dirty="0" err="1">
                <a:solidFill>
                  <a:srgbClr val="0070C0"/>
                </a:solidFill>
                <a:latin typeface="Calibri" pitchFamily="34" charset="0"/>
                <a:cs typeface="Calibri" pitchFamily="34" charset="0"/>
              </a:rPr>
              <a:t>nhân</a:t>
            </a:r>
            <a:r>
              <a:rPr lang="en-US" altLang="en-US" sz="3600" b="1" dirty="0">
                <a:solidFill>
                  <a:srgbClr val="0070C0"/>
                </a:solidFill>
                <a:latin typeface="Calibri" pitchFamily="34" charset="0"/>
                <a:cs typeface="Calibri" pitchFamily="34" charset="0"/>
              </a:rPr>
              <a:t> </a:t>
            </a:r>
            <a:r>
              <a:rPr lang="en-US" altLang="en-US" sz="3600" b="1" dirty="0" err="1">
                <a:solidFill>
                  <a:srgbClr val="0070C0"/>
                </a:solidFill>
                <a:latin typeface="Calibri" pitchFamily="34" charset="0"/>
                <a:cs typeface="Calibri" pitchFamily="34" charset="0"/>
              </a:rPr>
              <a:t>gây</a:t>
            </a:r>
            <a:r>
              <a:rPr lang="en-US" altLang="en-US" sz="3600" b="1" dirty="0">
                <a:solidFill>
                  <a:srgbClr val="0070C0"/>
                </a:solidFill>
                <a:latin typeface="Calibri" pitchFamily="34" charset="0"/>
                <a:cs typeface="Calibri" pitchFamily="34" charset="0"/>
              </a:rPr>
              <a:t> </a:t>
            </a:r>
            <a:r>
              <a:rPr lang="en-US" altLang="en-US" sz="3600" b="1" dirty="0" err="1">
                <a:solidFill>
                  <a:srgbClr val="0070C0"/>
                </a:solidFill>
                <a:latin typeface="Calibri" pitchFamily="34" charset="0"/>
                <a:cs typeface="Calibri" pitchFamily="34" charset="0"/>
              </a:rPr>
              <a:t>bệnh</a:t>
            </a:r>
            <a:r>
              <a:rPr lang="en-US" altLang="en-US" sz="3600" b="1" dirty="0">
                <a:solidFill>
                  <a:srgbClr val="0070C0"/>
                </a:solidFill>
                <a:latin typeface="Calibri" pitchFamily="34" charset="0"/>
                <a:cs typeface="Calibri" pitchFamily="34" charset="0"/>
              </a:rPr>
              <a:t> SXH Dengue</a:t>
            </a:r>
          </a:p>
        </p:txBody>
      </p:sp>
      <p:sp>
        <p:nvSpPr>
          <p:cNvPr id="53251" name="Content Placeholder 2"/>
          <p:cNvSpPr>
            <a:spLocks noGrp="1"/>
          </p:cNvSpPr>
          <p:nvPr>
            <p:ph idx="1"/>
          </p:nvPr>
        </p:nvSpPr>
        <p:spPr>
          <a:xfrm>
            <a:off x="304800" y="918941"/>
            <a:ext cx="8393751" cy="5519959"/>
          </a:xfrm>
        </p:spPr>
        <p:txBody>
          <a:bodyPr>
            <a:normAutofit fontScale="70000" lnSpcReduction="20000"/>
          </a:bodyPr>
          <a:lstStyle/>
          <a:p>
            <a:pPr marL="457200" lvl="1" indent="-457200">
              <a:lnSpc>
                <a:spcPct val="150000"/>
              </a:lnSpc>
              <a:spcBef>
                <a:spcPts val="0"/>
              </a:spcBef>
              <a:buFont typeface="Wingdings" panose="05000000000000000000" pitchFamily="2" charset="2"/>
              <a:buChar char="Ø"/>
            </a:pPr>
            <a:r>
              <a:rPr lang="en-US" altLang="en-US" sz="3900" b="1" dirty="0">
                <a:solidFill>
                  <a:srgbClr val="0070C0"/>
                </a:solidFill>
                <a:latin typeface="Calibri" pitchFamily="34" charset="0"/>
                <a:ea typeface="+mj-ea"/>
                <a:cs typeface="Calibri" pitchFamily="34" charset="0"/>
              </a:rPr>
              <a:t>Virus Dengue: </a:t>
            </a:r>
          </a:p>
          <a:p>
            <a:pPr marL="0" lvl="1" indent="0">
              <a:lnSpc>
                <a:spcPct val="150000"/>
              </a:lnSpc>
              <a:spcBef>
                <a:spcPts val="0"/>
              </a:spcBef>
              <a:buNone/>
            </a:pPr>
            <a:r>
              <a:rPr lang="en-US" altLang="en-US" sz="3900" b="1" dirty="0">
                <a:solidFill>
                  <a:srgbClr val="0070C0"/>
                </a:solidFill>
                <a:latin typeface="Calibri" pitchFamily="34" charset="0"/>
                <a:ea typeface="+mj-ea"/>
                <a:cs typeface="Calibri" pitchFamily="34" charset="0"/>
              </a:rPr>
              <a:t>            </a:t>
            </a:r>
            <a:r>
              <a:rPr lang="en-GB" altLang="en-US" sz="4200" dirty="0" err="1">
                <a:latin typeface="Calibri" pitchFamily="34" charset="0"/>
                <a:cs typeface="Calibri" pitchFamily="34" charset="0"/>
              </a:rPr>
              <a:t>Gồm</a:t>
            </a:r>
            <a:r>
              <a:rPr lang="en-GB" altLang="en-US" sz="4200" dirty="0">
                <a:latin typeface="Calibri" pitchFamily="34" charset="0"/>
                <a:cs typeface="Calibri" pitchFamily="34" charset="0"/>
              </a:rPr>
              <a:t> 4 </a:t>
            </a:r>
            <a:r>
              <a:rPr lang="en-GB" altLang="en-US" sz="4200" dirty="0" err="1">
                <a:latin typeface="Calibri" pitchFamily="34" charset="0"/>
                <a:cs typeface="Calibri" pitchFamily="34" charset="0"/>
              </a:rPr>
              <a:t>tuýp</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huyết</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thanh</a:t>
            </a:r>
            <a:r>
              <a:rPr lang="en-GB" altLang="en-US" sz="4200" dirty="0">
                <a:latin typeface="Calibri" pitchFamily="34" charset="0"/>
                <a:cs typeface="Calibri" pitchFamily="34" charset="0"/>
              </a:rPr>
              <a:t>: D1, D2, D3, D4</a:t>
            </a:r>
          </a:p>
          <a:p>
            <a:pPr marL="457200" lvl="1" indent="-457200">
              <a:lnSpc>
                <a:spcPct val="150000"/>
              </a:lnSpc>
              <a:spcBef>
                <a:spcPts val="0"/>
              </a:spcBef>
              <a:buFont typeface="Wingdings" panose="05000000000000000000" pitchFamily="2" charset="2"/>
              <a:buChar char="Ø"/>
            </a:pPr>
            <a:r>
              <a:rPr lang="en-GB" altLang="en-US" sz="3900" b="1" dirty="0" err="1">
                <a:solidFill>
                  <a:srgbClr val="0070C0"/>
                </a:solidFill>
                <a:latin typeface="Calibri" pitchFamily="34" charset="0"/>
                <a:ea typeface="+mj-ea"/>
                <a:cs typeface="Calibri" pitchFamily="34" charset="0"/>
              </a:rPr>
              <a:t>Nguồn</a:t>
            </a:r>
            <a:r>
              <a:rPr lang="en-GB" altLang="en-US" sz="3900" b="1" dirty="0">
                <a:solidFill>
                  <a:srgbClr val="0070C0"/>
                </a:solidFill>
                <a:latin typeface="Calibri" pitchFamily="34" charset="0"/>
                <a:ea typeface="+mj-ea"/>
                <a:cs typeface="Calibri" pitchFamily="34" charset="0"/>
              </a:rPr>
              <a:t> </a:t>
            </a:r>
            <a:r>
              <a:rPr lang="en-GB" altLang="en-US" sz="3900" b="1" dirty="0" err="1">
                <a:solidFill>
                  <a:srgbClr val="0070C0"/>
                </a:solidFill>
                <a:latin typeface="Calibri" pitchFamily="34" charset="0"/>
                <a:ea typeface="+mj-ea"/>
                <a:cs typeface="Calibri" pitchFamily="34" charset="0"/>
              </a:rPr>
              <a:t>truyền</a:t>
            </a:r>
            <a:r>
              <a:rPr lang="en-GB" altLang="en-US" sz="3900" b="1" dirty="0">
                <a:solidFill>
                  <a:srgbClr val="0070C0"/>
                </a:solidFill>
                <a:latin typeface="Calibri" pitchFamily="34" charset="0"/>
                <a:ea typeface="+mj-ea"/>
                <a:cs typeface="Calibri" pitchFamily="34" charset="0"/>
              </a:rPr>
              <a:t> </a:t>
            </a:r>
            <a:r>
              <a:rPr lang="en-GB" altLang="en-US" sz="3900" b="1" dirty="0" err="1">
                <a:solidFill>
                  <a:srgbClr val="0070C0"/>
                </a:solidFill>
                <a:latin typeface="Calibri" pitchFamily="34" charset="0"/>
                <a:ea typeface="+mj-ea"/>
                <a:cs typeface="Calibri" pitchFamily="34" charset="0"/>
              </a:rPr>
              <a:t>nhiễm</a:t>
            </a:r>
            <a:r>
              <a:rPr lang="en-GB" altLang="en-US" sz="3900" b="1" dirty="0">
                <a:solidFill>
                  <a:srgbClr val="0070C0"/>
                </a:solidFill>
                <a:latin typeface="Calibri" pitchFamily="34" charset="0"/>
                <a:ea typeface="+mj-ea"/>
                <a:cs typeface="Calibri" pitchFamily="34" charset="0"/>
              </a:rPr>
              <a:t>: </a:t>
            </a:r>
          </a:p>
          <a:p>
            <a:pPr marL="0" lvl="1" indent="0">
              <a:lnSpc>
                <a:spcPct val="150000"/>
              </a:lnSpc>
              <a:spcBef>
                <a:spcPts val="0"/>
              </a:spcBef>
              <a:buNone/>
            </a:pP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Người</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bệnh</a:t>
            </a:r>
            <a:endParaRPr lang="en-GB" altLang="en-US" sz="4200" dirty="0">
              <a:latin typeface="Calibri" pitchFamily="34" charset="0"/>
              <a:cs typeface="Calibri" pitchFamily="34" charset="0"/>
            </a:endParaRPr>
          </a:p>
          <a:p>
            <a:pPr marL="0" lvl="1" indent="0">
              <a:lnSpc>
                <a:spcPct val="150000"/>
              </a:lnSpc>
              <a:spcBef>
                <a:spcPts val="0"/>
              </a:spcBef>
              <a:buNone/>
            </a:pP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Người</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mang</a:t>
            </a:r>
            <a:r>
              <a:rPr lang="en-GB" altLang="en-US" sz="4200" dirty="0">
                <a:latin typeface="Calibri" pitchFamily="34" charset="0"/>
                <a:cs typeface="Calibri" pitchFamily="34" charset="0"/>
              </a:rPr>
              <a:t> virus </a:t>
            </a:r>
            <a:r>
              <a:rPr lang="en-GB" altLang="en-US" sz="4200" dirty="0" err="1">
                <a:latin typeface="Calibri" pitchFamily="34" charset="0"/>
                <a:cs typeface="Calibri" pitchFamily="34" charset="0"/>
              </a:rPr>
              <a:t>không</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triệu</a:t>
            </a:r>
            <a:r>
              <a:rPr lang="en-GB" altLang="en-US" sz="4200" dirty="0">
                <a:latin typeface="Calibri" pitchFamily="34" charset="0"/>
                <a:cs typeface="Calibri" pitchFamily="34" charset="0"/>
              </a:rPr>
              <a:t> </a:t>
            </a:r>
            <a:r>
              <a:rPr lang="en-GB" altLang="en-US" sz="4200" dirty="0" err="1">
                <a:latin typeface="Calibri" pitchFamily="34" charset="0"/>
                <a:cs typeface="Calibri" pitchFamily="34" charset="0"/>
              </a:rPr>
              <a:t>chứng</a:t>
            </a:r>
            <a:endParaRPr lang="en-GB" altLang="en-US" sz="4200" dirty="0">
              <a:latin typeface="Calibri" pitchFamily="34" charset="0"/>
              <a:cs typeface="Calibri" pitchFamily="34" charset="0"/>
            </a:endParaRPr>
          </a:p>
          <a:p>
            <a:pPr marL="457200" lvl="1" indent="-457200">
              <a:lnSpc>
                <a:spcPct val="150000"/>
              </a:lnSpc>
              <a:spcBef>
                <a:spcPts val="0"/>
              </a:spcBef>
              <a:buFont typeface="Wingdings" panose="05000000000000000000" pitchFamily="2" charset="2"/>
              <a:buChar char="Ø"/>
            </a:pPr>
            <a:r>
              <a:rPr lang="en-GB" altLang="en-US" sz="3900" b="1" dirty="0" err="1">
                <a:solidFill>
                  <a:srgbClr val="0070C0"/>
                </a:solidFill>
                <a:latin typeface="Calibri" pitchFamily="34" charset="0"/>
                <a:ea typeface="+mj-ea"/>
                <a:cs typeface="Calibri" pitchFamily="34" charset="0"/>
              </a:rPr>
              <a:t>Đường</a:t>
            </a:r>
            <a:r>
              <a:rPr lang="en-GB" altLang="en-US" sz="3900" b="1" dirty="0">
                <a:solidFill>
                  <a:srgbClr val="0070C0"/>
                </a:solidFill>
                <a:latin typeface="Calibri" pitchFamily="34" charset="0"/>
                <a:ea typeface="+mj-ea"/>
                <a:cs typeface="Calibri" pitchFamily="34" charset="0"/>
              </a:rPr>
              <a:t> </a:t>
            </a:r>
            <a:r>
              <a:rPr lang="en-GB" altLang="en-US" sz="3900" b="1" dirty="0" err="1">
                <a:solidFill>
                  <a:srgbClr val="0070C0"/>
                </a:solidFill>
                <a:latin typeface="Calibri" pitchFamily="34" charset="0"/>
                <a:ea typeface="+mj-ea"/>
                <a:cs typeface="Calibri" pitchFamily="34" charset="0"/>
              </a:rPr>
              <a:t>lây</a:t>
            </a:r>
            <a:r>
              <a:rPr lang="en-GB" altLang="en-US" sz="3900" b="1" dirty="0">
                <a:solidFill>
                  <a:srgbClr val="0070C0"/>
                </a:solidFill>
                <a:latin typeface="Calibri" pitchFamily="34" charset="0"/>
                <a:ea typeface="+mj-ea"/>
                <a:cs typeface="Calibri" pitchFamily="34" charset="0"/>
              </a:rPr>
              <a:t> </a:t>
            </a:r>
            <a:r>
              <a:rPr lang="en-GB" altLang="en-US" sz="3900" b="1" dirty="0" err="1">
                <a:solidFill>
                  <a:srgbClr val="0070C0"/>
                </a:solidFill>
                <a:latin typeface="Calibri" pitchFamily="34" charset="0"/>
                <a:ea typeface="+mj-ea"/>
                <a:cs typeface="Calibri" pitchFamily="34" charset="0"/>
              </a:rPr>
              <a:t>truyền</a:t>
            </a:r>
            <a:r>
              <a:rPr lang="en-GB" altLang="en-US" sz="3900" b="1" dirty="0">
                <a:solidFill>
                  <a:srgbClr val="0070C0"/>
                </a:solidFill>
                <a:latin typeface="Calibri" pitchFamily="34" charset="0"/>
                <a:ea typeface="+mj-ea"/>
                <a:cs typeface="Calibri" pitchFamily="34" charset="0"/>
              </a:rPr>
              <a:t>: </a:t>
            </a:r>
            <a:r>
              <a:rPr lang="en-GB" altLang="en-US" sz="4300" dirty="0">
                <a:latin typeface="Calibri" pitchFamily="34" charset="0"/>
                <a:cs typeface="Calibri" pitchFamily="34" charset="0"/>
              </a:rPr>
              <a:t>do </a:t>
            </a:r>
            <a:r>
              <a:rPr lang="en-GB" altLang="en-US" sz="4300" dirty="0" err="1">
                <a:latin typeface="Calibri" pitchFamily="34" charset="0"/>
                <a:cs typeface="Calibri" pitchFamily="34" charset="0"/>
              </a:rPr>
              <a:t>muỗi</a:t>
            </a:r>
            <a:r>
              <a:rPr lang="en-GB" altLang="en-US" sz="4300" dirty="0">
                <a:latin typeface="Calibri" pitchFamily="34" charset="0"/>
                <a:cs typeface="Calibri" pitchFamily="34" charset="0"/>
              </a:rPr>
              <a:t> </a:t>
            </a:r>
            <a:r>
              <a:rPr lang="en-GB" altLang="en-US" sz="4300" dirty="0" err="1">
                <a:latin typeface="Calibri" pitchFamily="34" charset="0"/>
                <a:cs typeface="Calibri" pitchFamily="34" charset="0"/>
              </a:rPr>
              <a:t>vằn</a:t>
            </a:r>
            <a:r>
              <a:rPr lang="en-GB" altLang="en-US" sz="4300" dirty="0">
                <a:latin typeface="Calibri" pitchFamily="34" charset="0"/>
                <a:cs typeface="Calibri" pitchFamily="34" charset="0"/>
              </a:rPr>
              <a:t> </a:t>
            </a:r>
            <a:r>
              <a:rPr lang="en-GB" altLang="en-US" sz="4300" dirty="0" err="1">
                <a:latin typeface="Calibri" pitchFamily="34" charset="0"/>
                <a:cs typeface="Calibri" pitchFamily="34" charset="0"/>
              </a:rPr>
              <a:t>truyền</a:t>
            </a:r>
            <a:endParaRPr lang="en-GB" altLang="en-US" sz="4300" dirty="0">
              <a:latin typeface="Calibri" pitchFamily="34" charset="0"/>
              <a:cs typeface="Calibri" pitchFamily="34" charset="0"/>
            </a:endParaRPr>
          </a:p>
          <a:p>
            <a:pPr marL="342900" lvl="1" indent="-342900">
              <a:spcBef>
                <a:spcPts val="0"/>
              </a:spcBef>
              <a:buNone/>
            </a:pPr>
            <a:endParaRPr lang="en-GB" altLang="en-US" sz="3200" i="1" dirty="0"/>
          </a:p>
          <a:p>
            <a:pPr marL="0" lvl="1" indent="0">
              <a:lnSpc>
                <a:spcPct val="150000"/>
              </a:lnSpc>
              <a:spcBef>
                <a:spcPts val="0"/>
              </a:spcBef>
              <a:buNone/>
            </a:pPr>
            <a:r>
              <a:rPr lang="en-US" altLang="en-US" sz="4100" b="1" dirty="0" err="1">
                <a:solidFill>
                  <a:srgbClr val="0070C0"/>
                </a:solidFill>
                <a:latin typeface="Calibri" pitchFamily="34" charset="0"/>
                <a:ea typeface="+mj-ea"/>
                <a:cs typeface="Calibri" pitchFamily="34" charset="0"/>
              </a:rPr>
              <a:t>Lần</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mắc</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bệnh</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thứ</a:t>
            </a:r>
            <a:r>
              <a:rPr lang="en-US" altLang="en-US" sz="4100" b="1" dirty="0">
                <a:solidFill>
                  <a:srgbClr val="0070C0"/>
                </a:solidFill>
                <a:latin typeface="Calibri" pitchFamily="34" charset="0"/>
                <a:ea typeface="+mj-ea"/>
                <a:cs typeface="Calibri" pitchFamily="34" charset="0"/>
              </a:rPr>
              <a:t> 2 </a:t>
            </a:r>
            <a:r>
              <a:rPr lang="en-US" altLang="en-US" sz="4100" b="1" dirty="0" err="1">
                <a:solidFill>
                  <a:srgbClr val="0070C0"/>
                </a:solidFill>
                <a:latin typeface="Calibri" pitchFamily="34" charset="0"/>
                <a:ea typeface="+mj-ea"/>
                <a:cs typeface="Calibri" pitchFamily="34" charset="0"/>
              </a:rPr>
              <a:t>trở</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đi</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có</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thể</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gây</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tình</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trạng</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bệnh</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nặng</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hơn</a:t>
            </a:r>
            <a:endParaRPr lang="en-US" altLang="en-US" sz="4100" b="1" dirty="0">
              <a:solidFill>
                <a:srgbClr val="0070C0"/>
              </a:solidFill>
              <a:latin typeface="Calibri" pitchFamily="34" charset="0"/>
              <a:ea typeface="+mj-ea"/>
              <a:cs typeface="Calibri" pitchFamily="34" charset="0"/>
            </a:endParaRPr>
          </a:p>
          <a:p>
            <a:pPr marL="0" lvl="1" indent="0">
              <a:lnSpc>
                <a:spcPct val="150000"/>
              </a:lnSpc>
              <a:spcBef>
                <a:spcPts val="0"/>
              </a:spcBef>
              <a:buNone/>
            </a:pPr>
            <a:r>
              <a:rPr lang="en-US" altLang="en-US" sz="4100" b="1" dirty="0" err="1">
                <a:solidFill>
                  <a:srgbClr val="0070C0"/>
                </a:solidFill>
                <a:latin typeface="Calibri" pitchFamily="34" charset="0"/>
                <a:ea typeface="+mj-ea"/>
                <a:cs typeface="Calibri" pitchFamily="34" charset="0"/>
              </a:rPr>
              <a:t>Một</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người</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có</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thể</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bị</a:t>
            </a:r>
            <a:r>
              <a:rPr lang="en-US" altLang="en-US" sz="4100" b="1" dirty="0">
                <a:solidFill>
                  <a:srgbClr val="0070C0"/>
                </a:solidFill>
                <a:latin typeface="Calibri" pitchFamily="34" charset="0"/>
                <a:ea typeface="+mj-ea"/>
                <a:cs typeface="Calibri" pitchFamily="34" charset="0"/>
              </a:rPr>
              <a:t> </a:t>
            </a:r>
            <a:r>
              <a:rPr lang="en-US" altLang="en-US" sz="4100" b="1" dirty="0" err="1">
                <a:solidFill>
                  <a:srgbClr val="0070C0"/>
                </a:solidFill>
                <a:latin typeface="Calibri" pitchFamily="34" charset="0"/>
                <a:ea typeface="+mj-ea"/>
                <a:cs typeface="Calibri" pitchFamily="34" charset="0"/>
              </a:rPr>
              <a:t>mắc</a:t>
            </a:r>
            <a:r>
              <a:rPr lang="en-US" altLang="en-US" sz="4100" b="1" dirty="0">
                <a:solidFill>
                  <a:srgbClr val="0070C0"/>
                </a:solidFill>
                <a:latin typeface="Calibri" pitchFamily="34" charset="0"/>
                <a:ea typeface="+mj-ea"/>
                <a:cs typeface="Calibri" pitchFamily="34" charset="0"/>
              </a:rPr>
              <a:t> SXH 4 </a:t>
            </a:r>
            <a:r>
              <a:rPr lang="en-US" altLang="en-US" sz="4100" b="1" dirty="0" err="1">
                <a:solidFill>
                  <a:srgbClr val="0070C0"/>
                </a:solidFill>
                <a:latin typeface="Calibri" pitchFamily="34" charset="0"/>
                <a:ea typeface="+mj-ea"/>
                <a:cs typeface="Calibri" pitchFamily="34" charset="0"/>
              </a:rPr>
              <a:t>lần</a:t>
            </a:r>
            <a:endParaRPr lang="en-US" altLang="en-US" sz="4100" b="1" dirty="0">
              <a:solidFill>
                <a:srgbClr val="0070C0"/>
              </a:solidFill>
              <a:latin typeface="Calibri" pitchFamily="34" charset="0"/>
              <a:ea typeface="+mj-ea"/>
              <a:cs typeface="Calibri" pitchFamily="34" charset="0"/>
            </a:endParaRPr>
          </a:p>
        </p:txBody>
      </p:sp>
      <p:grpSp>
        <p:nvGrpSpPr>
          <p:cNvPr id="4" name="Group 3"/>
          <p:cNvGrpSpPr/>
          <p:nvPr/>
        </p:nvGrpSpPr>
        <p:grpSpPr>
          <a:xfrm>
            <a:off x="8548256" y="4199848"/>
            <a:ext cx="3338942" cy="2379704"/>
            <a:chOff x="1187081" y="4337976"/>
            <a:chExt cx="3057501" cy="2379704"/>
          </a:xfrm>
        </p:grpSpPr>
        <p:pic>
          <p:nvPicPr>
            <p:cNvPr id="5" name="Picture 4"/>
            <p:cNvPicPr>
              <a:picLocks noChangeAspect="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1187081" y="4337976"/>
              <a:ext cx="3057501" cy="196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303763" y="6298580"/>
              <a:ext cx="2667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200" i="1" dirty="0" err="1">
                  <a:ea typeface="MS PGothic" panose="020B0600070205080204" pitchFamily="34" charset="-128"/>
                </a:rPr>
                <a:t>Aedes</a:t>
              </a:r>
              <a:r>
                <a:rPr lang="en-GB" altLang="en-US" sz="2200" i="1" dirty="0">
                  <a:ea typeface="MS PGothic" panose="020B0600070205080204" pitchFamily="34" charset="-128"/>
                </a:rPr>
                <a:t> </a:t>
              </a:r>
              <a:r>
                <a:rPr lang="en-GB" altLang="en-US" sz="2200" i="1" dirty="0" err="1">
                  <a:ea typeface="MS PGothic" panose="020B0600070205080204" pitchFamily="34" charset="-128"/>
                </a:rPr>
                <a:t>albopictus</a:t>
              </a:r>
              <a:endParaRPr lang="en-GB" altLang="en-US" sz="2200" i="1" dirty="0">
                <a:ea typeface="MS PGothic" panose="020B0600070205080204" pitchFamily="34" charset="-128"/>
              </a:endParaRPr>
            </a:p>
          </p:txBody>
        </p:sp>
      </p:grpSp>
      <p:grpSp>
        <p:nvGrpSpPr>
          <p:cNvPr id="7" name="Group 6"/>
          <p:cNvGrpSpPr/>
          <p:nvPr/>
        </p:nvGrpSpPr>
        <p:grpSpPr>
          <a:xfrm>
            <a:off x="8548256" y="1066801"/>
            <a:ext cx="3338944" cy="2990844"/>
            <a:chOff x="4876800" y="4361846"/>
            <a:chExt cx="3019893" cy="2346541"/>
          </a:xfrm>
        </p:grpSpPr>
        <p:pic>
          <p:nvPicPr>
            <p:cNvPr id="8" name="Picture 3" descr="aedes_aegypti_adult"/>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l="10927" t="16519" r="15894" b="14537"/>
            <a:stretch>
              <a:fillRect/>
            </a:stretch>
          </p:blipFill>
          <p:spPr bwMode="auto">
            <a:xfrm>
              <a:off x="4876800" y="4361846"/>
              <a:ext cx="3019893" cy="1912864"/>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5181600" y="6289287"/>
              <a:ext cx="2362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200" i="1" dirty="0" err="1">
                  <a:ea typeface="MS PGothic" panose="020B0600070205080204" pitchFamily="34" charset="-128"/>
                </a:rPr>
                <a:t>Aedes</a:t>
              </a:r>
              <a:r>
                <a:rPr lang="en-GB" altLang="en-US" sz="2200" i="1" dirty="0">
                  <a:ea typeface="MS PGothic" panose="020B0600070205080204" pitchFamily="34" charset="-128"/>
                </a:rPr>
                <a:t> </a:t>
              </a:r>
              <a:r>
                <a:rPr lang="en-GB" altLang="en-US" sz="2200" i="1" dirty="0" err="1">
                  <a:ea typeface="MS PGothic" panose="020B0600070205080204" pitchFamily="34" charset="-128"/>
                </a:rPr>
                <a:t>aegypti</a:t>
              </a:r>
              <a:endParaRPr lang="en-GB" altLang="en-US" sz="2200" i="1" dirty="0">
                <a:ea typeface="MS PGothic" panose="020B0600070205080204" pitchFamily="34" charset="-128"/>
              </a:endParaRPr>
            </a:p>
          </p:txBody>
        </p:sp>
      </p:grpSp>
    </p:spTree>
    <p:extLst>
      <p:ext uri="{BB962C8B-B14F-4D97-AF65-F5344CB8AC3E}">
        <p14:creationId xmlns:p14="http://schemas.microsoft.com/office/powerpoint/2010/main" val="1092816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01600" y="255686"/>
            <a:ext cx="11968480" cy="913382"/>
          </a:xfrm>
          <a:prstGeom prst="rect">
            <a:avLst/>
          </a:prstGeom>
          <a:solidFill>
            <a:schemeClr val="bg1"/>
          </a:solid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Phương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lây</a:t>
            </a:r>
            <a:r>
              <a:rPr kumimoji="0" lang="en-US" sz="3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truyền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0419" name="Freeform 3"/>
          <p:cNvSpPr>
            <a:spLocks/>
          </p:cNvSpPr>
          <p:nvPr/>
        </p:nvSpPr>
        <p:spPr bwMode="auto">
          <a:xfrm>
            <a:off x="1350435" y="4016377"/>
            <a:ext cx="12700" cy="4763"/>
          </a:xfrm>
          <a:custGeom>
            <a:avLst/>
            <a:gdLst>
              <a:gd name="T0" fmla="*/ 2147483647 w 16"/>
              <a:gd name="T1" fmla="*/ 2147483647 h 9"/>
              <a:gd name="T2" fmla="*/ 0 w 16"/>
              <a:gd name="T3" fmla="*/ 0 h 9"/>
              <a:gd name="T4" fmla="*/ 2147483647 w 16"/>
              <a:gd name="T5" fmla="*/ 2147483647 h 9"/>
              <a:gd name="T6" fmla="*/ 2147483647 w 16"/>
              <a:gd name="T7" fmla="*/ 2147483647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16" y="9"/>
                </a:moveTo>
                <a:lnTo>
                  <a:pt x="0" y="0"/>
                </a:lnTo>
                <a:lnTo>
                  <a:pt x="10" y="3"/>
                </a:lnTo>
                <a:lnTo>
                  <a:pt x="16" y="9"/>
                </a:lnTo>
                <a:close/>
              </a:path>
            </a:pathLst>
          </a:custGeom>
          <a:solidFill>
            <a:srgbClr val="CCFF6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4"/>
          <p:cNvGrpSpPr>
            <a:grpSpLocks/>
          </p:cNvGrpSpPr>
          <p:nvPr/>
        </p:nvGrpSpPr>
        <p:grpSpPr bwMode="auto">
          <a:xfrm>
            <a:off x="2358806" y="1388289"/>
            <a:ext cx="1655233" cy="3212432"/>
            <a:chOff x="4433" y="1541"/>
            <a:chExt cx="792" cy="2000"/>
          </a:xfrm>
        </p:grpSpPr>
        <p:sp>
          <p:nvSpPr>
            <p:cNvPr id="60429" name="Freeform 5"/>
            <p:cNvSpPr>
              <a:spLocks/>
            </p:cNvSpPr>
            <p:nvPr/>
          </p:nvSpPr>
          <p:spPr bwMode="auto">
            <a:xfrm flipH="1">
              <a:off x="4433" y="1891"/>
              <a:ext cx="792" cy="1650"/>
            </a:xfrm>
            <a:custGeom>
              <a:avLst/>
              <a:gdLst>
                <a:gd name="T0" fmla="*/ 1 w 1156"/>
                <a:gd name="T1" fmla="*/ 1 h 2495"/>
                <a:gd name="T2" fmla="*/ 1 w 1156"/>
                <a:gd name="T3" fmla="*/ 1 h 2495"/>
                <a:gd name="T4" fmla="*/ 1 w 1156"/>
                <a:gd name="T5" fmla="*/ 1 h 2495"/>
                <a:gd name="T6" fmla="*/ 1 w 1156"/>
                <a:gd name="T7" fmla="*/ 1 h 2495"/>
                <a:gd name="T8" fmla="*/ 1 w 1156"/>
                <a:gd name="T9" fmla="*/ 1 h 2495"/>
                <a:gd name="T10" fmla="*/ 1 w 1156"/>
                <a:gd name="T11" fmla="*/ 0 h 2495"/>
                <a:gd name="T12" fmla="*/ 1 w 1156"/>
                <a:gd name="T13" fmla="*/ 1 h 2495"/>
                <a:gd name="T14" fmla="*/ 1 w 1156"/>
                <a:gd name="T15" fmla="*/ 1 h 2495"/>
                <a:gd name="T16" fmla="*/ 1 w 1156"/>
                <a:gd name="T17" fmla="*/ 1 h 2495"/>
                <a:gd name="T18" fmla="*/ 1 w 1156"/>
                <a:gd name="T19" fmla="*/ 1 h 2495"/>
                <a:gd name="T20" fmla="*/ 1 w 1156"/>
                <a:gd name="T21" fmla="*/ 1 h 2495"/>
                <a:gd name="T22" fmla="*/ 1 w 1156"/>
                <a:gd name="T23" fmla="*/ 1 h 2495"/>
                <a:gd name="T24" fmla="*/ 1 w 1156"/>
                <a:gd name="T25" fmla="*/ 1 h 2495"/>
                <a:gd name="T26" fmla="*/ 1 w 1156"/>
                <a:gd name="T27" fmla="*/ 1 h 2495"/>
                <a:gd name="T28" fmla="*/ 1 w 1156"/>
                <a:gd name="T29" fmla="*/ 1 h 2495"/>
                <a:gd name="T30" fmla="*/ 1 w 1156"/>
                <a:gd name="T31" fmla="*/ 1 h 2495"/>
                <a:gd name="T32" fmla="*/ 1 w 1156"/>
                <a:gd name="T33" fmla="*/ 1 h 2495"/>
                <a:gd name="T34" fmla="*/ 1 w 1156"/>
                <a:gd name="T35" fmla="*/ 1 h 2495"/>
                <a:gd name="T36" fmla="*/ 1 w 1156"/>
                <a:gd name="T37" fmla="*/ 1 h 2495"/>
                <a:gd name="T38" fmla="*/ 1 w 1156"/>
                <a:gd name="T39" fmla="*/ 1 h 2495"/>
                <a:gd name="T40" fmla="*/ 1 w 1156"/>
                <a:gd name="T41" fmla="*/ 1 h 2495"/>
                <a:gd name="T42" fmla="*/ 1 w 1156"/>
                <a:gd name="T43" fmla="*/ 1 h 2495"/>
                <a:gd name="T44" fmla="*/ 1 w 1156"/>
                <a:gd name="T45" fmla="*/ 1 h 2495"/>
                <a:gd name="T46" fmla="*/ 1 w 1156"/>
                <a:gd name="T47" fmla="*/ 1 h 2495"/>
                <a:gd name="T48" fmla="*/ 1 w 1156"/>
                <a:gd name="T49" fmla="*/ 1 h 2495"/>
                <a:gd name="T50" fmla="*/ 1 w 1156"/>
                <a:gd name="T51" fmla="*/ 1 h 2495"/>
                <a:gd name="T52" fmla="*/ 1 w 1156"/>
                <a:gd name="T53" fmla="*/ 1 h 2495"/>
                <a:gd name="T54" fmla="*/ 1 w 1156"/>
                <a:gd name="T55" fmla="*/ 1 h 2495"/>
                <a:gd name="T56" fmla="*/ 1 w 1156"/>
                <a:gd name="T57" fmla="*/ 1 h 2495"/>
                <a:gd name="T58" fmla="*/ 1 w 1156"/>
                <a:gd name="T59" fmla="*/ 1 h 2495"/>
                <a:gd name="T60" fmla="*/ 1 w 1156"/>
                <a:gd name="T61" fmla="*/ 1 h 2495"/>
                <a:gd name="T62" fmla="*/ 1 w 1156"/>
                <a:gd name="T63" fmla="*/ 1 h 2495"/>
                <a:gd name="T64" fmla="*/ 1 w 1156"/>
                <a:gd name="T65" fmla="*/ 1 h 2495"/>
                <a:gd name="T66" fmla="*/ 1 w 1156"/>
                <a:gd name="T67" fmla="*/ 1 h 2495"/>
                <a:gd name="T68" fmla="*/ 1 w 1156"/>
                <a:gd name="T69" fmla="*/ 1 h 2495"/>
                <a:gd name="T70" fmla="*/ 1 w 1156"/>
                <a:gd name="T71" fmla="*/ 1 h 2495"/>
                <a:gd name="T72" fmla="*/ 1 w 1156"/>
                <a:gd name="T73" fmla="*/ 1 h 2495"/>
                <a:gd name="T74" fmla="*/ 1 w 1156"/>
                <a:gd name="T75" fmla="*/ 1 h 2495"/>
                <a:gd name="T76" fmla="*/ 1 w 1156"/>
                <a:gd name="T77" fmla="*/ 1 h 2495"/>
                <a:gd name="T78" fmla="*/ 1 w 1156"/>
                <a:gd name="T79" fmla="*/ 1 h 2495"/>
                <a:gd name="T80" fmla="*/ 1 w 1156"/>
                <a:gd name="T81" fmla="*/ 1 h 2495"/>
                <a:gd name="T82" fmla="*/ 1 w 1156"/>
                <a:gd name="T83" fmla="*/ 1 h 2495"/>
                <a:gd name="T84" fmla="*/ 1 w 1156"/>
                <a:gd name="T85" fmla="*/ 1 h 24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6"/>
                <a:gd name="T130" fmla="*/ 0 h 2495"/>
                <a:gd name="T131" fmla="*/ 1156 w 1156"/>
                <a:gd name="T132" fmla="*/ 2495 h 24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FF993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30" name="Freeform 6"/>
            <p:cNvSpPr>
              <a:spLocks/>
            </p:cNvSpPr>
            <p:nvPr/>
          </p:nvSpPr>
          <p:spPr bwMode="auto">
            <a:xfrm flipH="1">
              <a:off x="4641" y="1541"/>
              <a:ext cx="355" cy="340"/>
            </a:xfrm>
            <a:custGeom>
              <a:avLst/>
              <a:gdLst>
                <a:gd name="T0" fmla="*/ 1 w 513"/>
                <a:gd name="T1" fmla="*/ 1 h 516"/>
                <a:gd name="T2" fmla="*/ 1 w 513"/>
                <a:gd name="T3" fmla="*/ 1 h 516"/>
                <a:gd name="T4" fmla="*/ 1 w 513"/>
                <a:gd name="T5" fmla="*/ 1 h 516"/>
                <a:gd name="T6" fmla="*/ 1 w 513"/>
                <a:gd name="T7" fmla="*/ 1 h 516"/>
                <a:gd name="T8" fmla="*/ 1 w 513"/>
                <a:gd name="T9" fmla="*/ 1 h 516"/>
                <a:gd name="T10" fmla="*/ 1 w 513"/>
                <a:gd name="T11" fmla="*/ 1 h 516"/>
                <a:gd name="T12" fmla="*/ 1 w 513"/>
                <a:gd name="T13" fmla="*/ 1 h 516"/>
                <a:gd name="T14" fmla="*/ 1 w 513"/>
                <a:gd name="T15" fmla="*/ 1 h 516"/>
                <a:gd name="T16" fmla="*/ 1 w 513"/>
                <a:gd name="T17" fmla="*/ 1 h 516"/>
                <a:gd name="T18" fmla="*/ 1 w 513"/>
                <a:gd name="T19" fmla="*/ 1 h 516"/>
                <a:gd name="T20" fmla="*/ 1 w 513"/>
                <a:gd name="T21" fmla="*/ 1 h 516"/>
                <a:gd name="T22" fmla="*/ 1 w 513"/>
                <a:gd name="T23" fmla="*/ 1 h 516"/>
                <a:gd name="T24" fmla="*/ 1 w 513"/>
                <a:gd name="T25" fmla="*/ 1 h 516"/>
                <a:gd name="T26" fmla="*/ 1 w 513"/>
                <a:gd name="T27" fmla="*/ 1 h 516"/>
                <a:gd name="T28" fmla="*/ 1 w 513"/>
                <a:gd name="T29" fmla="*/ 1 h 516"/>
                <a:gd name="T30" fmla="*/ 1 w 513"/>
                <a:gd name="T31" fmla="*/ 1 h 516"/>
                <a:gd name="T32" fmla="*/ 1 w 513"/>
                <a:gd name="T33" fmla="*/ 1 h 516"/>
                <a:gd name="T34" fmla="*/ 1 w 513"/>
                <a:gd name="T35" fmla="*/ 1 h 516"/>
                <a:gd name="T36" fmla="*/ 1 w 513"/>
                <a:gd name="T37" fmla="*/ 1 h 516"/>
                <a:gd name="T38" fmla="*/ 1 w 513"/>
                <a:gd name="T39" fmla="*/ 1 h 516"/>
                <a:gd name="T40" fmla="*/ 1 w 513"/>
                <a:gd name="T41" fmla="*/ 1 h 516"/>
                <a:gd name="T42" fmla="*/ 1 w 513"/>
                <a:gd name="T43" fmla="*/ 1 h 516"/>
                <a:gd name="T44" fmla="*/ 1 w 513"/>
                <a:gd name="T45" fmla="*/ 1 h 516"/>
                <a:gd name="T46" fmla="*/ 1 w 513"/>
                <a:gd name="T47" fmla="*/ 1 h 516"/>
                <a:gd name="T48" fmla="*/ 1 w 513"/>
                <a:gd name="T49" fmla="*/ 1 h 516"/>
                <a:gd name="T50" fmla="*/ 1 w 513"/>
                <a:gd name="T51" fmla="*/ 1 h 516"/>
                <a:gd name="T52" fmla="*/ 1 w 513"/>
                <a:gd name="T53" fmla="*/ 1 h 516"/>
                <a:gd name="T54" fmla="*/ 1 w 513"/>
                <a:gd name="T55" fmla="*/ 1 h 516"/>
                <a:gd name="T56" fmla="*/ 1 w 513"/>
                <a:gd name="T57" fmla="*/ 1 h 516"/>
                <a:gd name="T58" fmla="*/ 1 w 513"/>
                <a:gd name="T59" fmla="*/ 1 h 516"/>
                <a:gd name="T60" fmla="*/ 1 w 513"/>
                <a:gd name="T61" fmla="*/ 1 h 516"/>
                <a:gd name="T62" fmla="*/ 1 w 513"/>
                <a:gd name="T63" fmla="*/ 1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3"/>
                <a:gd name="T97" fmla="*/ 0 h 516"/>
                <a:gd name="T98" fmla="*/ 513 w 513"/>
                <a:gd name="T99" fmla="*/ 516 h 5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FF993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7"/>
          <p:cNvGrpSpPr>
            <a:grpSpLocks/>
          </p:cNvGrpSpPr>
          <p:nvPr/>
        </p:nvGrpSpPr>
        <p:grpSpPr bwMode="auto">
          <a:xfrm>
            <a:off x="8656559" y="1169068"/>
            <a:ext cx="1727200" cy="3136232"/>
            <a:chOff x="4433" y="1541"/>
            <a:chExt cx="792" cy="2000"/>
          </a:xfrm>
        </p:grpSpPr>
        <p:sp>
          <p:nvSpPr>
            <p:cNvPr id="60427" name="Freeform 8"/>
            <p:cNvSpPr>
              <a:spLocks/>
            </p:cNvSpPr>
            <p:nvPr/>
          </p:nvSpPr>
          <p:spPr bwMode="auto">
            <a:xfrm flipH="1">
              <a:off x="4433" y="1891"/>
              <a:ext cx="792" cy="1650"/>
            </a:xfrm>
            <a:custGeom>
              <a:avLst/>
              <a:gdLst>
                <a:gd name="T0" fmla="*/ 1 w 1156"/>
                <a:gd name="T1" fmla="*/ 1 h 2495"/>
                <a:gd name="T2" fmla="*/ 1 w 1156"/>
                <a:gd name="T3" fmla="*/ 1 h 2495"/>
                <a:gd name="T4" fmla="*/ 1 w 1156"/>
                <a:gd name="T5" fmla="*/ 1 h 2495"/>
                <a:gd name="T6" fmla="*/ 1 w 1156"/>
                <a:gd name="T7" fmla="*/ 1 h 2495"/>
                <a:gd name="T8" fmla="*/ 1 w 1156"/>
                <a:gd name="T9" fmla="*/ 1 h 2495"/>
                <a:gd name="T10" fmla="*/ 1 w 1156"/>
                <a:gd name="T11" fmla="*/ 0 h 2495"/>
                <a:gd name="T12" fmla="*/ 1 w 1156"/>
                <a:gd name="T13" fmla="*/ 1 h 2495"/>
                <a:gd name="T14" fmla="*/ 1 w 1156"/>
                <a:gd name="T15" fmla="*/ 1 h 2495"/>
                <a:gd name="T16" fmla="*/ 1 w 1156"/>
                <a:gd name="T17" fmla="*/ 1 h 2495"/>
                <a:gd name="T18" fmla="*/ 1 w 1156"/>
                <a:gd name="T19" fmla="*/ 1 h 2495"/>
                <a:gd name="T20" fmla="*/ 1 w 1156"/>
                <a:gd name="T21" fmla="*/ 1 h 2495"/>
                <a:gd name="T22" fmla="*/ 1 w 1156"/>
                <a:gd name="T23" fmla="*/ 1 h 2495"/>
                <a:gd name="T24" fmla="*/ 1 w 1156"/>
                <a:gd name="T25" fmla="*/ 1 h 2495"/>
                <a:gd name="T26" fmla="*/ 1 w 1156"/>
                <a:gd name="T27" fmla="*/ 1 h 2495"/>
                <a:gd name="T28" fmla="*/ 1 w 1156"/>
                <a:gd name="T29" fmla="*/ 1 h 2495"/>
                <a:gd name="T30" fmla="*/ 1 w 1156"/>
                <a:gd name="T31" fmla="*/ 1 h 2495"/>
                <a:gd name="T32" fmla="*/ 1 w 1156"/>
                <a:gd name="T33" fmla="*/ 1 h 2495"/>
                <a:gd name="T34" fmla="*/ 1 w 1156"/>
                <a:gd name="T35" fmla="*/ 1 h 2495"/>
                <a:gd name="T36" fmla="*/ 1 w 1156"/>
                <a:gd name="T37" fmla="*/ 1 h 2495"/>
                <a:gd name="T38" fmla="*/ 1 w 1156"/>
                <a:gd name="T39" fmla="*/ 1 h 2495"/>
                <a:gd name="T40" fmla="*/ 1 w 1156"/>
                <a:gd name="T41" fmla="*/ 1 h 2495"/>
                <a:gd name="T42" fmla="*/ 1 w 1156"/>
                <a:gd name="T43" fmla="*/ 1 h 2495"/>
                <a:gd name="T44" fmla="*/ 1 w 1156"/>
                <a:gd name="T45" fmla="*/ 1 h 2495"/>
                <a:gd name="T46" fmla="*/ 1 w 1156"/>
                <a:gd name="T47" fmla="*/ 1 h 2495"/>
                <a:gd name="T48" fmla="*/ 1 w 1156"/>
                <a:gd name="T49" fmla="*/ 1 h 2495"/>
                <a:gd name="T50" fmla="*/ 1 w 1156"/>
                <a:gd name="T51" fmla="*/ 1 h 2495"/>
                <a:gd name="T52" fmla="*/ 1 w 1156"/>
                <a:gd name="T53" fmla="*/ 1 h 2495"/>
                <a:gd name="T54" fmla="*/ 1 w 1156"/>
                <a:gd name="T55" fmla="*/ 1 h 2495"/>
                <a:gd name="T56" fmla="*/ 1 w 1156"/>
                <a:gd name="T57" fmla="*/ 1 h 2495"/>
                <a:gd name="T58" fmla="*/ 1 w 1156"/>
                <a:gd name="T59" fmla="*/ 1 h 2495"/>
                <a:gd name="T60" fmla="*/ 1 w 1156"/>
                <a:gd name="T61" fmla="*/ 1 h 2495"/>
                <a:gd name="T62" fmla="*/ 1 w 1156"/>
                <a:gd name="T63" fmla="*/ 1 h 2495"/>
                <a:gd name="T64" fmla="*/ 1 w 1156"/>
                <a:gd name="T65" fmla="*/ 1 h 2495"/>
                <a:gd name="T66" fmla="*/ 1 w 1156"/>
                <a:gd name="T67" fmla="*/ 1 h 2495"/>
                <a:gd name="T68" fmla="*/ 1 w 1156"/>
                <a:gd name="T69" fmla="*/ 1 h 2495"/>
                <a:gd name="T70" fmla="*/ 1 w 1156"/>
                <a:gd name="T71" fmla="*/ 1 h 2495"/>
                <a:gd name="T72" fmla="*/ 1 w 1156"/>
                <a:gd name="T73" fmla="*/ 1 h 2495"/>
                <a:gd name="T74" fmla="*/ 1 w 1156"/>
                <a:gd name="T75" fmla="*/ 1 h 2495"/>
                <a:gd name="T76" fmla="*/ 1 w 1156"/>
                <a:gd name="T77" fmla="*/ 1 h 2495"/>
                <a:gd name="T78" fmla="*/ 1 w 1156"/>
                <a:gd name="T79" fmla="*/ 1 h 2495"/>
                <a:gd name="T80" fmla="*/ 1 w 1156"/>
                <a:gd name="T81" fmla="*/ 1 h 2495"/>
                <a:gd name="T82" fmla="*/ 1 w 1156"/>
                <a:gd name="T83" fmla="*/ 1 h 2495"/>
                <a:gd name="T84" fmla="*/ 1 w 1156"/>
                <a:gd name="T85" fmla="*/ 1 h 24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6"/>
                <a:gd name="T130" fmla="*/ 0 h 2495"/>
                <a:gd name="T131" fmla="*/ 1156 w 1156"/>
                <a:gd name="T132" fmla="*/ 2495 h 24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FF993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428" name="Freeform 9"/>
            <p:cNvSpPr>
              <a:spLocks/>
            </p:cNvSpPr>
            <p:nvPr/>
          </p:nvSpPr>
          <p:spPr bwMode="auto">
            <a:xfrm flipH="1">
              <a:off x="4641" y="1541"/>
              <a:ext cx="355" cy="340"/>
            </a:xfrm>
            <a:custGeom>
              <a:avLst/>
              <a:gdLst>
                <a:gd name="T0" fmla="*/ 1 w 513"/>
                <a:gd name="T1" fmla="*/ 1 h 516"/>
                <a:gd name="T2" fmla="*/ 1 w 513"/>
                <a:gd name="T3" fmla="*/ 1 h 516"/>
                <a:gd name="T4" fmla="*/ 1 w 513"/>
                <a:gd name="T5" fmla="*/ 1 h 516"/>
                <a:gd name="T6" fmla="*/ 1 w 513"/>
                <a:gd name="T7" fmla="*/ 1 h 516"/>
                <a:gd name="T8" fmla="*/ 1 w 513"/>
                <a:gd name="T9" fmla="*/ 1 h 516"/>
                <a:gd name="T10" fmla="*/ 1 w 513"/>
                <a:gd name="T11" fmla="*/ 1 h 516"/>
                <a:gd name="T12" fmla="*/ 1 w 513"/>
                <a:gd name="T13" fmla="*/ 1 h 516"/>
                <a:gd name="T14" fmla="*/ 1 w 513"/>
                <a:gd name="T15" fmla="*/ 1 h 516"/>
                <a:gd name="T16" fmla="*/ 1 w 513"/>
                <a:gd name="T17" fmla="*/ 1 h 516"/>
                <a:gd name="T18" fmla="*/ 1 w 513"/>
                <a:gd name="T19" fmla="*/ 1 h 516"/>
                <a:gd name="T20" fmla="*/ 1 w 513"/>
                <a:gd name="T21" fmla="*/ 1 h 516"/>
                <a:gd name="T22" fmla="*/ 1 w 513"/>
                <a:gd name="T23" fmla="*/ 1 h 516"/>
                <a:gd name="T24" fmla="*/ 1 w 513"/>
                <a:gd name="T25" fmla="*/ 1 h 516"/>
                <a:gd name="T26" fmla="*/ 1 w 513"/>
                <a:gd name="T27" fmla="*/ 1 h 516"/>
                <a:gd name="T28" fmla="*/ 1 w 513"/>
                <a:gd name="T29" fmla="*/ 1 h 516"/>
                <a:gd name="T30" fmla="*/ 1 w 513"/>
                <a:gd name="T31" fmla="*/ 1 h 516"/>
                <a:gd name="T32" fmla="*/ 1 w 513"/>
                <a:gd name="T33" fmla="*/ 1 h 516"/>
                <a:gd name="T34" fmla="*/ 1 w 513"/>
                <a:gd name="T35" fmla="*/ 1 h 516"/>
                <a:gd name="T36" fmla="*/ 1 w 513"/>
                <a:gd name="T37" fmla="*/ 1 h 516"/>
                <a:gd name="T38" fmla="*/ 1 w 513"/>
                <a:gd name="T39" fmla="*/ 1 h 516"/>
                <a:gd name="T40" fmla="*/ 1 w 513"/>
                <a:gd name="T41" fmla="*/ 1 h 516"/>
                <a:gd name="T42" fmla="*/ 1 w 513"/>
                <a:gd name="T43" fmla="*/ 1 h 516"/>
                <a:gd name="T44" fmla="*/ 1 w 513"/>
                <a:gd name="T45" fmla="*/ 1 h 516"/>
                <a:gd name="T46" fmla="*/ 1 w 513"/>
                <a:gd name="T47" fmla="*/ 1 h 516"/>
                <a:gd name="T48" fmla="*/ 1 w 513"/>
                <a:gd name="T49" fmla="*/ 1 h 516"/>
                <a:gd name="T50" fmla="*/ 1 w 513"/>
                <a:gd name="T51" fmla="*/ 1 h 516"/>
                <a:gd name="T52" fmla="*/ 1 w 513"/>
                <a:gd name="T53" fmla="*/ 1 h 516"/>
                <a:gd name="T54" fmla="*/ 1 w 513"/>
                <a:gd name="T55" fmla="*/ 1 h 516"/>
                <a:gd name="T56" fmla="*/ 1 w 513"/>
                <a:gd name="T57" fmla="*/ 1 h 516"/>
                <a:gd name="T58" fmla="*/ 1 w 513"/>
                <a:gd name="T59" fmla="*/ 1 h 516"/>
                <a:gd name="T60" fmla="*/ 1 w 513"/>
                <a:gd name="T61" fmla="*/ 1 h 516"/>
                <a:gd name="T62" fmla="*/ 1 w 513"/>
                <a:gd name="T63" fmla="*/ 1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3"/>
                <a:gd name="T97" fmla="*/ 0 h 516"/>
                <a:gd name="T98" fmla="*/ 513 w 513"/>
                <a:gd name="T99" fmla="*/ 516 h 5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FF993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0422" name="Line 10"/>
          <p:cNvSpPr>
            <a:spLocks noChangeShapeType="1"/>
          </p:cNvSpPr>
          <p:nvPr/>
        </p:nvSpPr>
        <p:spPr bwMode="auto">
          <a:xfrm>
            <a:off x="5283200" y="3581400"/>
            <a:ext cx="0" cy="0"/>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1603959" y="4883834"/>
            <a:ext cx="2736270" cy="13844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bệnh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8295742" y="4850786"/>
            <a:ext cx="2662989" cy="136956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lành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ight Arrow 13"/>
          <p:cNvSpPr/>
          <p:nvPr/>
        </p:nvSpPr>
        <p:spPr>
          <a:xfrm>
            <a:off x="5051923" y="2249822"/>
            <a:ext cx="26416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7"/>
          <p:cNvPicPr>
            <a:picLocks noChangeAspect="1" noChangeArrowheads="1"/>
          </p:cNvPicPr>
          <p:nvPr/>
        </p:nvPicPr>
        <p:blipFill>
          <a:blip r:embed="rId3"/>
          <a:srcRect/>
          <a:stretch>
            <a:fillRect/>
          </a:stretch>
        </p:blipFill>
        <p:spPr>
          <a:xfrm>
            <a:off x="4924502" y="2722773"/>
            <a:ext cx="2896441" cy="1378073"/>
          </a:xfrm>
          <a:prstGeom prst="rect">
            <a:avLst/>
          </a:prstGeom>
        </p:spPr>
      </p:pic>
      <p:pic>
        <p:nvPicPr>
          <p:cNvPr id="16" name="Picture 8"/>
          <p:cNvPicPr>
            <a:picLocks noChangeAspect="1" noChangeArrowheads="1"/>
          </p:cNvPicPr>
          <p:nvPr/>
        </p:nvPicPr>
        <p:blipFill>
          <a:blip r:embed="rId4"/>
          <a:srcRect/>
          <a:stretch>
            <a:fillRect/>
          </a:stretch>
        </p:blipFill>
        <p:spPr bwMode="auto">
          <a:xfrm>
            <a:off x="4955332" y="4345197"/>
            <a:ext cx="2896441" cy="1403501"/>
          </a:xfrm>
          <a:prstGeom prst="rect">
            <a:avLst/>
          </a:prstGeom>
          <a:noFill/>
          <a:ln w="9525">
            <a:noFill/>
            <a:miter lim="800000"/>
            <a:headEnd/>
            <a:tailEnd/>
          </a:ln>
        </p:spPr>
      </p:pic>
      <p:sp>
        <p:nvSpPr>
          <p:cNvPr id="4" name="TextBox 3">
            <a:extLst>
              <a:ext uri="{FF2B5EF4-FFF2-40B4-BE49-F238E27FC236}">
                <a16:creationId xmlns:a16="http://schemas.microsoft.com/office/drawing/2014/main" id="{3079B990-BCFF-515E-DC33-E655B6DE6A12}"/>
              </a:ext>
            </a:extLst>
          </p:cNvPr>
          <p:cNvSpPr txBox="1"/>
          <p:nvPr/>
        </p:nvSpPr>
        <p:spPr>
          <a:xfrm>
            <a:off x="5181237" y="1607510"/>
            <a:ext cx="2132152" cy="584775"/>
          </a:xfrm>
          <a:prstGeom prst="rect">
            <a:avLst/>
          </a:prstGeom>
          <a:noFill/>
        </p:spPr>
        <p:txBody>
          <a:bodyPr wrap="square" rtlCol="0">
            <a:spAutoFit/>
          </a:bodyPr>
          <a:lstStyle/>
          <a:p>
            <a:pPr algn="ctr"/>
            <a:r>
              <a:rPr lang="en-US" sz="3200" b="1"/>
              <a:t>MUỖI</a:t>
            </a:r>
            <a:endParaRPr lang="en-GB" sz="3200" b="1"/>
          </a:p>
        </p:txBody>
      </p:sp>
    </p:spTree>
    <p:extLst>
      <p:ext uri="{BB962C8B-B14F-4D97-AF65-F5344CB8AC3E}">
        <p14:creationId xmlns:p14="http://schemas.microsoft.com/office/powerpoint/2010/main" val="54848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D133CBD5-8103-4630-B145-A17808E70348}"/>
              </a:ext>
            </a:extLst>
          </p:cNvPr>
          <p:cNvSpPr>
            <a:spLocks noGrp="1"/>
          </p:cNvSpPr>
          <p:nvPr>
            <p:ph sz="quarter" idx="1"/>
          </p:nvPr>
        </p:nvSpPr>
        <p:spPr>
          <a:xfrm>
            <a:off x="642144" y="353995"/>
            <a:ext cx="10907712" cy="782637"/>
          </a:xfrm>
        </p:spPr>
        <p:txBody>
          <a:bodyPr anchor="ctr"/>
          <a:lstStyle/>
          <a:p>
            <a:pPr algn="ctr" eaLnBrk="1" hangingPunct="1">
              <a:lnSpc>
                <a:spcPct val="100000"/>
              </a:lnSpc>
              <a:buFont typeface="Arial" panose="020B0604020202020204" pitchFamily="34" charset="0"/>
              <a:buNone/>
            </a:pP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Thời</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gian</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ủ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bệnh</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và</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lây</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a:t>
            </a:r>
            <a:r>
              <a:rPr lang="en-US" altLang="en-US" sz="3600" b="1" dirty="0" err="1">
                <a:solidFill>
                  <a:srgbClr val="0070C0"/>
                </a:solidFill>
                <a:latin typeface="Calibri" panose="020F0502020204030204" pitchFamily="34" charset="0"/>
                <a:ea typeface="Verdana" panose="020B0604030504040204" pitchFamily="34" charset="0"/>
                <a:cs typeface="Calibri" panose="020F0502020204030204" pitchFamily="34" charset="0"/>
              </a:rPr>
              <a:t>truyền</a:t>
            </a:r>
            <a:r>
              <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rPr>
              <a:t> SXH</a:t>
            </a:r>
          </a:p>
        </p:txBody>
      </p:sp>
      <p:sp>
        <p:nvSpPr>
          <p:cNvPr id="48131" name="TextBox 4">
            <a:extLst>
              <a:ext uri="{FF2B5EF4-FFF2-40B4-BE49-F238E27FC236}">
                <a16:creationId xmlns:a16="http://schemas.microsoft.com/office/drawing/2014/main" id="{9C4A62B5-C3D0-4DCE-A539-653EEE8A180D}"/>
              </a:ext>
            </a:extLst>
          </p:cNvPr>
          <p:cNvSpPr txBox="1">
            <a:spLocks noChangeArrowheads="1"/>
          </p:cNvSpPr>
          <p:nvPr/>
        </p:nvSpPr>
        <p:spPr bwMode="auto">
          <a:xfrm>
            <a:off x="551672" y="1382286"/>
            <a:ext cx="11088656" cy="4093428"/>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ts val="600"/>
              </a:spcBef>
              <a:spcAft>
                <a:spcPts val="600"/>
              </a:spcAft>
              <a:defRPr/>
            </a:pP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Nguồn</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a:t>
            </a: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truyền</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a:t>
            </a: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nhiễm</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a:t>
            </a:r>
            <a:r>
              <a:rPr lang="vi-VN" altLang="en-US" sz="3200" dirty="0">
                <a:cs typeface="Calibri" panose="020F0502020204030204" pitchFamily="34" charset="0"/>
                <a:sym typeface="Wingdings" panose="05000000000000000000" pitchFamily="2" charset="2"/>
              </a:rPr>
              <a:t>Người bệnh trong thời kỳ có sốt, nhất là 5 ngày đầu của sốt là giai đoạn trong máu có nhiều vi rút.</a:t>
            </a:r>
            <a:endParaRPr lang="en-US" altLang="en-US" sz="3200" dirty="0">
              <a:cs typeface="Calibri" panose="020F0502020204030204" pitchFamily="34" charset="0"/>
              <a:sym typeface="Wingdings" panose="05000000000000000000" pitchFamily="2" charset="2"/>
            </a:endParaRPr>
          </a:p>
          <a:p>
            <a:pPr algn="just">
              <a:lnSpc>
                <a:spcPct val="150000"/>
              </a:lnSpc>
              <a:spcBef>
                <a:spcPts val="600"/>
              </a:spcBef>
              <a:spcAft>
                <a:spcPts val="600"/>
              </a:spcAft>
              <a:defRPr/>
            </a:pP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Thời</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a:t>
            </a: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kỳ</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ủ </a:t>
            </a:r>
            <a:r>
              <a:rPr lang="en-US" altLang="en-US" sz="3200" b="1" dirty="0" err="1">
                <a:solidFill>
                  <a:srgbClr val="0070C0"/>
                </a:solidFill>
                <a:ea typeface="Verdana" panose="020B0604030504040204" pitchFamily="34" charset="0"/>
                <a:cs typeface="Calibri" panose="020F0502020204030204" pitchFamily="34" charset="0"/>
                <a:sym typeface="Wingdings" panose="05000000000000000000" pitchFamily="2" charset="2"/>
              </a:rPr>
              <a:t>bệnh</a:t>
            </a:r>
            <a:r>
              <a:rPr lang="en-US" altLang="en-US" sz="3200" b="1" dirty="0">
                <a:solidFill>
                  <a:srgbClr val="0070C0"/>
                </a:solidFill>
                <a:ea typeface="Verdana" panose="020B0604030504040204" pitchFamily="34" charset="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từ</a:t>
            </a:r>
            <a:r>
              <a:rPr lang="en-US" altLang="en-US" sz="3200" dirty="0">
                <a:cs typeface="Calibri" panose="020F0502020204030204" pitchFamily="34" charset="0"/>
                <a:sym typeface="Wingdings" panose="05000000000000000000" pitchFamily="2" charset="2"/>
              </a:rPr>
              <a:t> 3 - 14 </a:t>
            </a:r>
            <a:r>
              <a:rPr lang="en-US" altLang="en-US" sz="3200" dirty="0" err="1">
                <a:cs typeface="Calibri" panose="020F0502020204030204" pitchFamily="34" charset="0"/>
                <a:sym typeface="Wingdings" panose="05000000000000000000" pitchFamily="2" charset="2"/>
              </a:rPr>
              <a:t>ngày</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trung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bình</a:t>
            </a:r>
            <a:r>
              <a:rPr lang="en-US" altLang="en-US" sz="3200" dirty="0">
                <a:cs typeface="Calibri" panose="020F0502020204030204" pitchFamily="34" charset="0"/>
                <a:sym typeface="Wingdings" panose="05000000000000000000" pitchFamily="2" charset="2"/>
              </a:rPr>
              <a:t> 5 - 7 </a:t>
            </a:r>
            <a:r>
              <a:rPr lang="en-US" altLang="en-US" sz="3200" dirty="0" err="1">
                <a:cs typeface="Calibri" panose="020F0502020204030204" pitchFamily="34" charset="0"/>
                <a:sym typeface="Wingdings" panose="05000000000000000000" pitchFamily="2" charset="2"/>
              </a:rPr>
              <a:t>ngày</a:t>
            </a:r>
            <a:endParaRPr lang="en-US" altLang="en-US" sz="3200" dirty="0">
              <a:cs typeface="Calibri" panose="020F0502020204030204" pitchFamily="34" charset="0"/>
              <a:sym typeface="Wingdings" panose="05000000000000000000" pitchFamily="2" charset="2"/>
            </a:endParaRPr>
          </a:p>
          <a:p>
            <a:pPr algn="just">
              <a:lnSpc>
                <a:spcPct val="150000"/>
              </a:lnSpc>
              <a:spcBef>
                <a:spcPts val="600"/>
              </a:spcBef>
              <a:spcAft>
                <a:spcPts val="600"/>
              </a:spcAft>
              <a:defRPr/>
            </a:pPr>
            <a:r>
              <a:rPr lang="pt-BR" sz="3200" dirty="0">
                <a:cs typeface="Calibri" panose="020F0502020204030204" pitchFamily="34" charset="0"/>
              </a:rPr>
              <a:t>Muỗi bị nhiễm vi rút thường sau 8 -12 ngày từ khi hút máu: có thể truyền bệnh và truyền bệnh suốt đời</a:t>
            </a:r>
            <a:endParaRPr lang="en-US" altLang="en-US" sz="3200" dirty="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692855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sz="quarter" idx="4294967295"/>
          </p:nvPr>
        </p:nvSpPr>
        <p:spPr>
          <a:xfrm>
            <a:off x="2219826" y="249989"/>
            <a:ext cx="7619999" cy="700088"/>
          </a:xfrm>
          <a:prstGeom prst="rect">
            <a:avLst/>
          </a:prstGeom>
        </p:spPr>
        <p:txBody>
          <a:bodyPr>
            <a:normAutofit/>
          </a:bodyPr>
          <a:lstStyle/>
          <a:p>
            <a:pPr marL="228600" indent="-228600" algn="ctr">
              <a:lnSpc>
                <a:spcPct val="100000"/>
              </a:lnSpc>
              <a:spcBef>
                <a:spcPts val="1000"/>
              </a:spcBef>
            </a:pPr>
            <a:r>
              <a:rPr lang="en-US" altLang="en-US" sz="3600" b="1">
                <a:solidFill>
                  <a:srgbClr val="0070C0"/>
                </a:solidFill>
                <a:latin typeface="Calibri" panose="020F0502020204030204" pitchFamily="34" charset="0"/>
                <a:ea typeface="Verdana" panose="020B0604030504040204" pitchFamily="34" charset="0"/>
                <a:cs typeface="Calibri" panose="020F0502020204030204" pitchFamily="34" charset="0"/>
              </a:rPr>
              <a:t>Biến chứng: Xuất huyết nội tạng</a:t>
            </a:r>
            <a:endPar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endParaRPr>
          </a:p>
        </p:txBody>
      </p:sp>
      <p:pic>
        <p:nvPicPr>
          <p:cNvPr id="47107" name="Picture 3"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2048" t="8458" r="62651" b="44501"/>
          <a:stretch>
            <a:fillRect/>
          </a:stretch>
        </p:blipFill>
        <p:spPr>
          <a:xfrm>
            <a:off x="3265714" y="1295400"/>
            <a:ext cx="1915886" cy="2071688"/>
          </a:xfrm>
          <a:prstGeom prst="rect">
            <a:avLst/>
          </a:prstGeom>
          <a:noFill/>
        </p:spPr>
      </p:pic>
      <p:pic>
        <p:nvPicPr>
          <p:cNvPr id="47108" name="Picture 4"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51302" t="17387" r="16786" b="47997"/>
          <a:stretch>
            <a:fillRect/>
          </a:stretch>
        </p:blipFill>
        <p:spPr>
          <a:xfrm>
            <a:off x="6452100" y="1157109"/>
            <a:ext cx="3387725" cy="2640013"/>
          </a:xfrm>
          <a:prstGeom prst="rect">
            <a:avLst/>
          </a:prstGeom>
          <a:noFill/>
        </p:spPr>
      </p:pic>
      <p:pic>
        <p:nvPicPr>
          <p:cNvPr id="47109" name="Picture 5"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1801" t="61493" r="52795" b="3464"/>
          <a:stretch>
            <a:fillRect/>
          </a:stretch>
        </p:blipFill>
        <p:spPr>
          <a:xfrm>
            <a:off x="1752600" y="3657600"/>
            <a:ext cx="4343400" cy="2971800"/>
          </a:xfrm>
          <a:prstGeom prst="rect">
            <a:avLst/>
          </a:prstGeom>
          <a:noFill/>
        </p:spPr>
      </p:pic>
      <p:sp>
        <p:nvSpPr>
          <p:cNvPr id="47110" name="Text Box 6"/>
          <p:cNvSpPr txBox="1">
            <a:spLocks noChangeArrowheads="1"/>
          </p:cNvSpPr>
          <p:nvPr/>
        </p:nvSpPr>
        <p:spPr bwMode="auto">
          <a:xfrm>
            <a:off x="2351314" y="1792635"/>
            <a:ext cx="9144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900" dirty="0">
                <a:solidFill>
                  <a:srgbClr val="FF0000"/>
                </a:solidFill>
                <a:latin typeface="Calibri" pitchFamily="34" charset="0"/>
                <a:cs typeface="Calibri" pitchFamily="34" charset="0"/>
              </a:rPr>
              <a:t>Tim</a:t>
            </a:r>
          </a:p>
        </p:txBody>
      </p:sp>
      <p:sp>
        <p:nvSpPr>
          <p:cNvPr id="47111" name="Text Box 7"/>
          <p:cNvSpPr txBox="1">
            <a:spLocks noChangeArrowheads="1"/>
          </p:cNvSpPr>
          <p:nvPr/>
        </p:nvSpPr>
        <p:spPr bwMode="auto">
          <a:xfrm>
            <a:off x="6585284" y="1637129"/>
            <a:ext cx="111091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900" dirty="0" err="1">
                <a:solidFill>
                  <a:srgbClr val="FFFF00"/>
                </a:solidFill>
                <a:latin typeface="Calibri" pitchFamily="34" charset="0"/>
                <a:cs typeface="Calibri" pitchFamily="34" charset="0"/>
              </a:rPr>
              <a:t>Phổi</a:t>
            </a:r>
            <a:endParaRPr lang="en-US" altLang="en-US" sz="2900" dirty="0">
              <a:solidFill>
                <a:srgbClr val="FFFF00"/>
              </a:solidFill>
              <a:latin typeface="Calibri" pitchFamily="34" charset="0"/>
              <a:cs typeface="Calibri" pitchFamily="34" charset="0"/>
            </a:endParaRPr>
          </a:p>
        </p:txBody>
      </p:sp>
      <p:pic>
        <p:nvPicPr>
          <p:cNvPr id="47112" name="Picture 8"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48642" t="55849" r="19446" b="13382"/>
          <a:stretch>
            <a:fillRect/>
          </a:stretch>
        </p:blipFill>
        <p:spPr>
          <a:xfrm>
            <a:off x="6545761" y="3991214"/>
            <a:ext cx="3294063" cy="2638185"/>
          </a:xfrm>
          <a:prstGeom prst="rect">
            <a:avLst/>
          </a:prstGeom>
          <a:noFill/>
        </p:spPr>
      </p:pic>
      <p:sp>
        <p:nvSpPr>
          <p:cNvPr id="47113" name="Text Box 9"/>
          <p:cNvSpPr txBox="1">
            <a:spLocks noChangeArrowheads="1"/>
          </p:cNvSpPr>
          <p:nvPr/>
        </p:nvSpPr>
        <p:spPr bwMode="auto">
          <a:xfrm>
            <a:off x="1828800" y="3886201"/>
            <a:ext cx="8382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900" dirty="0" err="1">
                <a:solidFill>
                  <a:srgbClr val="FFFF00"/>
                </a:solidFill>
                <a:latin typeface="Calibri" pitchFamily="34" charset="0"/>
                <a:cs typeface="Calibri" pitchFamily="34" charset="0"/>
              </a:rPr>
              <a:t>Gan</a:t>
            </a:r>
            <a:endParaRPr lang="en-US" altLang="en-US" sz="2900" dirty="0">
              <a:solidFill>
                <a:srgbClr val="FFFF00"/>
              </a:solidFill>
              <a:latin typeface="Calibri" pitchFamily="34" charset="0"/>
              <a:cs typeface="Calibri" pitchFamily="34" charset="0"/>
            </a:endParaRPr>
          </a:p>
        </p:txBody>
      </p:sp>
      <p:sp>
        <p:nvSpPr>
          <p:cNvPr id="47114" name="Text Box 10"/>
          <p:cNvSpPr txBox="1">
            <a:spLocks noChangeArrowheads="1"/>
          </p:cNvSpPr>
          <p:nvPr/>
        </p:nvSpPr>
        <p:spPr bwMode="auto">
          <a:xfrm>
            <a:off x="6585284" y="4069204"/>
            <a:ext cx="9144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900" dirty="0" err="1">
                <a:solidFill>
                  <a:srgbClr val="FFFF00"/>
                </a:solidFill>
                <a:latin typeface="Calibri" pitchFamily="34" charset="0"/>
                <a:cs typeface="Calibri" pitchFamily="34" charset="0"/>
              </a:rPr>
              <a:t>Não</a:t>
            </a:r>
            <a:endParaRPr lang="en-US" altLang="en-US" sz="2900" dirty="0">
              <a:solidFill>
                <a:srgbClr val="FFFF00"/>
              </a:solidFill>
              <a:latin typeface="Calibri" pitchFamily="34" charset="0"/>
              <a:cs typeface="Calibri" pitchFamily="34" charset="0"/>
            </a:endParaRPr>
          </a:p>
        </p:txBody>
      </p:sp>
      <p:sp>
        <p:nvSpPr>
          <p:cNvPr id="11" name="Content Placeholder 2"/>
          <p:cNvSpPr txBox="1">
            <a:spLocks/>
          </p:cNvSpPr>
          <p:nvPr/>
        </p:nvSpPr>
        <p:spPr>
          <a:xfrm>
            <a:off x="10090298" y="2741226"/>
            <a:ext cx="2133600" cy="10667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600"/>
              </a:spcBef>
              <a:spcAft>
                <a:spcPts val="0"/>
              </a:spcAft>
              <a:buNone/>
            </a:pPr>
            <a:r>
              <a:rPr lang="en-US" altLang="en-US" dirty="0" err="1">
                <a:solidFill>
                  <a:srgbClr val="FF0000"/>
                </a:solidFill>
                <a:latin typeface="Calibri" pitchFamily="34" charset="0"/>
                <a:cs typeface="Calibri" pitchFamily="34" charset="0"/>
              </a:rPr>
              <a:t>Có</a:t>
            </a:r>
            <a:r>
              <a:rPr lang="en-US" altLang="en-US" dirty="0">
                <a:solidFill>
                  <a:srgbClr val="FF0000"/>
                </a:solidFill>
                <a:latin typeface="Calibri" pitchFamily="34" charset="0"/>
                <a:cs typeface="Calibri" pitchFamily="34" charset="0"/>
              </a:rPr>
              <a:t> </a:t>
            </a:r>
            <a:r>
              <a:rPr lang="en-US" altLang="en-US" dirty="0" err="1">
                <a:solidFill>
                  <a:srgbClr val="FF0000"/>
                </a:solidFill>
                <a:latin typeface="Calibri" pitchFamily="34" charset="0"/>
                <a:cs typeface="Calibri" pitchFamily="34" charset="0"/>
              </a:rPr>
              <a:t>thể</a:t>
            </a:r>
            <a:endParaRPr lang="en-US" altLang="en-US" dirty="0">
              <a:solidFill>
                <a:srgbClr val="FF0000"/>
              </a:solidFill>
              <a:latin typeface="Calibri" pitchFamily="34" charset="0"/>
              <a:cs typeface="Calibri" pitchFamily="34" charset="0"/>
            </a:endParaRPr>
          </a:p>
          <a:p>
            <a:pPr marL="0" indent="0" fontAlgn="auto">
              <a:spcBef>
                <a:spcPts val="600"/>
              </a:spcBef>
              <a:spcAft>
                <a:spcPts val="0"/>
              </a:spcAft>
              <a:buNone/>
            </a:pPr>
            <a:r>
              <a:rPr lang="en-US" altLang="en-US" dirty="0" err="1">
                <a:solidFill>
                  <a:srgbClr val="FF0000"/>
                </a:solidFill>
                <a:latin typeface="Calibri" pitchFamily="34" charset="0"/>
                <a:cs typeface="Calibri" pitchFamily="34" charset="0"/>
              </a:rPr>
              <a:t>tử</a:t>
            </a:r>
            <a:r>
              <a:rPr lang="en-US" altLang="en-US" dirty="0">
                <a:solidFill>
                  <a:srgbClr val="FF0000"/>
                </a:solidFill>
                <a:latin typeface="Calibri" pitchFamily="34" charset="0"/>
                <a:cs typeface="Calibri" pitchFamily="34" charset="0"/>
              </a:rPr>
              <a:t> </a:t>
            </a:r>
            <a:r>
              <a:rPr lang="en-US" altLang="en-US" dirty="0" err="1">
                <a:solidFill>
                  <a:srgbClr val="FF0000"/>
                </a:solidFill>
                <a:latin typeface="Calibri" pitchFamily="34" charset="0"/>
                <a:cs typeface="Calibri" pitchFamily="34" charset="0"/>
              </a:rPr>
              <a:t>vong</a:t>
            </a:r>
            <a:endParaRPr lang="en-US" alt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4069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2617FE-4FEF-B3F6-5698-8DFFE7657E24}"/>
              </a:ext>
            </a:extLst>
          </p:cNvPr>
          <p:cNvSpPr txBox="1">
            <a:spLocks/>
          </p:cNvSpPr>
          <p:nvPr/>
        </p:nvSpPr>
        <p:spPr>
          <a:xfrm>
            <a:off x="1754153" y="772627"/>
            <a:ext cx="9055374" cy="72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0070C0"/>
                </a:solidFill>
                <a:latin typeface="Calibri" panose="020F0502020204030204" pitchFamily="34" charset="0"/>
                <a:cs typeface="Calibri" panose="020F0502020204030204" pitchFamily="34" charset="0"/>
              </a:rPr>
              <a:t>ĐỐI TƯỢNG TẬP HUẤN</a:t>
            </a:r>
            <a:endParaRPr lang="en-US" sz="4000" b="1" dirty="0">
              <a:solidFill>
                <a:srgbClr val="0070C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B3AA5658-B465-4048-2927-E2667DE0A054}"/>
              </a:ext>
            </a:extLst>
          </p:cNvPr>
          <p:cNvSpPr/>
          <p:nvPr/>
        </p:nvSpPr>
        <p:spPr>
          <a:xfrm>
            <a:off x="1027558" y="1971786"/>
            <a:ext cx="10508565" cy="3262753"/>
          </a:xfrm>
          <a:prstGeom prst="rect">
            <a:avLst/>
          </a:prstGeom>
        </p:spPr>
        <p:txBody>
          <a:bodyPr wrap="square">
            <a:spAutoFit/>
          </a:bodyPr>
          <a:lstStyle/>
          <a:p>
            <a:pPr marL="342900" lvl="0" indent="-342900" algn="just">
              <a:lnSpc>
                <a:spcPct val="110000"/>
              </a:lnSpc>
              <a:spcBef>
                <a:spcPts val="600"/>
              </a:spcBef>
              <a:spcAft>
                <a:spcPts val="600"/>
              </a:spcAft>
              <a:buFont typeface="+mj-lt"/>
              <a:buAutoNum type="arabicPeriod"/>
            </a:pPr>
            <a:r>
              <a:rPr lang="es-ES" sz="3600">
                <a:solidFill>
                  <a:srgbClr val="0070C0"/>
                </a:solidFill>
                <a:latin typeface="Calibri" panose="020F0502020204030204" pitchFamily="34" charset="0"/>
                <a:cs typeface="Calibri" panose="020F0502020204030204" pitchFamily="34" charset="0"/>
              </a:rPr>
              <a:t> Cán bộ y tế, cán bộ kiêm nhiệm công tác y tế học đường trong các trường khối mầm non và khối phổ thông</a:t>
            </a:r>
          </a:p>
          <a:p>
            <a:pPr marL="342900" lvl="0" indent="-342900" algn="just">
              <a:lnSpc>
                <a:spcPct val="110000"/>
              </a:lnSpc>
              <a:spcBef>
                <a:spcPts val="600"/>
              </a:spcBef>
              <a:spcAft>
                <a:spcPts val="600"/>
              </a:spcAft>
              <a:buFont typeface="+mj-lt"/>
              <a:buAutoNum type="arabicPeriod"/>
            </a:pPr>
            <a:r>
              <a:rPr lang="es-ES" sz="3600">
                <a:solidFill>
                  <a:srgbClr val="0070C0"/>
                </a:solidFill>
                <a:latin typeface="Calibri" panose="020F0502020204030204" pitchFamily="34" charset="0"/>
                <a:cs typeface="Calibri" panose="020F0502020204030204" pitchFamily="34" charset="0"/>
              </a:rPr>
              <a:t> Cán bộ chuyên trách công tác y tế học đường tuyến xã phường</a:t>
            </a:r>
            <a:endParaRPr lang="en-US"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04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1073239" y="1422746"/>
            <a:ext cx="2009105" cy="13651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Diệt Vecto truyền bệnh</a:t>
            </a:r>
          </a:p>
        </p:txBody>
      </p:sp>
      <p:sp>
        <p:nvSpPr>
          <p:cNvPr id="6" name="Rounded Rectangle 5"/>
          <p:cNvSpPr/>
          <p:nvPr/>
        </p:nvSpPr>
        <p:spPr>
          <a:xfrm>
            <a:off x="1073239" y="3305579"/>
            <a:ext cx="2009105" cy="1444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Giám sát quản lý người bệnh</a:t>
            </a:r>
          </a:p>
        </p:txBody>
      </p:sp>
      <p:sp>
        <p:nvSpPr>
          <p:cNvPr id="7" name="Rounded Rectangle 6"/>
          <p:cNvSpPr/>
          <p:nvPr/>
        </p:nvSpPr>
        <p:spPr>
          <a:xfrm>
            <a:off x="1073238" y="5020616"/>
            <a:ext cx="2009105" cy="13415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Vệ sinh môi trường</a:t>
            </a:r>
          </a:p>
        </p:txBody>
      </p:sp>
      <p:cxnSp>
        <p:nvCxnSpPr>
          <p:cNvPr id="9" name="Straight Arrow Connector 8"/>
          <p:cNvCxnSpPr/>
          <p:nvPr/>
        </p:nvCxnSpPr>
        <p:spPr>
          <a:xfrm>
            <a:off x="3760632" y="2150770"/>
            <a:ext cx="798490"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44224" y="1330839"/>
            <a:ext cx="1171977" cy="523220"/>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Muỗi</a:t>
            </a:r>
          </a:p>
        </p:txBody>
      </p:sp>
      <p:sp>
        <p:nvSpPr>
          <p:cNvPr id="22" name="Oval 21"/>
          <p:cNvSpPr/>
          <p:nvPr/>
        </p:nvSpPr>
        <p:spPr>
          <a:xfrm>
            <a:off x="4984122" y="1911860"/>
            <a:ext cx="1232079" cy="1024523"/>
          </a:xfrm>
          <a:prstGeom prst="ellipse">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5044224" y="2150770"/>
            <a:ext cx="1171977" cy="523220"/>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Bọ gậy</a:t>
            </a:r>
          </a:p>
        </p:txBody>
      </p:sp>
      <p:cxnSp>
        <p:nvCxnSpPr>
          <p:cNvPr id="13" name="Straight Arrow Connector 12"/>
          <p:cNvCxnSpPr/>
          <p:nvPr/>
        </p:nvCxnSpPr>
        <p:spPr>
          <a:xfrm>
            <a:off x="3760632" y="4027869"/>
            <a:ext cx="79849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2845" y="3797035"/>
            <a:ext cx="2367569" cy="523220"/>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Phát hiện sớm</a:t>
            </a:r>
          </a:p>
        </p:txBody>
      </p:sp>
      <p:cxnSp>
        <p:nvCxnSpPr>
          <p:cNvPr id="15" name="Straight Arrow Connector 14"/>
          <p:cNvCxnSpPr/>
          <p:nvPr/>
        </p:nvCxnSpPr>
        <p:spPr>
          <a:xfrm>
            <a:off x="7351691" y="4027869"/>
            <a:ext cx="79849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97908" y="3797035"/>
            <a:ext cx="2125016" cy="523220"/>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Cách ly</a:t>
            </a:r>
          </a:p>
        </p:txBody>
      </p:sp>
      <p:cxnSp>
        <p:nvCxnSpPr>
          <p:cNvPr id="18" name="Straight Arrow Connector 17"/>
          <p:cNvCxnSpPr/>
          <p:nvPr/>
        </p:nvCxnSpPr>
        <p:spPr>
          <a:xfrm>
            <a:off x="3760632" y="5674218"/>
            <a:ext cx="798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84122" y="5258719"/>
            <a:ext cx="2125016" cy="954107"/>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Thu gom phế liệu phế thải </a:t>
            </a:r>
          </a:p>
        </p:txBody>
      </p:sp>
      <p:sp>
        <p:nvSpPr>
          <p:cNvPr id="20" name="TextBox 19"/>
          <p:cNvSpPr txBox="1"/>
          <p:nvPr/>
        </p:nvSpPr>
        <p:spPr>
          <a:xfrm>
            <a:off x="8594504" y="5043274"/>
            <a:ext cx="2125016" cy="1384995"/>
          </a:xfrm>
          <a:prstGeom prst="rect">
            <a:avLst/>
          </a:prstGeom>
          <a:noFill/>
        </p:spPr>
        <p:txBody>
          <a:bodyPr wrap="square" rtlCol="0">
            <a:spAutoFit/>
          </a:bodyPr>
          <a:lstStyle/>
          <a:p>
            <a:r>
              <a:rPr lang="en-US" sz="2800" b="1">
                <a:solidFill>
                  <a:srgbClr val="0070C0"/>
                </a:solidFill>
                <a:latin typeface="Calibri" panose="020F0502020204030204" pitchFamily="34" charset="0"/>
                <a:cs typeface="Calibri" panose="020F0502020204030204" pitchFamily="34" charset="0"/>
              </a:rPr>
              <a:t>Loại bỏ nơi trú ẩn của muỗi, bọ gậy</a:t>
            </a:r>
          </a:p>
        </p:txBody>
      </p:sp>
      <p:cxnSp>
        <p:nvCxnSpPr>
          <p:cNvPr id="21" name="Straight Arrow Connector 20"/>
          <p:cNvCxnSpPr/>
          <p:nvPr/>
        </p:nvCxnSpPr>
        <p:spPr>
          <a:xfrm>
            <a:off x="7452576" y="5674218"/>
            <a:ext cx="798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521003" y="1519054"/>
            <a:ext cx="1116169" cy="7445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V="1">
            <a:off x="6521003" y="2263556"/>
            <a:ext cx="1229933" cy="91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6521003" y="2424121"/>
            <a:ext cx="1229933" cy="5122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TextBox 32"/>
          <p:cNvSpPr txBox="1"/>
          <p:nvPr/>
        </p:nvSpPr>
        <p:spPr>
          <a:xfrm>
            <a:off x="7941973" y="1191913"/>
            <a:ext cx="2125016" cy="523220"/>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Ít tốn kém</a:t>
            </a:r>
          </a:p>
        </p:txBody>
      </p:sp>
      <p:sp>
        <p:nvSpPr>
          <p:cNvPr id="34" name="TextBox 33"/>
          <p:cNvSpPr txBox="1"/>
          <p:nvPr/>
        </p:nvSpPr>
        <p:spPr>
          <a:xfrm>
            <a:off x="7941973" y="1962456"/>
            <a:ext cx="2125016" cy="523220"/>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Hiệu quả cao</a:t>
            </a:r>
          </a:p>
        </p:txBody>
      </p:sp>
      <p:sp>
        <p:nvSpPr>
          <p:cNvPr id="35" name="TextBox 34"/>
          <p:cNvSpPr txBox="1"/>
          <p:nvPr/>
        </p:nvSpPr>
        <p:spPr>
          <a:xfrm>
            <a:off x="7941972" y="2715716"/>
            <a:ext cx="4250028" cy="523220"/>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Mọi người đều làm được</a:t>
            </a:r>
          </a:p>
        </p:txBody>
      </p:sp>
      <p:sp>
        <p:nvSpPr>
          <p:cNvPr id="2" name="Rectangle 2">
            <a:extLst>
              <a:ext uri="{FF2B5EF4-FFF2-40B4-BE49-F238E27FC236}">
                <a16:creationId xmlns:a16="http://schemas.microsoft.com/office/drawing/2014/main" id="{F51E1E4A-D4A5-0B00-B860-CC937F7BDE65}"/>
              </a:ext>
            </a:extLst>
          </p:cNvPr>
          <p:cNvSpPr txBox="1">
            <a:spLocks noChangeArrowheads="1"/>
          </p:cNvSpPr>
          <p:nvPr/>
        </p:nvSpPr>
        <p:spPr>
          <a:xfrm>
            <a:off x="2219826" y="249989"/>
            <a:ext cx="7619999" cy="700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gn="ctr">
              <a:lnSpc>
                <a:spcPct val="100000"/>
              </a:lnSpc>
              <a:spcBef>
                <a:spcPts val="1000"/>
              </a:spcBef>
            </a:pPr>
            <a:r>
              <a:rPr lang="en-US" altLang="en-US" sz="3600" b="1">
                <a:solidFill>
                  <a:srgbClr val="0070C0"/>
                </a:solidFill>
                <a:latin typeface="Calibri" panose="020F0502020204030204" pitchFamily="34" charset="0"/>
                <a:ea typeface="Verdana" panose="020B0604030504040204" pitchFamily="34" charset="0"/>
                <a:cs typeface="Calibri" panose="020F0502020204030204" pitchFamily="34" charset="0"/>
              </a:rPr>
              <a:t>Biến pháp phòng chống</a:t>
            </a:r>
            <a:endParaRPr lang="en-US" altLang="en-US" sz="3600" b="1" dirty="0">
              <a:solidFill>
                <a:srgbClr val="0070C0"/>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3223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22" grpId="0" animBg="1"/>
      <p:bldP spid="11" grpId="0"/>
      <p:bldP spid="14" grpId="0"/>
      <p:bldP spid="17" grpId="0"/>
      <p:bldP spid="19" grpId="0"/>
      <p:bldP spid="20"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41546" y="720935"/>
            <a:ext cx="6703901" cy="613229"/>
          </a:xfrm>
        </p:spPr>
        <p:txBody>
          <a:bodyPr/>
          <a:lstStyle/>
          <a:p>
            <a:pPr algn="ctr"/>
            <a:r>
              <a:rPr lang="en-US" sz="3600" b="1" dirty="0" err="1">
                <a:solidFill>
                  <a:srgbClr val="0070C0"/>
                </a:solidFill>
                <a:latin typeface="Calibri" pitchFamily="34" charset="0"/>
                <a:cs typeface="Calibri" pitchFamily="34" charset="0"/>
              </a:rPr>
              <a:t>Tình</a:t>
            </a:r>
            <a:r>
              <a:rPr lang="en-US" sz="3600" b="1" dirty="0">
                <a:solidFill>
                  <a:srgbClr val="0070C0"/>
                </a:solidFill>
                <a:latin typeface="Calibri" pitchFamily="34" charset="0"/>
                <a:cs typeface="Calibri" pitchFamily="34" charset="0"/>
              </a:rPr>
              <a:t> </a:t>
            </a:r>
            <a:r>
              <a:rPr lang="en-US" sz="3600" b="1" dirty="0" err="1">
                <a:solidFill>
                  <a:srgbClr val="0070C0"/>
                </a:solidFill>
                <a:latin typeface="Calibri" pitchFamily="34" charset="0"/>
                <a:cs typeface="Calibri" pitchFamily="34" charset="0"/>
              </a:rPr>
              <a:t>hình</a:t>
            </a:r>
            <a:r>
              <a:rPr lang="en-US" sz="3600" b="1" dirty="0">
                <a:solidFill>
                  <a:srgbClr val="0070C0"/>
                </a:solidFill>
                <a:latin typeface="Calibri" pitchFamily="34" charset="0"/>
                <a:cs typeface="Calibri" pitchFamily="34" charset="0"/>
              </a:rPr>
              <a:t> </a:t>
            </a:r>
            <a:r>
              <a:rPr lang="en-US" sz="3600" b="1" dirty="0" err="1">
                <a:solidFill>
                  <a:srgbClr val="0070C0"/>
                </a:solidFill>
                <a:latin typeface="Calibri" pitchFamily="34" charset="0"/>
                <a:cs typeface="Calibri" pitchFamily="34" charset="0"/>
              </a:rPr>
              <a:t>dịch</a:t>
            </a:r>
            <a:r>
              <a:rPr lang="en-US" sz="3600" b="1" dirty="0">
                <a:solidFill>
                  <a:srgbClr val="0070C0"/>
                </a:solidFill>
                <a:latin typeface="Calibri" pitchFamily="34" charset="0"/>
                <a:cs typeface="Calibri" pitchFamily="34" charset="0"/>
              </a:rPr>
              <a:t> </a:t>
            </a:r>
            <a:r>
              <a:rPr lang="en-US" sz="3600" b="1" dirty="0" err="1">
                <a:solidFill>
                  <a:srgbClr val="0070C0"/>
                </a:solidFill>
                <a:latin typeface="Calibri" pitchFamily="34" charset="0"/>
                <a:cs typeface="Calibri" pitchFamily="34" charset="0"/>
              </a:rPr>
              <a:t>bệnh</a:t>
            </a:r>
            <a:r>
              <a:rPr lang="en-US" sz="3600" b="1" dirty="0">
                <a:solidFill>
                  <a:srgbClr val="0070C0"/>
                </a:solidFill>
                <a:latin typeface="Calibri" pitchFamily="34" charset="0"/>
                <a:cs typeface="Calibri" pitchFamily="34" charset="0"/>
              </a:rPr>
              <a:t> Covid-19</a:t>
            </a:r>
          </a:p>
        </p:txBody>
      </p:sp>
      <p:pic>
        <p:nvPicPr>
          <p:cNvPr id="5122" name="Picture 2" descr="https://vtv1.mediacdn.vn/thumb_w/800/562122370168008704/2023/8/17/photo1692270734342-169227073467810343306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089" y="1392045"/>
            <a:ext cx="6826627" cy="437605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930978" y="6101554"/>
            <a:ext cx="1828800" cy="4064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p:cNvSpPr txBox="1"/>
          <p:nvPr/>
        </p:nvSpPr>
        <p:spPr>
          <a:xfrm>
            <a:off x="6228659" y="5976209"/>
            <a:ext cx="56460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Xu</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hướng</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tiếp</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tục</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giảm</a:t>
            </a:r>
            <a:endPar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id="{96C97F4A-080E-F09D-ACD8-D893F654A762}"/>
              </a:ext>
            </a:extLst>
          </p:cNvPr>
          <p:cNvSpPr txBox="1"/>
          <p:nvPr/>
        </p:nvSpPr>
        <p:spPr>
          <a:xfrm>
            <a:off x="146772" y="1334164"/>
            <a:ext cx="4554227" cy="498598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600"/>
              </a:spcBef>
              <a:spcAft>
                <a:spcPts val="600"/>
              </a:spcAft>
              <a:buClrTx/>
              <a:buSzPct val="100000"/>
              <a:buFont typeface="Arial" panose="020B0604020202020204" pitchFamily="34" charset="0"/>
              <a:buChar char="•"/>
              <a:tabLst>
                <a:tab pos="540385" algn="l"/>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Tại Việt Nam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số ca mắc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ghi nhận trong 7 ngày gần đây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230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trường hợp mắc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600"/>
              </a:spcBef>
              <a:spcAft>
                <a:spcPts val="600"/>
              </a:spcAft>
              <a:buClrTx/>
              <a:buSzPct val="100000"/>
              <a:buFont typeface="Arial" panose="020B0604020202020204" pitchFamily="34" charset="0"/>
              <a:buChar char="•"/>
              <a:tabLst>
                <a:tab pos="540385" algn="l"/>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dồn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dịch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1.6</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21</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752 ca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mắc</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 </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43.</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206</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a:t>
            </a: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tử vong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600"/>
              </a:spcBef>
              <a:spcAft>
                <a:spcPts val="600"/>
              </a:spcAft>
              <a:buClrTx/>
              <a:buSzPct val="100000"/>
              <a:buFont typeface="Arial" panose="020B0604020202020204" pitchFamily="34" charset="0"/>
              <a:buChar char="•"/>
              <a:tabLst>
                <a:tab pos="540385" algn="l"/>
              </a:tabLst>
              <a:defRPr/>
            </a:pP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Hà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Nội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10-20 ca/</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just" defTabSz="914400" rtl="0" eaLnBrk="1" fontAlgn="auto" latinLnBrk="0" hangingPunct="1">
              <a:lnSpc>
                <a:spcPct val="100000"/>
              </a:lnSpc>
              <a:spcBef>
                <a:spcPts val="600"/>
              </a:spcBef>
              <a:spcAft>
                <a:spcPts val="600"/>
              </a:spcAft>
              <a:buClrTx/>
              <a:buSzPct val="100000"/>
              <a:tabLst>
                <a:tab pos="540385" algn="l"/>
              </a:tabLst>
              <a:defRPr/>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CD: 19.511 ca</a:t>
            </a:r>
            <a:endPar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CAD463A7-BA3C-5C83-125C-D71FD4508693}"/>
              </a:ext>
            </a:extLst>
          </p:cNvPr>
          <p:cNvSpPr>
            <a:spLocks/>
          </p:cNvSpPr>
          <p:nvPr/>
        </p:nvSpPr>
        <p:spPr bwMode="auto">
          <a:xfrm>
            <a:off x="0" y="-29559"/>
            <a:ext cx="12192000" cy="721553"/>
          </a:xfrm>
          <a:prstGeom prst="rect">
            <a:avLst/>
          </a:prstGeom>
          <a:solidFill>
            <a:schemeClr val="accent4">
              <a:lumMod val="20000"/>
              <a:lumOff val="80000"/>
            </a:schemeClr>
          </a:solidFill>
          <a:ln>
            <a:noFill/>
          </a:ln>
        </p:spPr>
        <p:txBody>
          <a:bodyPr anchor="ctr"/>
          <a:lstStyle/>
          <a:p>
            <a:pPr algn="ctr" eaLnBrk="1" hangingPunct="1">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2. </a:t>
            </a:r>
            <a:r>
              <a:rPr lang="vi-VN" altLang="en-US" sz="3200" b="1" dirty="0">
                <a:solidFill>
                  <a:srgbClr val="0070C0"/>
                </a:solidFill>
                <a:latin typeface="Calibri" panose="020F0502020204030204" pitchFamily="34" charset="0"/>
                <a:cs typeface="Calibri" panose="020F0502020204030204" pitchFamily="34" charset="0"/>
              </a:rPr>
              <a:t>BỆNH </a:t>
            </a:r>
            <a:r>
              <a:rPr lang="en-US" altLang="en-US" sz="3200" b="1" dirty="0">
                <a:solidFill>
                  <a:srgbClr val="0070C0"/>
                </a:solidFill>
                <a:latin typeface="Calibri" panose="020F0502020204030204" pitchFamily="34" charset="0"/>
                <a:cs typeface="Calibri" panose="020F0502020204030204" pitchFamily="34" charset="0"/>
              </a:rPr>
              <a:t>COVID-19</a:t>
            </a:r>
          </a:p>
        </p:txBody>
      </p:sp>
    </p:spTree>
    <p:extLst>
      <p:ext uri="{BB962C8B-B14F-4D97-AF65-F5344CB8AC3E}">
        <p14:creationId xmlns:p14="http://schemas.microsoft.com/office/powerpoint/2010/main" val="108924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AC4D7180-52FF-98BE-CAB0-718BC35B4D50}"/>
              </a:ext>
            </a:extLst>
          </p:cNvPr>
          <p:cNvSpPr>
            <a:spLocks noGrp="1"/>
          </p:cNvSpPr>
          <p:nvPr>
            <p:ph type="body" sz="quarter" idx="10"/>
          </p:nvPr>
        </p:nvSpPr>
        <p:spPr>
          <a:xfrm>
            <a:off x="105008" y="747747"/>
            <a:ext cx="7469262" cy="6110253"/>
          </a:xfrm>
        </p:spPr>
        <p:txBody>
          <a:bodyPr anchor="t"/>
          <a:lstStyle/>
          <a:p>
            <a:pPr marL="457200" indent="-457200" algn="just">
              <a:spcBef>
                <a:spcPts val="300"/>
              </a:spcBef>
              <a:buFont typeface="Arial" panose="020B0604020202020204" pitchFamily="34" charset="0"/>
              <a:buChar char="•"/>
            </a:pPr>
            <a:r>
              <a:rPr lang="vi-VN" altLang="en-US" sz="3200" dirty="0">
                <a:latin typeface="Calibri" panose="020F0502020204030204" pitchFamily="34" charset="0"/>
                <a:cs typeface="Calibri" panose="020F0502020204030204" pitchFamily="34" charset="0"/>
              </a:rPr>
              <a:t>COVID - 19 là </a:t>
            </a:r>
            <a:r>
              <a:rPr lang="en-US" altLang="en-US" sz="3200" dirty="0" err="1">
                <a:latin typeface="Calibri" panose="020F0502020204030204" pitchFamily="34" charset="0"/>
                <a:cs typeface="Calibri" panose="020F0502020204030204" pitchFamily="34" charset="0"/>
              </a:rPr>
              <a:t>bệnh</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viêm đường hô hấp cấp tính </a:t>
            </a:r>
            <a:r>
              <a:rPr lang="en-US" altLang="en-US" sz="3200" dirty="0">
                <a:latin typeface="Calibri" panose="020F0502020204030204" pitchFamily="34" charset="0"/>
                <a:cs typeface="Calibri" panose="020F0502020204030204" pitchFamily="34" charset="0"/>
              </a:rPr>
              <a:t>do virus </a:t>
            </a:r>
            <a:r>
              <a:rPr lang="en-US" altLang="en-US" sz="3200" dirty="0" err="1">
                <a:latin typeface="Calibri" panose="020F0502020204030204" pitchFamily="34" charset="0"/>
                <a:cs typeface="Calibri" panose="020F0502020204030204" pitchFamily="34" charset="0"/>
              </a:rPr>
              <a:t>gây</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ra</a:t>
            </a:r>
            <a:endParaRPr lang="en-US" altLang="en-US" sz="3200" dirty="0">
              <a:latin typeface="Calibri" panose="020F0502020204030204" pitchFamily="34" charset="0"/>
              <a:cs typeface="Calibri" panose="020F0502020204030204" pitchFamily="34" charset="0"/>
            </a:endParaRPr>
          </a:p>
          <a:p>
            <a:pPr marL="457200" indent="-457200" algn="just" eaLnBrk="1" hangingPunct="1">
              <a:spcBef>
                <a:spcPts val="300"/>
              </a:spcBef>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Biểu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hiện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dạng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Không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triệu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chứng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rất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nhe</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nặng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tư</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vong</a:t>
            </a:r>
            <a:endParaRPr lang="en-US" altLang="en-US" sz="3200" dirty="0">
              <a:latin typeface="Calibri" panose="020F0502020204030204" pitchFamily="34" charset="0"/>
              <a:cs typeface="Calibri" panose="020F0502020204030204" pitchFamily="34" charset="0"/>
            </a:endParaRPr>
          </a:p>
          <a:p>
            <a:pPr marL="457200" indent="-457200" algn="just" eaLnBrk="1" hangingPunct="1">
              <a:spcBef>
                <a:spcPts val="300"/>
              </a:spcBef>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Đặc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biệt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nguy</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hiểm</a:t>
            </a:r>
            <a:r>
              <a:rPr lang="en-US" altLang="en-US" sz="3200" dirty="0">
                <a:latin typeface="Calibri" panose="020F0502020204030204" pitchFamily="34" charset="0"/>
                <a:cs typeface="Calibri" panose="020F0502020204030204" pitchFamily="34" charset="0"/>
              </a:rPr>
              <a:t> ở </a:t>
            </a:r>
            <a:r>
              <a:rPr lang="en-US" altLang="en-US" sz="3200" dirty="0" err="1">
                <a:latin typeface="Calibri" panose="020F0502020204030204" pitchFamily="34" charset="0"/>
                <a:cs typeface="Calibri" panose="020F0502020204030204" pitchFamily="34" charset="0"/>
              </a:rPr>
              <a:t>nhóm</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người</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già</a:t>
            </a:r>
            <a:r>
              <a:rPr lang="en-US" altLang="en-US" sz="3200" dirty="0">
                <a:latin typeface="Calibri" panose="020F0502020204030204" pitchFamily="34" charset="0"/>
                <a:cs typeface="Calibri" panose="020F0502020204030204" pitchFamily="34" charset="0"/>
              </a:rPr>
              <a:t>, có </a:t>
            </a:r>
            <a:r>
              <a:rPr lang="en-US" altLang="en-US" sz="3200" dirty="0" err="1">
                <a:latin typeface="Calibri" panose="020F0502020204030204" pitchFamily="34" charset="0"/>
                <a:cs typeface="Calibri" panose="020F0502020204030204" pitchFamily="34" charset="0"/>
              </a:rPr>
              <a:t>bệnh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mạn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tính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suy</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thận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suy</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tim</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Hen PQ</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đái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tháo</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đường</a:t>
            </a:r>
            <a:r>
              <a:rPr lang="en-US" altLang="en-US" sz="3200" dirty="0">
                <a:latin typeface="Calibri" panose="020F0502020204030204" pitchFamily="34" charset="0"/>
                <a:cs typeface="Calibri" panose="020F0502020204030204" pitchFamily="34" charset="0"/>
              </a:rPr>
              <a:t>, tang </a:t>
            </a:r>
            <a:r>
              <a:rPr lang="en-US" altLang="en-US" sz="3200" dirty="0" err="1">
                <a:latin typeface="Calibri" panose="020F0502020204030204" pitchFamily="34" charset="0"/>
                <a:cs typeface="Calibri" panose="020F0502020204030204" pitchFamily="34" charset="0"/>
              </a:rPr>
              <a:t>huyết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áp</a:t>
            </a:r>
            <a:r>
              <a:rPr lang="en-US" altLang="en-US" sz="3200" dirty="0">
                <a:latin typeface="Calibri" panose="020F0502020204030204" pitchFamily="34" charset="0"/>
                <a:cs typeface="Calibri" panose="020F0502020204030204" pitchFamily="34" charset="0"/>
              </a:rPr>
              <a:t>…)</a:t>
            </a:r>
          </a:p>
          <a:p>
            <a:pPr marL="457200" indent="-457200" algn="just" eaLnBrk="1" hangingPunct="1">
              <a:spcBef>
                <a:spcPts val="300"/>
              </a:spcBef>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Chưa</a:t>
            </a:r>
            <a:r>
              <a:rPr lang="en-US" altLang="en-US" sz="3200" dirty="0">
                <a:latin typeface="Calibri" panose="020F0502020204030204" pitchFamily="34" charset="0"/>
                <a:cs typeface="Calibri" panose="020F0502020204030204" pitchFamily="34" charset="0"/>
              </a:rPr>
              <a:t> có </a:t>
            </a:r>
            <a:r>
              <a:rPr lang="en-US" altLang="en-US" sz="3200" dirty="0" err="1">
                <a:latin typeface="Calibri" panose="020F0502020204030204" pitchFamily="34" charset="0"/>
                <a:cs typeface="Calibri" panose="020F0502020204030204" pitchFamily="34" charset="0"/>
              </a:rPr>
              <a:t>thuốc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điều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trị</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đặc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hiệu</a:t>
            </a:r>
            <a:endParaRPr lang="en-US" altLang="en-US" sz="3200" dirty="0">
              <a:latin typeface="Calibri" panose="020F0502020204030204" pitchFamily="34" charset="0"/>
              <a:cs typeface="Calibri" panose="020F0502020204030204" pitchFamily="34" charset="0"/>
            </a:endParaRPr>
          </a:p>
          <a:p>
            <a:pPr marL="457200" indent="-457200" algn="just" eaLnBrk="1" hangingPunct="1">
              <a:spcBef>
                <a:spcPts val="300"/>
              </a:spcBef>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Đã</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có</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vắc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xin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phòng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bệnh</a:t>
            </a:r>
            <a:endParaRPr lang="en-US" altLang="en-US" sz="3200" dirty="0">
              <a:latin typeface="Calibri" panose="020F0502020204030204" pitchFamily="34" charset="0"/>
              <a:cs typeface="Calibri" panose="020F0502020204030204" pitchFamily="34" charset="0"/>
            </a:endParaRPr>
          </a:p>
          <a:p>
            <a:pPr marL="457200" indent="-457200" algn="just" eaLnBrk="1" hangingPunct="1">
              <a:spcBef>
                <a:spcPts val="300"/>
              </a:spcBef>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Các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biểu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hiện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được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công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nhận</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sốt</a:t>
            </a:r>
            <a:r>
              <a:rPr lang="en-US" altLang="en-US" sz="3200" dirty="0">
                <a:latin typeface="Calibri" panose="020F0502020204030204" pitchFamily="34" charset="0"/>
                <a:cs typeface="Calibri" panose="020F0502020204030204" pitchFamily="34" charset="0"/>
              </a:rPr>
              <a:t>; ho; </a:t>
            </a:r>
            <a:r>
              <a:rPr lang="en-US" altLang="en-US" sz="3200" dirty="0" err="1">
                <a:latin typeface="Calibri" panose="020F0502020204030204" pitchFamily="34" charset="0"/>
                <a:cs typeface="Calibri" panose="020F0502020204030204" pitchFamily="34" charset="0"/>
              </a:rPr>
              <a:t>đau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họng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khó</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thở</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mệt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mỏi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đau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người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ớn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lạnh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giảm</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hoặc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mất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vị</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giác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khứu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giác</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hoặc viêm phổi</a:t>
            </a:r>
            <a:r>
              <a:rPr lang="en-US" altLang="en-US" sz="3200" dirty="0">
                <a:latin typeface="Calibri" panose="020F0502020204030204" pitchFamily="34" charset="0"/>
                <a:cs typeface="Calibri" panose="020F0502020204030204" pitchFamily="34" charset="0"/>
              </a:rPr>
              <a:t>)</a:t>
            </a:r>
          </a:p>
        </p:txBody>
      </p:sp>
      <p:sp>
        <p:nvSpPr>
          <p:cNvPr id="49154" name="Title 1">
            <a:extLst>
              <a:ext uri="{FF2B5EF4-FFF2-40B4-BE49-F238E27FC236}">
                <a16:creationId xmlns:a16="http://schemas.microsoft.com/office/drawing/2014/main" id="{2952E7D4-ED47-A0F9-E1EB-A71FE2110F17}"/>
              </a:ext>
            </a:extLst>
          </p:cNvPr>
          <p:cNvSpPr>
            <a:spLocks noGrp="1"/>
          </p:cNvSpPr>
          <p:nvPr>
            <p:ph type="title" idx="4294967295"/>
          </p:nvPr>
        </p:nvSpPr>
        <p:spPr>
          <a:xfrm>
            <a:off x="0" y="80963"/>
            <a:ext cx="7469188" cy="666784"/>
          </a:xfrm>
          <a:prstGeom prst="rect">
            <a:avLst/>
          </a:prstGeo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Một</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số</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đặc</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điểm</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Covid</a:t>
            </a:r>
            <a:r>
              <a:rPr lang="de-DE" altLang="en-US" sz="3600" b="1" dirty="0">
                <a:solidFill>
                  <a:srgbClr val="0070C0"/>
                </a:solidFill>
                <a:latin typeface="Calibri" panose="020F0502020204030204" pitchFamily="34" charset="0"/>
                <a:cs typeface="Calibri" panose="020F0502020204030204" pitchFamily="34" charset="0"/>
              </a:rPr>
              <a:t>-19</a:t>
            </a:r>
            <a:endParaRPr lang="en-US" altLang="en-US" sz="4800" b="1" dirty="0">
              <a:solidFill>
                <a:srgbClr val="0070C0"/>
              </a:solidFill>
              <a:latin typeface="Calibri" panose="020F0502020204030204" pitchFamily="34" charset="0"/>
              <a:cs typeface="Calibri" panose="020F0502020204030204" pitchFamily="34" charset="0"/>
            </a:endParaRPr>
          </a:p>
        </p:txBody>
      </p:sp>
      <p:pic>
        <p:nvPicPr>
          <p:cNvPr id="4098" name="Picture 2" descr="Khi nào người mắc COVID-19 mới hết triệu chứ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9491" y="817418"/>
            <a:ext cx="3971824" cy="568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41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AC4D7180-52FF-98BE-CAB0-718BC35B4D50}"/>
              </a:ext>
            </a:extLst>
          </p:cNvPr>
          <p:cNvSpPr>
            <a:spLocks noGrp="1"/>
          </p:cNvSpPr>
          <p:nvPr>
            <p:ph type="body" sz="quarter" idx="10"/>
          </p:nvPr>
        </p:nvSpPr>
        <p:spPr>
          <a:xfrm>
            <a:off x="122830" y="922450"/>
            <a:ext cx="4230807" cy="5935550"/>
          </a:xfrm>
        </p:spPr>
        <p:txBody>
          <a:bodyPr anchor="t"/>
          <a:lstStyle/>
          <a:p>
            <a:pPr marL="457200" indent="-457200" algn="just">
              <a:lnSpc>
                <a:spcPct val="100000"/>
              </a:lnSpc>
              <a:spcBef>
                <a:spcPts val="0"/>
              </a:spcBef>
              <a:buFont typeface="Arial" panose="020B0604020202020204" pitchFamily="34" charset="0"/>
              <a:buChar char="•"/>
            </a:pPr>
            <a:r>
              <a:rPr lang="vi-VN" altLang="en-US" sz="3200" dirty="0">
                <a:latin typeface="Calibri" panose="020F0502020204030204" pitchFamily="34" charset="0"/>
                <a:cs typeface="Calibri" panose="020F0502020204030204" pitchFamily="34" charset="0"/>
              </a:rPr>
              <a:t>Lây qua tiếp xúc với dịch cơ thể của người bệnh giọt nước bọt từ việc ho, hắt hơi, sổ mũi.</a:t>
            </a:r>
          </a:p>
          <a:p>
            <a:pPr marL="457200" indent="-457200" algn="just">
              <a:lnSpc>
                <a:spcPct val="100000"/>
              </a:lnSpc>
              <a:spcBef>
                <a:spcPts val="0"/>
              </a:spcBef>
              <a:buFont typeface="Arial" panose="020B0604020202020204" pitchFamily="34" charset="0"/>
              <a:buChar char="•"/>
            </a:pPr>
            <a:r>
              <a:rPr lang="vi-VN" altLang="en-US" sz="3200" dirty="0">
                <a:latin typeface="Calibri" panose="020F0502020204030204" pitchFamily="34" charset="0"/>
                <a:cs typeface="Calibri" panose="020F0502020204030204" pitchFamily="34" charset="0"/>
              </a:rPr>
              <a:t>Lây trực tiếp: Do tiếp xúc với người bệnh, bao gồm cả việc bắt tay người bệnh mà không thực hiện các biện pháp phòng tránh.</a:t>
            </a:r>
          </a:p>
        </p:txBody>
      </p:sp>
      <p:sp>
        <p:nvSpPr>
          <p:cNvPr id="49154" name="Title 1">
            <a:extLst>
              <a:ext uri="{FF2B5EF4-FFF2-40B4-BE49-F238E27FC236}">
                <a16:creationId xmlns:a16="http://schemas.microsoft.com/office/drawing/2014/main" id="{2952E7D4-ED47-A0F9-E1EB-A71FE2110F17}"/>
              </a:ext>
            </a:extLst>
          </p:cNvPr>
          <p:cNvSpPr>
            <a:spLocks noGrp="1"/>
          </p:cNvSpPr>
          <p:nvPr>
            <p:ph type="title" idx="4294967295"/>
          </p:nvPr>
        </p:nvSpPr>
        <p:spPr>
          <a:xfrm>
            <a:off x="2602523" y="179435"/>
            <a:ext cx="7469188" cy="743014"/>
          </a:xfrm>
          <a:prstGeom prst="rect">
            <a:avLst/>
          </a:prstGeo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Đường</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lây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truyền</a:t>
            </a:r>
            <a:r>
              <a:rPr lang="en-US" altLang="en-US" sz="3600" b="1" dirty="0">
                <a:solidFill>
                  <a:srgbClr val="0070C0"/>
                </a:solidFill>
                <a:latin typeface="Calibri" panose="020F0502020204030204" pitchFamily="34" charset="0"/>
                <a:cs typeface="Calibri" panose="020F0502020204030204" pitchFamily="34" charset="0"/>
              </a:rPr>
              <a:t> Covid-19 </a:t>
            </a:r>
            <a:endParaRPr lang="en-US" altLang="en-US" sz="4800" b="1" dirty="0">
              <a:solidFill>
                <a:srgbClr val="0070C0"/>
              </a:solidFill>
              <a:latin typeface="Calibri" panose="020F0502020204030204" pitchFamily="34" charset="0"/>
              <a:cs typeface="Calibri" panose="020F0502020204030204" pitchFamily="34" charset="0"/>
            </a:endParaRPr>
          </a:p>
        </p:txBody>
      </p:sp>
      <p:pic>
        <p:nvPicPr>
          <p:cNvPr id="1026" name="Picture 2" descr="Con đường lây bệnh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648" y="1113519"/>
            <a:ext cx="7645241" cy="3914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C4D7180-52FF-98BE-CAB0-718BC35B4D50}"/>
              </a:ext>
            </a:extLst>
          </p:cNvPr>
          <p:cNvSpPr txBox="1">
            <a:spLocks/>
          </p:cNvSpPr>
          <p:nvPr/>
        </p:nvSpPr>
        <p:spPr>
          <a:xfrm>
            <a:off x="4462817" y="5028294"/>
            <a:ext cx="7601804" cy="182970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Lây truyền gián tiếp: </a:t>
            </a:r>
            <a:r>
              <a:rPr kumimoji="0" lang="en-US"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C</a:t>
            </a:r>
            <a:r>
              <a:rPr kumimoji="0" lang="vi-VN"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hạm vào các bề mặt bị nhiễm virus</a:t>
            </a:r>
            <a:r>
              <a:rPr kumimoji="0" lang="en-US"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kumimoji="0" lang="en-US"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a:t>
            </a:r>
            <a:r>
              <a:rPr kumimoji="0" lang="vi-VN"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mắt, mũi, miệng.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Lây nhiễm qua đường phân: </a:t>
            </a:r>
            <a:r>
              <a:rPr kumimoji="0" lang="en-US"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N</a:t>
            </a:r>
            <a:r>
              <a:rPr kumimoji="0" lang="vi-VN" altLang="en-US" sz="3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hiễm virus khi xử lý các chất thải của người bệnh.</a:t>
            </a:r>
          </a:p>
        </p:txBody>
      </p:sp>
    </p:spTree>
    <p:extLst>
      <p:ext uri="{BB962C8B-B14F-4D97-AF65-F5344CB8AC3E}">
        <p14:creationId xmlns:p14="http://schemas.microsoft.com/office/powerpoint/2010/main" val="160235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AC4D7180-52FF-98BE-CAB0-718BC35B4D50}"/>
              </a:ext>
            </a:extLst>
          </p:cNvPr>
          <p:cNvSpPr>
            <a:spLocks noGrp="1"/>
          </p:cNvSpPr>
          <p:nvPr>
            <p:ph type="body" sz="quarter" idx="10"/>
          </p:nvPr>
        </p:nvSpPr>
        <p:spPr>
          <a:xfrm>
            <a:off x="254184" y="952599"/>
            <a:ext cx="7409473" cy="5616643"/>
          </a:xfrm>
        </p:spPr>
        <p:txBody>
          <a:bodyPr anchor="t"/>
          <a:lstStyle/>
          <a:p>
            <a:pPr marL="457200" indent="-457200" algn="just">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Virus SARS - CoV-2</a:t>
            </a:r>
          </a:p>
          <a:p>
            <a:pPr marL="457200" indent="-457200" algn="just">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Khả</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năng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tồn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tại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nhiều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giờ</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trong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không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khí</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và</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trên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các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bề</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mặt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khác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nhau</a:t>
            </a:r>
            <a:endParaRPr lang="en-US" altLang="en-US" sz="32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Rất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nhiều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biến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Biến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lưu</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hành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chính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hiện</a:t>
            </a:r>
            <a:r>
              <a:rPr lang="en-US" altLang="en-US" sz="3200" dirty="0">
                <a:latin typeface="Calibri" panose="020F0502020204030204" pitchFamily="34" charset="0"/>
                <a:cs typeface="Calibri" panose="020F0502020204030204" pitchFamily="34" charset="0"/>
              </a:rPr>
              <a:t> nay </a:t>
            </a:r>
            <a:r>
              <a:rPr lang="en-US" altLang="en-US" sz="3200" dirty="0" err="1">
                <a:latin typeface="Calibri" panose="020F0502020204030204" pitchFamily="34" charset="0"/>
                <a:cs typeface="Calibri" panose="020F0502020204030204" pitchFamily="34" charset="0"/>
              </a:rPr>
              <a:t>là</a:t>
            </a:r>
            <a:r>
              <a:rPr lang="en-US" altLang="en-US" sz="3200" dirty="0">
                <a:latin typeface="Calibri" panose="020F0502020204030204" pitchFamily="34" charset="0"/>
                <a:cs typeface="Calibri" panose="020F0502020204030204" pitchFamily="34" charset="0"/>
              </a:rPr>
              <a:t> Omicron</a:t>
            </a:r>
          </a:p>
          <a:p>
            <a:pPr marL="457200" indent="-457200" algn="just">
              <a:buFont typeface="Arial" panose="020B0604020202020204" pitchFamily="34" charset="0"/>
              <a:buChar char="•"/>
            </a:pPr>
            <a:r>
              <a:rPr lang="en-US" altLang="en-US" sz="3200" dirty="0" err="1">
                <a:latin typeface="Calibri" panose="020F0502020204030204" pitchFamily="34" charset="0"/>
                <a:cs typeface="Calibri" panose="020F0502020204030204" pitchFamily="34" charset="0"/>
              </a:rPr>
              <a:t>Liên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tục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phát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hiện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các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biến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mới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Biển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chủng</a:t>
            </a:r>
            <a:r>
              <a:rPr lang="en-US" altLang="en-US" sz="3200" dirty="0">
                <a:latin typeface="Calibri" panose="020F0502020204030204" pitchFamily="34" charset="0"/>
                <a:cs typeface="Calibri" panose="020F0502020204030204" pitchFamily="34" charset="0"/>
              </a:rPr>
              <a:t> EG.5 </a:t>
            </a:r>
            <a:r>
              <a:rPr lang="en-US" altLang="en-US" sz="3200" dirty="0" err="1">
                <a:latin typeface="Calibri" panose="020F0502020204030204" pitchFamily="34" charset="0"/>
                <a:cs typeface="Calibri" panose="020F0502020204030204" pitchFamily="34" charset="0"/>
              </a:rPr>
              <a:t>đang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lây</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lan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nhanh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lại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một</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số</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quốc</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gia</a:t>
            </a:r>
            <a:r>
              <a:rPr lang="en-US" altLang="en-US" sz="3200" dirty="0">
                <a:latin typeface="Calibri" panose="020F0502020204030204" pitchFamily="34" charset="0"/>
                <a:cs typeface="Calibri" panose="020F0502020204030204" pitchFamily="34" charset="0"/>
              </a:rPr>
              <a:t> =&gt; </a:t>
            </a:r>
            <a:r>
              <a:rPr lang="en-US" altLang="en-US" sz="3200" dirty="0" err="1">
                <a:latin typeface="Calibri" panose="020F0502020204030204" pitchFamily="34" charset="0"/>
                <a:cs typeface="Calibri" panose="020F0502020204030204" pitchFamily="34" charset="0"/>
              </a:rPr>
              <a:t>chưa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ghi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nhận</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tại</a:t>
            </a:r>
            <a:r>
              <a:rPr lang="en-US" altLang="en-US" sz="3200" dirty="0">
                <a:latin typeface="Calibri" panose="020F0502020204030204" pitchFamily="34" charset="0"/>
                <a:cs typeface="Calibri" panose="020F0502020204030204" pitchFamily="34" charset="0"/>
              </a:rPr>
              <a:t> VN </a:t>
            </a: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Biến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r>
              <a:rPr lang="en-US" sz="3200" dirty="0">
                <a:latin typeface="Calibri" panose="020F0502020204030204" pitchFamily="34" charset="0"/>
                <a:cs typeface="Calibri" panose="020F0502020204030204" pitchFamily="34" charset="0"/>
              </a:rPr>
              <a:t> omicron BA.2.12.1, BA.4, BA.5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tránh</a:t>
            </a:r>
            <a:r>
              <a:rPr lang="en-US" sz="3200" dirty="0">
                <a:latin typeface="Calibri" panose="020F0502020204030204" pitchFamily="34" charset="0"/>
                <a:cs typeface="Calibri" panose="020F0502020204030204" pitchFamily="34" charset="0"/>
              </a:rPr>
              <a:t> né </a:t>
            </a:r>
            <a:r>
              <a:rPr lang="en-US" sz="3200" dirty="0" err="1">
                <a:latin typeface="Calibri" panose="020F0502020204030204" pitchFamily="34" charset="0"/>
                <a:cs typeface="Calibri" panose="020F0502020204030204" pitchFamily="34" charset="0"/>
              </a:rPr>
              <a:t>miễn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dịch</a:t>
            </a:r>
            <a:r>
              <a:rPr lang="en-US" sz="3200" dirty="0">
                <a:latin typeface="Calibri" panose="020F0502020204030204" pitchFamily="34" charset="0"/>
                <a:cs typeface="Calibri" panose="020F0502020204030204" pitchFamily="34" charset="0"/>
              </a:rPr>
              <a:t> do </a:t>
            </a:r>
            <a:r>
              <a:rPr lang="en-US" sz="3200" dirty="0" err="1">
                <a:latin typeface="Calibri" panose="020F0502020204030204" pitchFamily="34" charset="0"/>
                <a:cs typeface="Calibri" panose="020F0502020204030204" pitchFamily="34" charset="0"/>
              </a:rPr>
              <a:t>tiêm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chủng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hoặc</a:t>
            </a:r>
            <a:r>
              <a:rPr lang="en-US" sz="3200" dirty="0">
                <a:latin typeface="Calibri" panose="020F0502020204030204" pitchFamily="34" charset="0"/>
                <a:cs typeface="Calibri" panose="020F0502020204030204" pitchFamily="34" charset="0"/>
              </a:rPr>
              <a:t> do </a:t>
            </a:r>
            <a:r>
              <a:rPr lang="en-US" sz="3200" dirty="0" err="1">
                <a:latin typeface="Calibri" panose="020F0502020204030204" pitchFamily="34" charset="0"/>
                <a:cs typeface="Calibri" panose="020F0502020204030204" pitchFamily="34" charset="0"/>
              </a:rPr>
              <a:t>mắc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bệnh</a:t>
            </a:r>
            <a:r>
              <a:rPr lang="en-US" sz="3200" dirty="0">
                <a:latin typeface="Calibri" panose="020F0502020204030204" pitchFamily="34" charset="0"/>
                <a:cs typeface="Calibri" panose="020F0502020204030204" pitchFamily="34" charset="0"/>
              </a:rPr>
              <a:t> </a:t>
            </a:r>
          </a:p>
          <a:p>
            <a:pPr marL="457200" indent="-457200" algn="just">
              <a:buFont typeface="Wingdings" panose="05000000000000000000" pitchFamily="2" charset="2"/>
              <a:buChar char="Ø"/>
            </a:pPr>
            <a:endParaRPr lang="en-US" altLang="en-US" sz="32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endParaRPr lang="vi-VN" altLang="en-US" sz="3200" dirty="0">
              <a:latin typeface="Calibri" panose="020F0502020204030204" pitchFamily="34" charset="0"/>
              <a:cs typeface="Calibri" panose="020F0502020204030204" pitchFamily="34" charset="0"/>
            </a:endParaRPr>
          </a:p>
        </p:txBody>
      </p:sp>
      <p:sp>
        <p:nvSpPr>
          <p:cNvPr id="49154" name="Title 1">
            <a:extLst>
              <a:ext uri="{FF2B5EF4-FFF2-40B4-BE49-F238E27FC236}">
                <a16:creationId xmlns:a16="http://schemas.microsoft.com/office/drawing/2014/main" id="{2952E7D4-ED47-A0F9-E1EB-A71FE2110F17}"/>
              </a:ext>
            </a:extLst>
          </p:cNvPr>
          <p:cNvSpPr>
            <a:spLocks noGrp="1"/>
          </p:cNvSpPr>
          <p:nvPr>
            <p:ph type="title" idx="4294967295"/>
          </p:nvPr>
        </p:nvSpPr>
        <p:spPr>
          <a:xfrm>
            <a:off x="0" y="80963"/>
            <a:ext cx="7469188" cy="871636"/>
          </a:xfrm>
          <a:prstGeom prst="rect">
            <a:avLst/>
          </a:prstGeo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Tác</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nhân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gây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Covid-19</a:t>
            </a:r>
            <a:endParaRPr lang="en-US" altLang="en-US" sz="4800" b="1" dirty="0">
              <a:solidFill>
                <a:srgbClr val="0070C0"/>
              </a:solidFill>
              <a:latin typeface="Calibri" panose="020F0502020204030204" pitchFamily="34" charset="0"/>
              <a:cs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A97F90AA-8D8F-91D8-C66D-99E08AED0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127" y="3779266"/>
            <a:ext cx="4026223" cy="2789975"/>
          </a:xfrm>
          <a:prstGeom prst="flowChartDelay">
            <a:avLst/>
          </a:prstGeom>
        </p:spPr>
      </p:pic>
      <p:pic>
        <p:nvPicPr>
          <p:cNvPr id="6" name="Picture 2" descr="BỆNH CORONA VIRUS - 19 - BVĐK HÒE NH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7" y="610394"/>
            <a:ext cx="4026223" cy="3002508"/>
          </a:xfrm>
          <a:prstGeom prst="flowChartDelay">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7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952E7D4-ED47-A0F9-E1EB-A71FE2110F17}"/>
              </a:ext>
            </a:extLst>
          </p:cNvPr>
          <p:cNvSpPr>
            <a:spLocks noGrp="1"/>
          </p:cNvSpPr>
          <p:nvPr>
            <p:ph type="title" idx="4294967295"/>
          </p:nvPr>
        </p:nvSpPr>
        <p:spPr>
          <a:xfrm>
            <a:off x="1055643" y="280743"/>
            <a:ext cx="10458124" cy="839557"/>
          </a:xfrm>
          <a:prstGeom prst="rect">
            <a:avLst/>
          </a:prstGeo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Thời</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kỳ</a:t>
            </a:r>
            <a:r>
              <a:rPr lang="en-US" altLang="en-US" sz="3600" b="1" dirty="0">
                <a:solidFill>
                  <a:srgbClr val="0070C0"/>
                </a:solidFill>
                <a:latin typeface="Calibri" panose="020F0502020204030204" pitchFamily="34" charset="0"/>
                <a:cs typeface="Calibri" panose="020F0502020204030204" pitchFamily="34" charset="0"/>
              </a:rPr>
              <a:t> ủ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và</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thời</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gian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lây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truyền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Covid-19</a:t>
            </a:r>
            <a:endParaRPr lang="en-US" altLang="en-US" sz="4800" b="1" dirty="0">
              <a:solidFill>
                <a:srgbClr val="0070C0"/>
              </a:solidFill>
              <a:latin typeface="Calibri" panose="020F0502020204030204" pitchFamily="34" charset="0"/>
              <a:cs typeface="Calibri" panose="020F0502020204030204" pitchFamily="34" charset="0"/>
            </a:endParaRPr>
          </a:p>
        </p:txBody>
      </p:sp>
      <p:sp>
        <p:nvSpPr>
          <p:cNvPr id="7" name="TextBox 4">
            <a:extLst>
              <a:ext uri="{FF2B5EF4-FFF2-40B4-BE49-F238E27FC236}">
                <a16:creationId xmlns:a16="http://schemas.microsoft.com/office/drawing/2014/main" id="{9C4A62B5-C3D0-4DCE-A539-653EEE8A180D}"/>
              </a:ext>
            </a:extLst>
          </p:cNvPr>
          <p:cNvSpPr txBox="1">
            <a:spLocks noChangeArrowheads="1"/>
          </p:cNvSpPr>
          <p:nvPr/>
        </p:nvSpPr>
        <p:spPr bwMode="auto">
          <a:xfrm>
            <a:off x="639016" y="1563196"/>
            <a:ext cx="6454512" cy="4021614"/>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Nguồn</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truyền</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nhiễm</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Là</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người</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mắc</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bệnh</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người</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mang</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vi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rút</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không</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triệu</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chứng</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a:t>
            </a:r>
          </a:p>
          <a:p>
            <a:pPr marL="342900" marR="0" lvl="0" indent="-342900" algn="just"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Thời</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kỳ</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ủ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bệnh</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2 - 14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ngày</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tùy</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từng</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chủng</a:t>
            </a:r>
            <a:r>
              <a:rPr kumimoji="0" lang="en-US" altLang="en-US" sz="3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virus</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Thời</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kỳ</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lây</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truyền</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Verdana" panose="020B0604030504040204" pitchFamily="34" charset="0"/>
                <a:cs typeface="Calibri" panose="020F0502020204030204" pitchFamily="34" charset="0"/>
                <a:sym typeface="Wingdings" panose="05000000000000000000" pitchFamily="2" charset="2"/>
              </a:rPr>
              <a:t>K</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hông</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rõ</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rang,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mạnh</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nhất</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khi</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có</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các</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triệu</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chứng</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đường</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hô</a:t>
            </a:r>
            <a:r>
              <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altLang="en-US" sz="2800" b="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rPr>
              <a:t>hấp</a:t>
            </a:r>
            <a:endParaRPr kumimoji="0" lang="en-US" altLang="en-US" sz="2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sym typeface="Wingdings" panose="05000000000000000000" pitchFamily="2" charset="2"/>
            </a:endParaRPr>
          </a:p>
        </p:txBody>
      </p:sp>
      <p:pic>
        <p:nvPicPr>
          <p:cNvPr id="6146" name="Picture 2" descr="Virus corona sống ở nhiệt độ bao nhiê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055" y="1563196"/>
            <a:ext cx="4862945"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9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952E7D4-ED47-A0F9-E1EB-A71FE2110F17}"/>
              </a:ext>
            </a:extLst>
          </p:cNvPr>
          <p:cNvSpPr>
            <a:spLocks noGrp="1"/>
          </p:cNvSpPr>
          <p:nvPr>
            <p:ph type="title" idx="4294967295"/>
          </p:nvPr>
        </p:nvSpPr>
        <p:spPr>
          <a:xfrm>
            <a:off x="221673" y="251939"/>
            <a:ext cx="5555673" cy="560099"/>
          </a:xfrm>
          <a:prstGeom prst="rect">
            <a:avLst/>
          </a:prstGeo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Biến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chứng</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Covid-19</a:t>
            </a:r>
          </a:p>
        </p:txBody>
      </p:sp>
      <p:sp>
        <p:nvSpPr>
          <p:cNvPr id="7" name="TextBox 4">
            <a:extLst>
              <a:ext uri="{FF2B5EF4-FFF2-40B4-BE49-F238E27FC236}">
                <a16:creationId xmlns:a16="http://schemas.microsoft.com/office/drawing/2014/main" id="{9C4A62B5-C3D0-4DCE-A539-653EEE8A180D}"/>
              </a:ext>
            </a:extLst>
          </p:cNvPr>
          <p:cNvSpPr txBox="1">
            <a:spLocks noChangeArrowheads="1"/>
          </p:cNvSpPr>
          <p:nvPr/>
        </p:nvSpPr>
        <p:spPr bwMode="auto">
          <a:xfrm>
            <a:off x="96982" y="1009015"/>
            <a:ext cx="6317671" cy="5324535"/>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altLang="en-US" sz="3200" i="0" u="none" strike="noStrike" kern="1200" cap="none" spc="0" normalizeH="0" baseline="0" noProof="0" dirty="0" err="1">
                <a:ln>
                  <a:noFill/>
                </a:ln>
                <a:effectLst/>
                <a:uLnTx/>
                <a:uFillTx/>
                <a:ea typeface="Verdana" panose="020B0604030504040204" pitchFamily="34" charset="0"/>
                <a:cs typeface="Calibri" panose="020F0502020204030204" pitchFamily="34" charset="0"/>
                <a:sym typeface="Wingdings" panose="05000000000000000000" pitchFamily="2" charset="2"/>
              </a:rPr>
              <a:t>Viêm</a:t>
            </a:r>
            <a:r>
              <a:rPr kumimoji="0" lang="en-US" altLang="en-US" sz="3200" i="0" u="none" strike="noStrike" kern="1200" cap="none" spc="0" normalizeH="0" noProof="0" dirty="0">
                <a:ln>
                  <a:noFill/>
                </a:ln>
                <a:effectLst/>
                <a:uLnTx/>
                <a:uFillTx/>
                <a:ea typeface="Verdana" panose="020B0604030504040204" pitchFamily="34" charset="0"/>
                <a:cs typeface="Calibri" panose="020F0502020204030204" pitchFamily="34" charset="0"/>
                <a:sym typeface="Wingdings" panose="05000000000000000000" pitchFamily="2" charset="2"/>
              </a:rPr>
              <a:t> </a:t>
            </a:r>
            <a:r>
              <a:rPr kumimoji="0" lang="en-US" altLang="en-US" sz="3200" i="0" u="none" strike="noStrike" kern="1200" cap="none" spc="0" normalizeH="0" noProof="0" dirty="0" err="1">
                <a:ln>
                  <a:noFill/>
                </a:ln>
                <a:effectLst/>
                <a:uLnTx/>
                <a:uFillTx/>
                <a:ea typeface="Verdana" panose="020B0604030504040204" pitchFamily="34" charset="0"/>
                <a:cs typeface="Calibri" panose="020F0502020204030204" pitchFamily="34" charset="0"/>
                <a:sym typeface="Wingdings" panose="05000000000000000000" pitchFamily="2" charset="2"/>
              </a:rPr>
              <a:t>phổi</a:t>
            </a:r>
            <a:r>
              <a:rPr kumimoji="0" lang="en-US" altLang="en-US" sz="3200" i="0" u="none" strike="noStrike" kern="1200" cap="none" spc="0" normalizeH="0" noProof="0" dirty="0">
                <a:ln>
                  <a:noFill/>
                </a:ln>
                <a:effectLst/>
                <a:uLnTx/>
                <a:uFillTx/>
                <a:ea typeface="Verdana" panose="020B0604030504040204" pitchFamily="34" charset="0"/>
                <a:cs typeface="Calibri" panose="020F0502020204030204" pitchFamily="34" charset="0"/>
                <a:sym typeface="Wingdings" panose="05000000000000000000" pitchFamily="2" charset="2"/>
              </a:rPr>
              <a:t> </a:t>
            </a:r>
            <a:r>
              <a:rPr kumimoji="0" lang="en-US" altLang="en-US" sz="3200" i="0" u="none" strike="noStrike" kern="1200" cap="none" spc="0" normalizeH="0" noProof="0" dirty="0" err="1">
                <a:ln>
                  <a:noFill/>
                </a:ln>
                <a:effectLst/>
                <a:uLnTx/>
                <a:uFillTx/>
                <a:ea typeface="Verdana" panose="020B0604030504040204" pitchFamily="34" charset="0"/>
                <a:cs typeface="Calibri" panose="020F0502020204030204" pitchFamily="34" charset="0"/>
                <a:sym typeface="Wingdings" panose="05000000000000000000" pitchFamily="2" charset="2"/>
              </a:rPr>
              <a:t>cấp</a:t>
            </a:r>
            <a:endParaRPr kumimoji="0" lang="en-US" altLang="en-US" sz="3200" i="0" u="none" strike="noStrike" kern="1200" cap="none" spc="0" normalizeH="0" noProof="0" dirty="0">
              <a:ln>
                <a:noFill/>
              </a:ln>
              <a:effectLst/>
              <a:uLnTx/>
              <a:uFillTx/>
              <a:ea typeface="Verdana" panose="020B0604030504040204" pitchFamily="34" charset="0"/>
              <a:cs typeface="Calibri" panose="020F0502020204030204" pitchFamily="34" charset="0"/>
              <a:sym typeface="Wingdings" panose="05000000000000000000" pitchFamily="2" charset="2"/>
            </a:endParaRPr>
          </a:p>
          <a:p>
            <a:pPr algn="just">
              <a:lnSpc>
                <a:spcPct val="100000"/>
              </a:lnSpc>
              <a:spcBef>
                <a:spcPts val="0"/>
              </a:spcBef>
              <a:defRPr/>
            </a:pPr>
            <a:r>
              <a:rPr lang="en-US" dirty="0" err="1"/>
              <a:t>Hội</a:t>
            </a:r>
            <a:r>
              <a:rPr lang="en-US" dirty="0"/>
              <a:t> </a:t>
            </a:r>
            <a:r>
              <a:rPr lang="en-US" dirty="0" err="1"/>
              <a:t>chứng</a:t>
            </a:r>
            <a:r>
              <a:rPr lang="en-US" dirty="0"/>
              <a:t> </a:t>
            </a:r>
            <a:r>
              <a:rPr lang="en-US" dirty="0" err="1"/>
              <a:t>suy</a:t>
            </a:r>
            <a:r>
              <a:rPr lang="en-US" dirty="0"/>
              <a:t> </a:t>
            </a:r>
            <a:r>
              <a:rPr lang="en-US" dirty="0" err="1"/>
              <a:t>hô</a:t>
            </a:r>
            <a:r>
              <a:rPr lang="en-US" dirty="0"/>
              <a:t> </a:t>
            </a:r>
            <a:r>
              <a:rPr lang="en-US" dirty="0" err="1"/>
              <a:t>hấp</a:t>
            </a:r>
            <a:r>
              <a:rPr lang="en-US" dirty="0"/>
              <a:t> </a:t>
            </a:r>
            <a:r>
              <a:rPr lang="en-US" dirty="0" err="1"/>
              <a:t>cấp</a:t>
            </a:r>
            <a:r>
              <a:rPr lang="en-US" dirty="0"/>
              <a:t> </a:t>
            </a:r>
            <a:r>
              <a:rPr lang="en-US" dirty="0" err="1"/>
              <a:t>tính</a:t>
            </a:r>
            <a:endParaRPr lang="en-US" dirty="0"/>
          </a:p>
          <a:p>
            <a:pPr algn="just">
              <a:lnSpc>
                <a:spcPct val="100000"/>
              </a:lnSpc>
              <a:spcBef>
                <a:spcPts val="0"/>
              </a:spcBef>
              <a:defRPr/>
            </a:pPr>
            <a:r>
              <a:rPr lang="vi-VN" dirty="0"/>
              <a:t>Tổn thương </a:t>
            </a:r>
            <a:r>
              <a:rPr lang="en-US" dirty="0" err="1"/>
              <a:t>tim</a:t>
            </a:r>
            <a:r>
              <a:rPr lang="en-US" dirty="0"/>
              <a:t>, </a:t>
            </a:r>
            <a:r>
              <a:rPr lang="vi-VN" dirty="0"/>
              <a:t>gan</a:t>
            </a:r>
            <a:r>
              <a:rPr lang="en-US" dirty="0"/>
              <a:t>, </a:t>
            </a:r>
            <a:r>
              <a:rPr lang="en-US" dirty="0" err="1"/>
              <a:t>thận</a:t>
            </a:r>
            <a:r>
              <a:rPr lang="vi-VN" dirty="0"/>
              <a:t> cấp tính</a:t>
            </a:r>
            <a:endParaRPr lang="en-US" dirty="0"/>
          </a:p>
          <a:p>
            <a:pPr algn="just">
              <a:lnSpc>
                <a:spcPct val="100000"/>
              </a:lnSpc>
              <a:spcBef>
                <a:spcPts val="0"/>
              </a:spcBef>
              <a:defRPr/>
            </a:pPr>
            <a:r>
              <a:rPr lang="en-US" dirty="0" err="1"/>
              <a:t>Nhiễm</a:t>
            </a:r>
            <a:r>
              <a:rPr lang="en-US" dirty="0"/>
              <a:t> </a:t>
            </a:r>
            <a:r>
              <a:rPr lang="en-US" dirty="0" err="1"/>
              <a:t>trùng</a:t>
            </a:r>
            <a:r>
              <a:rPr lang="en-US" dirty="0"/>
              <a:t> </a:t>
            </a:r>
            <a:r>
              <a:rPr lang="en-US" dirty="0" err="1"/>
              <a:t>thứ</a:t>
            </a:r>
            <a:r>
              <a:rPr lang="en-US" dirty="0"/>
              <a:t> </a:t>
            </a:r>
            <a:r>
              <a:rPr lang="en-US" dirty="0" err="1"/>
              <a:t>phát</a:t>
            </a:r>
            <a:r>
              <a:rPr lang="en-US" dirty="0"/>
              <a:t>, </a:t>
            </a:r>
            <a:r>
              <a:rPr lang="en-US" dirty="0" err="1"/>
              <a:t>sốc</a:t>
            </a:r>
            <a:r>
              <a:rPr lang="en-US" dirty="0"/>
              <a:t> </a:t>
            </a:r>
            <a:r>
              <a:rPr lang="en-US" dirty="0" err="1"/>
              <a:t>nhiễm</a:t>
            </a:r>
            <a:r>
              <a:rPr lang="en-US" dirty="0"/>
              <a:t> </a:t>
            </a:r>
            <a:r>
              <a:rPr lang="en-US" dirty="0" err="1"/>
              <a:t>trùng</a:t>
            </a:r>
            <a:endParaRPr lang="en-US" dirty="0"/>
          </a:p>
          <a:p>
            <a:pPr algn="just">
              <a:lnSpc>
                <a:spcPct val="100000"/>
              </a:lnSpc>
              <a:spcBef>
                <a:spcPts val="0"/>
              </a:spcBef>
              <a:defRPr/>
            </a:pPr>
            <a:r>
              <a:rPr lang="en-US" dirty="0" err="1"/>
              <a:t>Đông</a:t>
            </a:r>
            <a:r>
              <a:rPr lang="en-US" dirty="0"/>
              <a:t> </a:t>
            </a:r>
            <a:r>
              <a:rPr lang="en-US" dirty="0" err="1"/>
              <a:t>máu</a:t>
            </a:r>
            <a:r>
              <a:rPr lang="en-US" dirty="0"/>
              <a:t> </a:t>
            </a:r>
            <a:r>
              <a:rPr lang="en-US" dirty="0" err="1"/>
              <a:t>rải</a:t>
            </a:r>
            <a:r>
              <a:rPr lang="en-US" dirty="0"/>
              <a:t> </a:t>
            </a:r>
            <a:r>
              <a:rPr lang="en-US" dirty="0" err="1"/>
              <a:t>rác</a:t>
            </a:r>
            <a:r>
              <a:rPr lang="en-US" dirty="0"/>
              <a:t> </a:t>
            </a:r>
            <a:r>
              <a:rPr lang="en-US" dirty="0" err="1"/>
              <a:t>nội</a:t>
            </a:r>
            <a:r>
              <a:rPr lang="en-US" dirty="0"/>
              <a:t> </a:t>
            </a:r>
            <a:r>
              <a:rPr lang="en-US" dirty="0" err="1"/>
              <a:t>mạch</a:t>
            </a:r>
            <a:endParaRPr lang="en-US" dirty="0"/>
          </a:p>
          <a:p>
            <a:pPr algn="just">
              <a:lnSpc>
                <a:spcPct val="100000"/>
              </a:lnSpc>
              <a:spcBef>
                <a:spcPts val="0"/>
              </a:spcBef>
              <a:defRPr/>
            </a:pPr>
            <a:r>
              <a:rPr lang="vi-VN" dirty="0"/>
              <a:t> Tiêu cơ vân</a:t>
            </a:r>
            <a:endParaRPr lang="en-US" dirty="0"/>
          </a:p>
          <a:p>
            <a:pPr algn="just">
              <a:lnSpc>
                <a:spcPct val="100000"/>
              </a:lnSpc>
              <a:spcBef>
                <a:spcPts val="0"/>
              </a:spcBef>
              <a:defRPr/>
            </a:pPr>
            <a:r>
              <a:rPr lang="en-US" dirty="0" err="1"/>
              <a:t>Hội</a:t>
            </a:r>
            <a:r>
              <a:rPr lang="en-US" dirty="0"/>
              <a:t> </a:t>
            </a:r>
            <a:r>
              <a:rPr lang="en-US" dirty="0" err="1"/>
              <a:t>chứng</a:t>
            </a:r>
            <a:r>
              <a:rPr lang="en-US" dirty="0"/>
              <a:t> </a:t>
            </a:r>
            <a:r>
              <a:rPr lang="en-US" dirty="0" err="1"/>
              <a:t>viêm</a:t>
            </a:r>
            <a:r>
              <a:rPr lang="en-US" dirty="0"/>
              <a:t> </a:t>
            </a:r>
            <a:r>
              <a:rPr lang="en-US" dirty="0" err="1"/>
              <a:t>đa</a:t>
            </a:r>
            <a:r>
              <a:rPr lang="en-US" dirty="0"/>
              <a:t> </a:t>
            </a:r>
            <a:r>
              <a:rPr lang="en-US" dirty="0" err="1"/>
              <a:t>hệ</a:t>
            </a:r>
            <a:r>
              <a:rPr lang="en-US" dirty="0"/>
              <a:t> </a:t>
            </a:r>
            <a:r>
              <a:rPr lang="en-US" dirty="0" err="1"/>
              <a:t>thống</a:t>
            </a:r>
            <a:r>
              <a:rPr lang="en-US" dirty="0"/>
              <a:t> ở TE</a:t>
            </a:r>
          </a:p>
          <a:p>
            <a:pPr algn="just">
              <a:lnSpc>
                <a:spcPct val="100000"/>
              </a:lnSpc>
              <a:spcBef>
                <a:spcPts val="0"/>
              </a:spcBef>
              <a:defRPr/>
            </a:pPr>
            <a:r>
              <a:rPr lang="en-US" dirty="0"/>
              <a:t>Da </a:t>
            </a:r>
            <a:r>
              <a:rPr lang="en-US" dirty="0" err="1"/>
              <a:t>liễu</a:t>
            </a:r>
            <a:r>
              <a:rPr lang="en-US" dirty="0"/>
              <a:t>: </a:t>
            </a:r>
            <a:r>
              <a:rPr lang="en-US" dirty="0" err="1"/>
              <a:t>phát</a:t>
            </a:r>
            <a:r>
              <a:rPr lang="en-US" dirty="0"/>
              <a:t> ban, </a:t>
            </a:r>
            <a:r>
              <a:rPr lang="en-US" dirty="0" err="1"/>
              <a:t>rụng</a:t>
            </a:r>
            <a:r>
              <a:rPr lang="en-US" dirty="0"/>
              <a:t> </a:t>
            </a:r>
            <a:r>
              <a:rPr lang="en-US" dirty="0" err="1"/>
              <a:t>tóc</a:t>
            </a:r>
            <a:endParaRPr lang="en-US" dirty="0"/>
          </a:p>
          <a:p>
            <a:pPr algn="just">
              <a:lnSpc>
                <a:spcPct val="100000"/>
              </a:lnSpc>
              <a:spcBef>
                <a:spcPts val="0"/>
              </a:spcBef>
              <a:defRPr/>
            </a:pPr>
            <a:r>
              <a:rPr lang="en-US" dirty="0" err="1"/>
              <a:t>Thần</a:t>
            </a:r>
            <a:r>
              <a:rPr lang="en-US" dirty="0"/>
              <a:t> </a:t>
            </a:r>
            <a:r>
              <a:rPr lang="en-US" dirty="0" err="1"/>
              <a:t>kinh</a:t>
            </a:r>
            <a:r>
              <a:rPr lang="en-US" dirty="0"/>
              <a:t>: </a:t>
            </a:r>
            <a:r>
              <a:rPr lang="en-US" dirty="0" err="1"/>
              <a:t>gặp</a:t>
            </a:r>
            <a:r>
              <a:rPr lang="en-US" dirty="0"/>
              <a:t> </a:t>
            </a:r>
            <a:r>
              <a:rPr lang="en-US" dirty="0" err="1"/>
              <a:t>vấn</a:t>
            </a:r>
            <a:r>
              <a:rPr lang="en-US" dirty="0"/>
              <a:t> </a:t>
            </a:r>
            <a:r>
              <a:rPr lang="en-US" dirty="0" err="1"/>
              <a:t>đề</a:t>
            </a:r>
            <a:r>
              <a:rPr lang="en-US" dirty="0"/>
              <a:t> </a:t>
            </a:r>
            <a:r>
              <a:rPr lang="en-US" dirty="0" err="1"/>
              <a:t>khứu</a:t>
            </a:r>
            <a:r>
              <a:rPr lang="en-US" dirty="0"/>
              <a:t> </a:t>
            </a:r>
            <a:r>
              <a:rPr lang="en-US" dirty="0" err="1"/>
              <a:t>giác</a:t>
            </a:r>
            <a:r>
              <a:rPr lang="en-US" dirty="0"/>
              <a:t>, </a:t>
            </a:r>
            <a:r>
              <a:rPr lang="en-US" dirty="0" err="1"/>
              <a:t>vị</a:t>
            </a:r>
            <a:r>
              <a:rPr lang="en-US" dirty="0"/>
              <a:t> </a:t>
            </a:r>
            <a:r>
              <a:rPr lang="en-US" dirty="0" err="1"/>
              <a:t>giác</a:t>
            </a:r>
            <a:r>
              <a:rPr lang="en-US" dirty="0"/>
              <a:t>, </a:t>
            </a:r>
            <a:r>
              <a:rPr lang="en-US" dirty="0" err="1"/>
              <a:t>khó</a:t>
            </a:r>
            <a:r>
              <a:rPr lang="en-US" dirty="0"/>
              <a:t> </a:t>
            </a:r>
            <a:r>
              <a:rPr lang="en-US" dirty="0" err="1"/>
              <a:t>ngủ</a:t>
            </a:r>
            <a:r>
              <a:rPr lang="en-US" dirty="0"/>
              <a:t>, </a:t>
            </a:r>
            <a:r>
              <a:rPr lang="en-US" dirty="0" err="1"/>
              <a:t>khó</a:t>
            </a:r>
            <a:r>
              <a:rPr lang="en-US" dirty="0"/>
              <a:t> </a:t>
            </a:r>
            <a:r>
              <a:rPr lang="en-US" dirty="0" err="1"/>
              <a:t>tập</a:t>
            </a:r>
            <a:r>
              <a:rPr lang="en-US" dirty="0"/>
              <a:t> </a:t>
            </a:r>
            <a:r>
              <a:rPr lang="en-US" dirty="0" err="1"/>
              <a:t>trung</a:t>
            </a:r>
            <a:r>
              <a:rPr lang="en-US" dirty="0"/>
              <a:t>, </a:t>
            </a:r>
            <a:r>
              <a:rPr lang="en-US" dirty="0" err="1"/>
              <a:t>vấn</a:t>
            </a:r>
            <a:r>
              <a:rPr lang="en-US" dirty="0"/>
              <a:t> </a:t>
            </a:r>
            <a:r>
              <a:rPr lang="en-US" dirty="0" err="1"/>
              <a:t>đề</a:t>
            </a:r>
            <a:r>
              <a:rPr lang="en-US" dirty="0"/>
              <a:t> </a:t>
            </a:r>
            <a:r>
              <a:rPr lang="en-US" dirty="0" err="1"/>
              <a:t>trí</a:t>
            </a:r>
            <a:r>
              <a:rPr lang="en-US" dirty="0"/>
              <a:t> </a:t>
            </a:r>
            <a:r>
              <a:rPr lang="en-US" dirty="0" err="1"/>
              <a:t>nhớ</a:t>
            </a:r>
            <a:endParaRPr lang="en-US" dirty="0"/>
          </a:p>
          <a:p>
            <a:pPr algn="just">
              <a:lnSpc>
                <a:spcPct val="100000"/>
              </a:lnSpc>
              <a:spcBef>
                <a:spcPts val="0"/>
              </a:spcBef>
              <a:defRPr/>
            </a:pPr>
            <a:r>
              <a:rPr lang="en-US" dirty="0" err="1"/>
              <a:t>Tâm</a:t>
            </a:r>
            <a:r>
              <a:rPr lang="en-US" dirty="0"/>
              <a:t> </a:t>
            </a:r>
            <a:r>
              <a:rPr lang="en-US" dirty="0" err="1"/>
              <a:t>thần</a:t>
            </a:r>
            <a:r>
              <a:rPr lang="en-US" dirty="0"/>
              <a:t>: </a:t>
            </a:r>
            <a:r>
              <a:rPr lang="en-US" dirty="0" err="1"/>
              <a:t>trầm</a:t>
            </a:r>
            <a:r>
              <a:rPr lang="en-US" dirty="0"/>
              <a:t> </a:t>
            </a:r>
            <a:r>
              <a:rPr lang="en-US" dirty="0" err="1"/>
              <a:t>cảm</a:t>
            </a:r>
            <a:r>
              <a:rPr lang="en-US" dirty="0"/>
              <a:t>, lo </a:t>
            </a:r>
            <a:r>
              <a:rPr lang="en-US" dirty="0" err="1"/>
              <a:t>lắng</a:t>
            </a:r>
            <a:r>
              <a:rPr lang="en-US" dirty="0"/>
              <a:t>, </a:t>
            </a:r>
            <a:r>
              <a:rPr lang="en-US" dirty="0" err="1"/>
              <a:t>tâm</a:t>
            </a:r>
            <a:r>
              <a:rPr lang="en-US" dirty="0"/>
              <a:t> </a:t>
            </a:r>
            <a:r>
              <a:rPr lang="en-US" dirty="0" err="1"/>
              <a:t>trạng</a:t>
            </a:r>
            <a:r>
              <a:rPr lang="en-US" dirty="0"/>
              <a:t> </a:t>
            </a:r>
            <a:r>
              <a:rPr lang="en-US" dirty="0" err="1"/>
              <a:t>thay</a:t>
            </a:r>
            <a:r>
              <a:rPr lang="en-US" dirty="0"/>
              <a:t> </a:t>
            </a:r>
            <a:r>
              <a:rPr lang="en-US" dirty="0" err="1"/>
              <a:t>đổi</a:t>
            </a:r>
            <a:endParaRPr lang="vi-VN" sz="3200" dirty="0"/>
          </a:p>
        </p:txBody>
      </p:sp>
      <p:sp>
        <p:nvSpPr>
          <p:cNvPr id="4" name="TextBox 4">
            <a:extLst>
              <a:ext uri="{FF2B5EF4-FFF2-40B4-BE49-F238E27FC236}">
                <a16:creationId xmlns:a16="http://schemas.microsoft.com/office/drawing/2014/main" id="{9C4A62B5-C3D0-4DCE-A539-653EEE8A180D}"/>
              </a:ext>
            </a:extLst>
          </p:cNvPr>
          <p:cNvSpPr txBox="1">
            <a:spLocks noChangeArrowheads="1"/>
          </p:cNvSpPr>
          <p:nvPr/>
        </p:nvSpPr>
        <p:spPr bwMode="auto">
          <a:xfrm>
            <a:off x="6414653" y="951230"/>
            <a:ext cx="5555673" cy="5749266"/>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a:lnSpc>
                <a:spcPct val="100000"/>
              </a:lnSpc>
              <a:spcBef>
                <a:spcPts val="0"/>
              </a:spcBef>
              <a:defRPr/>
            </a:pPr>
            <a:r>
              <a:rPr lang="en-US" dirty="0" err="1"/>
              <a:t>Thường</a:t>
            </a:r>
            <a:r>
              <a:rPr lang="en-US" dirty="0"/>
              <a:t> </a:t>
            </a:r>
            <a:r>
              <a:rPr lang="vi-VN" dirty="0"/>
              <a:t>xảy ra ở những người có tiền sử nhiễm bệnh ≥</a:t>
            </a:r>
            <a:r>
              <a:rPr lang="en-US" dirty="0"/>
              <a:t> </a:t>
            </a:r>
            <a:r>
              <a:rPr lang="vi-VN" dirty="0"/>
              <a:t>2 tháng mà không thể giải thích bằng chẩn đoán thay thế. </a:t>
            </a:r>
            <a:endParaRPr lang="en-US" dirty="0"/>
          </a:p>
          <a:p>
            <a:pPr lvl="0" algn="just">
              <a:lnSpc>
                <a:spcPct val="100000"/>
              </a:lnSpc>
              <a:spcBef>
                <a:spcPts val="0"/>
              </a:spcBef>
              <a:defRPr/>
            </a:pPr>
            <a:r>
              <a:rPr lang="en-US" dirty="0" err="1"/>
              <a:t>Hậu</a:t>
            </a:r>
            <a:r>
              <a:rPr lang="en-US" dirty="0"/>
              <a:t> </a:t>
            </a:r>
            <a:r>
              <a:rPr lang="en-US" dirty="0" err="1"/>
              <a:t>quả</a:t>
            </a:r>
            <a:r>
              <a:rPr lang="en-US" dirty="0"/>
              <a:t>: SK </a:t>
            </a:r>
            <a:r>
              <a:rPr lang="vi-VN" dirty="0"/>
              <a:t>bị suy giảm kéo dài, có tác động nghiêm trọng đến khả năng quay trở lại làm việc hoặc tham gia cuộc sống xã hội. </a:t>
            </a:r>
            <a:endParaRPr lang="en-US" dirty="0"/>
          </a:p>
          <a:p>
            <a:pPr lvl="0" algn="just">
              <a:lnSpc>
                <a:spcPct val="100000"/>
              </a:lnSpc>
              <a:spcBef>
                <a:spcPts val="0"/>
              </a:spcBef>
              <a:defRPr/>
            </a:pPr>
            <a:r>
              <a:rPr lang="en-US" dirty="0"/>
              <a:t>Ả</a:t>
            </a:r>
            <a:r>
              <a:rPr lang="vi-VN" dirty="0"/>
              <a:t>nh hưởng đến </a:t>
            </a:r>
            <a:r>
              <a:rPr lang="en-US" dirty="0"/>
              <a:t>SK </a:t>
            </a:r>
            <a:r>
              <a:rPr lang="en-US" dirty="0" err="1"/>
              <a:t>thể</a:t>
            </a:r>
            <a:r>
              <a:rPr lang="en-US" dirty="0"/>
              <a:t> </a:t>
            </a:r>
            <a:r>
              <a:rPr lang="en-US" dirty="0" err="1"/>
              <a:t>chất</a:t>
            </a:r>
            <a:r>
              <a:rPr lang="en-US" dirty="0"/>
              <a:t>, </a:t>
            </a:r>
            <a:r>
              <a:rPr lang="vi-VN" dirty="0"/>
              <a:t>tâm thần</a:t>
            </a:r>
            <a:endParaRPr lang="en-US" dirty="0"/>
          </a:p>
          <a:p>
            <a:pPr lvl="0" algn="just">
              <a:lnSpc>
                <a:spcPct val="100000"/>
              </a:lnSpc>
              <a:spcBef>
                <a:spcPts val="0"/>
              </a:spcBef>
              <a:defRPr/>
            </a:pPr>
            <a:r>
              <a:rPr lang="en-US" dirty="0"/>
              <a:t>C</a:t>
            </a:r>
            <a:r>
              <a:rPr lang="vi-VN" dirty="0"/>
              <a:t>ó thể gây ra những hậu quả kinh tế đáng kể cho bản thân, gia đình và cho xã hội.</a:t>
            </a:r>
            <a:endParaRPr lang="en-US" dirty="0"/>
          </a:p>
        </p:txBody>
      </p:sp>
      <p:sp>
        <p:nvSpPr>
          <p:cNvPr id="5" name="Title 1">
            <a:extLst>
              <a:ext uri="{FF2B5EF4-FFF2-40B4-BE49-F238E27FC236}">
                <a16:creationId xmlns:a16="http://schemas.microsoft.com/office/drawing/2014/main" id="{2952E7D4-ED47-A0F9-E1EB-A71FE2110F17}"/>
              </a:ext>
            </a:extLst>
          </p:cNvPr>
          <p:cNvSpPr txBox="1">
            <a:spLocks/>
          </p:cNvSpPr>
          <p:nvPr/>
        </p:nvSpPr>
        <p:spPr>
          <a:xfrm>
            <a:off x="6414653" y="251938"/>
            <a:ext cx="5555673" cy="560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err="1">
                <a:solidFill>
                  <a:srgbClr val="0070C0"/>
                </a:solidFill>
                <a:latin typeface="Calibri" panose="020F0502020204030204" pitchFamily="34" charset="0"/>
                <a:cs typeface="Calibri" panose="020F0502020204030204" pitchFamily="34" charset="0"/>
              </a:rPr>
              <a:t>Hậu</a:t>
            </a:r>
            <a:r>
              <a:rPr lang="en-US" altLang="en-US" sz="3600" b="1" dirty="0">
                <a:solidFill>
                  <a:srgbClr val="0070C0"/>
                </a:solidFill>
                <a:latin typeface="Calibri" panose="020F0502020204030204" pitchFamily="34" charset="0"/>
                <a:cs typeface="Calibri" panose="020F0502020204030204" pitchFamily="34" charset="0"/>
              </a:rPr>
              <a:t> Covid-19</a:t>
            </a:r>
          </a:p>
        </p:txBody>
      </p:sp>
    </p:spTree>
    <p:extLst>
      <p:ext uri="{BB962C8B-B14F-4D97-AF65-F5344CB8AC3E}">
        <p14:creationId xmlns:p14="http://schemas.microsoft.com/office/powerpoint/2010/main" val="329150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AE19A8-0828-06C1-1579-2CCBC1E4D81D}"/>
              </a:ext>
            </a:extLst>
          </p:cNvPr>
          <p:cNvSpPr txBox="1">
            <a:spLocks/>
          </p:cNvSpPr>
          <p:nvPr/>
        </p:nvSpPr>
        <p:spPr>
          <a:xfrm>
            <a:off x="1013440" y="252607"/>
            <a:ext cx="10458124" cy="83955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a:solidFill>
                  <a:srgbClr val="0070C0"/>
                </a:solidFill>
                <a:latin typeface="Calibri" panose="020F0502020204030204" pitchFamily="34" charset="0"/>
                <a:cs typeface="Calibri" panose="020F0502020204030204" pitchFamily="34" charset="0"/>
              </a:rPr>
              <a:t>Biện pháp phòng chống</a:t>
            </a:r>
            <a:endParaRPr lang="en-US" altLang="en-US" sz="3600" b="1" dirty="0">
              <a:solidFill>
                <a:srgbClr val="0070C0"/>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7C2FE822-171F-C7B0-B87A-E358D370B0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2" t="21333" r="2967" b="31904"/>
          <a:stretch/>
        </p:blipFill>
        <p:spPr bwMode="auto">
          <a:xfrm>
            <a:off x="535138" y="1092164"/>
            <a:ext cx="5358367" cy="540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7E326F-2F4E-89B3-4708-E334D10E32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5" t="67282" r="2967" b="14256"/>
          <a:stretch/>
        </p:blipFill>
        <p:spPr bwMode="auto">
          <a:xfrm>
            <a:off x="6298497" y="2191042"/>
            <a:ext cx="5691811" cy="302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727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194695" y="1056320"/>
            <a:ext cx="2576214" cy="1631462"/>
          </a:xfrm>
          <a:solidFill>
            <a:schemeClr val="accent1">
              <a:lumMod val="20000"/>
              <a:lumOff val="80000"/>
            </a:schemeClr>
          </a:solidFill>
        </p:spPr>
        <p:txBody>
          <a:bodyPr>
            <a:noAutofit/>
          </a:bodyPr>
          <a:lstStyle/>
          <a:p>
            <a:pPr marL="0" indent="0" algn="just">
              <a:lnSpc>
                <a:spcPct val="100000"/>
              </a:lnSpc>
              <a:spcBef>
                <a:spcPct val="0"/>
              </a:spcBef>
              <a:buNone/>
              <a:defRPr/>
            </a:pPr>
            <a:r>
              <a:rPr lang="en-US" sz="3200" dirty="0" err="1">
                <a:latin typeface="Calibri" panose="020F0502020204030204" pitchFamily="34" charset="0"/>
              </a:rPr>
              <a:t>Tiêm</a:t>
            </a:r>
            <a:r>
              <a:rPr lang="en-US" sz="3200" dirty="0">
                <a:latin typeface="Calibri" panose="020F0502020204030204" pitchFamily="34" charset="0"/>
              </a:rPr>
              <a:t> </a:t>
            </a:r>
            <a:r>
              <a:rPr lang="vi-VN" sz="3200" dirty="0">
                <a:latin typeface="Calibri" panose="020F0502020204030204" pitchFamily="34" charset="0"/>
              </a:rPr>
              <a:t>vắc-xin phòng COVID-19 </a:t>
            </a:r>
            <a:r>
              <a:rPr lang="en-US" sz="3200" dirty="0" err="1">
                <a:latin typeface="Calibri" panose="020F0502020204030204" pitchFamily="34" charset="0"/>
              </a:rPr>
              <a:t>đủ</a:t>
            </a:r>
            <a:r>
              <a:rPr lang="en-US" sz="3200" dirty="0">
                <a:latin typeface="Calibri" panose="020F0502020204030204" pitchFamily="34" charset="0"/>
              </a:rPr>
              <a:t> </a:t>
            </a:r>
            <a:r>
              <a:rPr lang="en-US" sz="3200" dirty="0" err="1">
                <a:latin typeface="Calibri" panose="020F0502020204030204" pitchFamily="34" charset="0"/>
              </a:rPr>
              <a:t>mũi</a:t>
            </a:r>
            <a:endParaRPr lang="en-US" sz="3200" dirty="0">
              <a:latin typeface="Calibri" panose="020F0502020204030204" pitchFamily="34" charset="0"/>
            </a:endParaRPr>
          </a:p>
          <a:p>
            <a:pPr marL="0" indent="0" algn="just">
              <a:lnSpc>
                <a:spcPct val="100000"/>
              </a:lnSpc>
              <a:spcBef>
                <a:spcPct val="0"/>
              </a:spcBef>
              <a:buNone/>
              <a:defRPr/>
            </a:pPr>
            <a:endParaRPr lang="en-US" sz="32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952E7D4-ED47-A0F9-E1EB-A71FE2110F17}"/>
              </a:ext>
            </a:extLst>
          </p:cNvPr>
          <p:cNvSpPr txBox="1">
            <a:spLocks/>
          </p:cNvSpPr>
          <p:nvPr/>
        </p:nvSpPr>
        <p:spPr>
          <a:xfrm>
            <a:off x="-1" y="80963"/>
            <a:ext cx="12079705" cy="83338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err="1">
                <a:solidFill>
                  <a:srgbClr val="0070C0"/>
                </a:solidFill>
                <a:latin typeface="Calibri" panose="020F0502020204030204" pitchFamily="34" charset="0"/>
                <a:cs typeface="Calibri" panose="020F0502020204030204" pitchFamily="34" charset="0"/>
              </a:rPr>
              <a:t>Tiêm</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chủng</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vắc</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xin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phòng</a:t>
            </a:r>
            <a:r>
              <a:rPr lang="en-US" altLang="en-US" sz="3600" b="1" dirty="0">
                <a:solidFill>
                  <a:srgbClr val="0070C0"/>
                </a:solidFill>
                <a:latin typeface="Calibri" panose="020F0502020204030204" pitchFamily="34" charset="0"/>
                <a:cs typeface="Calibri" panose="020F0502020204030204" pitchFamily="34" charset="0"/>
              </a:rPr>
              <a:t> b</a:t>
            </a:r>
            <a:r>
              <a:rPr lang="vi-VN" altLang="en-US" sz="3600" b="1" dirty="0">
                <a:solidFill>
                  <a:srgbClr val="0070C0"/>
                </a:solidFill>
                <a:latin typeface="Calibri" panose="020F0502020204030204" pitchFamily="34" charset="0"/>
                <a:cs typeface="Calibri" panose="020F0502020204030204" pitchFamily="34" charset="0"/>
              </a:rPr>
              <a:t>ệnh </a:t>
            </a:r>
            <a:r>
              <a:rPr lang="de-DE" altLang="en-US" sz="3600" b="1" dirty="0">
                <a:solidFill>
                  <a:srgbClr val="0070C0"/>
                </a:solidFill>
                <a:latin typeface="Calibri" panose="020F0502020204030204" pitchFamily="34" charset="0"/>
                <a:cs typeface="Calibri" panose="020F0502020204030204" pitchFamily="34" charset="0"/>
              </a:rPr>
              <a:t>Covid-19</a:t>
            </a:r>
            <a:endParaRPr lang="en-US" altLang="en-US" sz="4800" b="1" dirty="0">
              <a:solidFill>
                <a:srgbClr val="0070C0"/>
              </a:solidFill>
              <a:latin typeface="Calibri" panose="020F0502020204030204" pitchFamily="34" charset="0"/>
              <a:cs typeface="Calibri" panose="020F0502020204030204" pitchFamily="34" charset="0"/>
            </a:endParaRPr>
          </a:p>
        </p:txBody>
      </p:sp>
      <p:sp>
        <p:nvSpPr>
          <p:cNvPr id="5" name="Content Placeholder 2"/>
          <p:cNvSpPr txBox="1">
            <a:spLocks/>
          </p:cNvSpPr>
          <p:nvPr/>
        </p:nvSpPr>
        <p:spPr>
          <a:xfrm>
            <a:off x="4044068" y="1056320"/>
            <a:ext cx="8035636" cy="1631462"/>
          </a:xfrm>
          <a:prstGeom prst="rect">
            <a:avLst/>
          </a:prstGeom>
          <a:solidFill>
            <a:schemeClr val="accent1">
              <a:lumMod val="20000"/>
              <a:lumOff val="80000"/>
            </a:schemeClr>
          </a:solidFill>
        </p:spPr>
        <p:txBody>
          <a:bodyPr vert="horz" lIns="91440" tIns="45720" rIns="91440" bIns="45720" rtlCol="0">
            <a:noAutofit/>
          </a:bodyPr>
          <a:lstStyle>
            <a:lvl1pPr marL="228600" indent="-228600" algn="just">
              <a:lnSpc>
                <a:spcPct val="100000"/>
              </a:lnSpc>
              <a:spcBef>
                <a:spcPct val="0"/>
              </a:spcBef>
              <a:buFont typeface="Arial" panose="020B0604020202020204" pitchFamily="34" charset="0"/>
              <a:buChar char="•"/>
              <a:defRPr sz="3200">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a:t>
            </a:r>
            <a:r>
              <a:rPr lang="vi-VN" dirty="0"/>
              <a:t>iảm số trường hợp bệnh nặng</a:t>
            </a:r>
            <a:endParaRPr lang="en-US" dirty="0"/>
          </a:p>
          <a:p>
            <a:r>
              <a:rPr lang="en-US" dirty="0"/>
              <a:t>G</a:t>
            </a:r>
            <a:r>
              <a:rPr lang="vi-VN" dirty="0"/>
              <a:t>iảm nhập viện</a:t>
            </a:r>
            <a:endParaRPr lang="en-US" dirty="0"/>
          </a:p>
          <a:p>
            <a:r>
              <a:rPr lang="en-US" dirty="0" err="1"/>
              <a:t>Giảm</a:t>
            </a:r>
            <a:r>
              <a:rPr lang="en-US" dirty="0"/>
              <a:t> </a:t>
            </a:r>
            <a:r>
              <a:rPr lang="en-US" dirty="0" err="1"/>
              <a:t>nguy</a:t>
            </a:r>
            <a:r>
              <a:rPr lang="en-US" dirty="0"/>
              <a:t> </a:t>
            </a:r>
            <a:r>
              <a:rPr lang="en-US" dirty="0" err="1"/>
              <a:t>cơ</a:t>
            </a:r>
            <a:r>
              <a:rPr lang="en-US" dirty="0"/>
              <a:t> </a:t>
            </a:r>
            <a:r>
              <a:rPr lang="vi-VN" dirty="0"/>
              <a:t>tử vong do COVID-19</a:t>
            </a:r>
            <a:endParaRPr lang="en-US" dirty="0"/>
          </a:p>
        </p:txBody>
      </p:sp>
      <p:sp>
        <p:nvSpPr>
          <p:cNvPr id="6" name="Content Placeholder 2"/>
          <p:cNvSpPr txBox="1">
            <a:spLocks/>
          </p:cNvSpPr>
          <p:nvPr/>
        </p:nvSpPr>
        <p:spPr>
          <a:xfrm>
            <a:off x="164796" y="2874917"/>
            <a:ext cx="2991119" cy="2022727"/>
          </a:xfrm>
          <a:prstGeom prst="rect">
            <a:avLst/>
          </a:prstGeom>
          <a:solidFill>
            <a:schemeClr val="accent1">
              <a:lumMod val="20000"/>
              <a:lumOff val="80000"/>
            </a:schemeClr>
          </a:solidFill>
        </p:spPr>
        <p:txBody>
          <a:bodyPr vert="horz" lIns="91440" tIns="45720" rIns="91440" bIns="45720" rtlCol="0">
            <a:noAutofit/>
          </a:bodyPr>
          <a:lstStyle>
            <a:defPPr>
              <a:defRPr lang="en-US"/>
            </a:defPPr>
            <a:lvl1pPr marL="228600" indent="-228600" algn="just">
              <a:lnSpc>
                <a:spcPct val="100000"/>
              </a:lnSpc>
              <a:spcBef>
                <a:spcPct val="0"/>
              </a:spcBef>
              <a:buFont typeface="Arial" panose="020B0604020202020204" pitchFamily="34" charset="0"/>
              <a:buChar char="•"/>
              <a:defRPr sz="3200">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err="1"/>
              <a:t>Khả</a:t>
            </a:r>
            <a:r>
              <a:rPr lang="en-US" dirty="0"/>
              <a:t> </a:t>
            </a:r>
            <a:r>
              <a:rPr lang="en-US" dirty="0" err="1"/>
              <a:t>năng</a:t>
            </a:r>
            <a:r>
              <a:rPr lang="en-US" dirty="0"/>
              <a:t> </a:t>
            </a:r>
            <a:r>
              <a:rPr lang="en-US" dirty="0" err="1"/>
              <a:t>bảo</a:t>
            </a:r>
            <a:r>
              <a:rPr lang="en-US" dirty="0"/>
              <a:t> </a:t>
            </a:r>
            <a:r>
              <a:rPr lang="en-US" dirty="0" err="1"/>
              <a:t>vệ</a:t>
            </a:r>
            <a:r>
              <a:rPr lang="en-US" dirty="0"/>
              <a:t> </a:t>
            </a:r>
            <a:r>
              <a:rPr lang="en-US" dirty="0" err="1"/>
              <a:t>sau</a:t>
            </a:r>
            <a:r>
              <a:rPr lang="en-US" dirty="0"/>
              <a:t> </a:t>
            </a:r>
            <a:r>
              <a:rPr lang="en-US" dirty="0" err="1"/>
              <a:t>tiêm</a:t>
            </a:r>
            <a:r>
              <a:rPr lang="en-US" dirty="0"/>
              <a:t> </a:t>
            </a:r>
            <a:r>
              <a:rPr lang="en-US" dirty="0" err="1"/>
              <a:t>vắc</a:t>
            </a:r>
            <a:r>
              <a:rPr lang="en-US" dirty="0"/>
              <a:t> </a:t>
            </a:r>
            <a:r>
              <a:rPr lang="en-US" dirty="0" err="1"/>
              <a:t>xin</a:t>
            </a:r>
            <a:r>
              <a:rPr lang="en-US" dirty="0"/>
              <a:t> </a:t>
            </a:r>
            <a:r>
              <a:rPr lang="en-US" dirty="0" err="1"/>
              <a:t>giảm</a:t>
            </a:r>
            <a:r>
              <a:rPr lang="en-US" dirty="0"/>
              <a:t> </a:t>
            </a:r>
            <a:r>
              <a:rPr lang="en-US" dirty="0" err="1"/>
              <a:t>dần</a:t>
            </a:r>
            <a:r>
              <a:rPr lang="en-US" dirty="0"/>
              <a:t> </a:t>
            </a:r>
            <a:r>
              <a:rPr lang="en-US" dirty="0" err="1"/>
              <a:t>theo</a:t>
            </a:r>
            <a:r>
              <a:rPr lang="en-US" dirty="0"/>
              <a:t> </a:t>
            </a:r>
            <a:r>
              <a:rPr lang="en-US" dirty="0" err="1"/>
              <a:t>thời</a:t>
            </a:r>
            <a:r>
              <a:rPr lang="en-US" dirty="0"/>
              <a:t> </a:t>
            </a:r>
            <a:r>
              <a:rPr lang="en-US" dirty="0" err="1"/>
              <a:t>gian</a:t>
            </a:r>
            <a:endParaRPr lang="en-US" dirty="0"/>
          </a:p>
          <a:p>
            <a:endParaRPr lang="en-US" dirty="0"/>
          </a:p>
        </p:txBody>
      </p:sp>
      <p:sp>
        <p:nvSpPr>
          <p:cNvPr id="7" name="Content Placeholder 2"/>
          <p:cNvSpPr txBox="1">
            <a:spLocks/>
          </p:cNvSpPr>
          <p:nvPr/>
        </p:nvSpPr>
        <p:spPr>
          <a:xfrm>
            <a:off x="3934689" y="2860395"/>
            <a:ext cx="8035636" cy="2051772"/>
          </a:xfrm>
          <a:prstGeom prst="rect">
            <a:avLst/>
          </a:prstGeom>
          <a:solidFill>
            <a:schemeClr val="accent1">
              <a:lumMod val="20000"/>
              <a:lumOff val="80000"/>
            </a:schemeClr>
          </a:solidFill>
        </p:spPr>
        <p:txBody>
          <a:bodyPr vert="horz" lIns="91440" tIns="45720" rIns="91440" bIns="45720" rtlCol="0">
            <a:noAutofit/>
          </a:bodyPr>
          <a:lstStyle>
            <a:defPPr>
              <a:defRPr lang="en-US"/>
            </a:defPPr>
            <a:lvl1pPr marL="228600" indent="-228600" algn="just">
              <a:lnSpc>
                <a:spcPct val="100000"/>
              </a:lnSpc>
              <a:spcBef>
                <a:spcPct val="0"/>
              </a:spcBef>
              <a:buFont typeface="Arial" panose="020B0604020202020204" pitchFamily="34" charset="0"/>
              <a:buChar char="•"/>
              <a:defRPr sz="3200">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a:t>
            </a:r>
            <a:r>
              <a:rPr lang="vi-VN" dirty="0"/>
              <a:t>iêm vắc xin phòng COVID-19 nhắc lại </a:t>
            </a:r>
            <a:r>
              <a:rPr lang="en-US" dirty="0">
                <a:sym typeface="Wingdings" panose="05000000000000000000" pitchFamily="2" charset="2"/>
              </a:rPr>
              <a:t> </a:t>
            </a:r>
            <a:r>
              <a:rPr lang="vi-VN" dirty="0"/>
              <a:t>tăng cường miễn dịch phòng bệnh COVID-19</a:t>
            </a:r>
            <a:r>
              <a:rPr lang="en-US" dirty="0"/>
              <a:t>, </a:t>
            </a:r>
            <a:r>
              <a:rPr lang="en-US" dirty="0" err="1">
                <a:sym typeface="Wingdings" panose="05000000000000000000" pitchFamily="2" charset="2"/>
              </a:rPr>
              <a:t>tăng</a:t>
            </a:r>
            <a:r>
              <a:rPr lang="en-US" dirty="0">
                <a:sym typeface="Wingdings" panose="05000000000000000000" pitchFamily="2" charset="2"/>
              </a:rPr>
              <a:t> </a:t>
            </a:r>
            <a:r>
              <a:rPr lang="en-US" dirty="0" err="1">
                <a:sym typeface="Wingdings" panose="05000000000000000000" pitchFamily="2" charset="2"/>
              </a:rPr>
              <a:t>nồng</a:t>
            </a:r>
            <a:r>
              <a:rPr lang="en-US" dirty="0">
                <a:sym typeface="Wingdings" panose="05000000000000000000" pitchFamily="2" charset="2"/>
              </a:rPr>
              <a:t> </a:t>
            </a:r>
            <a:r>
              <a:rPr lang="en-US" dirty="0" err="1">
                <a:sym typeface="Wingdings" panose="05000000000000000000" pitchFamily="2" charset="2"/>
              </a:rPr>
              <a:t>độ</a:t>
            </a:r>
            <a:r>
              <a:rPr lang="en-US" dirty="0">
                <a:sym typeface="Wingdings" panose="05000000000000000000" pitchFamily="2" charset="2"/>
              </a:rPr>
              <a:t> </a:t>
            </a:r>
            <a:r>
              <a:rPr lang="en-US" dirty="0" err="1">
                <a:sym typeface="Wingdings" panose="05000000000000000000" pitchFamily="2" charset="2"/>
              </a:rPr>
              <a:t>kháng</a:t>
            </a:r>
            <a:r>
              <a:rPr lang="en-US" dirty="0">
                <a:sym typeface="Wingdings" panose="05000000000000000000" pitchFamily="2" charset="2"/>
              </a:rPr>
              <a:t> </a:t>
            </a:r>
            <a:r>
              <a:rPr lang="en-US" dirty="0" err="1">
                <a:sym typeface="Wingdings" panose="05000000000000000000" pitchFamily="2" charset="2"/>
              </a:rPr>
              <a:t>thể</a:t>
            </a:r>
            <a:r>
              <a:rPr lang="en-US" dirty="0">
                <a:sym typeface="Wingdings" panose="05000000000000000000" pitchFamily="2" charset="2"/>
              </a:rPr>
              <a:t> </a:t>
            </a:r>
            <a:r>
              <a:rPr lang="en-US" dirty="0" err="1">
                <a:sym typeface="Wingdings" panose="05000000000000000000" pitchFamily="2" charset="2"/>
              </a:rPr>
              <a:t>trung</a:t>
            </a:r>
            <a:r>
              <a:rPr lang="en-US" dirty="0">
                <a:sym typeface="Wingdings" panose="05000000000000000000" pitchFamily="2" charset="2"/>
              </a:rPr>
              <a:t> </a:t>
            </a:r>
            <a:r>
              <a:rPr lang="en-US" dirty="0" err="1">
                <a:sym typeface="Wingdings" panose="05000000000000000000" pitchFamily="2" charset="2"/>
              </a:rPr>
              <a:t>hoà</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biến</a:t>
            </a:r>
            <a:r>
              <a:rPr lang="en-US" dirty="0">
                <a:sym typeface="Wingdings" panose="05000000000000000000" pitchFamily="2" charset="2"/>
              </a:rPr>
              <a:t> </a:t>
            </a:r>
            <a:r>
              <a:rPr lang="en-US" dirty="0" err="1">
                <a:sym typeface="Wingdings" panose="05000000000000000000" pitchFamily="2" charset="2"/>
              </a:rPr>
              <a:t>thể</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Omicron.</a:t>
            </a:r>
            <a:endParaRPr lang="en-US" dirty="0"/>
          </a:p>
        </p:txBody>
      </p:sp>
      <p:sp>
        <p:nvSpPr>
          <p:cNvPr id="2" name="Right Arrow 1"/>
          <p:cNvSpPr/>
          <p:nvPr/>
        </p:nvSpPr>
        <p:spPr>
          <a:xfrm>
            <a:off x="3185814" y="1631334"/>
            <a:ext cx="581892" cy="221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254356" y="3775458"/>
            <a:ext cx="581892" cy="221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94695" y="5099302"/>
            <a:ext cx="7817188" cy="1699835"/>
          </a:xfrm>
          <a:prstGeom prst="rect">
            <a:avLst/>
          </a:prstGeom>
          <a:solidFill>
            <a:schemeClr val="accent1">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ct val="0"/>
              </a:spcBef>
              <a:buNone/>
              <a:defRPr/>
            </a:pPr>
            <a:r>
              <a:rPr lang="en-US" dirty="0" err="1">
                <a:solidFill>
                  <a:srgbClr val="0070C0"/>
                </a:solidFill>
                <a:sym typeface="Wingdings" panose="05000000000000000000" pitchFamily="2" charset="2"/>
              </a:rPr>
              <a:t>Việc</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tiêm</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chủng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nhắc</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lại</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vẫn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là</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biện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pháp</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quan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trọng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trong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phòng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ngừa</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nhiễm</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bệnh</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nặng</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và</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tử</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vong</a:t>
            </a:r>
            <a:r>
              <a:rPr lang="en-US" dirty="0">
                <a:solidFill>
                  <a:srgbClr val="0070C0"/>
                </a:solidFill>
                <a:sym typeface="Wingdings" panose="05000000000000000000" pitchFamily="2" charset="2"/>
              </a:rPr>
              <a:t> (WHO </a:t>
            </a:r>
            <a:r>
              <a:rPr lang="en-US" dirty="0" err="1">
                <a:solidFill>
                  <a:srgbClr val="0070C0"/>
                </a:solidFill>
                <a:sym typeface="Wingdings" panose="05000000000000000000" pitchFamily="2" charset="2"/>
              </a:rPr>
              <a:t>và</a:t>
            </a:r>
            <a:r>
              <a:rPr lang="en-US" dirty="0">
                <a:solidFill>
                  <a:srgbClr val="0070C0"/>
                </a:solidFill>
                <a:sym typeface="Wingdings" panose="05000000000000000000" pitchFamily="2" charset="2"/>
              </a:rPr>
              <a:t> CDC </a:t>
            </a:r>
            <a:r>
              <a:rPr lang="en-US" dirty="0" err="1">
                <a:solidFill>
                  <a:srgbClr val="0070C0"/>
                </a:solidFill>
                <a:sym typeface="Wingdings" panose="05000000000000000000" pitchFamily="2" charset="2"/>
              </a:rPr>
              <a:t>Hoa</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Kỳ</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khuyến</a:t>
            </a: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cáo</a:t>
            </a:r>
            <a:r>
              <a:rPr lang="en-US" dirty="0">
                <a:solidFill>
                  <a:srgbClr val="0070C0"/>
                </a:solidFill>
                <a:sym typeface="Wingdings" panose="05000000000000000000" pitchFamily="2" charset="2"/>
              </a:rPr>
              <a:t>)</a:t>
            </a:r>
          </a:p>
        </p:txBody>
      </p:sp>
      <p:pic>
        <p:nvPicPr>
          <p:cNvPr id="10" name="Picture 9" descr="A picture containing text, person, indoor&#10;&#10;Description automatically generated">
            <a:extLst>
              <a:ext uri="{FF2B5EF4-FFF2-40B4-BE49-F238E27FC236}">
                <a16:creationId xmlns:a16="http://schemas.microsoft.com/office/drawing/2014/main" id="{D8E357AD-48E8-CB0F-381E-BED509C64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8872" y="4502727"/>
            <a:ext cx="3769893" cy="2402404"/>
          </a:xfrm>
          <a:prstGeom prst="rect">
            <a:avLst/>
          </a:prstGeom>
        </p:spPr>
      </p:pic>
    </p:spTree>
    <p:extLst>
      <p:ext uri="{BB962C8B-B14F-4D97-AF65-F5344CB8AC3E}">
        <p14:creationId xmlns:p14="http://schemas.microsoft.com/office/powerpoint/2010/main" val="2340924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2" descr="sneeze2">
            <a:extLst>
              <a:ext uri="{FF2B5EF4-FFF2-40B4-BE49-F238E27FC236}">
                <a16:creationId xmlns:a16="http://schemas.microsoft.com/office/drawing/2014/main" id="{D603452F-B92A-1F83-4EA4-42D922548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397" y="870771"/>
            <a:ext cx="3934978" cy="242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pplication&#10;&#10;Description automatically generated">
            <a:extLst>
              <a:ext uri="{FF2B5EF4-FFF2-40B4-BE49-F238E27FC236}">
                <a16:creationId xmlns:a16="http://schemas.microsoft.com/office/drawing/2014/main" id="{6194B4A9-4CF0-C736-9135-C44800930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773" y="3468953"/>
            <a:ext cx="4539825" cy="3213499"/>
          </a:xfrm>
          <a:prstGeom prst="rect">
            <a:avLst/>
          </a:prstGeom>
        </p:spPr>
      </p:pic>
      <p:sp>
        <p:nvSpPr>
          <p:cNvPr id="47109" name="Content Placeholder 1">
            <a:extLst>
              <a:ext uri="{FF2B5EF4-FFF2-40B4-BE49-F238E27FC236}">
                <a16:creationId xmlns:a16="http://schemas.microsoft.com/office/drawing/2014/main" id="{E4065B12-0E36-23DB-4C8C-40D65DEB0711}"/>
              </a:ext>
            </a:extLst>
          </p:cNvPr>
          <p:cNvSpPr txBox="1">
            <a:spLocks/>
          </p:cNvSpPr>
          <p:nvPr/>
        </p:nvSpPr>
        <p:spPr bwMode="auto">
          <a:xfrm>
            <a:off x="-369" y="896415"/>
            <a:ext cx="7766137" cy="586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marR="0" lvl="0" indent="-514350" algn="just" defTabSz="914400" rtl="0" eaLnBrk="1" fontAlgn="auto" latinLnBrk="0" hangingPunct="1">
              <a:lnSpc>
                <a:spcPct val="100000"/>
              </a:lnSpc>
              <a:spcAft>
                <a:spcPts val="0"/>
              </a:spcAft>
              <a:buClr>
                <a:srgbClr val="0070C0"/>
              </a:buClr>
              <a:buSzPct val="100000"/>
              <a:buFont typeface="Arial" panose="020B0604020202020204" pitchFamily="34" charset="0"/>
              <a:buChar char="•"/>
              <a:tabLst/>
              <a:defRPr/>
            </a:pPr>
            <a:r>
              <a:rPr lang="vi-VN" altLang="en-US" sz="2800" dirty="0">
                <a:cs typeface="Calibri" panose="020F0502020204030204" pitchFamily="34" charset="0"/>
              </a:rPr>
              <a:t>Là bệnh nhiễm trùng hô hấp cấp tính do virus gây nên.</a:t>
            </a:r>
            <a:endParaRPr lang="en-US" altLang="en-US" sz="2800" dirty="0">
              <a:cs typeface="Calibri" panose="020F0502020204030204" pitchFamily="34" charset="0"/>
            </a:endParaRPr>
          </a:p>
          <a:p>
            <a:pPr marL="514350" lvl="0" indent="-514350" algn="just">
              <a:buClr>
                <a:srgbClr val="0070C0"/>
              </a:buClr>
              <a:buSzPct val="100000"/>
              <a:buFont typeface="Arial" panose="020B0604020202020204" pitchFamily="34" charset="0"/>
              <a:buChar char="•"/>
              <a:defRPr/>
            </a:pPr>
            <a:r>
              <a:rPr lang="vi-VN" sz="2800" dirty="0"/>
              <a:t>Tác nhân gây bệnh chủ yếu do các chủng vi rút cúm A(H3N2), cúm A(H1N1), cúm B và cúm C.</a:t>
            </a:r>
            <a:endParaRPr lang="en-US" altLang="en-US" sz="2800" dirty="0">
              <a:cs typeface="Calibri" panose="020F0502020204030204" pitchFamily="34" charset="0"/>
            </a:endParaRPr>
          </a:p>
          <a:p>
            <a:pPr marL="514350" lvl="0" indent="-514350" algn="just">
              <a:buClr>
                <a:srgbClr val="0070C0"/>
              </a:buClr>
              <a:buSzPct val="100000"/>
              <a:buFont typeface="Arial" panose="020B0604020202020204" pitchFamily="34" charset="0"/>
              <a:buChar char="•"/>
              <a:defRPr/>
            </a:pPr>
            <a:r>
              <a:rPr lang="en-US" altLang="en-US" sz="2800" dirty="0" err="1">
                <a:cs typeface="Calibri" panose="020F0502020204030204" pitchFamily="34" charset="0"/>
              </a:rPr>
              <a:t>Lây</a:t>
            </a:r>
            <a:r>
              <a:rPr lang="en-US" altLang="en-US" sz="2800" dirty="0">
                <a:cs typeface="Calibri" panose="020F0502020204030204" pitchFamily="34" charset="0"/>
              </a:rPr>
              <a:t> </a:t>
            </a:r>
            <a:r>
              <a:rPr lang="en-US" altLang="en-US" sz="2800" dirty="0" err="1">
                <a:cs typeface="Calibri" panose="020F0502020204030204" pitchFamily="34" charset="0"/>
              </a:rPr>
              <a:t>truyền</a:t>
            </a:r>
            <a:r>
              <a:rPr lang="en-US" altLang="en-US" sz="2800" dirty="0">
                <a:cs typeface="Calibri" panose="020F0502020204030204" pitchFamily="34" charset="0"/>
              </a:rPr>
              <a:t> qua </a:t>
            </a:r>
            <a:r>
              <a:rPr lang="en-US" altLang="en-US" sz="2800" dirty="0" err="1">
                <a:cs typeface="Calibri" panose="020F0502020204030204" pitchFamily="34" charset="0"/>
              </a:rPr>
              <a:t>đường</a:t>
            </a:r>
            <a:r>
              <a:rPr lang="en-US" altLang="en-US" sz="2800" dirty="0">
                <a:cs typeface="Calibri" panose="020F0502020204030204" pitchFamily="34" charset="0"/>
              </a:rPr>
              <a:t> </a:t>
            </a:r>
            <a:r>
              <a:rPr lang="en-US" altLang="en-US" sz="2800" dirty="0" err="1">
                <a:cs typeface="Calibri" panose="020F0502020204030204" pitchFamily="34" charset="0"/>
              </a:rPr>
              <a:t>hô</a:t>
            </a:r>
            <a:r>
              <a:rPr lang="en-US" altLang="en-US" sz="2800" dirty="0">
                <a:cs typeface="Calibri" panose="020F0502020204030204" pitchFamily="34" charset="0"/>
              </a:rPr>
              <a:t> </a:t>
            </a:r>
            <a:r>
              <a:rPr lang="en-US" altLang="en-US" sz="2800" dirty="0" err="1">
                <a:cs typeface="Calibri" panose="020F0502020204030204" pitchFamily="34" charset="0"/>
              </a:rPr>
              <a:t>hấp</a:t>
            </a:r>
            <a:r>
              <a:rPr lang="vi-VN" altLang="en-US" sz="2800" dirty="0">
                <a:cs typeface="Calibri" panose="020F0502020204030204" pitchFamily="34" charset="0"/>
              </a:rPr>
              <a:t> qua giọt bắn</a:t>
            </a:r>
            <a:r>
              <a:rPr lang="en-US" altLang="en-US" sz="2800" dirty="0">
                <a:cs typeface="Calibri" panose="020F0502020204030204" pitchFamily="34" charset="0"/>
              </a:rPr>
              <a:t>, </a:t>
            </a:r>
            <a:r>
              <a:rPr lang="en-US" altLang="en-US" sz="2800" dirty="0" err="1">
                <a:cs typeface="Calibri" panose="020F0502020204030204" pitchFamily="34" charset="0"/>
              </a:rPr>
              <a:t>dịch</a:t>
            </a:r>
            <a:r>
              <a:rPr lang="en-US" altLang="en-US" sz="2800" dirty="0">
                <a:cs typeface="Calibri" panose="020F0502020204030204" pitchFamily="34" charset="0"/>
              </a:rPr>
              <a:t> </a:t>
            </a:r>
            <a:r>
              <a:rPr lang="en-US" altLang="en-US" sz="2800" dirty="0" err="1">
                <a:cs typeface="Calibri" panose="020F0502020204030204" pitchFamily="34" charset="0"/>
              </a:rPr>
              <a:t>tiết</a:t>
            </a:r>
            <a:r>
              <a:rPr lang="en-US" altLang="en-US" sz="2800" dirty="0">
                <a:cs typeface="Calibri" panose="020F0502020204030204" pitchFamily="34" charset="0"/>
              </a:rPr>
              <a:t> </a:t>
            </a:r>
            <a:r>
              <a:rPr lang="en-US" altLang="en-US" sz="2800" dirty="0" err="1">
                <a:cs typeface="Calibri" panose="020F0502020204030204" pitchFamily="34" charset="0"/>
              </a:rPr>
              <a:t>mũi</a:t>
            </a:r>
            <a:r>
              <a:rPr lang="en-US" altLang="en-US" sz="2800" dirty="0">
                <a:cs typeface="Calibri" panose="020F0502020204030204" pitchFamily="34" charset="0"/>
              </a:rPr>
              <a:t> </a:t>
            </a:r>
            <a:r>
              <a:rPr lang="en-US" altLang="en-US" sz="2800" dirty="0" err="1">
                <a:cs typeface="Calibri" panose="020F0502020204030204" pitchFamily="34" charset="0"/>
              </a:rPr>
              <a:t>họng</a:t>
            </a:r>
            <a:r>
              <a:rPr lang="en-US" altLang="en-US" sz="2800" dirty="0">
                <a:cs typeface="Calibri" panose="020F0502020204030204" pitchFamily="34" charset="0"/>
              </a:rPr>
              <a:t> do ho, </a:t>
            </a:r>
            <a:r>
              <a:rPr lang="en-US" altLang="en-US" sz="2800" dirty="0" err="1">
                <a:cs typeface="Calibri" panose="020F0502020204030204" pitchFamily="34" charset="0"/>
              </a:rPr>
              <a:t>hắt</a:t>
            </a:r>
            <a:r>
              <a:rPr lang="en-US" altLang="en-US" sz="2800" dirty="0">
                <a:cs typeface="Calibri" panose="020F0502020204030204" pitchFamily="34" charset="0"/>
              </a:rPr>
              <a:t> </a:t>
            </a:r>
            <a:r>
              <a:rPr lang="en-US" altLang="en-US" sz="2800" dirty="0" err="1">
                <a:cs typeface="Calibri" panose="020F0502020204030204" pitchFamily="34" charset="0"/>
              </a:rPr>
              <a:t>hơi</a:t>
            </a:r>
            <a:r>
              <a:rPr lang="en-US" altLang="en-US" sz="2800" dirty="0">
                <a:cs typeface="Calibri" panose="020F0502020204030204" pitchFamily="34" charset="0"/>
              </a:rPr>
              <a:t>, ho </a:t>
            </a:r>
            <a:r>
              <a:rPr lang="en-US" altLang="en-US" sz="2800" dirty="0" err="1">
                <a:cs typeface="Calibri" panose="020F0502020204030204" pitchFamily="34" charset="0"/>
              </a:rPr>
              <a:t>khạc</a:t>
            </a:r>
            <a:r>
              <a:rPr lang="vi-VN" altLang="en-US" sz="2800" dirty="0">
                <a:cs typeface="Calibri" panose="020F0502020204030204" pitchFamily="34" charset="0"/>
              </a:rPr>
              <a:t>. Bệnh </a:t>
            </a:r>
            <a:r>
              <a:rPr lang="en-US" altLang="en-US" sz="2800" dirty="0" err="1">
                <a:cs typeface="Calibri" panose="020F0502020204030204" pitchFamily="34" charset="0"/>
              </a:rPr>
              <a:t>có</a:t>
            </a:r>
            <a:r>
              <a:rPr lang="en-US" altLang="en-US" sz="2800" dirty="0">
                <a:cs typeface="Calibri" panose="020F0502020204030204" pitchFamily="34" charset="0"/>
              </a:rPr>
              <a:t> </a:t>
            </a:r>
            <a:r>
              <a:rPr lang="en-US" altLang="en-US" sz="2800" dirty="0" err="1">
                <a:cs typeface="Calibri" panose="020F0502020204030204" pitchFamily="34" charset="0"/>
              </a:rPr>
              <a:t>khả</a:t>
            </a:r>
            <a:r>
              <a:rPr lang="en-US" altLang="en-US" sz="2800" dirty="0">
                <a:cs typeface="Calibri" panose="020F0502020204030204" pitchFamily="34" charset="0"/>
              </a:rPr>
              <a:t> </a:t>
            </a:r>
            <a:r>
              <a:rPr lang="en-US" altLang="en-US" sz="2800" dirty="0" err="1">
                <a:cs typeface="Calibri" panose="020F0502020204030204" pitchFamily="34" charset="0"/>
              </a:rPr>
              <a:t>năng</a:t>
            </a:r>
            <a:r>
              <a:rPr lang="en-US" altLang="en-US" sz="2800" dirty="0">
                <a:cs typeface="Calibri" panose="020F0502020204030204" pitchFamily="34" charset="0"/>
              </a:rPr>
              <a:t> </a:t>
            </a:r>
            <a:r>
              <a:rPr lang="en-US" altLang="en-US" sz="2800" dirty="0" err="1">
                <a:cs typeface="Calibri" panose="020F0502020204030204" pitchFamily="34" charset="0"/>
              </a:rPr>
              <a:t>lây</a:t>
            </a:r>
            <a:r>
              <a:rPr lang="en-US" altLang="en-US" sz="2800" dirty="0">
                <a:cs typeface="Calibri" panose="020F0502020204030204" pitchFamily="34" charset="0"/>
              </a:rPr>
              <a:t> </a:t>
            </a:r>
            <a:r>
              <a:rPr lang="en-US" altLang="en-US" sz="2800" dirty="0" err="1">
                <a:cs typeface="Calibri" panose="020F0502020204030204" pitchFamily="34" charset="0"/>
              </a:rPr>
              <a:t>nhiễm</a:t>
            </a:r>
            <a:r>
              <a:rPr lang="en-US" altLang="en-US" sz="2800" dirty="0">
                <a:cs typeface="Calibri" panose="020F0502020204030204" pitchFamily="34" charset="0"/>
              </a:rPr>
              <a:t> </a:t>
            </a:r>
            <a:r>
              <a:rPr lang="en-US" altLang="en-US" sz="2800" dirty="0" err="1">
                <a:cs typeface="Calibri" panose="020F0502020204030204" pitchFamily="34" charset="0"/>
              </a:rPr>
              <a:t>rất</a:t>
            </a:r>
            <a:r>
              <a:rPr lang="en-US" altLang="en-US" sz="2800" dirty="0">
                <a:cs typeface="Calibri" panose="020F0502020204030204" pitchFamily="34" charset="0"/>
              </a:rPr>
              <a:t> </a:t>
            </a:r>
            <a:r>
              <a:rPr lang="en-US" altLang="en-US" sz="2800" dirty="0" err="1">
                <a:cs typeface="Calibri" panose="020F0502020204030204" pitchFamily="34" charset="0"/>
              </a:rPr>
              <a:t>cao</a:t>
            </a:r>
            <a:r>
              <a:rPr lang="en-US" altLang="en-US" sz="2800" dirty="0">
                <a:cs typeface="Calibri" panose="020F0502020204030204" pitchFamily="34" charset="0"/>
              </a:rPr>
              <a:t>, </a:t>
            </a:r>
            <a:r>
              <a:rPr lang="en-US" altLang="en-US" sz="2800" dirty="0" err="1">
                <a:cs typeface="Calibri" panose="020F0502020204030204" pitchFamily="34" charset="0"/>
              </a:rPr>
              <a:t>dễ</a:t>
            </a:r>
            <a:r>
              <a:rPr lang="en-US" altLang="en-US" sz="2800" dirty="0">
                <a:cs typeface="Calibri" panose="020F0502020204030204" pitchFamily="34" charset="0"/>
              </a:rPr>
              <a:t> </a:t>
            </a:r>
            <a:r>
              <a:rPr lang="en-US" altLang="en-US" sz="2800" dirty="0" err="1">
                <a:cs typeface="Calibri" panose="020F0502020204030204" pitchFamily="34" charset="0"/>
              </a:rPr>
              <a:t>lan</a:t>
            </a:r>
            <a:r>
              <a:rPr lang="en-US" altLang="en-US" sz="2800" dirty="0">
                <a:cs typeface="Calibri" panose="020F0502020204030204" pitchFamily="34" charset="0"/>
              </a:rPr>
              <a:t> </a:t>
            </a:r>
            <a:r>
              <a:rPr lang="en-US" altLang="en-US" sz="2800" dirty="0" err="1">
                <a:cs typeface="Calibri" panose="020F0502020204030204" pitchFamily="34" charset="0"/>
              </a:rPr>
              <a:t>truyền</a:t>
            </a:r>
            <a:r>
              <a:rPr lang="en-US" altLang="en-US" sz="2800" dirty="0">
                <a:cs typeface="Calibri" panose="020F0502020204030204" pitchFamily="34" charset="0"/>
              </a:rPr>
              <a:t> </a:t>
            </a:r>
            <a:r>
              <a:rPr lang="en-US" altLang="en-US" sz="2800" dirty="0" err="1">
                <a:cs typeface="Calibri" panose="020F0502020204030204" pitchFamily="34" charset="0"/>
              </a:rPr>
              <a:t>nhanh</a:t>
            </a:r>
            <a:r>
              <a:rPr lang="en-US" altLang="en-US" sz="2800" dirty="0">
                <a:cs typeface="Calibri" panose="020F0502020204030204" pitchFamily="34" charset="0"/>
              </a:rPr>
              <a:t> </a:t>
            </a:r>
            <a:r>
              <a:rPr lang="en-US" altLang="en-US" sz="2800" dirty="0" err="1">
                <a:cs typeface="Calibri" panose="020F0502020204030204" pitchFamily="34" charset="0"/>
              </a:rPr>
              <a:t>chóng</a:t>
            </a:r>
            <a:r>
              <a:rPr lang="en-US" altLang="en-US" sz="2800" dirty="0">
                <a:cs typeface="Calibri" panose="020F0502020204030204" pitchFamily="34" charset="0"/>
              </a:rPr>
              <a:t> ở </a:t>
            </a:r>
            <a:r>
              <a:rPr lang="en-US" altLang="en-US" sz="2800" dirty="0" err="1">
                <a:cs typeface="Calibri" panose="020F0502020204030204" pitchFamily="34" charset="0"/>
              </a:rPr>
              <a:t>khu</a:t>
            </a:r>
            <a:r>
              <a:rPr lang="en-US" altLang="en-US" sz="2800" dirty="0">
                <a:cs typeface="Calibri" panose="020F0502020204030204" pitchFamily="34" charset="0"/>
              </a:rPr>
              <a:t> </a:t>
            </a:r>
            <a:r>
              <a:rPr lang="en-US" altLang="en-US" sz="2800" dirty="0" err="1">
                <a:cs typeface="Calibri" panose="020F0502020204030204" pitchFamily="34" charset="0"/>
              </a:rPr>
              <a:t>vực</a:t>
            </a:r>
            <a:r>
              <a:rPr lang="en-US" altLang="en-US" sz="2800" dirty="0">
                <a:cs typeface="Calibri" panose="020F0502020204030204" pitchFamily="34" charset="0"/>
              </a:rPr>
              <a:t> </a:t>
            </a:r>
            <a:r>
              <a:rPr lang="en-US" altLang="en-US" sz="2800" dirty="0" err="1">
                <a:cs typeface="Calibri" panose="020F0502020204030204" pitchFamily="34" charset="0"/>
              </a:rPr>
              <a:t>đông</a:t>
            </a:r>
            <a:r>
              <a:rPr lang="en-US" altLang="en-US" sz="2800" dirty="0">
                <a:cs typeface="Calibri" panose="020F0502020204030204" pitchFamily="34" charset="0"/>
              </a:rPr>
              <a:t> </a:t>
            </a:r>
            <a:r>
              <a:rPr lang="en-US" altLang="en-US" sz="2800" dirty="0" err="1">
                <a:cs typeface="Calibri" panose="020F0502020204030204" pitchFamily="34" charset="0"/>
              </a:rPr>
              <a:t>đúc</a:t>
            </a:r>
            <a:r>
              <a:rPr lang="en-US" altLang="en-US" sz="2800" dirty="0">
                <a:cs typeface="Calibri" panose="020F0502020204030204" pitchFamily="34" charset="0"/>
              </a:rPr>
              <a:t> </a:t>
            </a:r>
            <a:r>
              <a:rPr lang="en-US" altLang="en-US" sz="2800" dirty="0" err="1">
                <a:cs typeface="Calibri" panose="020F0502020204030204" pitchFamily="34" charset="0"/>
              </a:rPr>
              <a:t>như</a:t>
            </a:r>
            <a:r>
              <a:rPr lang="en-US" altLang="en-US" sz="2800" dirty="0">
                <a:cs typeface="Calibri" panose="020F0502020204030204" pitchFamily="34" charset="0"/>
              </a:rPr>
              <a:t> </a:t>
            </a:r>
            <a:r>
              <a:rPr lang="en-US" altLang="en-US" sz="2800" dirty="0" err="1">
                <a:cs typeface="Calibri" panose="020F0502020204030204" pitchFamily="34" charset="0"/>
              </a:rPr>
              <a:t>trường</a:t>
            </a:r>
            <a:r>
              <a:rPr lang="en-US" altLang="en-US" sz="2800" dirty="0">
                <a:cs typeface="Calibri" panose="020F0502020204030204" pitchFamily="34" charset="0"/>
              </a:rPr>
              <a:t> </a:t>
            </a:r>
            <a:r>
              <a:rPr lang="en-US" altLang="en-US" sz="2800" dirty="0" err="1">
                <a:cs typeface="Calibri" panose="020F0502020204030204" pitchFamily="34" charset="0"/>
              </a:rPr>
              <a:t>học</a:t>
            </a:r>
            <a:r>
              <a:rPr lang="en-US" altLang="en-US" sz="2800" dirty="0">
                <a:cs typeface="Calibri" panose="020F0502020204030204" pitchFamily="34" charset="0"/>
              </a:rPr>
              <a:t> </a:t>
            </a:r>
          </a:p>
          <a:p>
            <a:pPr marL="514350" lvl="0" indent="-514350" algn="just">
              <a:buClr>
                <a:srgbClr val="0070C0"/>
              </a:buClr>
              <a:buSzPct val="100000"/>
              <a:buFont typeface="Arial" panose="020B0604020202020204" pitchFamily="34" charset="0"/>
              <a:buChar char="•"/>
              <a:defRPr/>
            </a:pPr>
            <a:r>
              <a:rPr lang="en-US" sz="2800" dirty="0">
                <a:cs typeface="Calibri" panose="020F0502020204030204" pitchFamily="34" charset="0"/>
              </a:rPr>
              <a:t>S</a:t>
            </a:r>
            <a:r>
              <a:rPr lang="vi-VN" sz="2800" dirty="0">
                <a:cs typeface="Calibri" panose="020F0502020204030204" pitchFamily="34" charset="0"/>
              </a:rPr>
              <a:t>ố mắc ghi nhận quanh năm và có xu hướng gia tăng vào thời điểm chuyển mùa hè - thu, đông – xuân</a:t>
            </a:r>
            <a:r>
              <a:rPr lang="en-US" sz="2800" dirty="0">
                <a:cs typeface="Calibri" panose="020F0502020204030204" pitchFamily="34" charset="0"/>
              </a:rPr>
              <a:t>, </a:t>
            </a:r>
            <a:r>
              <a:rPr lang="en-US" sz="2800" dirty="0" err="1">
                <a:cs typeface="Calibri" panose="020F0502020204030204" pitchFamily="34" charset="0"/>
              </a:rPr>
              <a:t>thường</a:t>
            </a:r>
            <a:r>
              <a:rPr lang="en-US" sz="2800" dirty="0">
                <a:cs typeface="Calibri" panose="020F0502020204030204" pitchFamily="34" charset="0"/>
              </a:rPr>
              <a:t> </a:t>
            </a:r>
            <a:r>
              <a:rPr lang="vi-VN" altLang="en-US" sz="2800" dirty="0">
                <a:cs typeface="Calibri" panose="020F0502020204030204" pitchFamily="34" charset="0"/>
              </a:rPr>
              <a:t>diễn biến lành tính</a:t>
            </a:r>
            <a:r>
              <a:rPr lang="en-US" altLang="en-US" sz="2800" dirty="0">
                <a:cs typeface="Calibri" panose="020F0502020204030204" pitchFamily="34" charset="0"/>
              </a:rPr>
              <a:t>. </a:t>
            </a:r>
          </a:p>
          <a:p>
            <a:pPr marL="423862" lvl="1" indent="0" algn="just">
              <a:buClr>
                <a:srgbClr val="0070C0"/>
              </a:buClr>
              <a:buSzPct val="100000"/>
              <a:defRPr/>
            </a:pPr>
            <a:r>
              <a:rPr lang="en-US" sz="2800" dirty="0">
                <a:cs typeface="Calibri" panose="020F0502020204030204" pitchFamily="34" charset="0"/>
              </a:rPr>
              <a:t>H</a:t>
            </a:r>
            <a:r>
              <a:rPr lang="vi-VN" sz="2800" dirty="0">
                <a:cs typeface="Calibri" panose="020F0502020204030204" pitchFamily="34" charset="0"/>
              </a:rPr>
              <a:t>àng năm Việt Nam ghi nhận từ 600.000 - 1.000.000 trường hợp mắc cúm mùa</a:t>
            </a:r>
            <a:r>
              <a:rPr lang="en-US" sz="2800" dirty="0">
                <a:cs typeface="Calibri" panose="020F0502020204030204" pitchFamily="34" charset="0"/>
              </a:rPr>
              <a:t>.</a:t>
            </a:r>
          </a:p>
          <a:p>
            <a:pPr marL="514350" lvl="0" indent="-514350" algn="just">
              <a:buClr>
                <a:srgbClr val="0070C0"/>
              </a:buClr>
              <a:buSzPct val="100000"/>
              <a:buFont typeface="Arial" panose="020B0604020202020204" pitchFamily="34" charset="0"/>
              <a:buChar char="•"/>
              <a:defRPr/>
            </a:pPr>
            <a:endParaRPr lang="en-US" altLang="en-US" sz="2800" dirty="0">
              <a:cs typeface="Calibri" panose="020F0502020204030204" pitchFamily="34" charset="0"/>
            </a:endParaRPr>
          </a:p>
          <a:p>
            <a:pPr marL="514350" indent="-514350" algn="just">
              <a:buClr>
                <a:srgbClr val="0070C0"/>
              </a:buClr>
              <a:buSzPct val="100000"/>
              <a:buFont typeface="Arial" panose="020B0604020202020204" pitchFamily="34" charset="0"/>
              <a:buChar char="•"/>
              <a:defRPr/>
            </a:pPr>
            <a:endParaRPr lang="vi-VN" sz="2800" dirty="0">
              <a:cs typeface="Calibri" panose="020F0502020204030204" pitchFamily="34" charset="0"/>
            </a:endParaRPr>
          </a:p>
          <a:p>
            <a:pPr marL="514350" marR="0" lvl="0" indent="-514350" algn="just" defTabSz="914400" rtl="0" eaLnBrk="1" fontAlgn="auto" latinLnBrk="0" hangingPunct="1">
              <a:lnSpc>
                <a:spcPct val="100000"/>
              </a:lnSpc>
              <a:spcAft>
                <a:spcPts val="0"/>
              </a:spcAft>
              <a:buClr>
                <a:srgbClr val="0070C0"/>
              </a:buClr>
              <a:buSzPct val="100000"/>
              <a:buFont typeface="Wingdings" panose="05000000000000000000" pitchFamily="2" charset="2"/>
              <a:buChar char="Ø"/>
              <a:tabLst/>
              <a:defRPr/>
            </a:pPr>
            <a:endParaRPr lang="vi-VN" altLang="en-US" sz="2800" dirty="0">
              <a:cs typeface="Calibri" panose="020F0502020204030204" pitchFamily="34" charset="0"/>
            </a:endParaRPr>
          </a:p>
        </p:txBody>
      </p:sp>
      <p:sp>
        <p:nvSpPr>
          <p:cNvPr id="7" name="Title 1">
            <a:extLst>
              <a:ext uri="{FF2B5EF4-FFF2-40B4-BE49-F238E27FC236}">
                <a16:creationId xmlns:a16="http://schemas.microsoft.com/office/drawing/2014/main" id="{CAD463A7-BA3C-5C83-125C-D71FD4508693}"/>
              </a:ext>
            </a:extLst>
          </p:cNvPr>
          <p:cNvSpPr>
            <a:spLocks/>
          </p:cNvSpPr>
          <p:nvPr/>
        </p:nvSpPr>
        <p:spPr bwMode="auto">
          <a:xfrm>
            <a:off x="-369" y="0"/>
            <a:ext cx="12192000" cy="721553"/>
          </a:xfrm>
          <a:prstGeom prst="rect">
            <a:avLst/>
          </a:prstGeom>
          <a:solidFill>
            <a:schemeClr val="accent1">
              <a:lumMod val="20000"/>
              <a:lumOff val="80000"/>
            </a:schemeClr>
          </a:solidFill>
          <a:ln>
            <a:noFill/>
          </a:ln>
        </p:spPr>
        <p:txBody>
          <a:bodyPr anchor="ctr"/>
          <a:lstStyle/>
          <a:p>
            <a:pPr algn="ctr">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3</a:t>
            </a:r>
            <a:r>
              <a:rPr lang="en-US" altLang="en-US" sz="3200" b="1">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BỆNH </a:t>
            </a:r>
            <a:r>
              <a:rPr lang="en-US" altLang="en-US" sz="3200" b="1" dirty="0">
                <a:solidFill>
                  <a:srgbClr val="0070C0"/>
                </a:solidFill>
                <a:latin typeface="Calibri" panose="020F0502020204030204" pitchFamily="34" charset="0"/>
                <a:cs typeface="Calibri" panose="020F0502020204030204" pitchFamily="34" charset="0"/>
              </a:rPr>
              <a:t>CÚM  MÙA</a:t>
            </a:r>
          </a:p>
        </p:txBody>
      </p:sp>
    </p:spTree>
    <p:extLst>
      <p:ext uri="{BB962C8B-B14F-4D97-AF65-F5344CB8AC3E}">
        <p14:creationId xmlns:p14="http://schemas.microsoft.com/office/powerpoint/2010/main" val="187206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DAD832-3635-99FF-73A4-D44B6557A752}"/>
              </a:ext>
            </a:extLst>
          </p:cNvPr>
          <p:cNvSpPr txBox="1">
            <a:spLocks/>
          </p:cNvSpPr>
          <p:nvPr/>
        </p:nvSpPr>
        <p:spPr>
          <a:xfrm>
            <a:off x="3025790" y="308394"/>
            <a:ext cx="9055374" cy="72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70C0"/>
                </a:solidFill>
                <a:latin typeface="Calibri" panose="020F0502020204030204" pitchFamily="34" charset="0"/>
                <a:cs typeface="Calibri" panose="020F0502020204030204" pitchFamily="34" charset="0"/>
              </a:rPr>
              <a:t>MỤC TIÊU</a:t>
            </a:r>
          </a:p>
        </p:txBody>
      </p:sp>
      <p:sp>
        <p:nvSpPr>
          <p:cNvPr id="6" name="Rectangle 5"/>
          <p:cNvSpPr/>
          <p:nvPr/>
        </p:nvSpPr>
        <p:spPr>
          <a:xfrm>
            <a:off x="3025790" y="1029251"/>
            <a:ext cx="8580654" cy="5014001"/>
          </a:xfrm>
          <a:prstGeom prst="rect">
            <a:avLst/>
          </a:prstGeom>
        </p:spPr>
        <p:txBody>
          <a:bodyPr wrap="square">
            <a:spAutoFit/>
          </a:bodyPr>
          <a:lstStyle/>
          <a:p>
            <a:pPr marL="342900" lvl="0" indent="-342900" algn="just">
              <a:lnSpc>
                <a:spcPct val="110000"/>
              </a:lnSpc>
              <a:spcBef>
                <a:spcPts val="300"/>
              </a:spcBef>
              <a:spcAft>
                <a:spcPts val="0"/>
              </a:spcAft>
              <a:buFont typeface="+mj-lt"/>
              <a:buAutoNum type="arabicPeriod"/>
            </a:pPr>
            <a:r>
              <a:rPr lang="es-ES" sz="3600">
                <a:solidFill>
                  <a:srgbClr val="0070C0"/>
                </a:solidFill>
                <a:latin typeface="Calibri" panose="020F0502020204030204" pitchFamily="34" charset="0"/>
                <a:cs typeface="Calibri" panose="020F0502020204030204" pitchFamily="34" charset="0"/>
              </a:rPr>
              <a:t> Nắm </a:t>
            </a:r>
            <a:r>
              <a:rPr lang="es-ES" sz="3600" dirty="0" err="1">
                <a:solidFill>
                  <a:srgbClr val="0070C0"/>
                </a:solidFill>
                <a:latin typeface="Calibri" panose="020F0502020204030204" pitchFamily="34" charset="0"/>
                <a:cs typeface="Calibri" panose="020F0502020204030204" pitchFamily="34" charset="0"/>
              </a:rPr>
              <a:t>được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tình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hình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dịch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bệnh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đặc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điểm</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chủ</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yếu</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của</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một</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số</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dịch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bệnh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thường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xảy</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ra</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trong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trường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học</a:t>
            </a:r>
            <a:endParaRPr lang="es-ES" sz="3600" dirty="0">
              <a:solidFill>
                <a:srgbClr val="0070C0"/>
              </a:solidFill>
              <a:latin typeface="Calibri" panose="020F0502020204030204" pitchFamily="34" charset="0"/>
              <a:cs typeface="Calibri" panose="020F0502020204030204" pitchFamily="34" charset="0"/>
            </a:endParaRPr>
          </a:p>
          <a:p>
            <a:pPr marL="342900" lvl="0" indent="-342900" algn="just">
              <a:lnSpc>
                <a:spcPct val="110000"/>
              </a:lnSpc>
              <a:spcBef>
                <a:spcPts val="300"/>
              </a:spcBef>
              <a:spcAft>
                <a:spcPts val="0"/>
              </a:spcAft>
              <a:buFont typeface="+mj-lt"/>
              <a:buAutoNum type="arabicPeriod"/>
            </a:pPr>
            <a:r>
              <a:rPr lang="es-ES" sz="3600">
                <a:solidFill>
                  <a:srgbClr val="0070C0"/>
                </a:solidFill>
                <a:latin typeface="Calibri" panose="020F0502020204030204" pitchFamily="34" charset="0"/>
                <a:cs typeface="Calibri" panose="020F0502020204030204" pitchFamily="34" charset="0"/>
              </a:rPr>
              <a:t> Nắm </a:t>
            </a:r>
            <a:r>
              <a:rPr lang="es-ES" sz="3600" dirty="0" err="1">
                <a:solidFill>
                  <a:srgbClr val="0070C0"/>
                </a:solidFill>
                <a:latin typeface="Calibri" panose="020F0502020204030204" pitchFamily="34" charset="0"/>
                <a:cs typeface="Calibri" panose="020F0502020204030204" pitchFamily="34" charset="0"/>
              </a:rPr>
              <a:t>được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các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nội</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dung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về</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công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tác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chỉ</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đạo</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công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tác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chuẩn</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bị</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nhân</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lực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thuốc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vật</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tư</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phòng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chống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dịch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trong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trường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học</a:t>
            </a:r>
            <a:r>
              <a:rPr lang="es-E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a:p>
            <a:pPr marL="342900" lvl="0" indent="-342900" algn="just">
              <a:lnSpc>
                <a:spcPct val="110000"/>
              </a:lnSpc>
              <a:spcBef>
                <a:spcPts val="300"/>
              </a:spcBef>
              <a:spcAft>
                <a:spcPts val="0"/>
              </a:spcAft>
              <a:buFont typeface="+mj-lt"/>
              <a:buAutoNum type="arabicPeriod"/>
              <a:tabLst>
                <a:tab pos="457200" algn="l"/>
              </a:tabLst>
            </a:pPr>
            <a:r>
              <a:rPr lang="es-ES" sz="3600">
                <a:solidFill>
                  <a:srgbClr val="0070C0"/>
                </a:solidFill>
                <a:latin typeface="Calibri" panose="020F0502020204030204" pitchFamily="34" charset="0"/>
                <a:cs typeface="Calibri" panose="020F0502020204030204" pitchFamily="34" charset="0"/>
              </a:rPr>
              <a:t> Nắm </a:t>
            </a:r>
            <a:r>
              <a:rPr lang="es-ES" sz="3600" dirty="0" err="1">
                <a:solidFill>
                  <a:srgbClr val="0070C0"/>
                </a:solidFill>
                <a:latin typeface="Calibri" panose="020F0502020204030204" pitchFamily="34" charset="0"/>
                <a:cs typeface="Calibri" panose="020F0502020204030204" pitchFamily="34" charset="0"/>
              </a:rPr>
              <a:t>được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các</a:t>
            </a:r>
            <a:r>
              <a:rPr lang="es-ES" sz="3600" dirty="0">
                <a:solidFill>
                  <a:srgbClr val="0070C0"/>
                </a:solidFill>
                <a:latin typeface="Calibri" panose="020F0502020204030204" pitchFamily="34" charset="0"/>
                <a:cs typeface="Calibri" panose="020F0502020204030204" pitchFamily="34" charset="0"/>
              </a:rPr>
              <a:t> </a:t>
            </a:r>
            <a:r>
              <a:rPr lang="es-ES" sz="3600" err="1">
                <a:solidFill>
                  <a:srgbClr val="0070C0"/>
                </a:solidFill>
                <a:latin typeface="Calibri" panose="020F0502020204030204" pitchFamily="34" charset="0"/>
                <a:cs typeface="Calibri" panose="020F0502020204030204" pitchFamily="34" charset="0"/>
              </a:rPr>
              <a:t>hoạt</a:t>
            </a:r>
            <a:r>
              <a:rPr lang="es-ES" sz="3600">
                <a:solidFill>
                  <a:srgbClr val="0070C0"/>
                </a:solidFill>
                <a:latin typeface="Calibri" panose="020F0502020204030204" pitchFamily="34" charset="0"/>
                <a:cs typeface="Calibri" panose="020F0502020204030204" pitchFamily="34" charset="0"/>
              </a:rPr>
              <a:t> động cần triển khai để phòng chống dịch bệnh trong </a:t>
            </a:r>
            <a:r>
              <a:rPr lang="es-ES" sz="3600" dirty="0" err="1">
                <a:solidFill>
                  <a:srgbClr val="0070C0"/>
                </a:solidFill>
                <a:latin typeface="Calibri" panose="020F0502020204030204" pitchFamily="34" charset="0"/>
                <a:cs typeface="Calibri" panose="020F0502020204030204" pitchFamily="34" charset="0"/>
              </a:rPr>
              <a:t>trường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học</a:t>
            </a:r>
            <a:r>
              <a:rPr lang="es-ES"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pic>
        <p:nvPicPr>
          <p:cNvPr id="1026" name="Picture 2" descr="CÁCH VIẾT MỤC TIÊU BÀI HỌC"/>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563" b="92285" l="10000" r="90000"/>
                    </a14:imgEffect>
                  </a14:imgLayer>
                </a14:imgProps>
              </a:ext>
              <a:ext uri="{28A0092B-C50C-407E-A947-70E740481C1C}">
                <a14:useLocalDpi xmlns:a14="http://schemas.microsoft.com/office/drawing/2010/main" val="0"/>
              </a:ext>
            </a:extLst>
          </a:blip>
          <a:srcRect t="22848"/>
          <a:stretch/>
        </p:blipFill>
        <p:spPr bwMode="auto">
          <a:xfrm>
            <a:off x="-253219" y="1983544"/>
            <a:ext cx="3499285" cy="259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30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9" name="Content Placeholder 1">
            <a:extLst>
              <a:ext uri="{FF2B5EF4-FFF2-40B4-BE49-F238E27FC236}">
                <a16:creationId xmlns:a16="http://schemas.microsoft.com/office/drawing/2014/main" id="{E4065B12-0E36-23DB-4C8C-40D65DEB0711}"/>
              </a:ext>
            </a:extLst>
          </p:cNvPr>
          <p:cNvSpPr txBox="1">
            <a:spLocks/>
          </p:cNvSpPr>
          <p:nvPr/>
        </p:nvSpPr>
        <p:spPr bwMode="auto">
          <a:xfrm>
            <a:off x="174625" y="968734"/>
            <a:ext cx="6011863" cy="565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marR="0" lvl="0" indent="-514350" algn="just" defTabSz="914400" rtl="0" eaLnBrk="1" fontAlgn="auto" latinLnBrk="0" hangingPunct="1">
              <a:lnSpc>
                <a:spcPct val="100000"/>
              </a:lnSpc>
              <a:spcBef>
                <a:spcPts val="700"/>
              </a:spcBef>
              <a:spcAft>
                <a:spcPts val="0"/>
              </a:spcAft>
              <a:buClr>
                <a:srgbClr val="0070C0"/>
              </a:buClr>
              <a:buSzPct val="100000"/>
              <a:buFont typeface="Arial" panose="020B0604020202020204" pitchFamily="34" charset="0"/>
              <a:buChar char="•"/>
              <a:tabLst/>
              <a:defRPr/>
            </a:pPr>
            <a:r>
              <a:rPr lang="vi-VN" altLang="en-US" sz="2800" dirty="0">
                <a:cs typeface="Calibri" panose="020F0502020204030204" pitchFamily="34" charset="0"/>
              </a:rPr>
              <a:t>Ủ bệnh khoảng 2</a:t>
            </a:r>
            <a:r>
              <a:rPr lang="en-US" altLang="en-US" sz="2800" dirty="0">
                <a:cs typeface="Calibri" panose="020F0502020204030204" pitchFamily="34" charset="0"/>
              </a:rPr>
              <a:t> </a:t>
            </a:r>
            <a:r>
              <a:rPr lang="vi-VN" altLang="en-US" sz="2800" dirty="0">
                <a:cs typeface="Calibri" panose="020F0502020204030204" pitchFamily="34" charset="0"/>
              </a:rPr>
              <a:t>-</a:t>
            </a:r>
            <a:r>
              <a:rPr lang="en-US" altLang="en-US" sz="2800" dirty="0">
                <a:cs typeface="Calibri" panose="020F0502020204030204" pitchFamily="34" charset="0"/>
              </a:rPr>
              <a:t> </a:t>
            </a:r>
            <a:r>
              <a:rPr lang="vi-VN" altLang="en-US" sz="2800" dirty="0">
                <a:cs typeface="Calibri" panose="020F0502020204030204" pitchFamily="34" charset="0"/>
              </a:rPr>
              <a:t>4 ngày.</a:t>
            </a:r>
            <a:endParaRPr lang="en-US" altLang="en-US" sz="2800" dirty="0">
              <a:cs typeface="Calibri" panose="020F0502020204030204" pitchFamily="34" charset="0"/>
            </a:endParaRPr>
          </a:p>
          <a:p>
            <a:pPr marL="514350" lvl="0" indent="-514350" algn="just">
              <a:spcBef>
                <a:spcPts val="700"/>
              </a:spcBef>
              <a:buClr>
                <a:srgbClr val="0070C0"/>
              </a:buClr>
              <a:buSzPct val="100000"/>
              <a:buFont typeface="Arial" panose="020B0604020202020204" pitchFamily="34" charset="0"/>
              <a:buChar char="•"/>
              <a:defRPr/>
            </a:pPr>
            <a:r>
              <a:rPr lang="vi-VN" sz="2800" dirty="0">
                <a:cs typeface="Calibri" panose="020F0502020204030204" pitchFamily="34" charset="0"/>
              </a:rPr>
              <a:t>Bệnh cúm thông thường diễn biến nhẹ và hồi phục trong vòng 2-7 ngày</a:t>
            </a:r>
            <a:endParaRPr lang="en-US" sz="2800" dirty="0">
              <a:cs typeface="Calibri" panose="020F0502020204030204" pitchFamily="34" charset="0"/>
            </a:endParaRPr>
          </a:p>
          <a:p>
            <a:pPr marL="514350" lvl="0" indent="-514350" algn="just">
              <a:spcBef>
                <a:spcPts val="700"/>
              </a:spcBef>
              <a:buClr>
                <a:srgbClr val="0070C0"/>
              </a:buClr>
              <a:buSzPct val="100000"/>
              <a:buFont typeface="Arial" panose="020B0604020202020204" pitchFamily="34" charset="0"/>
              <a:buChar char="•"/>
              <a:defRPr/>
            </a:pPr>
            <a:r>
              <a:rPr lang="vi-VN" altLang="en-US" sz="2800" dirty="0">
                <a:cs typeface="Calibri" panose="020F0502020204030204" pitchFamily="34" charset="0"/>
              </a:rPr>
              <a:t>T</a:t>
            </a:r>
            <a:r>
              <a:rPr lang="en-US" altLang="en-US" sz="2800" dirty="0">
                <a:cs typeface="Calibri" panose="020F0502020204030204" pitchFamily="34" charset="0"/>
              </a:rPr>
              <a:t>E</a:t>
            </a:r>
            <a:r>
              <a:rPr lang="vi-VN" altLang="en-US" sz="2800" dirty="0">
                <a:cs typeface="Calibri" panose="020F0502020204030204" pitchFamily="34" charset="0"/>
              </a:rPr>
              <a:t> dưới 5 tuổi, người già &gt;65 tuổi, phụ nữ có thai, người suy dinh dưỡng hoặc béo phì, người mắc bệnh mạn tính có nguy cơ mắc bệnh nặng</a:t>
            </a:r>
            <a:r>
              <a:rPr lang="en-US" altLang="en-US" sz="2800" dirty="0">
                <a:cs typeface="Calibri" panose="020F0502020204030204" pitchFamily="34" charset="0"/>
              </a:rPr>
              <a:t> </a:t>
            </a:r>
            <a:r>
              <a:rPr lang="vi-VN" sz="2800" dirty="0">
                <a:cs typeface="Calibri" panose="020F0502020204030204" pitchFamily="34" charset="0"/>
              </a:rPr>
              <a:t>hơn, dễ bị biến chứng và có thể dẫn đến tử vong nếu không điều trị kịp thời. </a:t>
            </a:r>
            <a:endParaRPr lang="en-US" altLang="en-US" sz="2800" dirty="0">
              <a:cs typeface="Calibri" panose="020F0502020204030204" pitchFamily="34" charset="0"/>
            </a:endParaRPr>
          </a:p>
          <a:p>
            <a:pPr marL="514350" marR="0" lvl="0" indent="-514350" algn="just" defTabSz="914400" rtl="0" eaLnBrk="1" fontAlgn="auto" latinLnBrk="0" hangingPunct="1">
              <a:lnSpc>
                <a:spcPct val="100000"/>
              </a:lnSpc>
              <a:spcBef>
                <a:spcPts val="700"/>
              </a:spcBef>
              <a:spcAft>
                <a:spcPts val="0"/>
              </a:spcAft>
              <a:buClr>
                <a:srgbClr val="0070C0"/>
              </a:buClr>
              <a:buSzPct val="100000"/>
              <a:buFont typeface="Arial" panose="020B0604020202020204" pitchFamily="34" charset="0"/>
              <a:buChar char="•"/>
              <a:tabLst/>
              <a:defRPr/>
            </a:pPr>
            <a:r>
              <a:rPr lang="vi-VN" altLang="en-US" sz="2800" b="1" dirty="0">
                <a:solidFill>
                  <a:srgbClr val="FF0000"/>
                </a:solidFill>
                <a:cs typeface="Calibri" panose="020F0502020204030204" pitchFamily="34" charset="0"/>
              </a:rPr>
              <a:t>Phòng bệnh: Tiêm vắc xin cúm hàng năm</a:t>
            </a:r>
            <a:r>
              <a:rPr lang="en-US" altLang="en-US" sz="2800" b="1" dirty="0">
                <a:solidFill>
                  <a:srgbClr val="FF0000"/>
                </a:solidFill>
                <a:cs typeface="Calibri" panose="020F0502020204030204" pitchFamily="34" charset="0"/>
              </a:rPr>
              <a:t> + </a:t>
            </a:r>
            <a:r>
              <a:rPr lang="en-US" altLang="en-US" sz="2800" b="1" dirty="0" err="1">
                <a:solidFill>
                  <a:srgbClr val="FF0000"/>
                </a:solidFill>
                <a:cs typeface="Calibri" panose="020F0502020204030204" pitchFamily="34" charset="0"/>
              </a:rPr>
              <a:t>vệ</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sinh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phòng</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bệnh</a:t>
            </a:r>
            <a:endParaRPr lang="en-US" altLang="en-US" sz="2800" b="1" dirty="0">
              <a:solidFill>
                <a:srgbClr val="FF0000"/>
              </a:solidFill>
              <a:cs typeface="Calibri" panose="020F0502020204030204" pitchFamily="34" charset="0"/>
            </a:endParaRPr>
          </a:p>
        </p:txBody>
      </p:sp>
      <p:sp>
        <p:nvSpPr>
          <p:cNvPr id="7" name="Title 1">
            <a:extLst>
              <a:ext uri="{FF2B5EF4-FFF2-40B4-BE49-F238E27FC236}">
                <a16:creationId xmlns:a16="http://schemas.microsoft.com/office/drawing/2014/main" id="{CAD463A7-BA3C-5C83-125C-D71FD4508693}"/>
              </a:ext>
            </a:extLst>
          </p:cNvPr>
          <p:cNvSpPr>
            <a:spLocks/>
          </p:cNvSpPr>
          <p:nvPr/>
        </p:nvSpPr>
        <p:spPr bwMode="auto">
          <a:xfrm>
            <a:off x="0" y="61444"/>
            <a:ext cx="12192000" cy="721553"/>
          </a:xfrm>
          <a:prstGeom prst="rect">
            <a:avLst/>
          </a:prstGeom>
          <a:noFill/>
          <a:ln>
            <a:noFill/>
          </a:ln>
        </p:spPr>
        <p:txBody>
          <a:bodyPr anchor="ctr"/>
          <a:lstStyle/>
          <a:p>
            <a:pPr algn="ctr">
              <a:lnSpc>
                <a:spcPct val="90000"/>
              </a:lnSpc>
              <a:defRPr/>
            </a:pPr>
            <a:r>
              <a:rPr lang="en-US" altLang="en-US" sz="3200" b="1" dirty="0" err="1">
                <a:solidFill>
                  <a:srgbClr val="0070C0"/>
                </a:solidFill>
                <a:latin typeface="Calibri" panose="020F0502020204030204" pitchFamily="34" charset="0"/>
                <a:cs typeface="Calibri" panose="020F0502020204030204" pitchFamily="34" charset="0"/>
              </a:rPr>
              <a:t>Một</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số</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đặc</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điểm</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bệnh</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Cúm</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mùa</a:t>
            </a:r>
            <a:endParaRPr lang="en-US" altLang="en-US" sz="3200" b="1" dirty="0">
              <a:solidFill>
                <a:srgbClr val="0070C0"/>
              </a:solidFill>
              <a:latin typeface="Calibri" panose="020F0502020204030204" pitchFamily="34" charset="0"/>
              <a:cs typeface="Calibri" panose="020F0502020204030204" pitchFamily="34" charset="0"/>
            </a:endParaRPr>
          </a:p>
        </p:txBody>
      </p:sp>
      <p:pic>
        <p:nvPicPr>
          <p:cNvPr id="4104" name="Picture 8" descr="https://suckhoedoisong.qltns.mediacdn.vn/324455921873985536/2022/8/9/2022-8-8-vn-by-cum-mua-ngocngoc-16600156637151728567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782997"/>
            <a:ext cx="5514975" cy="616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44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AD463A7-BA3C-5C83-125C-D71FD4508693}"/>
              </a:ext>
            </a:extLst>
          </p:cNvPr>
          <p:cNvSpPr>
            <a:spLocks/>
          </p:cNvSpPr>
          <p:nvPr/>
        </p:nvSpPr>
        <p:spPr bwMode="auto">
          <a:xfrm>
            <a:off x="272473" y="1097481"/>
            <a:ext cx="11919527" cy="576263"/>
          </a:xfrm>
          <a:prstGeom prst="rect">
            <a:avLst/>
          </a:prstGeom>
          <a:noFill/>
          <a:ln>
            <a:noFill/>
          </a:ln>
        </p:spPr>
        <p:txBody>
          <a:bodyPr anchor="ctr"/>
          <a:lstStyle/>
          <a:p>
            <a:pPr algn="ctr" eaLnBrk="1" hangingPunct="1">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T</a:t>
            </a:r>
            <a:r>
              <a:rPr lang="vi-VN" altLang="en-US" sz="3200" b="1" dirty="0">
                <a:solidFill>
                  <a:srgbClr val="0070C0"/>
                </a:solidFill>
                <a:latin typeface="Calibri" panose="020F0502020204030204" pitchFamily="34" charset="0"/>
                <a:cs typeface="Calibri" panose="020F0502020204030204" pitchFamily="34" charset="0"/>
              </a:rPr>
              <a:t>ình hình bệnh </a:t>
            </a:r>
            <a:r>
              <a:rPr lang="en-US" altLang="en-US" sz="3200" b="1" dirty="0">
                <a:solidFill>
                  <a:srgbClr val="0070C0"/>
                </a:solidFill>
                <a:latin typeface="Calibri" panose="020F0502020204030204" pitchFamily="34" charset="0"/>
                <a:cs typeface="Calibri" panose="020F0502020204030204" pitchFamily="34" charset="0"/>
              </a:rPr>
              <a:t>TCM </a:t>
            </a:r>
            <a:r>
              <a:rPr lang="en-US" altLang="en-US" sz="3200" b="1" dirty="0" err="1">
                <a:solidFill>
                  <a:srgbClr val="0070C0"/>
                </a:solidFill>
                <a:latin typeface="Calibri" panose="020F0502020204030204" pitchFamily="34" charset="0"/>
                <a:cs typeface="Calibri" panose="020F0502020204030204" pitchFamily="34" charset="0"/>
              </a:rPr>
              <a:t>tại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Hà</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Nội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từ</a:t>
            </a:r>
            <a:r>
              <a:rPr lang="en-US" altLang="en-US" sz="3200" b="1" dirty="0">
                <a:solidFill>
                  <a:srgbClr val="0070C0"/>
                </a:solidFill>
                <a:latin typeface="Calibri" panose="020F0502020204030204" pitchFamily="34" charset="0"/>
                <a:cs typeface="Calibri" panose="020F0502020204030204" pitchFamily="34" charset="0"/>
              </a:rPr>
              <a:t> 2008-2022</a:t>
            </a:r>
          </a:p>
        </p:txBody>
      </p:sp>
      <p:sp>
        <p:nvSpPr>
          <p:cNvPr id="35843" name="Content Placeholder 1">
            <a:extLst>
              <a:ext uri="{FF2B5EF4-FFF2-40B4-BE49-F238E27FC236}">
                <a16:creationId xmlns:a16="http://schemas.microsoft.com/office/drawing/2014/main" id="{F4115E7A-C00D-FFB5-11FA-01041004D7E5}"/>
              </a:ext>
            </a:extLst>
          </p:cNvPr>
          <p:cNvSpPr>
            <a:spLocks noGrp="1"/>
          </p:cNvSpPr>
          <p:nvPr>
            <p:ph sz="quarter" idx="1"/>
          </p:nvPr>
        </p:nvSpPr>
        <p:spPr>
          <a:xfrm>
            <a:off x="272473" y="6335110"/>
            <a:ext cx="11785600" cy="576263"/>
          </a:xfrm>
        </p:spPr>
        <p:txBody>
          <a:bodyPr/>
          <a:lstStyle/>
          <a:p>
            <a:pPr marL="0" indent="0" algn="ctr">
              <a:buNone/>
            </a:pPr>
            <a:r>
              <a:rPr lang="en-US" altLang="en-US" sz="3200" dirty="0" err="1">
                <a:solidFill>
                  <a:srgbClr val="0070C0"/>
                </a:solidFill>
                <a:latin typeface="Calibri" panose="020F0502020204030204" pitchFamily="34" charset="0"/>
                <a:cs typeface="Calibri" panose="020F0502020204030204" pitchFamily="34" charset="0"/>
              </a:rPr>
              <a:t>Mỗi</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năm</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ghi</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nhận</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từ</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vài</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trăm</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đến</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vài</a:t>
            </a:r>
            <a:r>
              <a:rPr lang="en-US" altLang="en-US" sz="3200" dirty="0">
                <a:solidFill>
                  <a:srgbClr val="0070C0"/>
                </a:solidFill>
                <a:latin typeface="Calibri" panose="020F0502020204030204" pitchFamily="34" charset="0"/>
                <a:cs typeface="Calibri" panose="020F0502020204030204" pitchFamily="34" charset="0"/>
              </a:rPr>
              <a:t> </a:t>
            </a:r>
            <a:r>
              <a:rPr lang="en-US" altLang="en-US" sz="3200" dirty="0" err="1">
                <a:solidFill>
                  <a:srgbClr val="0070C0"/>
                </a:solidFill>
                <a:latin typeface="Calibri" panose="020F0502020204030204" pitchFamily="34" charset="0"/>
                <a:cs typeface="Calibri" panose="020F0502020204030204" pitchFamily="34" charset="0"/>
              </a:rPr>
              <a:t>nghìn</a:t>
            </a:r>
            <a:r>
              <a:rPr lang="en-US" altLang="en-US" sz="3200" dirty="0">
                <a:solidFill>
                  <a:srgbClr val="0070C0"/>
                </a:solidFill>
                <a:latin typeface="Calibri" panose="020F0502020204030204" pitchFamily="34" charset="0"/>
                <a:cs typeface="Calibri" panose="020F0502020204030204" pitchFamily="34" charset="0"/>
              </a:rPr>
              <a:t> </a:t>
            </a:r>
            <a:r>
              <a:rPr lang="vi-VN" altLang="en-US" sz="3200" dirty="0">
                <a:solidFill>
                  <a:srgbClr val="0070C0"/>
                </a:solidFill>
                <a:latin typeface="Calibri" panose="020F0502020204030204" pitchFamily="34" charset="0"/>
                <a:cs typeface="Calibri" panose="020F0502020204030204" pitchFamily="34" charset="0"/>
              </a:rPr>
              <a:t>ca</a:t>
            </a:r>
            <a:r>
              <a:rPr lang="en-US" altLang="en-US" sz="3200" dirty="0">
                <a:solidFill>
                  <a:srgbClr val="0070C0"/>
                </a:solidFill>
                <a:latin typeface="Calibri" panose="020F0502020204030204" pitchFamily="34" charset="0"/>
                <a:cs typeface="Calibri" panose="020F0502020204030204" pitchFamily="34" charset="0"/>
              </a:rPr>
              <a:t> </a:t>
            </a:r>
          </a:p>
        </p:txBody>
      </p:sp>
      <p:graphicFrame>
        <p:nvGraphicFramePr>
          <p:cNvPr id="2" name="Chart 1">
            <a:extLst>
              <a:ext uri="{FF2B5EF4-FFF2-40B4-BE49-F238E27FC236}">
                <a16:creationId xmlns:a16="http://schemas.microsoft.com/office/drawing/2014/main" id="{DE91DE5F-E121-4FA9-3EF7-A34D64DFFAFF}"/>
              </a:ext>
            </a:extLst>
          </p:cNvPr>
          <p:cNvGraphicFramePr>
            <a:graphicFrameLocks/>
          </p:cNvGraphicFramePr>
          <p:nvPr>
            <p:extLst>
              <p:ext uri="{D42A27DB-BD31-4B8C-83A1-F6EECF244321}">
                <p14:modId xmlns:p14="http://schemas.microsoft.com/office/powerpoint/2010/main" val="813081676"/>
              </p:ext>
            </p:extLst>
          </p:nvPr>
        </p:nvGraphicFramePr>
        <p:xfrm>
          <a:off x="0" y="1673744"/>
          <a:ext cx="12058073" cy="466136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CAD463A7-BA3C-5C83-125C-D71FD4508693}"/>
              </a:ext>
            </a:extLst>
          </p:cNvPr>
          <p:cNvSpPr>
            <a:spLocks/>
          </p:cNvSpPr>
          <p:nvPr/>
        </p:nvSpPr>
        <p:spPr bwMode="auto">
          <a:xfrm>
            <a:off x="0" y="26855"/>
            <a:ext cx="12192000" cy="721553"/>
          </a:xfrm>
          <a:prstGeom prst="rect">
            <a:avLst/>
          </a:prstGeom>
          <a:solidFill>
            <a:schemeClr val="accent4">
              <a:lumMod val="20000"/>
              <a:lumOff val="80000"/>
            </a:schemeClr>
          </a:solidFill>
          <a:ln>
            <a:noFill/>
          </a:ln>
        </p:spPr>
        <p:txBody>
          <a:bodyPr anchor="ctr"/>
          <a:lstStyle/>
          <a:p>
            <a:pPr algn="ctr" eaLnBrk="1" hangingPunct="1">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4</a:t>
            </a:r>
            <a:r>
              <a:rPr lang="en-US" altLang="en-US" sz="3200" b="1">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BỆNH </a:t>
            </a:r>
            <a:r>
              <a:rPr lang="en-US" altLang="en-US" sz="3200" b="1" dirty="0">
                <a:solidFill>
                  <a:srgbClr val="0070C0"/>
                </a:solidFill>
                <a:latin typeface="Calibri" panose="020F0502020204030204" pitchFamily="34" charset="0"/>
                <a:cs typeface="Calibri" panose="020F0502020204030204" pitchFamily="34" charset="0"/>
              </a:rPr>
              <a:t>TAY CHÂN MIỆNG (TCM)</a:t>
            </a:r>
          </a:p>
        </p:txBody>
      </p:sp>
    </p:spTree>
    <p:extLst>
      <p:ext uri="{BB962C8B-B14F-4D97-AF65-F5344CB8AC3E}">
        <p14:creationId xmlns:p14="http://schemas.microsoft.com/office/powerpoint/2010/main" val="3140807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CE1F9-E612-80D0-1B08-FF7DC70F0FE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6878" y="1193777"/>
            <a:ext cx="7980939" cy="4202030"/>
          </a:xfrm>
          <a:prstGeom prst="rect">
            <a:avLst/>
          </a:prstGeom>
          <a:noFill/>
        </p:spPr>
      </p:pic>
      <p:sp>
        <p:nvSpPr>
          <p:cNvPr id="6" name="TextBox 5">
            <a:extLst>
              <a:ext uri="{FF2B5EF4-FFF2-40B4-BE49-F238E27FC236}">
                <a16:creationId xmlns:a16="http://schemas.microsoft.com/office/drawing/2014/main" id="{B4A2F99F-06D0-51A0-0E97-282E674A9D70}"/>
              </a:ext>
            </a:extLst>
          </p:cNvPr>
          <p:cNvSpPr txBox="1"/>
          <p:nvPr/>
        </p:nvSpPr>
        <p:spPr>
          <a:xfrm>
            <a:off x="925933" y="5503409"/>
            <a:ext cx="6822830" cy="954107"/>
          </a:xfrm>
          <a:prstGeom prst="rect">
            <a:avLst/>
          </a:prstGeom>
          <a:noFill/>
        </p:spPr>
        <p:txBody>
          <a:bodyPr wrap="square">
            <a:spAutoFit/>
          </a:bodyPr>
          <a:lstStyle/>
          <a:p>
            <a:pPr algn="ctr"/>
            <a:r>
              <a:rPr lang="vi-VN"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Phân bố </a:t>
            </a:r>
            <a:r>
              <a:rPr lang="en-US"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a:t>
            </a:r>
            <a:r>
              <a:rPr lang="vi-VN"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mắc </a:t>
            </a:r>
            <a:r>
              <a:rPr lang="en-US"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a:t>
            </a:r>
            <a:r>
              <a:rPr lang="vi-VN"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ay chân miệng </a:t>
            </a:r>
            <a:r>
              <a:rPr lang="en-US" sz="2800" b="1" spc="-5"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tại</a:t>
            </a:r>
            <a:r>
              <a:rPr lang="en-US"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2800" b="1" spc="-5"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Hà</a:t>
            </a:r>
            <a:r>
              <a:rPr lang="en-US"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2800" b="1" spc="-5"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Nội</a:t>
            </a:r>
            <a:r>
              <a:rPr lang="en-US"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vi-VN" sz="2800" b="1" spc="-5"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theo tuần năm 2021-2023</a:t>
            </a:r>
            <a:endParaRPr lang="en-GB" sz="2800" b="1" dirty="0">
              <a:solidFill>
                <a:srgbClr val="0070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9527E0E-16C5-30A1-2459-AE49F0706984}"/>
              </a:ext>
            </a:extLst>
          </p:cNvPr>
          <p:cNvSpPr txBox="1"/>
          <p:nvPr/>
        </p:nvSpPr>
        <p:spPr>
          <a:xfrm>
            <a:off x="8440615" y="609121"/>
            <a:ext cx="3587262" cy="5410712"/>
          </a:xfrm>
          <a:prstGeom prst="rect">
            <a:avLst/>
          </a:prstGeom>
          <a:noFill/>
        </p:spPr>
        <p:txBody>
          <a:bodyPr wrap="square" rtlCol="0">
            <a:spAutoFit/>
          </a:bodyPr>
          <a:lstStyle/>
          <a:p>
            <a:pPr algn="just">
              <a:lnSpc>
                <a:spcPct val="120000"/>
              </a:lnSpc>
            </a:pPr>
            <a:r>
              <a:rPr lang="en-US" sz="3200" dirty="0">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Tại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Hà</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tính</a:t>
            </a:r>
            <a:r>
              <a:rPr lang="en-US" sz="3200" b="1" dirty="0">
                <a:solidFill>
                  <a:srgbClr val="0070C0"/>
                </a:solidFill>
                <a:latin typeface="Calibri" panose="020F0502020204030204" pitchFamily="34" charset="0"/>
                <a:cs typeface="Calibri" panose="020F0502020204030204" pitchFamily="34" charset="0"/>
              </a:rPr>
              <a:t> </a:t>
            </a:r>
            <a:r>
              <a:rPr lang="en-US" sz="3200" b="1" err="1">
                <a:solidFill>
                  <a:srgbClr val="0070C0"/>
                </a:solidFill>
                <a:latin typeface="Calibri" panose="020F0502020204030204" pitchFamily="34" charset="0"/>
                <a:cs typeface="Calibri" panose="020F0502020204030204" pitchFamily="34" charset="0"/>
              </a:rPr>
              <a:t>đến</a:t>
            </a:r>
            <a:r>
              <a:rPr lang="en-US" sz="3200" b="1">
                <a:solidFill>
                  <a:srgbClr val="0070C0"/>
                </a:solidFill>
                <a:latin typeface="Calibri" panose="020F0502020204030204" pitchFamily="34" charset="0"/>
                <a:cs typeface="Calibri" panose="020F0502020204030204" pitchFamily="34" charset="0"/>
              </a:rPr>
              <a:t> 8/9/2023</a:t>
            </a:r>
            <a:r>
              <a:rPr lang="en-US" sz="3200" b="1" dirty="0">
                <a:solidFill>
                  <a:srgbClr val="0070C0"/>
                </a:solidFill>
                <a:latin typeface="Calibri" panose="020F0502020204030204" pitchFamily="34" charset="0"/>
                <a:cs typeface="Calibri" panose="020F0502020204030204" pitchFamily="34" charset="0"/>
              </a:rPr>
              <a:t>):</a:t>
            </a:r>
          </a:p>
          <a:p>
            <a:pPr algn="just">
              <a:lnSpc>
                <a:spcPct val="120000"/>
              </a:lnSpc>
            </a:pP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Bệnh nhân</a:t>
            </a:r>
            <a:r>
              <a:rPr lang="vi-VN" sz="3200">
                <a:latin typeface="Calibri" panose="020F0502020204030204" pitchFamily="34" charset="0"/>
                <a:cs typeface="Calibri" panose="020F0502020204030204" pitchFamily="34" charset="0"/>
              </a:rPr>
              <a:t>:</a:t>
            </a:r>
            <a:r>
              <a:rPr lang="en-US" sz="3200">
                <a:latin typeface="Calibri" panose="020F0502020204030204" pitchFamily="34" charset="0"/>
                <a:cs typeface="Calibri" panose="020F0502020204030204" pitchFamily="34" charset="0"/>
              </a:rPr>
              <a:t> </a:t>
            </a:r>
            <a:r>
              <a:rPr lang="vi-VN" sz="3200">
                <a:solidFill>
                  <a:srgbClr val="0070C0"/>
                </a:solidFill>
                <a:latin typeface="Calibri" panose="020F0502020204030204" pitchFamily="34" charset="0"/>
                <a:cs typeface="Calibri" panose="020F0502020204030204" pitchFamily="34" charset="0"/>
              </a:rPr>
              <a:t>1.</a:t>
            </a:r>
            <a:r>
              <a:rPr lang="en-US" sz="3200">
                <a:solidFill>
                  <a:srgbClr val="0070C0"/>
                </a:solidFill>
                <a:latin typeface="Calibri" panose="020F0502020204030204" pitchFamily="34" charset="0"/>
                <a:cs typeface="Calibri" panose="020F0502020204030204" pitchFamily="34" charset="0"/>
              </a:rPr>
              <a:t>401</a:t>
            </a:r>
            <a:r>
              <a:rPr lang="vi-VN" sz="320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mắc; 0 tử vong; </a:t>
            </a:r>
            <a:endParaRPr lang="en-US" sz="3200" dirty="0">
              <a:latin typeface="Calibri" panose="020F0502020204030204" pitchFamily="34" charset="0"/>
              <a:cs typeface="Calibri" panose="020F0502020204030204" pitchFamily="34" charset="0"/>
            </a:endParaRPr>
          </a:p>
          <a:p>
            <a:pPr algn="just">
              <a:lnSpc>
                <a:spcPct val="120000"/>
              </a:lnSpc>
            </a:pPr>
            <a:r>
              <a:rPr lang="vi-VN" sz="3200" dirty="0">
                <a:latin typeface="Calibri" panose="020F0502020204030204" pitchFamily="34" charset="0"/>
                <a:cs typeface="Calibri" panose="020F0502020204030204" pitchFamily="34" charset="0"/>
              </a:rPr>
              <a:t>so với cùng kỳ năm</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2022</a:t>
            </a:r>
            <a:r>
              <a:rPr lang="en-US" sz="3200" dirty="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(1.</a:t>
            </a:r>
            <a:r>
              <a:rPr lang="en-US" sz="3200">
                <a:latin typeface="Calibri" panose="020F0502020204030204" pitchFamily="34" charset="0"/>
                <a:cs typeface="Calibri" panose="020F0502020204030204" pitchFamily="34" charset="0"/>
              </a:rPr>
              <a:t>346</a:t>
            </a:r>
            <a:r>
              <a:rPr lang="vi-VN" sz="3200">
                <a:latin typeface="Calibri" panose="020F0502020204030204" pitchFamily="34" charset="0"/>
                <a:cs typeface="Calibri" panose="020F0502020204030204" pitchFamily="34" charset="0"/>
              </a:rPr>
              <a:t>/0</a:t>
            </a:r>
            <a:r>
              <a:rPr lang="vi-VN" sz="3200" dirty="0">
                <a:latin typeface="Calibri" panose="020F0502020204030204" pitchFamily="34" charset="0"/>
                <a:cs typeface="Calibri" panose="020F0502020204030204" pitchFamily="34" charset="0"/>
              </a:rPr>
              <a:t>).</a:t>
            </a:r>
          </a:p>
          <a:p>
            <a:pPr algn="just">
              <a:lnSpc>
                <a:spcPct val="120000"/>
              </a:lnSpc>
            </a:pP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Ổ dịch: ghi nhận 33 ổ dịch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nay</a:t>
            </a:r>
            <a:r>
              <a:rPr lang="vi-VN" sz="3200" dirty="0">
                <a:latin typeface="Calibri" panose="020F0502020204030204" pitchFamily="34" charset="0"/>
                <a:cs typeface="Calibri" panose="020F0502020204030204" pitchFamily="34" charset="0"/>
              </a:rPr>
              <a:t>.</a:t>
            </a:r>
          </a:p>
        </p:txBody>
      </p:sp>
      <p:sp>
        <p:nvSpPr>
          <p:cNvPr id="5" name="Title 1">
            <a:extLst>
              <a:ext uri="{FF2B5EF4-FFF2-40B4-BE49-F238E27FC236}">
                <a16:creationId xmlns:a16="http://schemas.microsoft.com/office/drawing/2014/main" id="{CAD463A7-BA3C-5C83-125C-D71FD4508693}"/>
              </a:ext>
            </a:extLst>
          </p:cNvPr>
          <p:cNvSpPr>
            <a:spLocks/>
          </p:cNvSpPr>
          <p:nvPr/>
        </p:nvSpPr>
        <p:spPr bwMode="auto">
          <a:xfrm>
            <a:off x="-1057564" y="275582"/>
            <a:ext cx="11919527" cy="576263"/>
          </a:xfrm>
          <a:prstGeom prst="rect">
            <a:avLst/>
          </a:prstGeom>
          <a:noFill/>
          <a:ln>
            <a:noFill/>
          </a:ln>
        </p:spPr>
        <p:txBody>
          <a:bodyPr anchor="ctr"/>
          <a:lstStyle/>
          <a:p>
            <a:pPr algn="ctr" eaLnBrk="1" hangingPunct="1">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T</a:t>
            </a:r>
            <a:r>
              <a:rPr lang="vi-VN" altLang="en-US" sz="3200" b="1" dirty="0">
                <a:solidFill>
                  <a:srgbClr val="0070C0"/>
                </a:solidFill>
                <a:latin typeface="Calibri" panose="020F0502020204030204" pitchFamily="34" charset="0"/>
                <a:cs typeface="Calibri" panose="020F0502020204030204" pitchFamily="34" charset="0"/>
              </a:rPr>
              <a:t>ình hình bệnh </a:t>
            </a:r>
            <a:r>
              <a:rPr lang="en-US" altLang="en-US" sz="3200" b="1" dirty="0">
                <a:solidFill>
                  <a:srgbClr val="0070C0"/>
                </a:solidFill>
                <a:latin typeface="Calibri" panose="020F0502020204030204" pitchFamily="34" charset="0"/>
                <a:cs typeface="Calibri" panose="020F0502020204030204" pitchFamily="34" charset="0"/>
              </a:rPr>
              <a:t>TCM </a:t>
            </a:r>
            <a:r>
              <a:rPr lang="en-US" altLang="en-US" sz="3200" b="1" dirty="0" err="1">
                <a:solidFill>
                  <a:srgbClr val="0070C0"/>
                </a:solidFill>
                <a:latin typeface="Calibri" panose="020F0502020204030204" pitchFamily="34" charset="0"/>
                <a:cs typeface="Calibri" panose="020F0502020204030204" pitchFamily="34" charset="0"/>
              </a:rPr>
              <a:t>tại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Hà</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Nội</a:t>
            </a:r>
            <a:r>
              <a:rPr lang="en-US" altLang="en-US" sz="3200" b="1" dirty="0">
                <a:solidFill>
                  <a:srgbClr val="0070C0"/>
                </a:solidFill>
                <a:latin typeface="Calibri" panose="020F0502020204030204" pitchFamily="34" charset="0"/>
                <a:cs typeface="Calibri" panose="020F0502020204030204" pitchFamily="34" charset="0"/>
              </a:rPr>
              <a:t> </a:t>
            </a:r>
            <a:r>
              <a:rPr lang="en-US" altLang="en-US" sz="3200" b="1" dirty="0" err="1">
                <a:solidFill>
                  <a:srgbClr val="0070C0"/>
                </a:solidFill>
                <a:latin typeface="Calibri" panose="020F0502020204030204" pitchFamily="34" charset="0"/>
                <a:cs typeface="Calibri" panose="020F0502020204030204" pitchFamily="34" charset="0"/>
              </a:rPr>
              <a:t>từ</a:t>
            </a:r>
            <a:r>
              <a:rPr lang="en-US" altLang="en-US" sz="3200" b="1" dirty="0">
                <a:solidFill>
                  <a:srgbClr val="0070C0"/>
                </a:solidFill>
                <a:latin typeface="Calibri" panose="020F0502020204030204" pitchFamily="34" charset="0"/>
                <a:cs typeface="Calibri" panose="020F0502020204030204" pitchFamily="34" charset="0"/>
              </a:rPr>
              <a:t> 2021-2023</a:t>
            </a:r>
          </a:p>
        </p:txBody>
      </p:sp>
    </p:spTree>
    <p:extLst>
      <p:ext uri="{BB962C8B-B14F-4D97-AF65-F5344CB8AC3E}">
        <p14:creationId xmlns:p14="http://schemas.microsoft.com/office/powerpoint/2010/main" val="1677342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40ED6F-E204-4C42-BE92-DE14323E85EC}"/>
              </a:ext>
            </a:extLst>
          </p:cNvPr>
          <p:cNvSpPr>
            <a:spLocks noGrp="1"/>
          </p:cNvSpPr>
          <p:nvPr>
            <p:ph sz="quarter" idx="1"/>
          </p:nvPr>
        </p:nvSpPr>
        <p:spPr/>
        <p:txBody>
          <a:bodyPr/>
          <a:lstStyle/>
          <a:p>
            <a:endParaRPr lang="vi-VN" dirty="0"/>
          </a:p>
        </p:txBody>
      </p:sp>
      <p:pic>
        <p:nvPicPr>
          <p:cNvPr id="4" name="Picture 3">
            <a:extLst>
              <a:ext uri="{FF2B5EF4-FFF2-40B4-BE49-F238E27FC236}">
                <a16:creationId xmlns:a16="http://schemas.microsoft.com/office/drawing/2014/main" id="{F02752CE-117D-4E87-BB39-1846205FF02F}"/>
              </a:ext>
            </a:extLst>
          </p:cNvPr>
          <p:cNvPicPr>
            <a:picLocks noChangeAspect="1"/>
          </p:cNvPicPr>
          <p:nvPr/>
        </p:nvPicPr>
        <p:blipFill>
          <a:blip r:embed="rId2"/>
          <a:stretch>
            <a:fillRect/>
          </a:stretch>
        </p:blipFill>
        <p:spPr>
          <a:xfrm>
            <a:off x="0" y="14069"/>
            <a:ext cx="12191999" cy="6858000"/>
          </a:xfrm>
          <a:prstGeom prst="rect">
            <a:avLst/>
          </a:prstGeom>
        </p:spPr>
      </p:pic>
    </p:spTree>
    <p:extLst>
      <p:ext uri="{BB962C8B-B14F-4D97-AF65-F5344CB8AC3E}">
        <p14:creationId xmlns:p14="http://schemas.microsoft.com/office/powerpoint/2010/main" val="420328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11C0FBD9-142B-46E2-AFA9-0DC8E6952619}"/>
              </a:ext>
            </a:extLst>
          </p:cNvPr>
          <p:cNvSpPr>
            <a:spLocks noGrp="1"/>
          </p:cNvSpPr>
          <p:nvPr>
            <p:ph sz="quarter" idx="1"/>
          </p:nvPr>
        </p:nvSpPr>
        <p:spPr>
          <a:xfrm>
            <a:off x="206518" y="0"/>
            <a:ext cx="7270590" cy="782169"/>
          </a:xfrm>
        </p:spPr>
        <p:txBody>
          <a:bodyPr anchor="ctr"/>
          <a:lstStyle/>
          <a:p>
            <a:pPr marL="0" indent="0" algn="ctr">
              <a:spcBef>
                <a:spcPct val="0"/>
              </a:spcBef>
              <a:buNone/>
            </a:pPr>
            <a:r>
              <a:rPr lang="en-US" altLang="en-US" sz="3600" b="1" dirty="0" err="1">
                <a:solidFill>
                  <a:srgbClr val="0070C0"/>
                </a:solidFill>
                <a:latin typeface="Calibri" panose="020F0502020204030204" pitchFamily="34" charset="0"/>
                <a:ea typeface="+mj-ea"/>
                <a:cs typeface="Calibri" panose="020F0502020204030204" pitchFamily="34" charset="0"/>
              </a:rPr>
              <a:t>Một</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số</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đặc</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điểm</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về</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bệnh</a:t>
            </a:r>
            <a:r>
              <a:rPr lang="en-US" altLang="en-US" sz="3600" b="1" dirty="0">
                <a:solidFill>
                  <a:srgbClr val="0070C0"/>
                </a:solidFill>
                <a:latin typeface="Calibri" panose="020F0502020204030204" pitchFamily="34" charset="0"/>
                <a:ea typeface="+mj-ea"/>
                <a:cs typeface="Calibri" panose="020F0502020204030204" pitchFamily="34" charset="0"/>
              </a:rPr>
              <a:t> TCM</a:t>
            </a:r>
          </a:p>
        </p:txBody>
      </p:sp>
      <p:sp>
        <p:nvSpPr>
          <p:cNvPr id="17411" name="TextBox 4">
            <a:extLst>
              <a:ext uri="{FF2B5EF4-FFF2-40B4-BE49-F238E27FC236}">
                <a16:creationId xmlns:a16="http://schemas.microsoft.com/office/drawing/2014/main" id="{9AC269A8-4AB2-4934-889A-E7E367E74465}"/>
              </a:ext>
            </a:extLst>
          </p:cNvPr>
          <p:cNvSpPr txBox="1">
            <a:spLocks noChangeArrowheads="1"/>
          </p:cNvSpPr>
          <p:nvPr/>
        </p:nvSpPr>
        <p:spPr bwMode="auto">
          <a:xfrm>
            <a:off x="211121" y="1155892"/>
            <a:ext cx="1177436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0000"/>
              </a:lnSpc>
              <a:spcBef>
                <a:spcPts val="0"/>
              </a:spcBef>
            </a:pPr>
            <a:r>
              <a:rPr lang="en-US" altLang="en-US" sz="3200" dirty="0" err="1">
                <a:cs typeface="Calibri" panose="020F0502020204030204" pitchFamily="34" charset="0"/>
              </a:rPr>
              <a:t>Là</a:t>
            </a:r>
            <a:r>
              <a:rPr lang="en-US" altLang="en-US" sz="3200" dirty="0">
                <a:cs typeface="Calibri" panose="020F0502020204030204" pitchFamily="34" charset="0"/>
              </a:rPr>
              <a:t> </a:t>
            </a:r>
            <a:r>
              <a:rPr lang="en-US" altLang="en-US" sz="3200" dirty="0" err="1">
                <a:cs typeface="Calibri" panose="020F0502020204030204" pitchFamily="34" charset="0"/>
              </a:rPr>
              <a:t>bệnh</a:t>
            </a:r>
            <a:r>
              <a:rPr lang="en-US" altLang="en-US" sz="3200" dirty="0">
                <a:cs typeface="Calibri" panose="020F0502020204030204" pitchFamily="34" charset="0"/>
              </a:rPr>
              <a:t> </a:t>
            </a:r>
            <a:r>
              <a:rPr lang="en-US" altLang="en-US" sz="3200" dirty="0" err="1">
                <a:cs typeface="Calibri" panose="020F0502020204030204" pitchFamily="34" charset="0"/>
              </a:rPr>
              <a:t>nhiễm</a:t>
            </a:r>
            <a:r>
              <a:rPr lang="en-US" altLang="en-US" sz="3200" dirty="0">
                <a:cs typeface="Calibri" panose="020F0502020204030204" pitchFamily="34" charset="0"/>
              </a:rPr>
              <a:t> vi </a:t>
            </a:r>
            <a:r>
              <a:rPr lang="en-US" altLang="en-US" sz="3200" dirty="0" err="1">
                <a:cs typeface="Calibri" panose="020F0502020204030204" pitchFamily="34" charset="0"/>
              </a:rPr>
              <a:t>rút</a:t>
            </a:r>
            <a:r>
              <a:rPr lang="en-US" altLang="en-US" sz="3200" dirty="0">
                <a:cs typeface="Calibri" panose="020F0502020204030204" pitchFamily="34" charset="0"/>
              </a:rPr>
              <a:t> </a:t>
            </a:r>
            <a:r>
              <a:rPr lang="en-US" altLang="en-US" sz="3200" dirty="0" err="1">
                <a:cs typeface="Calibri" panose="020F0502020204030204" pitchFamily="34" charset="0"/>
              </a:rPr>
              <a:t>cấp</a:t>
            </a:r>
            <a:r>
              <a:rPr lang="en-US" altLang="en-US" sz="3200" dirty="0">
                <a:cs typeface="Calibri" panose="020F0502020204030204" pitchFamily="34" charset="0"/>
              </a:rPr>
              <a:t> </a:t>
            </a:r>
            <a:r>
              <a:rPr lang="en-US" altLang="en-US" sz="3200" dirty="0" err="1">
                <a:cs typeface="Calibri" panose="020F0502020204030204" pitchFamily="34" charset="0"/>
              </a:rPr>
              <a:t>tính</a:t>
            </a:r>
            <a:endParaRPr lang="en-US" altLang="en-US" sz="3200" dirty="0">
              <a:cs typeface="Calibri" panose="020F0502020204030204" pitchFamily="34" charset="0"/>
            </a:endParaRPr>
          </a:p>
          <a:p>
            <a:pPr algn="just">
              <a:lnSpc>
                <a:spcPct val="100000"/>
              </a:lnSpc>
              <a:spcBef>
                <a:spcPts val="0"/>
              </a:spcBef>
            </a:pPr>
            <a:r>
              <a:rPr lang="en-US" altLang="en-US" sz="3200" dirty="0" err="1">
                <a:cs typeface="Calibri" panose="020F0502020204030204" pitchFamily="34" charset="0"/>
              </a:rPr>
              <a:t>Lây</a:t>
            </a:r>
            <a:r>
              <a:rPr lang="en-US" altLang="en-US" sz="3200" dirty="0">
                <a:cs typeface="Calibri" panose="020F0502020204030204" pitchFamily="34" charset="0"/>
              </a:rPr>
              <a:t> </a:t>
            </a:r>
            <a:r>
              <a:rPr lang="en-US" altLang="en-US" sz="3200" dirty="0" err="1">
                <a:cs typeface="Calibri" panose="020F0502020204030204" pitchFamily="34" charset="0"/>
              </a:rPr>
              <a:t>truyền</a:t>
            </a:r>
            <a:r>
              <a:rPr lang="en-US" altLang="en-US" sz="3200" dirty="0">
                <a:cs typeface="Calibri" panose="020F0502020204030204" pitchFamily="34" charset="0"/>
              </a:rPr>
              <a:t> qua </a:t>
            </a:r>
            <a:r>
              <a:rPr lang="en-US" altLang="en-US" sz="3200" dirty="0" err="1">
                <a:cs typeface="Calibri" panose="020F0502020204030204" pitchFamily="34" charset="0"/>
              </a:rPr>
              <a:t>đường</a:t>
            </a:r>
            <a:r>
              <a:rPr lang="en-US" altLang="en-US" sz="3200" dirty="0">
                <a:cs typeface="Calibri" panose="020F0502020204030204" pitchFamily="34" charset="0"/>
              </a:rPr>
              <a:t> </a:t>
            </a:r>
            <a:r>
              <a:rPr lang="en-US" altLang="en-US" sz="3200" dirty="0" err="1">
                <a:cs typeface="Calibri" panose="020F0502020204030204" pitchFamily="34" charset="0"/>
              </a:rPr>
              <a:t>tiêu</a:t>
            </a:r>
            <a:r>
              <a:rPr lang="en-US" altLang="en-US" sz="3200" dirty="0">
                <a:cs typeface="Calibri" panose="020F0502020204030204" pitchFamily="34" charset="0"/>
              </a:rPr>
              <a:t> </a:t>
            </a:r>
            <a:r>
              <a:rPr lang="en-US" altLang="en-US" sz="3200" dirty="0" err="1">
                <a:cs typeface="Calibri" panose="020F0502020204030204" pitchFamily="34" charset="0"/>
              </a:rPr>
              <a:t>hóa</a:t>
            </a:r>
            <a:endParaRPr lang="en-US" altLang="en-US" sz="3200" dirty="0">
              <a:cs typeface="Calibri" panose="020F0502020204030204" pitchFamily="34" charset="0"/>
            </a:endParaRPr>
          </a:p>
          <a:p>
            <a:pPr algn="just">
              <a:lnSpc>
                <a:spcPct val="100000"/>
              </a:lnSpc>
              <a:spcBef>
                <a:spcPts val="0"/>
              </a:spcBef>
            </a:pPr>
            <a:r>
              <a:rPr lang="en-US" altLang="en-US" sz="3200" dirty="0" err="1">
                <a:cs typeface="Calibri" panose="020F0502020204030204" pitchFamily="34" charset="0"/>
              </a:rPr>
              <a:t>Thường</a:t>
            </a:r>
            <a:r>
              <a:rPr lang="en-US" altLang="en-US" sz="3200" dirty="0">
                <a:cs typeface="Calibri" panose="020F0502020204030204" pitchFamily="34" charset="0"/>
              </a:rPr>
              <a:t> </a:t>
            </a:r>
            <a:r>
              <a:rPr lang="en-US" altLang="en-US" sz="3200" dirty="0" err="1">
                <a:cs typeface="Calibri" panose="020F0502020204030204" pitchFamily="34" charset="0"/>
              </a:rPr>
              <a:t>gặp</a:t>
            </a:r>
            <a:r>
              <a:rPr lang="en-US" altLang="en-US" sz="3200" dirty="0">
                <a:cs typeface="Calibri" panose="020F0502020204030204" pitchFamily="34" charset="0"/>
              </a:rPr>
              <a:t> ở </a:t>
            </a:r>
            <a:r>
              <a:rPr lang="en-US" altLang="en-US" sz="3200" dirty="0" err="1">
                <a:cs typeface="Calibri" panose="020F0502020204030204" pitchFamily="34" charset="0"/>
              </a:rPr>
              <a:t>trẻ</a:t>
            </a:r>
            <a:r>
              <a:rPr lang="en-US" altLang="en-US" sz="3200" dirty="0">
                <a:cs typeface="Calibri" panose="020F0502020204030204" pitchFamily="34" charset="0"/>
              </a:rPr>
              <a:t> </a:t>
            </a:r>
            <a:r>
              <a:rPr lang="en-US" altLang="en-US" sz="3200" dirty="0" err="1">
                <a:cs typeface="Calibri" panose="020F0502020204030204" pitchFamily="34" charset="0"/>
              </a:rPr>
              <a:t>nhỏ</a:t>
            </a:r>
            <a:r>
              <a:rPr lang="en-US" altLang="en-US" sz="3200" dirty="0">
                <a:cs typeface="Calibri" panose="020F0502020204030204" pitchFamily="34" charset="0"/>
              </a:rPr>
              <a:t> (</a:t>
            </a:r>
            <a:r>
              <a:rPr lang="en-US" altLang="en-US" sz="3200" dirty="0" err="1">
                <a:cs typeface="Calibri" panose="020F0502020204030204" pitchFamily="34" charset="0"/>
              </a:rPr>
              <a:t>đặc</a:t>
            </a:r>
            <a:r>
              <a:rPr lang="en-US" altLang="en-US" sz="3200" dirty="0">
                <a:cs typeface="Calibri" panose="020F0502020204030204" pitchFamily="34" charset="0"/>
              </a:rPr>
              <a:t> </a:t>
            </a:r>
            <a:r>
              <a:rPr lang="en-US" altLang="en-US" sz="3200" dirty="0" err="1">
                <a:cs typeface="Calibri" panose="020F0502020204030204" pitchFamily="34" charset="0"/>
              </a:rPr>
              <a:t>biệt</a:t>
            </a:r>
            <a:r>
              <a:rPr lang="en-US" altLang="en-US" sz="3200" dirty="0">
                <a:cs typeface="Calibri" panose="020F0502020204030204" pitchFamily="34" charset="0"/>
              </a:rPr>
              <a:t> TE&lt;5 </a:t>
            </a:r>
            <a:r>
              <a:rPr lang="en-US" altLang="en-US" sz="3200" dirty="0" err="1">
                <a:cs typeface="Calibri" panose="020F0502020204030204" pitchFamily="34" charset="0"/>
              </a:rPr>
              <a:t>tuổi</a:t>
            </a:r>
            <a:r>
              <a:rPr lang="en-US" altLang="en-US" sz="3200" dirty="0">
                <a:cs typeface="Calibri" panose="020F0502020204030204" pitchFamily="34" charset="0"/>
              </a:rPr>
              <a:t>)</a:t>
            </a:r>
          </a:p>
          <a:p>
            <a:pPr algn="just">
              <a:lnSpc>
                <a:spcPct val="100000"/>
              </a:lnSpc>
              <a:spcBef>
                <a:spcPts val="0"/>
              </a:spcBef>
            </a:pPr>
            <a:r>
              <a:rPr lang="en-US" altLang="en-US" sz="3200" dirty="0" err="1">
                <a:cs typeface="Calibri" panose="020F0502020204030204" pitchFamily="34" charset="0"/>
              </a:rPr>
              <a:t>Có</a:t>
            </a:r>
            <a:r>
              <a:rPr lang="en-US" altLang="en-US" sz="3200" dirty="0">
                <a:cs typeface="Calibri" panose="020F0502020204030204" pitchFamily="34" charset="0"/>
              </a:rPr>
              <a:t> </a:t>
            </a:r>
            <a:r>
              <a:rPr lang="en-US" altLang="en-US" sz="3200" dirty="0" err="1">
                <a:cs typeface="Calibri" panose="020F0502020204030204" pitchFamily="34" charset="0"/>
              </a:rPr>
              <a:t>khả</a:t>
            </a:r>
            <a:r>
              <a:rPr lang="en-US" altLang="en-US" sz="3200" dirty="0">
                <a:cs typeface="Calibri" panose="020F0502020204030204" pitchFamily="34" charset="0"/>
              </a:rPr>
              <a:t> </a:t>
            </a:r>
            <a:r>
              <a:rPr lang="en-US" altLang="en-US" sz="3200" dirty="0" err="1">
                <a:cs typeface="Calibri" panose="020F0502020204030204" pitchFamily="34" charset="0"/>
              </a:rPr>
              <a:t>năng</a:t>
            </a:r>
            <a:r>
              <a:rPr lang="en-US" altLang="en-US" sz="3200" dirty="0">
                <a:cs typeface="Calibri" panose="020F0502020204030204" pitchFamily="34" charset="0"/>
              </a:rPr>
              <a:t> </a:t>
            </a:r>
            <a:r>
              <a:rPr lang="en-US" altLang="en-US" sz="3200" dirty="0" err="1">
                <a:cs typeface="Calibri" panose="020F0502020204030204" pitchFamily="34" charset="0"/>
              </a:rPr>
              <a:t>gây</a:t>
            </a:r>
            <a:r>
              <a:rPr lang="en-US" altLang="en-US" sz="3200" dirty="0">
                <a:cs typeface="Calibri" panose="020F0502020204030204" pitchFamily="34" charset="0"/>
              </a:rPr>
              <a:t> </a:t>
            </a:r>
            <a:r>
              <a:rPr lang="en-US" altLang="en-US" sz="3200" dirty="0" err="1">
                <a:cs typeface="Calibri" panose="020F0502020204030204" pitchFamily="34" charset="0"/>
              </a:rPr>
              <a:t>thành</a:t>
            </a:r>
            <a:r>
              <a:rPr lang="en-US" altLang="en-US" sz="3200" dirty="0">
                <a:cs typeface="Calibri" panose="020F0502020204030204" pitchFamily="34" charset="0"/>
              </a:rPr>
              <a:t> </a:t>
            </a:r>
            <a:r>
              <a:rPr lang="en-US" altLang="en-US" sz="3200" dirty="0" err="1">
                <a:cs typeface="Calibri" panose="020F0502020204030204" pitchFamily="34" charset="0"/>
              </a:rPr>
              <a:t>dịch</a:t>
            </a:r>
            <a:r>
              <a:rPr lang="en-US" altLang="en-US" sz="3200" dirty="0">
                <a:cs typeface="Calibri" panose="020F0502020204030204" pitchFamily="34" charset="0"/>
              </a:rPr>
              <a:t> </a:t>
            </a:r>
            <a:r>
              <a:rPr lang="en-US" altLang="en-US" sz="3200" dirty="0" err="1">
                <a:cs typeface="Calibri" panose="020F0502020204030204" pitchFamily="34" charset="0"/>
              </a:rPr>
              <a:t>lớn</a:t>
            </a:r>
            <a:endParaRPr lang="vi-VN" altLang="en-US" sz="3200" dirty="0">
              <a:cs typeface="Calibri" panose="020F0502020204030204" pitchFamily="34" charset="0"/>
            </a:endParaRPr>
          </a:p>
          <a:p>
            <a:pPr algn="just">
              <a:lnSpc>
                <a:spcPct val="100000"/>
              </a:lnSpc>
              <a:spcBef>
                <a:spcPts val="0"/>
              </a:spcBef>
            </a:pPr>
            <a:r>
              <a:rPr lang="vi-VN" altLang="en-US" sz="3200" dirty="0">
                <a:cs typeface="Calibri" panose="020F0502020204030204" pitchFamily="34" charset="0"/>
              </a:rPr>
              <a:t>Bệnh chưa có thuốc điều trị và vắc xin phòng bệnh đặc hiệu</a:t>
            </a:r>
            <a:endParaRPr lang="en-US" altLang="en-US" sz="3200" dirty="0">
              <a:cs typeface="Calibri" panose="020F0502020204030204" pitchFamily="34" charset="0"/>
            </a:endParaRPr>
          </a:p>
          <a:p>
            <a:pPr algn="just">
              <a:lnSpc>
                <a:spcPct val="100000"/>
              </a:lnSpc>
              <a:spcBef>
                <a:spcPts val="0"/>
              </a:spcBef>
            </a:pPr>
            <a:r>
              <a:rPr lang="en-US" altLang="en-US" sz="3200" dirty="0" err="1">
                <a:cs typeface="Calibri" panose="020F0502020204030204" pitchFamily="34" charset="0"/>
              </a:rPr>
              <a:t>Dấu</a:t>
            </a:r>
            <a:r>
              <a:rPr lang="en-US" altLang="en-US" sz="3200" dirty="0">
                <a:cs typeface="Calibri" panose="020F0502020204030204" pitchFamily="34" charset="0"/>
              </a:rPr>
              <a:t> </a:t>
            </a:r>
            <a:r>
              <a:rPr lang="en-US" altLang="en-US" sz="3200" dirty="0" err="1">
                <a:cs typeface="Calibri" panose="020F0502020204030204" pitchFamily="34" charset="0"/>
              </a:rPr>
              <a:t>hiệu</a:t>
            </a:r>
            <a:r>
              <a:rPr lang="en-US" altLang="en-US" sz="3200" dirty="0">
                <a:cs typeface="Calibri" panose="020F0502020204030204" pitchFamily="34" charset="0"/>
              </a:rPr>
              <a:t> </a:t>
            </a:r>
            <a:r>
              <a:rPr lang="en-US" altLang="en-US" sz="3200" dirty="0" err="1">
                <a:cs typeface="Calibri" panose="020F0502020204030204" pitchFamily="34" charset="0"/>
              </a:rPr>
              <a:t>đặc</a:t>
            </a:r>
            <a:r>
              <a:rPr lang="en-US" altLang="en-US" sz="3200" dirty="0">
                <a:cs typeface="Calibri" panose="020F0502020204030204" pitchFamily="34" charset="0"/>
              </a:rPr>
              <a:t> </a:t>
            </a:r>
            <a:r>
              <a:rPr lang="en-US" altLang="en-US" sz="3200" dirty="0" err="1">
                <a:cs typeface="Calibri" panose="020F0502020204030204" pitchFamily="34" charset="0"/>
              </a:rPr>
              <a:t>trưng</a:t>
            </a:r>
            <a:r>
              <a:rPr lang="en-US" altLang="en-US" sz="3200" dirty="0">
                <a:cs typeface="Calibri" panose="020F0502020204030204" pitchFamily="34" charset="0"/>
              </a:rPr>
              <a:t>: </a:t>
            </a:r>
            <a:r>
              <a:rPr lang="en-US" altLang="en-US" sz="3200" dirty="0" err="1">
                <a:cs typeface="Calibri" panose="020F0502020204030204" pitchFamily="34" charset="0"/>
              </a:rPr>
              <a:t>thường</a:t>
            </a:r>
            <a:r>
              <a:rPr lang="en-US" altLang="en-US" sz="3200" dirty="0">
                <a:cs typeface="Calibri" panose="020F0502020204030204" pitchFamily="34" charset="0"/>
              </a:rPr>
              <a:t> </a:t>
            </a:r>
            <a:r>
              <a:rPr lang="en-US" altLang="en-US" sz="3200" dirty="0" err="1">
                <a:cs typeface="Calibri" panose="020F0502020204030204" pitchFamily="34" charset="0"/>
              </a:rPr>
              <a:t>thấy</a:t>
            </a:r>
            <a:r>
              <a:rPr lang="en-US" altLang="en-US" sz="3200" dirty="0">
                <a:cs typeface="Calibri" panose="020F0502020204030204" pitchFamily="34" charset="0"/>
              </a:rPr>
              <a:t> </a:t>
            </a:r>
            <a:r>
              <a:rPr lang="en-US" altLang="en-US" sz="3200" dirty="0" err="1">
                <a:cs typeface="Calibri" panose="020F0502020204030204" pitchFamily="34" charset="0"/>
              </a:rPr>
              <a:t>các</a:t>
            </a:r>
            <a:r>
              <a:rPr lang="en-US" altLang="en-US" sz="3200" dirty="0">
                <a:cs typeface="Calibri" panose="020F0502020204030204" pitchFamily="34" charset="0"/>
              </a:rPr>
              <a:t> </a:t>
            </a:r>
            <a:r>
              <a:rPr lang="en-US" altLang="en-US" sz="3200" dirty="0" err="1">
                <a:cs typeface="Calibri" panose="020F0502020204030204" pitchFamily="34" charset="0"/>
              </a:rPr>
              <a:t>nốt</a:t>
            </a:r>
            <a:r>
              <a:rPr lang="en-US" altLang="en-US" sz="3200" dirty="0">
                <a:cs typeface="Calibri" panose="020F0502020204030204" pitchFamily="34" charset="0"/>
              </a:rPr>
              <a:t> </a:t>
            </a:r>
            <a:r>
              <a:rPr lang="en-US" altLang="en-US" sz="3200" dirty="0" err="1">
                <a:cs typeface="Calibri" panose="020F0502020204030204" pitchFamily="34" charset="0"/>
              </a:rPr>
              <a:t>phỏng</a:t>
            </a:r>
            <a:r>
              <a:rPr lang="en-US" altLang="en-US" sz="3200" dirty="0">
                <a:cs typeface="Calibri" panose="020F0502020204030204" pitchFamily="34" charset="0"/>
              </a:rPr>
              <a:t> </a:t>
            </a:r>
            <a:r>
              <a:rPr lang="en-US" altLang="en-US" sz="3200" dirty="0" err="1">
                <a:cs typeface="Calibri" panose="020F0502020204030204" pitchFamily="34" charset="0"/>
              </a:rPr>
              <a:t>nước</a:t>
            </a:r>
            <a:r>
              <a:rPr lang="en-US" altLang="en-US" sz="3200" dirty="0">
                <a:cs typeface="Calibri" panose="020F0502020204030204" pitchFamily="34" charset="0"/>
              </a:rPr>
              <a:t> ở </a:t>
            </a:r>
            <a:r>
              <a:rPr lang="en-US" altLang="en-US" sz="3200" dirty="0" err="1">
                <a:cs typeface="Calibri" panose="020F0502020204030204" pitchFamily="34" charset="0"/>
              </a:rPr>
              <a:t>lòng</a:t>
            </a:r>
            <a:r>
              <a:rPr lang="en-US" altLang="en-US" sz="3200" dirty="0">
                <a:cs typeface="Calibri" panose="020F0502020204030204" pitchFamily="34" charset="0"/>
              </a:rPr>
              <a:t> </a:t>
            </a:r>
            <a:r>
              <a:rPr lang="en-US" altLang="en-US" sz="3200" dirty="0" err="1">
                <a:cs typeface="Calibri" panose="020F0502020204030204" pitchFamily="34" charset="0"/>
              </a:rPr>
              <a:t>bày</a:t>
            </a:r>
            <a:r>
              <a:rPr lang="en-US" altLang="en-US" sz="3200" dirty="0">
                <a:cs typeface="Calibri" panose="020F0502020204030204" pitchFamily="34" charset="0"/>
              </a:rPr>
              <a:t> </a:t>
            </a:r>
            <a:r>
              <a:rPr lang="en-US" altLang="en-US" sz="3200" dirty="0" err="1">
                <a:cs typeface="Calibri" panose="020F0502020204030204" pitchFamily="34" charset="0"/>
              </a:rPr>
              <a:t>tay</a:t>
            </a:r>
            <a:r>
              <a:rPr lang="en-US" altLang="en-US" sz="3200" dirty="0">
                <a:cs typeface="Calibri" panose="020F0502020204030204" pitchFamily="34" charset="0"/>
              </a:rPr>
              <a:t>, </a:t>
            </a:r>
            <a:r>
              <a:rPr lang="en-US" altLang="en-US" sz="3200" dirty="0" err="1">
                <a:cs typeface="Calibri" panose="020F0502020204030204" pitchFamily="34" charset="0"/>
              </a:rPr>
              <a:t>lòng</a:t>
            </a:r>
            <a:r>
              <a:rPr lang="en-US" altLang="en-US" sz="3200" dirty="0">
                <a:cs typeface="Calibri" panose="020F0502020204030204" pitchFamily="34" charset="0"/>
              </a:rPr>
              <a:t> </a:t>
            </a:r>
            <a:r>
              <a:rPr lang="en-US" altLang="en-US" sz="3200" dirty="0" err="1">
                <a:cs typeface="Calibri" panose="020F0502020204030204" pitchFamily="34" charset="0"/>
              </a:rPr>
              <a:t>bàn</a:t>
            </a:r>
            <a:r>
              <a:rPr lang="en-US" altLang="en-US" sz="3200" dirty="0">
                <a:cs typeface="Calibri" panose="020F0502020204030204" pitchFamily="34" charset="0"/>
              </a:rPr>
              <a:t> </a:t>
            </a:r>
            <a:r>
              <a:rPr lang="en-US" altLang="en-US" sz="3200" dirty="0" err="1">
                <a:cs typeface="Calibri" panose="020F0502020204030204" pitchFamily="34" charset="0"/>
              </a:rPr>
              <a:t>chân</a:t>
            </a:r>
            <a:r>
              <a:rPr lang="en-US" altLang="en-US" sz="3200" dirty="0">
                <a:cs typeface="Calibri" panose="020F0502020204030204" pitchFamily="34" charset="0"/>
              </a:rPr>
              <a:t>, </a:t>
            </a:r>
            <a:r>
              <a:rPr lang="en-US" altLang="en-US" sz="3200" dirty="0" err="1">
                <a:cs typeface="Calibri" panose="020F0502020204030204" pitchFamily="34" charset="0"/>
              </a:rPr>
              <a:t>đầu</a:t>
            </a:r>
            <a:r>
              <a:rPr lang="en-US" altLang="en-US" sz="3200" dirty="0">
                <a:cs typeface="Calibri" panose="020F0502020204030204" pitchFamily="34" charset="0"/>
              </a:rPr>
              <a:t> </a:t>
            </a:r>
            <a:r>
              <a:rPr lang="en-US" altLang="en-US" sz="3200" dirty="0" err="1">
                <a:cs typeface="Calibri" panose="020F0502020204030204" pitchFamily="34" charset="0"/>
              </a:rPr>
              <a:t>gối</a:t>
            </a:r>
            <a:r>
              <a:rPr lang="en-US" altLang="en-US" sz="3200" dirty="0">
                <a:cs typeface="Calibri" panose="020F0502020204030204" pitchFamily="34" charset="0"/>
              </a:rPr>
              <a:t>, </a:t>
            </a:r>
            <a:r>
              <a:rPr lang="en-US" altLang="en-US" sz="3200" dirty="0" err="1">
                <a:cs typeface="Calibri" panose="020F0502020204030204" pitchFamily="34" charset="0"/>
              </a:rPr>
              <a:t>mông</a:t>
            </a:r>
            <a:endParaRPr lang="en-US" altLang="en-US" sz="3200" dirty="0">
              <a:cs typeface="Calibri" panose="020F0502020204030204" pitchFamily="34" charset="0"/>
            </a:endParaRPr>
          </a:p>
          <a:p>
            <a:pPr algn="just">
              <a:lnSpc>
                <a:spcPct val="100000"/>
              </a:lnSpc>
              <a:spcBef>
                <a:spcPts val="0"/>
              </a:spcBef>
            </a:pPr>
            <a:r>
              <a:rPr lang="en-US" altLang="en-US" sz="3200" dirty="0" err="1">
                <a:cs typeface="Calibri" panose="020F0502020204030204" pitchFamily="34" charset="0"/>
              </a:rPr>
              <a:t>Hầu</a:t>
            </a:r>
            <a:r>
              <a:rPr lang="en-US" altLang="en-US" sz="3200" dirty="0">
                <a:cs typeface="Calibri" panose="020F0502020204030204" pitchFamily="34" charset="0"/>
              </a:rPr>
              <a:t> </a:t>
            </a:r>
            <a:r>
              <a:rPr lang="en-US" altLang="en-US" sz="3200" dirty="0" err="1">
                <a:cs typeface="Calibri" panose="020F0502020204030204" pitchFamily="34" charset="0"/>
              </a:rPr>
              <a:t>hết</a:t>
            </a:r>
            <a:r>
              <a:rPr lang="en-US" altLang="en-US" sz="3200" dirty="0">
                <a:cs typeface="Calibri" panose="020F0502020204030204" pitchFamily="34" charset="0"/>
              </a:rPr>
              <a:t> </a:t>
            </a:r>
            <a:r>
              <a:rPr lang="en-US" altLang="en-US" sz="3200" dirty="0" err="1">
                <a:cs typeface="Calibri" panose="020F0502020204030204" pitchFamily="34" charset="0"/>
              </a:rPr>
              <a:t>các</a:t>
            </a:r>
            <a:r>
              <a:rPr lang="en-US" altLang="en-US" sz="3200" dirty="0">
                <a:cs typeface="Calibri" panose="020F0502020204030204" pitchFamily="34" charset="0"/>
              </a:rPr>
              <a:t> </a:t>
            </a:r>
            <a:r>
              <a:rPr lang="en-US" altLang="en-US" sz="3200" dirty="0" err="1">
                <a:cs typeface="Calibri" panose="020F0502020204030204" pitchFamily="34" charset="0"/>
              </a:rPr>
              <a:t>bệnh</a:t>
            </a:r>
            <a:r>
              <a:rPr lang="en-US" altLang="en-US" sz="3200" dirty="0">
                <a:cs typeface="Calibri" panose="020F0502020204030204" pitchFamily="34" charset="0"/>
              </a:rPr>
              <a:t> </a:t>
            </a:r>
            <a:r>
              <a:rPr lang="en-US" altLang="en-US" sz="3200" dirty="0" err="1">
                <a:cs typeface="Calibri" panose="020F0502020204030204" pitchFamily="34" charset="0"/>
              </a:rPr>
              <a:t>đều</a:t>
            </a:r>
            <a:r>
              <a:rPr lang="en-US" altLang="en-US" sz="3200" dirty="0">
                <a:cs typeface="Calibri" panose="020F0502020204030204" pitchFamily="34" charset="0"/>
              </a:rPr>
              <a:t> </a:t>
            </a:r>
            <a:r>
              <a:rPr lang="en-US" altLang="en-US" sz="3200" dirty="0" err="1">
                <a:cs typeface="Calibri" panose="020F0502020204030204" pitchFamily="34" charset="0"/>
              </a:rPr>
              <a:t>diễn</a:t>
            </a:r>
            <a:r>
              <a:rPr lang="en-US" altLang="en-US" sz="3200" dirty="0">
                <a:cs typeface="Calibri" panose="020F0502020204030204" pitchFamily="34" charset="0"/>
              </a:rPr>
              <a:t> </a:t>
            </a:r>
            <a:r>
              <a:rPr lang="en-US" altLang="en-US" sz="3200" dirty="0" err="1">
                <a:cs typeface="Calibri" panose="020F0502020204030204" pitchFamily="34" charset="0"/>
              </a:rPr>
              <a:t>biến</a:t>
            </a:r>
            <a:r>
              <a:rPr lang="en-US" altLang="en-US" sz="3200" dirty="0">
                <a:cs typeface="Calibri" panose="020F0502020204030204" pitchFamily="34" charset="0"/>
              </a:rPr>
              <a:t> </a:t>
            </a:r>
            <a:r>
              <a:rPr lang="en-US" altLang="en-US" sz="3200" dirty="0" err="1">
                <a:cs typeface="Calibri" panose="020F0502020204030204" pitchFamily="34" charset="0"/>
              </a:rPr>
              <a:t>nhẹ</a:t>
            </a:r>
            <a:r>
              <a:rPr lang="en-US" altLang="en-US" sz="3200" dirty="0">
                <a:cs typeface="Calibri" panose="020F0502020204030204" pitchFamily="34" charset="0"/>
              </a:rPr>
              <a:t>; </a:t>
            </a:r>
            <a:r>
              <a:rPr lang="en-US" altLang="en-US" sz="3200" dirty="0" err="1">
                <a:cs typeface="Calibri" panose="020F0502020204030204" pitchFamily="34" charset="0"/>
              </a:rPr>
              <a:t>một</a:t>
            </a:r>
            <a:r>
              <a:rPr lang="en-US" altLang="en-US" sz="3200" dirty="0">
                <a:cs typeface="Calibri" panose="020F0502020204030204" pitchFamily="34" charset="0"/>
              </a:rPr>
              <a:t> </a:t>
            </a:r>
            <a:r>
              <a:rPr lang="en-US" altLang="en-US" sz="3200" dirty="0" err="1">
                <a:cs typeface="Calibri" panose="020F0502020204030204" pitchFamily="34" charset="0"/>
              </a:rPr>
              <a:t>số</a:t>
            </a:r>
            <a:r>
              <a:rPr lang="en-US" altLang="en-US" sz="3200" dirty="0">
                <a:cs typeface="Calibri" panose="020F0502020204030204" pitchFamily="34" charset="0"/>
              </a:rPr>
              <a:t> </a:t>
            </a:r>
            <a:r>
              <a:rPr lang="en-US" altLang="en-US" sz="3200" dirty="0" err="1">
                <a:cs typeface="Calibri" panose="020F0502020204030204" pitchFamily="34" charset="0"/>
              </a:rPr>
              <a:t>trường</a:t>
            </a:r>
            <a:r>
              <a:rPr lang="en-US" altLang="en-US" sz="3200" dirty="0">
                <a:cs typeface="Calibri" panose="020F0502020204030204" pitchFamily="34" charset="0"/>
              </a:rPr>
              <a:t> </a:t>
            </a:r>
            <a:r>
              <a:rPr lang="en-US" altLang="en-US" sz="3200" dirty="0" err="1">
                <a:cs typeface="Calibri" panose="020F0502020204030204" pitchFamily="34" charset="0"/>
              </a:rPr>
              <a:t>hợp</a:t>
            </a:r>
            <a:r>
              <a:rPr lang="en-US" altLang="en-US" sz="3200" dirty="0">
                <a:cs typeface="Calibri" panose="020F0502020204030204" pitchFamily="34" charset="0"/>
              </a:rPr>
              <a:t> </a:t>
            </a:r>
            <a:r>
              <a:rPr lang="en-US" altLang="en-US" sz="3200" dirty="0" err="1">
                <a:cs typeface="Calibri" panose="020F0502020204030204" pitchFamily="34" charset="0"/>
              </a:rPr>
              <a:t>bệnh</a:t>
            </a:r>
            <a:r>
              <a:rPr lang="en-US" altLang="en-US" sz="3200" dirty="0">
                <a:cs typeface="Calibri" panose="020F0502020204030204" pitchFamily="34" charset="0"/>
              </a:rPr>
              <a:t> </a:t>
            </a:r>
            <a:r>
              <a:rPr lang="en-US" altLang="en-US" sz="3200" dirty="0" err="1">
                <a:cs typeface="Calibri" panose="020F0502020204030204" pitchFamily="34" charset="0"/>
              </a:rPr>
              <a:t>có</a:t>
            </a:r>
            <a:r>
              <a:rPr lang="en-US" altLang="en-US" sz="3200" dirty="0">
                <a:cs typeface="Calibri" panose="020F0502020204030204" pitchFamily="34" charset="0"/>
              </a:rPr>
              <a:t> </a:t>
            </a:r>
            <a:r>
              <a:rPr lang="en-US" altLang="en-US" sz="3200" dirty="0" err="1">
                <a:cs typeface="Calibri" panose="020F0502020204030204" pitchFamily="34" charset="0"/>
              </a:rPr>
              <a:t>thể</a:t>
            </a:r>
            <a:r>
              <a:rPr lang="en-US" altLang="en-US" sz="3200" dirty="0">
                <a:cs typeface="Calibri" panose="020F0502020204030204" pitchFamily="34" charset="0"/>
              </a:rPr>
              <a:t> </a:t>
            </a:r>
            <a:r>
              <a:rPr lang="en-US" altLang="en-US" sz="3200" dirty="0" err="1">
                <a:cs typeface="Calibri" panose="020F0502020204030204" pitchFamily="34" charset="0"/>
              </a:rPr>
              <a:t>có</a:t>
            </a:r>
            <a:r>
              <a:rPr lang="en-US" altLang="en-US" sz="3200" dirty="0">
                <a:cs typeface="Calibri" panose="020F0502020204030204" pitchFamily="34" charset="0"/>
              </a:rPr>
              <a:t> </a:t>
            </a:r>
            <a:r>
              <a:rPr lang="en-US" altLang="en-US" sz="3200" dirty="0" err="1">
                <a:cs typeface="Calibri" panose="020F0502020204030204" pitchFamily="34" charset="0"/>
              </a:rPr>
              <a:t>diễn</a:t>
            </a:r>
            <a:r>
              <a:rPr lang="en-US" altLang="en-US" sz="3200" dirty="0">
                <a:cs typeface="Calibri" panose="020F0502020204030204" pitchFamily="34" charset="0"/>
              </a:rPr>
              <a:t> </a:t>
            </a:r>
            <a:r>
              <a:rPr lang="en-US" altLang="en-US" sz="3200" dirty="0" err="1">
                <a:cs typeface="Calibri" panose="020F0502020204030204" pitchFamily="34" charset="0"/>
              </a:rPr>
              <a:t>biến</a:t>
            </a:r>
            <a:r>
              <a:rPr lang="en-US" altLang="en-US" sz="3200" dirty="0">
                <a:cs typeface="Calibri" panose="020F0502020204030204" pitchFamily="34" charset="0"/>
              </a:rPr>
              <a:t> </a:t>
            </a:r>
            <a:r>
              <a:rPr lang="en-US" altLang="en-US" sz="3200" dirty="0" err="1">
                <a:cs typeface="Calibri" panose="020F0502020204030204" pitchFamily="34" charset="0"/>
              </a:rPr>
              <a:t>nặng</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gây</a:t>
            </a:r>
            <a:r>
              <a:rPr lang="en-US" altLang="en-US" sz="3200" dirty="0">
                <a:cs typeface="Calibri" panose="020F0502020204030204" pitchFamily="34" charset="0"/>
              </a:rPr>
              <a:t> </a:t>
            </a:r>
            <a:r>
              <a:rPr lang="en-US" altLang="en-US" sz="3200" dirty="0" err="1">
                <a:cs typeface="Calibri" panose="020F0502020204030204" pitchFamily="34" charset="0"/>
              </a:rPr>
              <a:t>biến</a:t>
            </a:r>
            <a:r>
              <a:rPr lang="en-US" altLang="en-US" sz="3200" dirty="0">
                <a:cs typeface="Calibri" panose="020F0502020204030204" pitchFamily="34" charset="0"/>
              </a:rPr>
              <a:t> </a:t>
            </a:r>
            <a:r>
              <a:rPr lang="en-US" altLang="en-US" sz="3200" dirty="0" err="1">
                <a:cs typeface="Calibri" panose="020F0502020204030204" pitchFamily="34" charset="0"/>
              </a:rPr>
              <a:t>chứng</a:t>
            </a:r>
            <a:r>
              <a:rPr lang="en-US" altLang="en-US" sz="3200" dirty="0">
                <a:cs typeface="Calibri" panose="020F0502020204030204" pitchFamily="34" charset="0"/>
              </a:rPr>
              <a:t> </a:t>
            </a:r>
            <a:r>
              <a:rPr lang="en-US" altLang="en-US" sz="3200" dirty="0" err="1">
                <a:cs typeface="Calibri" panose="020F0502020204030204" pitchFamily="34" charset="0"/>
              </a:rPr>
              <a:t>nguy</a:t>
            </a:r>
            <a:r>
              <a:rPr lang="en-US" altLang="en-US" sz="3200" dirty="0">
                <a:cs typeface="Calibri" panose="020F0502020204030204" pitchFamily="34" charset="0"/>
              </a:rPr>
              <a:t> </a:t>
            </a:r>
            <a:r>
              <a:rPr lang="en-US" altLang="en-US" sz="3200" dirty="0" err="1">
                <a:cs typeface="Calibri" panose="020F0502020204030204" pitchFamily="34" charset="0"/>
              </a:rPr>
              <a:t>hiểm</a:t>
            </a:r>
            <a:r>
              <a:rPr lang="en-US" altLang="en-US" sz="3200" dirty="0">
                <a:cs typeface="Calibri" panose="020F0502020204030204" pitchFamily="34" charset="0"/>
              </a:rPr>
              <a:t> </a:t>
            </a:r>
            <a:r>
              <a:rPr lang="en-US" altLang="en-US" sz="3200" dirty="0" err="1">
                <a:cs typeface="Calibri" panose="020F0502020204030204" pitchFamily="34" charset="0"/>
              </a:rPr>
              <a:t>như</a:t>
            </a:r>
            <a:r>
              <a:rPr lang="en-US" altLang="en-US" sz="3200" dirty="0">
                <a:cs typeface="Calibri" panose="020F0502020204030204" pitchFamily="34" charset="0"/>
              </a:rPr>
              <a:t> </a:t>
            </a:r>
            <a:r>
              <a:rPr lang="en-US" altLang="en-US" sz="3200" dirty="0" err="1">
                <a:cs typeface="Calibri" panose="020F0502020204030204" pitchFamily="34" charset="0"/>
              </a:rPr>
              <a:t>viêm</a:t>
            </a:r>
            <a:r>
              <a:rPr lang="en-US" altLang="en-US" sz="3200" dirty="0">
                <a:cs typeface="Calibri" panose="020F0502020204030204" pitchFamily="34" charset="0"/>
              </a:rPr>
              <a:t> </a:t>
            </a:r>
            <a:r>
              <a:rPr lang="en-US" altLang="en-US" sz="3200" dirty="0" err="1">
                <a:cs typeface="Calibri" panose="020F0502020204030204" pitchFamily="34" charset="0"/>
              </a:rPr>
              <a:t>não-màng</a:t>
            </a:r>
            <a:r>
              <a:rPr lang="en-US" altLang="en-US" sz="3200" dirty="0">
                <a:cs typeface="Calibri" panose="020F0502020204030204" pitchFamily="34" charset="0"/>
              </a:rPr>
              <a:t> </a:t>
            </a:r>
            <a:r>
              <a:rPr lang="en-US" altLang="en-US" sz="3200" dirty="0" err="1">
                <a:cs typeface="Calibri" panose="020F0502020204030204" pitchFamily="34" charset="0"/>
              </a:rPr>
              <a:t>não</a:t>
            </a:r>
            <a:r>
              <a:rPr lang="en-US" altLang="en-US" sz="3200" dirty="0">
                <a:cs typeface="Calibri" panose="020F0502020204030204" pitchFamily="34" charset="0"/>
              </a:rPr>
              <a:t>, </a:t>
            </a:r>
            <a:r>
              <a:rPr lang="en-US" altLang="en-US" sz="3200" dirty="0" err="1">
                <a:cs typeface="Calibri" panose="020F0502020204030204" pitchFamily="34" charset="0"/>
              </a:rPr>
              <a:t>viêm</a:t>
            </a:r>
            <a:r>
              <a:rPr lang="en-US" altLang="en-US" sz="3200" dirty="0">
                <a:cs typeface="Calibri" panose="020F0502020204030204" pitchFamily="34" charset="0"/>
              </a:rPr>
              <a:t> </a:t>
            </a:r>
            <a:r>
              <a:rPr lang="en-US" altLang="en-US" sz="3200" dirty="0" err="1">
                <a:cs typeface="Calibri" panose="020F0502020204030204" pitchFamily="34" charset="0"/>
              </a:rPr>
              <a:t>cơ</a:t>
            </a:r>
            <a:r>
              <a:rPr lang="en-US" altLang="en-US" sz="3200" dirty="0">
                <a:cs typeface="Calibri" panose="020F0502020204030204" pitchFamily="34" charset="0"/>
              </a:rPr>
              <a:t> </a:t>
            </a:r>
            <a:r>
              <a:rPr lang="en-US" altLang="en-US" sz="3200" dirty="0" err="1">
                <a:cs typeface="Calibri" panose="020F0502020204030204" pitchFamily="34" charset="0"/>
              </a:rPr>
              <a:t>tiêm</a:t>
            </a:r>
            <a:r>
              <a:rPr lang="en-US" altLang="en-US" sz="3200" dirty="0">
                <a:cs typeface="Calibri" panose="020F0502020204030204" pitchFamily="34" charset="0"/>
              </a:rPr>
              <a:t>, </a:t>
            </a:r>
            <a:r>
              <a:rPr lang="en-US" altLang="en-US" sz="3200" dirty="0" err="1">
                <a:cs typeface="Calibri" panose="020F0502020204030204" pitchFamily="34" charset="0"/>
              </a:rPr>
              <a:t>phù</a:t>
            </a:r>
            <a:r>
              <a:rPr lang="en-US" altLang="en-US" sz="3200" dirty="0">
                <a:cs typeface="Calibri" panose="020F0502020204030204" pitchFamily="34" charset="0"/>
              </a:rPr>
              <a:t> </a:t>
            </a:r>
            <a:r>
              <a:rPr lang="en-US" altLang="en-US" sz="3200" dirty="0" err="1">
                <a:cs typeface="Calibri" panose="020F0502020204030204" pitchFamily="34" charset="0"/>
              </a:rPr>
              <a:t>phổi</a:t>
            </a:r>
            <a:r>
              <a:rPr lang="en-US" altLang="en-US" sz="3200" dirty="0">
                <a:cs typeface="Calibri" panose="020F0502020204030204" pitchFamily="34" charset="0"/>
              </a:rPr>
              <a:t> </a:t>
            </a:r>
            <a:r>
              <a:rPr lang="en-US" altLang="en-US" sz="3200" dirty="0" err="1">
                <a:cs typeface="Calibri" panose="020F0502020204030204" pitchFamily="34" charset="0"/>
              </a:rPr>
              <a:t>cấp</a:t>
            </a:r>
            <a:r>
              <a:rPr lang="en-US" altLang="en-US" sz="3200" dirty="0">
                <a:cs typeface="Calibri" panose="020F0502020204030204" pitchFamily="34" charset="0"/>
              </a:rPr>
              <a:t> </a:t>
            </a:r>
            <a:r>
              <a:rPr lang="en-US" altLang="en-US" sz="3200" dirty="0" err="1">
                <a:cs typeface="Calibri" panose="020F0502020204030204" pitchFamily="34" charset="0"/>
              </a:rPr>
              <a:t>dẫn</a:t>
            </a:r>
            <a:r>
              <a:rPr lang="en-US" altLang="en-US" sz="3200" dirty="0">
                <a:cs typeface="Calibri" panose="020F0502020204030204" pitchFamily="34" charset="0"/>
              </a:rPr>
              <a:t> </a:t>
            </a:r>
            <a:r>
              <a:rPr lang="en-US" altLang="en-US" sz="3200" dirty="0" err="1">
                <a:cs typeface="Calibri" panose="020F0502020204030204" pitchFamily="34" charset="0"/>
              </a:rPr>
              <a:t>đến</a:t>
            </a:r>
            <a:r>
              <a:rPr lang="en-US" altLang="en-US" sz="3200" dirty="0">
                <a:cs typeface="Calibri" panose="020F0502020204030204" pitchFamily="34" charset="0"/>
              </a:rPr>
              <a:t> </a:t>
            </a:r>
            <a:r>
              <a:rPr lang="en-US" altLang="en-US" sz="3200" dirty="0" err="1">
                <a:cs typeface="Calibri" panose="020F0502020204030204" pitchFamily="34" charset="0"/>
              </a:rPr>
              <a:t>có</a:t>
            </a:r>
            <a:r>
              <a:rPr lang="en-US" altLang="en-US" sz="3200" dirty="0">
                <a:cs typeface="Calibri" panose="020F0502020204030204" pitchFamily="34" charset="0"/>
              </a:rPr>
              <a:t> </a:t>
            </a:r>
            <a:r>
              <a:rPr lang="en-US" altLang="en-US" sz="3200" dirty="0" err="1">
                <a:cs typeface="Calibri" panose="020F0502020204030204" pitchFamily="34" charset="0"/>
              </a:rPr>
              <a:t>thể</a:t>
            </a:r>
            <a:r>
              <a:rPr lang="en-US" altLang="en-US" sz="3200" dirty="0">
                <a:cs typeface="Calibri" panose="020F0502020204030204" pitchFamily="34" charset="0"/>
              </a:rPr>
              <a:t> </a:t>
            </a:r>
            <a:r>
              <a:rPr lang="en-US" altLang="en-US" sz="3200" dirty="0" err="1">
                <a:cs typeface="Calibri" panose="020F0502020204030204" pitchFamily="34" charset="0"/>
              </a:rPr>
              <a:t>tử</a:t>
            </a:r>
            <a:r>
              <a:rPr lang="en-US" altLang="en-US" sz="3200" dirty="0">
                <a:cs typeface="Calibri" panose="020F0502020204030204" pitchFamily="34" charset="0"/>
              </a:rPr>
              <a:t> </a:t>
            </a:r>
            <a:r>
              <a:rPr lang="en-US" altLang="en-US" sz="3200" dirty="0" err="1">
                <a:cs typeface="Calibri" panose="020F0502020204030204" pitchFamily="34" charset="0"/>
              </a:rPr>
              <a:t>vong</a:t>
            </a:r>
            <a:r>
              <a:rPr lang="en-US" altLang="en-US" sz="3200" dirty="0">
                <a:cs typeface="Calibri" panose="020F0502020204030204" pitchFamily="34" charset="0"/>
              </a:rPr>
              <a:t>.</a:t>
            </a:r>
          </a:p>
        </p:txBody>
      </p:sp>
      <p:sp>
        <p:nvSpPr>
          <p:cNvPr id="7" name="TextBox 6">
            <a:extLst>
              <a:ext uri="{FF2B5EF4-FFF2-40B4-BE49-F238E27FC236}">
                <a16:creationId xmlns:a16="http://schemas.microsoft.com/office/drawing/2014/main" id="{2E22E1AA-E622-4ED2-B35F-6C8AE835280E}"/>
              </a:ext>
            </a:extLst>
          </p:cNvPr>
          <p:cNvSpPr txBox="1"/>
          <p:nvPr/>
        </p:nvSpPr>
        <p:spPr>
          <a:xfrm>
            <a:off x="294290" y="6546373"/>
            <a:ext cx="11130948" cy="307777"/>
          </a:xfrm>
          <a:prstGeom prst="rect">
            <a:avLst/>
          </a:prstGeom>
          <a:noFill/>
        </p:spPr>
        <p:txBody>
          <a:bodyPr wrap="square" rtlCol="0">
            <a:spAutoFit/>
          </a:bodyPr>
          <a:lstStyle/>
          <a:p>
            <a:pPr algn="ctr">
              <a:spcAft>
                <a:spcPts val="600"/>
              </a:spcAft>
            </a:pPr>
            <a:r>
              <a:rPr lang="en-US" sz="1400" dirty="0">
                <a:latin typeface="CenturyGothic-Bold"/>
              </a:rPr>
              <a:t>WHO,2011, </a:t>
            </a:r>
            <a:r>
              <a:rPr lang="en-US" sz="1400" i="0" dirty="0">
                <a:effectLst/>
                <a:latin typeface="CenturyGothic-Bold"/>
              </a:rPr>
              <a:t>A Guide to Clinical Management and Public Health Response for Hand, Foot and Mouth Disease (HFMD)</a:t>
            </a:r>
            <a:r>
              <a:rPr lang="en-US" sz="1400" dirty="0"/>
              <a:t> </a:t>
            </a:r>
          </a:p>
        </p:txBody>
      </p:sp>
      <p:pic>
        <p:nvPicPr>
          <p:cNvPr id="2050" name="Picture 2" descr="Cách phân biệt nốt phỏng nước tay chân miệng với bệnh thủy đậu">
            <a:extLst>
              <a:ext uri="{FF2B5EF4-FFF2-40B4-BE49-F238E27FC236}">
                <a16:creationId xmlns:a16="http://schemas.microsoft.com/office/drawing/2014/main" id="{1229343B-FA7F-BA6A-764B-72D2BDB6D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855" y="194310"/>
            <a:ext cx="4351627" cy="295362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3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D133CBD5-8103-4630-B145-A17808E70348}"/>
              </a:ext>
            </a:extLst>
          </p:cNvPr>
          <p:cNvSpPr>
            <a:spLocks noGrp="1"/>
          </p:cNvSpPr>
          <p:nvPr>
            <p:ph sz="quarter" idx="1"/>
          </p:nvPr>
        </p:nvSpPr>
        <p:spPr>
          <a:xfrm>
            <a:off x="490538" y="144462"/>
            <a:ext cx="10907712" cy="782637"/>
          </a:xfrm>
        </p:spPr>
        <p:txBody>
          <a:bodyPr anchor="ctr"/>
          <a:lstStyle/>
          <a:p>
            <a:pPr marL="0" indent="0" algn="ctr">
              <a:spcBef>
                <a:spcPct val="0"/>
              </a:spcBef>
              <a:buNone/>
            </a:pPr>
            <a:r>
              <a:rPr lang="en-US" altLang="en-US" sz="3600" b="1" dirty="0" err="1">
                <a:solidFill>
                  <a:srgbClr val="0070C0"/>
                </a:solidFill>
                <a:latin typeface="Calibri" panose="020F0502020204030204" pitchFamily="34" charset="0"/>
                <a:ea typeface="+mj-ea"/>
                <a:cs typeface="Calibri" panose="020F0502020204030204" pitchFamily="34" charset="0"/>
              </a:rPr>
              <a:t>Thời</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gian</a:t>
            </a:r>
            <a:r>
              <a:rPr lang="en-US" altLang="en-US" sz="3600" b="1" dirty="0">
                <a:solidFill>
                  <a:srgbClr val="0070C0"/>
                </a:solidFill>
                <a:latin typeface="Calibri" panose="020F0502020204030204" pitchFamily="34" charset="0"/>
                <a:ea typeface="+mj-ea"/>
                <a:cs typeface="Calibri" panose="020F0502020204030204" pitchFamily="34" charset="0"/>
              </a:rPr>
              <a:t> ủ </a:t>
            </a:r>
            <a:r>
              <a:rPr lang="en-US" altLang="en-US" sz="3600" b="1" dirty="0" err="1">
                <a:solidFill>
                  <a:srgbClr val="0070C0"/>
                </a:solidFill>
                <a:latin typeface="Calibri" panose="020F0502020204030204" pitchFamily="34" charset="0"/>
                <a:ea typeface="+mj-ea"/>
                <a:cs typeface="Calibri" panose="020F0502020204030204" pitchFamily="34" charset="0"/>
              </a:rPr>
              <a:t>bệnh</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và</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lây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truyền</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bệnh</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Tay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chân</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miệng</a:t>
            </a:r>
            <a:endParaRPr lang="en-US" altLang="en-US" sz="3600" b="1" dirty="0">
              <a:solidFill>
                <a:srgbClr val="0070C0"/>
              </a:solidFill>
              <a:latin typeface="Calibri" panose="020F0502020204030204" pitchFamily="34" charset="0"/>
              <a:ea typeface="+mj-ea"/>
              <a:cs typeface="Calibri" panose="020F0502020204030204" pitchFamily="34" charset="0"/>
            </a:endParaRPr>
          </a:p>
        </p:txBody>
      </p:sp>
      <p:sp>
        <p:nvSpPr>
          <p:cNvPr id="48131" name="TextBox 4">
            <a:extLst>
              <a:ext uri="{FF2B5EF4-FFF2-40B4-BE49-F238E27FC236}">
                <a16:creationId xmlns:a16="http://schemas.microsoft.com/office/drawing/2014/main" id="{9C4A62B5-C3D0-4DCE-A539-653EEE8A180D}"/>
              </a:ext>
            </a:extLst>
          </p:cNvPr>
          <p:cNvSpPr txBox="1">
            <a:spLocks noChangeArrowheads="1"/>
          </p:cNvSpPr>
          <p:nvPr/>
        </p:nvSpPr>
        <p:spPr bwMode="auto">
          <a:xfrm>
            <a:off x="269875" y="1235075"/>
            <a:ext cx="11349037" cy="5016758"/>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0000"/>
              </a:lnSpc>
              <a:spcBef>
                <a:spcPts val="0"/>
              </a:spcBef>
              <a:defRPr/>
            </a:pPr>
            <a:r>
              <a:rPr lang="en-US" altLang="en-US" sz="3200" dirty="0" err="1">
                <a:cs typeface="Calibri" panose="020F0502020204030204" pitchFamily="34" charset="0"/>
                <a:sym typeface="Wingdings" panose="05000000000000000000" pitchFamily="2" charset="2"/>
              </a:rPr>
              <a:t>Nguồn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truyền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nhiễm</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Người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mắc</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bệnh</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người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mang</a:t>
            </a:r>
            <a:r>
              <a:rPr lang="en-US" altLang="en-US" sz="3200" dirty="0">
                <a:cs typeface="Calibri" panose="020F0502020204030204" pitchFamily="34" charset="0"/>
                <a:sym typeface="Wingdings" panose="05000000000000000000" pitchFamily="2" charset="2"/>
              </a:rPr>
              <a:t> vi </a:t>
            </a:r>
            <a:r>
              <a:rPr lang="en-US" altLang="en-US" sz="3200" dirty="0" err="1">
                <a:cs typeface="Calibri" panose="020F0502020204030204" pitchFamily="34" charset="0"/>
                <a:sym typeface="Wingdings" panose="05000000000000000000" pitchFamily="2" charset="2"/>
              </a:rPr>
              <a:t>rút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không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triệu</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chứng</a:t>
            </a:r>
            <a:r>
              <a:rPr lang="en-US" altLang="en-US" sz="3200" dirty="0">
                <a:cs typeface="Calibri" panose="020F0502020204030204" pitchFamily="34" charset="0"/>
                <a:sym typeface="Wingdings" panose="05000000000000000000" pitchFamily="2" charset="2"/>
              </a:rPr>
              <a:t>.</a:t>
            </a:r>
          </a:p>
          <a:p>
            <a:pPr algn="just">
              <a:lnSpc>
                <a:spcPct val="100000"/>
              </a:lnSpc>
              <a:spcBef>
                <a:spcPts val="0"/>
              </a:spcBef>
              <a:defRPr/>
            </a:pPr>
            <a:r>
              <a:rPr lang="en-US" altLang="en-US" sz="3200" dirty="0" err="1">
                <a:cs typeface="Calibri" panose="020F0502020204030204" pitchFamily="34" charset="0"/>
                <a:sym typeface="Wingdings" panose="05000000000000000000" pitchFamily="2" charset="2"/>
              </a:rPr>
              <a:t>Thời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kỳ</a:t>
            </a:r>
            <a:r>
              <a:rPr lang="en-US" altLang="en-US" sz="3200" dirty="0">
                <a:cs typeface="Calibri" panose="020F0502020204030204" pitchFamily="34" charset="0"/>
                <a:sym typeface="Wingdings" panose="05000000000000000000" pitchFamily="2" charset="2"/>
              </a:rPr>
              <a:t> ủ </a:t>
            </a:r>
            <a:r>
              <a:rPr lang="en-US" altLang="en-US" sz="3200" dirty="0" err="1">
                <a:cs typeface="Calibri" panose="020F0502020204030204" pitchFamily="34" charset="0"/>
                <a:sym typeface="Wingdings" panose="05000000000000000000" pitchFamily="2" charset="2"/>
              </a:rPr>
              <a:t>bệnh</a:t>
            </a:r>
            <a:r>
              <a:rPr lang="en-US" altLang="en-US" sz="3200" dirty="0">
                <a:cs typeface="Calibri" panose="020F0502020204030204" pitchFamily="34" charset="0"/>
                <a:sym typeface="Wingdings" panose="05000000000000000000" pitchFamily="2" charset="2"/>
              </a:rPr>
              <a:t>: 3 - 7 </a:t>
            </a:r>
            <a:r>
              <a:rPr lang="en-US" altLang="en-US" sz="3200" dirty="0" err="1">
                <a:cs typeface="Calibri" panose="020F0502020204030204" pitchFamily="34" charset="0"/>
                <a:sym typeface="Wingdings" panose="05000000000000000000" pitchFamily="2" charset="2"/>
              </a:rPr>
              <a:t>ngày</a:t>
            </a:r>
            <a:endParaRPr lang="en-US" altLang="en-US" sz="3200" dirty="0">
              <a:cs typeface="Calibri" panose="020F0502020204030204" pitchFamily="34" charset="0"/>
              <a:sym typeface="Wingdings" panose="05000000000000000000" pitchFamily="2" charset="2"/>
            </a:endParaRPr>
          </a:p>
          <a:p>
            <a:pPr algn="just">
              <a:lnSpc>
                <a:spcPct val="100000"/>
              </a:lnSpc>
              <a:spcBef>
                <a:spcPts val="0"/>
              </a:spcBef>
              <a:defRPr/>
            </a:pPr>
            <a:r>
              <a:rPr lang="en-US" altLang="en-US" sz="3200" dirty="0" err="1">
                <a:cs typeface="Calibri" panose="020F0502020204030204" pitchFamily="34" charset="0"/>
                <a:sym typeface="Wingdings" panose="05000000000000000000" pitchFamily="2" charset="2"/>
              </a:rPr>
              <a:t>Thời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kỳ</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lây</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truyền</a:t>
            </a:r>
            <a:r>
              <a:rPr lang="en-US" altLang="en-US" sz="3200" dirty="0">
                <a:cs typeface="Calibri" panose="020F0502020204030204" pitchFamily="34" charset="0"/>
                <a:sym typeface="Wingdings" panose="05000000000000000000" pitchFamily="2" charset="2"/>
              </a:rPr>
              <a:t>: </a:t>
            </a:r>
          </a:p>
          <a:p>
            <a:pPr marL="400050" lvl="1" indent="0" algn="just">
              <a:lnSpc>
                <a:spcPct val="100000"/>
              </a:lnSpc>
              <a:spcBef>
                <a:spcPts val="0"/>
              </a:spcBef>
              <a:buFont typeface="Arial" panose="020B0604020202020204" pitchFamily="34" charset="0"/>
              <a:buNone/>
              <a:defRPr/>
            </a:pP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Vài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ngày</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trước</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khi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phát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bệnh</a:t>
            </a:r>
            <a:endParaRPr lang="en-US" altLang="en-US" sz="3200" dirty="0">
              <a:cs typeface="Calibri" panose="020F0502020204030204" pitchFamily="34" charset="0"/>
              <a:sym typeface="Wingdings" panose="05000000000000000000" pitchFamily="2" charset="2"/>
            </a:endParaRPr>
          </a:p>
          <a:p>
            <a:pPr marL="400050" lvl="1" indent="0" algn="just">
              <a:lnSpc>
                <a:spcPct val="100000"/>
              </a:lnSpc>
              <a:spcBef>
                <a:spcPts val="0"/>
              </a:spcBef>
              <a:buFont typeface="Arial" panose="020B0604020202020204" pitchFamily="34" charset="0"/>
              <a:buNone/>
              <a:defRPr/>
            </a:pP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Mạnh</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nhất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trong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tuần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đầu</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mắc</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bệnh</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có</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thể</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kéo</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dài</a:t>
            </a:r>
            <a:r>
              <a:rPr lang="en-US" altLang="en-US" sz="3200" dirty="0">
                <a:cs typeface="Calibri" panose="020F0502020204030204" pitchFamily="34" charset="0"/>
                <a:sym typeface="Wingdings" panose="05000000000000000000" pitchFamily="2" charset="2"/>
              </a:rPr>
              <a:t> </a:t>
            </a:r>
            <a:r>
              <a:rPr lang="en-US" altLang="en-US" sz="3200" dirty="0" err="1">
                <a:solidFill>
                  <a:srgbClr val="FF0000"/>
                </a:solidFill>
                <a:cs typeface="Calibri" panose="020F0502020204030204" pitchFamily="34" charset="0"/>
                <a:sym typeface="Wingdings" panose="05000000000000000000" pitchFamily="2" charset="2"/>
              </a:rPr>
              <a:t>vài</a:t>
            </a:r>
            <a:r>
              <a:rPr lang="en-US" altLang="en-US" sz="3200" dirty="0">
                <a:solidFill>
                  <a:srgbClr val="FF0000"/>
                </a:solidFill>
                <a:cs typeface="Calibri" panose="020F0502020204030204" pitchFamily="34" charset="0"/>
                <a:sym typeface="Wingdings" panose="05000000000000000000" pitchFamily="2" charset="2"/>
              </a:rPr>
              <a:t> </a:t>
            </a:r>
            <a:r>
              <a:rPr lang="en-US" altLang="en-US" sz="3200" dirty="0" err="1">
                <a:solidFill>
                  <a:srgbClr val="FF0000"/>
                </a:solidFill>
                <a:cs typeface="Calibri" panose="020F0502020204030204" pitchFamily="34" charset="0"/>
                <a:sym typeface="Wingdings" panose="05000000000000000000" pitchFamily="2" charset="2"/>
              </a:rPr>
              <a:t>tuần</a:t>
            </a:r>
            <a:endParaRPr lang="en-US" altLang="en-US" sz="3200" dirty="0">
              <a:solidFill>
                <a:srgbClr val="FF0000"/>
              </a:solidFill>
              <a:cs typeface="Calibri" panose="020F0502020204030204" pitchFamily="34" charset="0"/>
              <a:sym typeface="Wingdings" panose="05000000000000000000" pitchFamily="2" charset="2"/>
            </a:endParaRPr>
          </a:p>
          <a:p>
            <a:pPr marL="400050" lvl="1" indent="0" algn="just">
              <a:lnSpc>
                <a:spcPct val="100000"/>
              </a:lnSpc>
              <a:spcBef>
                <a:spcPts val="0"/>
              </a:spcBef>
              <a:buFont typeface="Arial" panose="020B0604020202020204" pitchFamily="34" charset="0"/>
              <a:buNone/>
              <a:defRPr/>
            </a:pPr>
            <a:r>
              <a:rPr lang="en-US" altLang="en-US" sz="3200" dirty="0">
                <a:cs typeface="Calibri" panose="020F0502020204030204" pitchFamily="34" charset="0"/>
                <a:sym typeface="Wingdings" panose="05000000000000000000" pitchFamily="2" charset="2"/>
              </a:rPr>
              <a:t>+ Vi </a:t>
            </a:r>
            <a:r>
              <a:rPr lang="en-US" altLang="en-US" sz="3200" dirty="0" err="1">
                <a:cs typeface="Calibri" panose="020F0502020204030204" pitchFamily="34" charset="0"/>
                <a:sym typeface="Wingdings" panose="05000000000000000000" pitchFamily="2" charset="2"/>
              </a:rPr>
              <a:t>rút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có</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thể</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đào</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thải</a:t>
            </a:r>
            <a:r>
              <a:rPr lang="en-US" altLang="en-US" sz="3200" dirty="0">
                <a:cs typeface="Calibri" panose="020F0502020204030204" pitchFamily="34" charset="0"/>
                <a:sym typeface="Wingdings" panose="05000000000000000000" pitchFamily="2" charset="2"/>
              </a:rPr>
              <a:t> qua </a:t>
            </a:r>
            <a:r>
              <a:rPr lang="en-US" altLang="en-US" sz="3200" dirty="0" err="1">
                <a:cs typeface="Calibri" panose="020F0502020204030204" pitchFamily="34" charset="0"/>
                <a:sym typeface="Wingdings" panose="05000000000000000000" pitchFamily="2" charset="2"/>
              </a:rPr>
              <a:t>phân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trong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vòng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từ</a:t>
            </a:r>
            <a:r>
              <a:rPr lang="en-US" altLang="en-US" sz="3200" dirty="0">
                <a:cs typeface="Calibri" panose="020F0502020204030204" pitchFamily="34" charset="0"/>
                <a:sym typeface="Wingdings" panose="05000000000000000000" pitchFamily="2" charset="2"/>
              </a:rPr>
              <a:t> </a:t>
            </a:r>
            <a:r>
              <a:rPr lang="en-US" altLang="en-US" sz="3200" dirty="0">
                <a:solidFill>
                  <a:srgbClr val="FF0000"/>
                </a:solidFill>
                <a:cs typeface="Calibri" panose="020F0502020204030204" pitchFamily="34" charset="0"/>
                <a:sym typeface="Wingdings" panose="05000000000000000000" pitchFamily="2" charset="2"/>
              </a:rPr>
              <a:t>2-4 </a:t>
            </a:r>
            <a:r>
              <a:rPr lang="en-US" altLang="en-US" sz="3200" dirty="0" err="1">
                <a:solidFill>
                  <a:srgbClr val="FF0000"/>
                </a:solidFill>
                <a:cs typeface="Calibri" panose="020F0502020204030204" pitchFamily="34" charset="0"/>
                <a:sym typeface="Wingdings" panose="05000000000000000000" pitchFamily="2" charset="2"/>
              </a:rPr>
              <a:t>tuần</a:t>
            </a:r>
            <a:r>
              <a:rPr lang="en-US" altLang="en-US" sz="3200" dirty="0">
                <a:solidFill>
                  <a:srgbClr val="FF0000"/>
                </a:solidFill>
                <a:cs typeface="Calibri" panose="020F0502020204030204" pitchFamily="34" charset="0"/>
                <a:sym typeface="Wingdings" panose="05000000000000000000" pitchFamily="2" charset="2"/>
              </a:rPr>
              <a:t> </a:t>
            </a:r>
            <a:r>
              <a:rPr lang="en-US" altLang="en-US" sz="3200" dirty="0">
                <a:cs typeface="Calibri" panose="020F0502020204030204" pitchFamily="34" charset="0"/>
                <a:sym typeface="Wingdings" panose="05000000000000000000" pitchFamily="2" charset="2"/>
              </a:rPr>
              <a:t>(</a:t>
            </a:r>
            <a:r>
              <a:rPr lang="en-US" altLang="en-US" sz="3200" dirty="0" err="1">
                <a:cs typeface="Calibri" panose="020F0502020204030204" pitchFamily="34" charset="0"/>
                <a:sym typeface="Wingdings" panose="05000000000000000000" pitchFamily="2" charset="2"/>
              </a:rPr>
              <a:t>có</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thể</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tới</a:t>
            </a:r>
            <a:r>
              <a:rPr lang="en-US" altLang="en-US" sz="3200" dirty="0">
                <a:cs typeface="Calibri" panose="020F0502020204030204" pitchFamily="34" charset="0"/>
                <a:sym typeface="Wingdings" panose="05000000000000000000" pitchFamily="2" charset="2"/>
              </a:rPr>
              <a:t> 12 </a:t>
            </a:r>
            <a:r>
              <a:rPr lang="en-US" altLang="en-US" sz="3200" dirty="0" err="1">
                <a:cs typeface="Calibri" panose="020F0502020204030204" pitchFamily="34" charset="0"/>
                <a:sym typeface="Wingdings" panose="05000000000000000000" pitchFamily="2" charset="2"/>
              </a:rPr>
              <a:t>tuần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sau</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khi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nhiễm</a:t>
            </a:r>
            <a:r>
              <a:rPr lang="en-US" altLang="en-US" sz="3200" dirty="0">
                <a:cs typeface="Calibri" panose="020F0502020204030204" pitchFamily="34" charset="0"/>
                <a:sym typeface="Wingdings" panose="05000000000000000000" pitchFamily="2" charset="2"/>
              </a:rPr>
              <a:t>)</a:t>
            </a:r>
          </a:p>
          <a:p>
            <a:pPr marL="400050" lvl="1" indent="0" algn="just">
              <a:lnSpc>
                <a:spcPct val="100000"/>
              </a:lnSpc>
              <a:spcBef>
                <a:spcPts val="0"/>
              </a:spcBef>
              <a:buFont typeface="Arial" panose="020B0604020202020204" pitchFamily="34" charset="0"/>
              <a:buNone/>
              <a:defRPr/>
            </a:pPr>
            <a:r>
              <a:rPr lang="en-US" altLang="en-US" sz="3200" dirty="0">
                <a:cs typeface="Calibri" panose="020F0502020204030204" pitchFamily="34" charset="0"/>
                <a:sym typeface="Wingdings" panose="05000000000000000000" pitchFamily="2" charset="2"/>
              </a:rPr>
              <a:t>+ Vi </a:t>
            </a:r>
            <a:r>
              <a:rPr lang="en-US" altLang="en-US" sz="3200" dirty="0" err="1">
                <a:cs typeface="Calibri" panose="020F0502020204030204" pitchFamily="34" charset="0"/>
                <a:sym typeface="Wingdings" panose="05000000000000000000" pitchFamily="2" charset="2"/>
              </a:rPr>
              <a:t>rút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tồn</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tại</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và</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đào</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thải</a:t>
            </a:r>
            <a:r>
              <a:rPr lang="en-US" altLang="en-US" sz="3200" dirty="0">
                <a:cs typeface="Calibri" panose="020F0502020204030204" pitchFamily="34" charset="0"/>
                <a:sym typeface="Wingdings" panose="05000000000000000000" pitchFamily="2" charset="2"/>
              </a:rPr>
              <a:t> qua </a:t>
            </a:r>
            <a:r>
              <a:rPr lang="en-US" altLang="en-US" sz="3200" dirty="0" err="1">
                <a:cs typeface="Calibri" panose="020F0502020204030204" pitchFamily="34" charset="0"/>
                <a:sym typeface="Wingdings" panose="05000000000000000000" pitchFamily="2" charset="2"/>
              </a:rPr>
              <a:t>dịch</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tiết</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hầu</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họng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trong</a:t>
            </a:r>
            <a:r>
              <a:rPr lang="en-US" altLang="en-US" sz="3200" dirty="0">
                <a:cs typeface="Calibri" panose="020F0502020204030204" pitchFamily="34" charset="0"/>
                <a:sym typeface="Wingdings" panose="05000000000000000000" pitchFamily="2" charset="2"/>
              </a:rPr>
              <a:t> </a:t>
            </a:r>
            <a:r>
              <a:rPr lang="en-US" altLang="en-US" sz="3200" dirty="0" err="1">
                <a:cs typeface="Calibri" panose="020F0502020204030204" pitchFamily="34" charset="0"/>
                <a:sym typeface="Wingdings" panose="05000000000000000000" pitchFamily="2" charset="2"/>
              </a:rPr>
              <a:t>vòng</a:t>
            </a:r>
            <a:r>
              <a:rPr lang="en-US" altLang="en-US" sz="3200" dirty="0">
                <a:cs typeface="Calibri" panose="020F0502020204030204" pitchFamily="34" charset="0"/>
                <a:sym typeface="Wingdings" panose="05000000000000000000" pitchFamily="2" charset="2"/>
              </a:rPr>
              <a:t> 2 </a:t>
            </a:r>
            <a:r>
              <a:rPr lang="en-US" altLang="en-US" sz="3200" dirty="0" err="1">
                <a:cs typeface="Calibri" panose="020F0502020204030204" pitchFamily="34" charset="0"/>
                <a:sym typeface="Wingdings" panose="05000000000000000000" pitchFamily="2" charset="2"/>
              </a:rPr>
              <a:t>tuần</a:t>
            </a:r>
            <a:endParaRPr lang="en-US" altLang="en-US" sz="3200" dirty="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2749062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907256" y="220663"/>
            <a:ext cx="10377488" cy="762000"/>
          </a:xfrm>
        </p:spPr>
        <p:txBody>
          <a:bodyPr anchor="ctr"/>
          <a:lstStyle/>
          <a:p>
            <a:pPr>
              <a:buFont typeface="Arial" panose="020B0604020202020204" pitchFamily="34" charset="0"/>
            </a:pPr>
            <a:r>
              <a:rPr lang="en-US" b="1" cap="none" dirty="0" err="1">
                <a:solidFill>
                  <a:srgbClr val="0070C0"/>
                </a:solidFill>
                <a:latin typeface="Calibri" panose="020F0502020204030204" pitchFamily="34" charset="0"/>
                <a:cs typeface="Calibri" panose="020F0502020204030204" pitchFamily="34" charset="0"/>
              </a:rPr>
              <a:t>Sức</a:t>
            </a:r>
            <a:r>
              <a:rPr lang="en-US" b="1" cap="none" dirty="0">
                <a:solidFill>
                  <a:srgbClr val="0070C0"/>
                </a:solidFill>
                <a:latin typeface="Calibri" panose="020F0502020204030204" pitchFamily="34" charset="0"/>
                <a:cs typeface="Calibri" panose="020F0502020204030204" pitchFamily="34" charset="0"/>
              </a:rPr>
              <a:t> </a:t>
            </a:r>
            <a:r>
              <a:rPr lang="en-US" b="1" cap="none" dirty="0" err="1">
                <a:solidFill>
                  <a:srgbClr val="0070C0"/>
                </a:solidFill>
                <a:latin typeface="Calibri" panose="020F0502020204030204" pitchFamily="34" charset="0"/>
                <a:cs typeface="Calibri" panose="020F0502020204030204" pitchFamily="34" charset="0"/>
              </a:rPr>
              <a:t>đề</a:t>
            </a:r>
            <a:r>
              <a:rPr lang="en-US" b="1" cap="none" dirty="0">
                <a:solidFill>
                  <a:srgbClr val="0070C0"/>
                </a:solidFill>
                <a:latin typeface="Calibri" panose="020F0502020204030204" pitchFamily="34" charset="0"/>
                <a:cs typeface="Calibri" panose="020F0502020204030204" pitchFamily="34" charset="0"/>
              </a:rPr>
              <a:t> </a:t>
            </a:r>
            <a:r>
              <a:rPr lang="en-US" b="1" cap="none" dirty="0" err="1">
                <a:solidFill>
                  <a:srgbClr val="0070C0"/>
                </a:solidFill>
                <a:latin typeface="Calibri" panose="020F0502020204030204" pitchFamily="34" charset="0"/>
                <a:cs typeface="Calibri" panose="020F0502020204030204" pitchFamily="34" charset="0"/>
              </a:rPr>
              <a:t>kháng</a:t>
            </a:r>
            <a:r>
              <a:rPr lang="en-US" b="1" cap="none" dirty="0">
                <a:solidFill>
                  <a:srgbClr val="0070C0"/>
                </a:solidFill>
                <a:latin typeface="Calibri" panose="020F0502020204030204" pitchFamily="34" charset="0"/>
                <a:cs typeface="Calibri" panose="020F0502020204030204" pitchFamily="34" charset="0"/>
              </a:rPr>
              <a:t> </a:t>
            </a:r>
            <a:r>
              <a:rPr lang="en-US" b="1" cap="none" dirty="0" err="1">
                <a:solidFill>
                  <a:srgbClr val="0070C0"/>
                </a:solidFill>
                <a:latin typeface="Calibri" panose="020F0502020204030204" pitchFamily="34" charset="0"/>
                <a:cs typeface="Calibri" panose="020F0502020204030204" pitchFamily="34" charset="0"/>
              </a:rPr>
              <a:t>của</a:t>
            </a:r>
            <a:r>
              <a:rPr lang="en-US" b="1" cap="none" dirty="0">
                <a:solidFill>
                  <a:srgbClr val="0070C0"/>
                </a:solidFill>
                <a:latin typeface="Calibri" panose="020F0502020204030204" pitchFamily="34" charset="0"/>
                <a:cs typeface="Calibri" panose="020F0502020204030204" pitchFamily="34" charset="0"/>
              </a:rPr>
              <a:t> vi </a:t>
            </a:r>
            <a:r>
              <a:rPr lang="en-US" b="1" cap="none" dirty="0" err="1">
                <a:solidFill>
                  <a:srgbClr val="0070C0"/>
                </a:solidFill>
                <a:latin typeface="Calibri" panose="020F0502020204030204" pitchFamily="34" charset="0"/>
                <a:cs typeface="Calibri" panose="020F0502020204030204" pitchFamily="34" charset="0"/>
              </a:rPr>
              <a:t>rút</a:t>
            </a:r>
            <a:r>
              <a:rPr lang="en-US" b="1" cap="none" dirty="0">
                <a:solidFill>
                  <a:srgbClr val="0070C0"/>
                </a:solidFill>
                <a:latin typeface="Calibri" panose="020F0502020204030204" pitchFamily="34" charset="0"/>
                <a:cs typeface="Calibri" panose="020F0502020204030204" pitchFamily="34" charset="0"/>
              </a:rPr>
              <a:t> </a:t>
            </a:r>
            <a:r>
              <a:rPr lang="en-US" b="1" cap="none" dirty="0" err="1">
                <a:solidFill>
                  <a:srgbClr val="0070C0"/>
                </a:solidFill>
                <a:latin typeface="Calibri" panose="020F0502020204030204" pitchFamily="34" charset="0"/>
                <a:cs typeface="Calibri" panose="020F0502020204030204" pitchFamily="34" charset="0"/>
              </a:rPr>
              <a:t>gây</a:t>
            </a:r>
            <a:r>
              <a:rPr lang="en-US" b="1" cap="none" dirty="0">
                <a:solidFill>
                  <a:srgbClr val="0070C0"/>
                </a:solidFill>
                <a:latin typeface="Calibri" panose="020F0502020204030204" pitchFamily="34" charset="0"/>
                <a:cs typeface="Calibri" panose="020F0502020204030204" pitchFamily="34" charset="0"/>
              </a:rPr>
              <a:t> </a:t>
            </a:r>
            <a:r>
              <a:rPr lang="en-US" b="1" cap="none" dirty="0" err="1">
                <a:solidFill>
                  <a:srgbClr val="0070C0"/>
                </a:solidFill>
                <a:latin typeface="Calibri" panose="020F0502020204030204" pitchFamily="34" charset="0"/>
                <a:cs typeface="Calibri" panose="020F0502020204030204" pitchFamily="34" charset="0"/>
              </a:rPr>
              <a:t>bệnh</a:t>
            </a:r>
            <a:r>
              <a:rPr lang="en-US" b="1" cap="none" dirty="0">
                <a:solidFill>
                  <a:srgbClr val="0070C0"/>
                </a:solidFill>
                <a:latin typeface="Calibri" panose="020F0502020204030204" pitchFamily="34" charset="0"/>
                <a:cs typeface="Calibri" panose="020F0502020204030204" pitchFamily="34" charset="0"/>
              </a:rPr>
              <a:t> TCM</a:t>
            </a:r>
          </a:p>
        </p:txBody>
      </p:sp>
      <p:sp>
        <p:nvSpPr>
          <p:cNvPr id="25603" name="Content Placeholder 2"/>
          <p:cNvSpPr>
            <a:spLocks noGrp="1"/>
          </p:cNvSpPr>
          <p:nvPr>
            <p:ph idx="4294967295"/>
          </p:nvPr>
        </p:nvSpPr>
        <p:spPr>
          <a:xfrm>
            <a:off x="5689600" y="1371600"/>
            <a:ext cx="6257701" cy="1981200"/>
          </a:xfrm>
          <a:solidFill>
            <a:srgbClr val="0070C0"/>
          </a:solidFill>
        </p:spPr>
        <p:txBody>
          <a:bodyPr anchor="ctr">
            <a:normAutofit/>
          </a:bodyPr>
          <a:lstStyle/>
          <a:p>
            <a:pPr>
              <a:lnSpc>
                <a:spcPct val="90000"/>
              </a:lnSpc>
              <a:spcBef>
                <a:spcPts val="600"/>
              </a:spcBef>
              <a:spcAft>
                <a:spcPts val="600"/>
              </a:spcAft>
              <a:buClr>
                <a:schemeClr val="bg1"/>
              </a:buClr>
            </a:pPr>
            <a:r>
              <a:rPr lang="en-US" sz="3200" cap="none" dirty="0" err="1">
                <a:solidFill>
                  <a:schemeClr val="bg1"/>
                </a:solidFill>
                <a:latin typeface="Calibri" panose="020F0502020204030204" pitchFamily="34" charset="0"/>
                <a:ea typeface="+mj-ea"/>
                <a:cs typeface="Calibri" panose="020F0502020204030204" pitchFamily="34" charset="0"/>
              </a:rPr>
              <a:t>Tồn</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tại</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nhiều</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ngày</a:t>
            </a:r>
            <a:r>
              <a:rPr lang="en-US" sz="3200" cap="none" dirty="0">
                <a:solidFill>
                  <a:schemeClr val="bg1"/>
                </a:solidFill>
                <a:latin typeface="Calibri" panose="020F0502020204030204" pitchFamily="34" charset="0"/>
                <a:ea typeface="+mj-ea"/>
                <a:cs typeface="Calibri" panose="020F0502020204030204" pitchFamily="34" charset="0"/>
              </a:rPr>
              <a:t> ở </a:t>
            </a:r>
            <a:r>
              <a:rPr lang="en-US" sz="3200" cap="none" dirty="0" err="1">
                <a:solidFill>
                  <a:schemeClr val="bg1"/>
                </a:solidFill>
                <a:latin typeface="Calibri" panose="020F0502020204030204" pitchFamily="34" charset="0"/>
                <a:ea typeface="+mj-ea"/>
                <a:cs typeface="Calibri" panose="020F0502020204030204" pitchFamily="34" charset="0"/>
              </a:rPr>
              <a:t>nhiệt</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đô</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bình</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thường</a:t>
            </a:r>
            <a:endParaRPr lang="en-US" sz="3200" cap="none" dirty="0">
              <a:solidFill>
                <a:schemeClr val="bg1"/>
              </a:solidFill>
              <a:latin typeface="Calibri" panose="020F0502020204030204" pitchFamily="34" charset="0"/>
              <a:ea typeface="+mj-ea"/>
              <a:cs typeface="Calibri" panose="020F0502020204030204" pitchFamily="34" charset="0"/>
            </a:endParaRPr>
          </a:p>
          <a:p>
            <a:pPr>
              <a:lnSpc>
                <a:spcPct val="90000"/>
              </a:lnSpc>
              <a:spcBef>
                <a:spcPts val="600"/>
              </a:spcBef>
              <a:spcAft>
                <a:spcPts val="600"/>
              </a:spcAft>
              <a:buClr>
                <a:schemeClr val="bg1"/>
              </a:buClr>
            </a:pPr>
            <a:r>
              <a:rPr lang="en-US" sz="3200" cap="none" dirty="0" err="1">
                <a:solidFill>
                  <a:schemeClr val="bg1"/>
                </a:solidFill>
                <a:latin typeface="Calibri" panose="020F0502020204030204" pitchFamily="34" charset="0"/>
                <a:ea typeface="+mj-ea"/>
                <a:cs typeface="Calibri" panose="020F0502020204030204" pitchFamily="34" charset="0"/>
              </a:rPr>
              <a:t>Tồn</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tại</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nhiều</a:t>
            </a:r>
            <a:r>
              <a:rPr lang="en-US" sz="3200" cap="none" dirty="0">
                <a:solidFill>
                  <a:schemeClr val="bg1"/>
                </a:solidFill>
                <a:latin typeface="Calibri" panose="020F0502020204030204" pitchFamily="34" charset="0"/>
                <a:ea typeface="+mj-ea"/>
                <a:cs typeface="Calibri" panose="020F0502020204030204" pitchFamily="34" charset="0"/>
              </a:rPr>
              <a:t> </a:t>
            </a:r>
            <a:r>
              <a:rPr lang="en-US" sz="3200" cap="none" dirty="0" err="1">
                <a:solidFill>
                  <a:schemeClr val="bg1"/>
                </a:solidFill>
                <a:latin typeface="Calibri" panose="020F0502020204030204" pitchFamily="34" charset="0"/>
                <a:ea typeface="+mj-ea"/>
                <a:cs typeface="Calibri" panose="020F0502020204030204" pitchFamily="34" charset="0"/>
              </a:rPr>
              <a:t>tuần</a:t>
            </a:r>
            <a:r>
              <a:rPr lang="en-US" sz="3200" cap="none">
                <a:solidFill>
                  <a:schemeClr val="bg1"/>
                </a:solidFill>
                <a:latin typeface="Calibri" panose="020F0502020204030204" pitchFamily="34" charset="0"/>
                <a:ea typeface="+mj-ea"/>
                <a:cs typeface="Calibri" panose="020F0502020204030204" pitchFamily="34" charset="0"/>
              </a:rPr>
              <a:t>: 40</a:t>
            </a:r>
            <a:r>
              <a:rPr lang="en-US" sz="3200" cap="none" baseline="30000">
                <a:solidFill>
                  <a:schemeClr val="bg1"/>
                </a:solidFill>
                <a:latin typeface="Calibri" panose="020F0502020204030204" pitchFamily="34" charset="0"/>
                <a:ea typeface="+mj-ea"/>
                <a:cs typeface="Calibri" panose="020F0502020204030204" pitchFamily="34" charset="0"/>
              </a:rPr>
              <a:t>0</a:t>
            </a:r>
            <a:r>
              <a:rPr lang="en-US" sz="3200" cap="none">
                <a:solidFill>
                  <a:schemeClr val="bg1"/>
                </a:solidFill>
                <a:latin typeface="Calibri" panose="020F0502020204030204" pitchFamily="34" charset="0"/>
                <a:ea typeface="+mj-ea"/>
                <a:cs typeface="Calibri" panose="020F0502020204030204" pitchFamily="34" charset="0"/>
              </a:rPr>
              <a:t>C</a:t>
            </a:r>
            <a:endParaRPr lang="en-US" sz="3200" cap="none" dirty="0">
              <a:solidFill>
                <a:schemeClr val="bg1"/>
              </a:solidFill>
              <a:latin typeface="Calibri" panose="020F0502020204030204" pitchFamily="34" charset="0"/>
              <a:ea typeface="+mj-ea"/>
              <a:cs typeface="Calibri" panose="020F0502020204030204" pitchFamily="34" charset="0"/>
            </a:endParaRPr>
          </a:p>
        </p:txBody>
      </p:sp>
      <p:pic>
        <p:nvPicPr>
          <p:cNvPr id="30724" name="Picture 5" descr="Bị TAY CHÂN MIỆNG có ngứa không? – Hãy tìm hiểu ngay TẠI Đ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99" y="1228490"/>
            <a:ext cx="5143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Content Placeholder 2"/>
          <p:cNvSpPr txBox="1">
            <a:spLocks/>
          </p:cNvSpPr>
          <p:nvPr/>
        </p:nvSpPr>
        <p:spPr bwMode="auto">
          <a:xfrm>
            <a:off x="244699" y="4272197"/>
            <a:ext cx="11479518" cy="2204803"/>
          </a:xfrm>
          <a:prstGeom prst="rect">
            <a:avLst/>
          </a:prstGeom>
          <a:solidFill>
            <a:srgbClr val="0070C0"/>
          </a:solidFill>
          <a:ln>
            <a:noFill/>
          </a:ln>
        </p:spPr>
        <p:txBody>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6pPr>
            <a:lvl7pPr marL="29718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7pPr>
            <a:lvl8pPr marL="34290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8pPr>
            <a:lvl9pPr marL="3886200" indent="-228600" algn="just" eaLnBrk="0" fontAlgn="base" hangingPunct="0">
              <a:lnSpc>
                <a:spcPct val="120000"/>
              </a:lnSpc>
              <a:spcBef>
                <a:spcPct val="20000"/>
              </a:spcBef>
              <a:spcAft>
                <a:spcPct val="0"/>
              </a:spcAft>
              <a:buClr>
                <a:schemeClr val="tx1"/>
              </a:buClr>
              <a:buSzPct val="80000"/>
              <a:buFont typeface="Wingdings" pitchFamily="2" charset="2"/>
              <a:buChar char="v"/>
              <a:defRPr sz="3200">
                <a:solidFill>
                  <a:schemeClr val="tx1"/>
                </a:solidFill>
                <a:latin typeface=".VnTime" pitchFamily="34" charset="0"/>
                <a:cs typeface="Arial" charset="0"/>
              </a:defRPr>
            </a:lvl9pPr>
          </a:lstStyle>
          <a:p>
            <a:pPr marL="457200" marR="0" lvl="0" indent="-457200" defTabSz="914400" eaLnBrk="1" fontAlgn="base" latinLnBrk="0" hangingPunct="1">
              <a:lnSpc>
                <a:spcPct val="110000"/>
              </a:lnSpc>
              <a:spcBef>
                <a:spcPct val="20000"/>
              </a:spcBef>
              <a:spcAft>
                <a:spcPct val="0"/>
              </a:spcAft>
              <a:buClr>
                <a:schemeClr val="bg1"/>
              </a:buClr>
              <a:buSzPct val="100000"/>
              <a:buFont typeface="Arial" panose="020B0604020202020204" pitchFamily="34" charset="0"/>
              <a:buChar char="•"/>
              <a:tabLst/>
              <a:defRPr/>
            </a:pPr>
            <a:r>
              <a:rPr lang="en-US" dirty="0">
                <a:solidFill>
                  <a:schemeClr val="bg1"/>
                </a:solidFill>
                <a:latin typeface="Calibri" panose="020F0502020204030204" pitchFamily="34" charset="0"/>
                <a:cs typeface="Calibri" panose="020F0502020204030204" pitchFamily="34" charset="0"/>
              </a:rPr>
              <a:t>Vi rut </a:t>
            </a:r>
            <a:r>
              <a:rPr lang="en-US" dirty="0" err="1">
                <a:solidFill>
                  <a:schemeClr val="bg1"/>
                </a:solidFill>
                <a:latin typeface="Calibri" panose="020F0502020204030204" pitchFamily="34" charset="0"/>
                <a:cs typeface="Calibri" panose="020F0502020204030204" pitchFamily="34" charset="0"/>
              </a:rPr>
              <a:t>dễ</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bị</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tiêu</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diệt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bởi</a:t>
            </a:r>
            <a:r>
              <a:rPr lang="en-US" dirty="0">
                <a:solidFill>
                  <a:schemeClr val="bg1"/>
                </a:solidFill>
                <a:latin typeface="Calibri" panose="020F0502020204030204" pitchFamily="34" charset="0"/>
                <a:cs typeface="Calibri" panose="020F0502020204030204" pitchFamily="34" charset="0"/>
              </a:rPr>
              <a:t>:</a:t>
            </a:r>
          </a:p>
          <a:p>
            <a:pPr marL="457200" marR="0" lvl="0" indent="-457200" defTabSz="914400" eaLnBrk="1" fontAlgn="base" latinLnBrk="0" hangingPunct="1">
              <a:lnSpc>
                <a:spcPct val="120000"/>
              </a:lnSpc>
              <a:spcBef>
                <a:spcPct val="20000"/>
              </a:spcBef>
              <a:spcAft>
                <a:spcPct val="0"/>
              </a:spcAft>
              <a:buClr>
                <a:schemeClr val="bg1"/>
              </a:buClr>
              <a:buSzPct val="100000"/>
              <a:buFont typeface="Arial" panose="020B0604020202020204" pitchFamily="34" charset="0"/>
              <a:buChar char="•"/>
              <a:tabLst/>
              <a:defRPr/>
            </a:pPr>
            <a:r>
              <a:rPr lang="en-US" dirty="0">
                <a:solidFill>
                  <a:schemeClr val="bg1"/>
                </a:solidFill>
                <a:latin typeface="Calibri" panose="020F0502020204030204" pitchFamily="34" charset="0"/>
                <a:cs typeface="Calibri" panose="020F0502020204030204" pitchFamily="34" charset="0"/>
              </a:rPr>
              <a:t>Tia </a:t>
            </a:r>
            <a:r>
              <a:rPr lang="en-US" dirty="0" err="1">
                <a:solidFill>
                  <a:schemeClr val="bg1"/>
                </a:solidFill>
                <a:latin typeface="Calibri" panose="020F0502020204030204" pitchFamily="34" charset="0"/>
                <a:cs typeface="Calibri" panose="020F0502020204030204" pitchFamily="34" charset="0"/>
              </a:rPr>
              <a:t>cực</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tím</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nhiệt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độ</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cao</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chất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diệt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trùng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như</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formaldehyt</a:t>
            </a:r>
            <a:r>
              <a:rPr lang="en-US" dirty="0">
                <a:solidFill>
                  <a:schemeClr val="bg1"/>
                </a:solidFill>
                <a:latin typeface="Calibri" panose="020F0502020204030204" pitchFamily="34" charset="0"/>
                <a:cs typeface="Calibri" panose="020F0502020204030204" pitchFamily="34" charset="0"/>
              </a:rPr>
              <a:t>, </a:t>
            </a:r>
          </a:p>
          <a:p>
            <a:pPr marR="0" lvl="0" defTabSz="914400" eaLnBrk="1" fontAlgn="base" latinLnBrk="0" hangingPunct="1">
              <a:lnSpc>
                <a:spcPct val="120000"/>
              </a:lnSpc>
              <a:spcBef>
                <a:spcPct val="20000"/>
              </a:spcBef>
              <a:spcAft>
                <a:spcPct val="0"/>
              </a:spcAft>
              <a:buClr>
                <a:schemeClr val="bg1"/>
              </a:buClr>
              <a:buSzPct val="100000"/>
              <a:tabLst/>
              <a:defRPr/>
            </a:pPr>
            <a:r>
              <a:rPr lang="en-US" dirty="0">
                <a:solidFill>
                  <a:schemeClr val="bg1"/>
                </a:solidFill>
                <a:latin typeface="Calibri" panose="020F0502020204030204" pitchFamily="34" charset="0"/>
                <a:cs typeface="Calibri" panose="020F0502020204030204" pitchFamily="34" charset="0"/>
              </a:rPr>
              <a:t>     dung </a:t>
            </a:r>
            <a:r>
              <a:rPr lang="en-US" dirty="0" err="1">
                <a:solidFill>
                  <a:schemeClr val="bg1"/>
                </a:solidFill>
                <a:latin typeface="Calibri" panose="020F0502020204030204" pitchFamily="34" charset="0"/>
                <a:cs typeface="Calibri" panose="020F0502020204030204" pitchFamily="34" charset="0"/>
              </a:rPr>
              <a:t>dịch</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khư</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trùng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có</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Clo</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hoạt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tính</a:t>
            </a:r>
            <a:r>
              <a:rPr lang="en-US"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25478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73ADABAE-5692-437E-A454-47EC49E7C8C6}"/>
              </a:ext>
            </a:extLst>
          </p:cNvPr>
          <p:cNvSpPr>
            <a:spLocks noGrp="1"/>
          </p:cNvSpPr>
          <p:nvPr>
            <p:ph sz="quarter" idx="1"/>
          </p:nvPr>
        </p:nvSpPr>
        <p:spPr>
          <a:xfrm>
            <a:off x="415925" y="144463"/>
            <a:ext cx="8389937" cy="768707"/>
          </a:xfrm>
        </p:spPr>
        <p:txBody>
          <a:bodyPr anchor="ctr"/>
          <a:lstStyle/>
          <a:p>
            <a:pPr algn="ctr" eaLnBrk="1" hangingPunct="1">
              <a:lnSpc>
                <a:spcPct val="100000"/>
              </a:lnSpc>
              <a:buFont typeface="Arial" panose="020B0604020202020204" pitchFamily="34" charset="0"/>
              <a:buNone/>
            </a:pPr>
            <a:r>
              <a:rPr lang="en-US" altLang="en-US" sz="3600" b="1" dirty="0" err="1">
                <a:solidFill>
                  <a:srgbClr val="0070C0"/>
                </a:solidFill>
                <a:latin typeface="Calibri" panose="020F0502020204030204" pitchFamily="34" charset="0"/>
                <a:ea typeface="+mj-ea"/>
                <a:cs typeface="Calibri" panose="020F0502020204030204" pitchFamily="34" charset="0"/>
              </a:rPr>
              <a:t>Đường</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lây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truyền</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bệnh</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Tay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chân</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miệng</a:t>
            </a:r>
            <a:endParaRPr lang="en-US" altLang="en-US" sz="3600" b="1" dirty="0">
              <a:solidFill>
                <a:srgbClr val="0070C0"/>
              </a:solidFill>
              <a:latin typeface="Calibri" panose="020F0502020204030204" pitchFamily="34" charset="0"/>
              <a:ea typeface="+mj-ea"/>
              <a:cs typeface="Calibri" panose="020F0502020204030204" pitchFamily="34" charset="0"/>
            </a:endParaRPr>
          </a:p>
        </p:txBody>
      </p:sp>
      <p:sp>
        <p:nvSpPr>
          <p:cNvPr id="48131" name="TextBox 4">
            <a:extLst>
              <a:ext uri="{FF2B5EF4-FFF2-40B4-BE49-F238E27FC236}">
                <a16:creationId xmlns:a16="http://schemas.microsoft.com/office/drawing/2014/main" id="{4E46A99E-D48A-49D4-AE27-97DF68FBD684}"/>
              </a:ext>
            </a:extLst>
          </p:cNvPr>
          <p:cNvSpPr txBox="1">
            <a:spLocks noChangeArrowheads="1"/>
          </p:cNvSpPr>
          <p:nvPr/>
        </p:nvSpPr>
        <p:spPr bwMode="auto">
          <a:xfrm>
            <a:off x="415925" y="1093279"/>
            <a:ext cx="7991475" cy="5524589"/>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0000"/>
              </a:lnSpc>
              <a:spcBef>
                <a:spcPts val="600"/>
              </a:spcBef>
              <a:defRPr/>
            </a:pPr>
            <a:r>
              <a:rPr lang="en-US" altLang="en-US" b="1" dirty="0" err="1">
                <a:cs typeface="Calibri" panose="020F0502020204030204" pitchFamily="34" charset="0"/>
                <a:sym typeface="Wingdings" panose="05000000000000000000" pitchFamily="2" charset="2"/>
              </a:rPr>
              <a:t>Bệnh</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lây</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truyền</a:t>
            </a:r>
            <a:r>
              <a:rPr lang="en-US" altLang="en-US" b="1" dirty="0">
                <a:cs typeface="Calibri" panose="020F0502020204030204" pitchFamily="34" charset="0"/>
                <a:sym typeface="Wingdings" panose="05000000000000000000" pitchFamily="2" charset="2"/>
              </a:rPr>
              <a:t> qua </a:t>
            </a:r>
            <a:r>
              <a:rPr lang="en-US" altLang="en-US" b="1" dirty="0" err="1">
                <a:cs typeface="Calibri" panose="020F0502020204030204" pitchFamily="34" charset="0"/>
                <a:sym typeface="Wingdings" panose="05000000000000000000" pitchFamily="2" charset="2"/>
              </a:rPr>
              <a:t>đường</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tiêu</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hóa</a:t>
            </a:r>
            <a:r>
              <a:rPr lang="en-US" altLang="en-US" b="1" dirty="0">
                <a:cs typeface="Calibri" panose="020F0502020204030204" pitchFamily="34" charset="0"/>
                <a:sym typeface="Wingdings" panose="05000000000000000000" pitchFamily="2" charset="2"/>
              </a:rPr>
              <a:t>, do </a:t>
            </a:r>
            <a:r>
              <a:rPr lang="en-US" altLang="en-US" b="1" dirty="0" err="1">
                <a:cs typeface="Calibri" panose="020F0502020204030204" pitchFamily="34" charset="0"/>
                <a:sym typeface="Wingdings" panose="05000000000000000000" pitchFamily="2" charset="2"/>
              </a:rPr>
              <a:t>tiếp</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xúc</a:t>
            </a:r>
            <a:endParaRPr lang="en-US" altLang="en-US" b="1" dirty="0">
              <a:cs typeface="Calibri" panose="020F0502020204030204" pitchFamily="34" charset="0"/>
              <a:sym typeface="Wingdings" panose="05000000000000000000" pitchFamily="2" charset="2"/>
            </a:endParaRPr>
          </a:p>
          <a:p>
            <a:pPr algn="just">
              <a:lnSpc>
                <a:spcPct val="100000"/>
              </a:lnSpc>
              <a:spcBef>
                <a:spcPts val="600"/>
              </a:spcBef>
              <a:defRPr/>
            </a:pPr>
            <a:r>
              <a:rPr lang="vi-VN" altLang="en-US" b="1" dirty="0">
                <a:cs typeface="Calibri" panose="020F0502020204030204" pitchFamily="34" charset="0"/>
                <a:sym typeface="Wingdings" panose="05000000000000000000" pitchFamily="2" charset="2"/>
              </a:rPr>
              <a:t>Phương</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thức</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lây</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truyền</a:t>
            </a:r>
            <a:r>
              <a:rPr lang="en-US" altLang="en-US" b="1" dirty="0">
                <a:cs typeface="Calibri" panose="020F0502020204030204" pitchFamily="34" charset="0"/>
                <a:sym typeface="Wingdings" panose="05000000000000000000" pitchFamily="2" charset="2"/>
              </a:rPr>
              <a:t>:</a:t>
            </a:r>
          </a:p>
          <a:p>
            <a:pPr marL="400050" lvl="1" indent="0" algn="just">
              <a:lnSpc>
                <a:spcPct val="100000"/>
              </a:lnSpc>
              <a:spcBef>
                <a:spcPts val="600"/>
              </a:spcBef>
              <a:buNone/>
              <a:defRPr/>
            </a:pPr>
            <a:r>
              <a:rPr lang="en-US" altLang="en-US" sz="2800" dirty="0" err="1">
                <a:cs typeface="Calibri" panose="020F0502020204030204" pitchFamily="34" charset="0"/>
                <a:sym typeface="Wingdings" panose="05000000000000000000" pitchFamily="2" charset="2"/>
              </a:rPr>
              <a:t>Trực</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tiếp</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ôm</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hôn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bắt</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tay</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người</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bệnh</a:t>
            </a:r>
            <a:endParaRPr lang="en-US" altLang="en-US" sz="2800" dirty="0">
              <a:cs typeface="Calibri" panose="020F0502020204030204" pitchFamily="34" charset="0"/>
              <a:sym typeface="Wingdings" panose="05000000000000000000" pitchFamily="2" charset="2"/>
            </a:endParaRPr>
          </a:p>
          <a:p>
            <a:pPr marL="400050" lvl="1" indent="0" algn="just">
              <a:lnSpc>
                <a:spcPct val="100000"/>
              </a:lnSpc>
              <a:spcBef>
                <a:spcPts val="600"/>
              </a:spcBef>
              <a:buNone/>
              <a:defRPr/>
            </a:pPr>
            <a:r>
              <a:rPr lang="en-US" altLang="en-US" sz="2800" dirty="0" err="1">
                <a:cs typeface="Calibri" panose="020F0502020204030204" pitchFamily="34" charset="0"/>
                <a:sym typeface="Wingdings" panose="05000000000000000000" pitchFamily="2" charset="2"/>
              </a:rPr>
              <a:t>Gián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tiếp</a:t>
            </a:r>
            <a:r>
              <a:rPr lang="en-US" altLang="en-US" sz="2800" dirty="0">
                <a:cs typeface="Calibri" panose="020F0502020204030204" pitchFamily="34" charset="0"/>
                <a:sym typeface="Wingdings" panose="05000000000000000000" pitchFamily="2" charset="2"/>
              </a:rPr>
              <a:t>: qua </a:t>
            </a:r>
            <a:r>
              <a:rPr lang="en-US" altLang="en-US" sz="2800" dirty="0" err="1">
                <a:cs typeface="Calibri" panose="020F0502020204030204" pitchFamily="34" charset="0"/>
                <a:sym typeface="Wingdings" panose="05000000000000000000" pitchFamily="2" charset="2"/>
              </a:rPr>
              <a:t>tiếp</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xúc</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với</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phân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dịch</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mũi</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họng</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giọt</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bắn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dịch</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nốt</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phỏng</a:t>
            </a:r>
            <a:endParaRPr lang="en-US" altLang="en-US" sz="2800" dirty="0">
              <a:cs typeface="Calibri" panose="020F0502020204030204" pitchFamily="34" charset="0"/>
              <a:sym typeface="Wingdings" panose="05000000000000000000" pitchFamily="2" charset="2"/>
            </a:endParaRPr>
          </a:p>
          <a:p>
            <a:pPr algn="just">
              <a:lnSpc>
                <a:spcPct val="100000"/>
              </a:lnSpc>
              <a:spcBef>
                <a:spcPts val="600"/>
              </a:spcBef>
              <a:defRPr/>
            </a:pPr>
            <a:r>
              <a:rPr lang="en-US" altLang="en-US" b="1" dirty="0" err="1">
                <a:cs typeface="Calibri" panose="020F0502020204030204" pitchFamily="34" charset="0"/>
                <a:sym typeface="Wingdings" panose="05000000000000000000" pitchFamily="2" charset="2"/>
              </a:rPr>
              <a:t>Vật</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dụng</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lây</a:t>
            </a:r>
            <a:r>
              <a:rPr lang="en-US" altLang="en-US" b="1" dirty="0">
                <a:cs typeface="Calibri" panose="020F0502020204030204" pitchFamily="34" charset="0"/>
                <a:sym typeface="Wingdings" panose="05000000000000000000" pitchFamily="2" charset="2"/>
              </a:rPr>
              <a:t> </a:t>
            </a:r>
            <a:r>
              <a:rPr lang="en-US" altLang="en-US" b="1" dirty="0" err="1">
                <a:cs typeface="Calibri" panose="020F0502020204030204" pitchFamily="34" charset="0"/>
                <a:sym typeface="Wingdings" panose="05000000000000000000" pitchFamily="2" charset="2"/>
              </a:rPr>
              <a:t>truyền</a:t>
            </a:r>
            <a:r>
              <a:rPr lang="en-US" altLang="en-US" b="1" dirty="0">
                <a:cs typeface="Calibri" panose="020F0502020204030204" pitchFamily="34" charset="0"/>
                <a:sym typeface="Wingdings" panose="05000000000000000000" pitchFamily="2" charset="2"/>
              </a:rPr>
              <a:t>:</a:t>
            </a:r>
          </a:p>
          <a:p>
            <a:pPr lvl="1" algn="just">
              <a:lnSpc>
                <a:spcPct val="100000"/>
              </a:lnSpc>
              <a:spcBef>
                <a:spcPts val="600"/>
              </a:spcBef>
              <a:buFontTx/>
              <a:buChar char="-"/>
              <a:defRPr/>
            </a:pPr>
            <a:r>
              <a:rPr lang="en-US" altLang="en-US" sz="2800" dirty="0" err="1">
                <a:cs typeface="Calibri" panose="020F0502020204030204" pitchFamily="34" charset="0"/>
                <a:sym typeface="Wingdings" panose="05000000000000000000" pitchFamily="2" charset="2"/>
              </a:rPr>
              <a:t>Bàn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tay</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bẩn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trẻ</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người</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chăm</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sóc</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trẻ</a:t>
            </a:r>
            <a:r>
              <a:rPr lang="en-US" altLang="en-US" sz="2800" dirty="0">
                <a:cs typeface="Calibri" panose="020F0502020204030204" pitchFamily="34" charset="0"/>
                <a:sym typeface="Wingdings" panose="05000000000000000000" pitchFamily="2" charset="2"/>
              </a:rPr>
              <a:t>)</a:t>
            </a:r>
          </a:p>
          <a:p>
            <a:pPr lvl="1" algn="just">
              <a:lnSpc>
                <a:spcPct val="100000"/>
              </a:lnSpc>
              <a:spcBef>
                <a:spcPts val="600"/>
              </a:spcBef>
              <a:buFontTx/>
              <a:buChar char="-"/>
              <a:defRPr/>
            </a:pPr>
            <a:r>
              <a:rPr lang="en-US" altLang="en-US" sz="2800" dirty="0" err="1">
                <a:cs typeface="Calibri" panose="020F0502020204030204" pitchFamily="34" charset="0"/>
                <a:sym typeface="Wingdings" panose="05000000000000000000" pitchFamily="2" charset="2"/>
              </a:rPr>
              <a:t>Đồ</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chơi</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bẩn</a:t>
            </a:r>
            <a:endParaRPr lang="en-US" altLang="en-US" sz="2800" dirty="0">
              <a:cs typeface="Calibri" panose="020F0502020204030204" pitchFamily="34" charset="0"/>
              <a:sym typeface="Wingdings" panose="05000000000000000000" pitchFamily="2" charset="2"/>
            </a:endParaRPr>
          </a:p>
          <a:p>
            <a:pPr lvl="1" algn="just">
              <a:lnSpc>
                <a:spcPct val="100000"/>
              </a:lnSpc>
              <a:spcBef>
                <a:spcPts val="600"/>
              </a:spcBef>
              <a:buFontTx/>
              <a:buChar char="-"/>
              <a:defRPr/>
            </a:pPr>
            <a:r>
              <a:rPr lang="en-US" altLang="en-US" sz="2800" dirty="0" err="1">
                <a:cs typeface="Calibri" panose="020F0502020204030204" pitchFamily="34" charset="0"/>
                <a:sym typeface="Wingdings" panose="05000000000000000000" pitchFamily="2" charset="2"/>
              </a:rPr>
              <a:t>Dụng</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cụ</a:t>
            </a:r>
            <a:r>
              <a:rPr lang="en-US" altLang="en-US" sz="2800" dirty="0">
                <a:cs typeface="Calibri" panose="020F0502020204030204" pitchFamily="34" charset="0"/>
                <a:sym typeface="Wingdings" panose="05000000000000000000" pitchFamily="2" charset="2"/>
              </a:rPr>
              <a:t> dung </a:t>
            </a:r>
            <a:r>
              <a:rPr lang="en-US" altLang="en-US" sz="2800" dirty="0" err="1">
                <a:cs typeface="Calibri" panose="020F0502020204030204" pitchFamily="34" charset="0"/>
                <a:sym typeface="Wingdings" panose="05000000000000000000" pitchFamily="2" charset="2"/>
              </a:rPr>
              <a:t>chung</a:t>
            </a:r>
            <a:r>
              <a:rPr lang="en-US" altLang="en-US" sz="2800" dirty="0">
                <a:cs typeface="Calibri" panose="020F0502020204030204" pitchFamily="34" charset="0"/>
                <a:sym typeface="Wingdings" panose="05000000000000000000" pitchFamily="2" charset="2"/>
              </a:rPr>
              <a:t>: Ca, </a:t>
            </a:r>
            <a:r>
              <a:rPr lang="en-US" altLang="en-US" sz="2800" dirty="0" err="1">
                <a:cs typeface="Calibri" panose="020F0502020204030204" pitchFamily="34" charset="0"/>
                <a:sym typeface="Wingdings" panose="05000000000000000000" pitchFamily="2" charset="2"/>
              </a:rPr>
              <a:t>cốc</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chén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khăn</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mặt</a:t>
            </a:r>
            <a:r>
              <a:rPr lang="en-US" altLang="en-US" sz="2800" dirty="0">
                <a:cs typeface="Calibri" panose="020F0502020204030204" pitchFamily="34" charset="0"/>
                <a:sym typeface="Wingdings" panose="05000000000000000000" pitchFamily="2" charset="2"/>
              </a:rPr>
              <a:t>…</a:t>
            </a:r>
          </a:p>
          <a:p>
            <a:pPr lvl="1" algn="just">
              <a:lnSpc>
                <a:spcPct val="100000"/>
              </a:lnSpc>
              <a:spcBef>
                <a:spcPts val="600"/>
              </a:spcBef>
              <a:buFontTx/>
              <a:buChar char="-"/>
              <a:defRPr/>
            </a:pPr>
            <a:r>
              <a:rPr lang="en-US" altLang="en-US" sz="2800" dirty="0" err="1">
                <a:cs typeface="Calibri" panose="020F0502020204030204" pitchFamily="34" charset="0"/>
                <a:sym typeface="Wingdings" panose="05000000000000000000" pitchFamily="2" charset="2"/>
              </a:rPr>
              <a:t>Đồ</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dùng</a:t>
            </a:r>
            <a:endParaRPr lang="vi-VN" altLang="en-US" sz="2800" dirty="0">
              <a:cs typeface="Calibri" panose="020F0502020204030204" pitchFamily="34" charset="0"/>
              <a:sym typeface="Wingdings" panose="05000000000000000000" pitchFamily="2" charset="2"/>
            </a:endParaRPr>
          </a:p>
          <a:p>
            <a:pPr lvl="1" algn="just">
              <a:lnSpc>
                <a:spcPct val="100000"/>
              </a:lnSpc>
              <a:spcBef>
                <a:spcPts val="600"/>
              </a:spcBef>
              <a:buFontTx/>
              <a:buChar char="-"/>
              <a:defRPr/>
            </a:pPr>
            <a:r>
              <a:rPr lang="en-US" altLang="en-US" sz="2800" dirty="0" err="1">
                <a:cs typeface="Calibri" panose="020F0502020204030204" pitchFamily="34" charset="0"/>
                <a:sym typeface="Wingdings" panose="05000000000000000000" pitchFamily="2" charset="2"/>
              </a:rPr>
              <a:t>Bô</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vệ</a:t>
            </a:r>
            <a:r>
              <a:rPr lang="en-US" altLang="en-US" sz="2800" dirty="0">
                <a:cs typeface="Calibri" panose="020F0502020204030204" pitchFamily="34" charset="0"/>
                <a:sym typeface="Wingdings" panose="05000000000000000000" pitchFamily="2" charset="2"/>
              </a:rPr>
              <a:t> </a:t>
            </a:r>
            <a:r>
              <a:rPr lang="en-US" altLang="en-US" sz="2800" dirty="0" err="1">
                <a:cs typeface="Calibri" panose="020F0502020204030204" pitchFamily="34" charset="0"/>
                <a:sym typeface="Wingdings" panose="05000000000000000000" pitchFamily="2" charset="2"/>
              </a:rPr>
              <a:t>sinh</a:t>
            </a:r>
            <a:endParaRPr lang="en-US" altLang="en-US" sz="2800" dirty="0">
              <a:cs typeface="Calibri" panose="020F0502020204030204" pitchFamily="34" charset="0"/>
              <a:sym typeface="Wingdings" panose="05000000000000000000" pitchFamily="2" charset="2"/>
            </a:endParaRPr>
          </a:p>
        </p:txBody>
      </p:sp>
      <p:pic>
        <p:nvPicPr>
          <p:cNvPr id="29700" name="Picture 1">
            <a:extLst>
              <a:ext uri="{FF2B5EF4-FFF2-40B4-BE49-F238E27FC236}">
                <a16:creationId xmlns:a16="http://schemas.microsoft.com/office/drawing/2014/main" id="{D5D16B33-9AD5-40BA-8955-FDE182052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3800" y="144463"/>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a:extLst>
              <a:ext uri="{FF2B5EF4-FFF2-40B4-BE49-F238E27FC236}">
                <a16:creationId xmlns:a16="http://schemas.microsoft.com/office/drawing/2014/main" id="{04971B70-A502-4C4C-83EC-31A84AD7C5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05863" y="4521200"/>
            <a:ext cx="315753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
            <a:extLst>
              <a:ext uri="{FF2B5EF4-FFF2-40B4-BE49-F238E27FC236}">
                <a16:creationId xmlns:a16="http://schemas.microsoft.com/office/drawing/2014/main" id="{26C6694E-E686-47F0-BA94-5F9891D4C1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05862" y="2506663"/>
            <a:ext cx="31575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98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Để phòng chống bệnh tay chân miệng">
            <a:extLst>
              <a:ext uri="{FF2B5EF4-FFF2-40B4-BE49-F238E27FC236}">
                <a16:creationId xmlns:a16="http://schemas.microsoft.com/office/drawing/2014/main" id="{077BF2CD-9A78-2466-DE77-E71E8B297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34" b="9333"/>
          <a:stretch/>
        </p:blipFill>
        <p:spPr bwMode="auto">
          <a:xfrm>
            <a:off x="6970052" y="217170"/>
            <a:ext cx="5221948" cy="642366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F4C11F3-4802-FAD3-F82C-62A5F3C168EA}"/>
              </a:ext>
            </a:extLst>
          </p:cNvPr>
          <p:cNvSpPr txBox="1">
            <a:spLocks/>
          </p:cNvSpPr>
          <p:nvPr/>
        </p:nvSpPr>
        <p:spPr>
          <a:xfrm>
            <a:off x="0" y="194937"/>
            <a:ext cx="6611250" cy="83955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a:solidFill>
                  <a:srgbClr val="0070C0"/>
                </a:solidFill>
                <a:latin typeface="Calibri" panose="020F0502020204030204" pitchFamily="34" charset="0"/>
                <a:cs typeface="Calibri" panose="020F0502020204030204" pitchFamily="34" charset="0"/>
              </a:rPr>
              <a:t>Biện pháp phòng chống</a:t>
            </a:r>
            <a:endParaRPr lang="en-US" altLang="en-US" sz="3600" b="1" dirty="0">
              <a:solidFill>
                <a:srgbClr val="0070C0"/>
              </a:solidFill>
              <a:latin typeface="Calibri" panose="020F0502020204030204" pitchFamily="34" charset="0"/>
              <a:cs typeface="Calibri" panose="020F0502020204030204" pitchFamily="34" charset="0"/>
            </a:endParaRPr>
          </a:p>
        </p:txBody>
      </p:sp>
      <p:pic>
        <p:nvPicPr>
          <p:cNvPr id="2052" name="Picture 4" descr="6 biện pháp phòng chống tay chân miệng - Chương trình mục tiêu quốc gia -  Cổng thông tin Bộ Y tế">
            <a:extLst>
              <a:ext uri="{FF2B5EF4-FFF2-40B4-BE49-F238E27FC236}">
                <a16:creationId xmlns:a16="http://schemas.microsoft.com/office/drawing/2014/main" id="{F4441439-A8C9-35D8-44EB-363C43DDC5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17"/>
          <a:stretch/>
        </p:blipFill>
        <p:spPr bwMode="auto">
          <a:xfrm>
            <a:off x="0" y="1828801"/>
            <a:ext cx="6970052" cy="416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9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9042D93-F2F9-1B1C-E2ED-8EA8D51CB221}"/>
              </a:ext>
            </a:extLst>
          </p:cNvPr>
          <p:cNvPicPr>
            <a:picLocks noChangeAspect="1"/>
          </p:cNvPicPr>
          <p:nvPr/>
        </p:nvPicPr>
        <p:blipFill rotWithShape="1">
          <a:blip r:embed="rId2">
            <a:extLst>
              <a:ext uri="{28A0092B-C50C-407E-A947-70E740481C1C}">
                <a14:useLocalDpi xmlns:a14="http://schemas.microsoft.com/office/drawing/2010/main" val="0"/>
              </a:ext>
            </a:extLst>
          </a:blip>
          <a:srcRect l="6144" t="5556" r="5664" b="11666"/>
          <a:stretch/>
        </p:blipFill>
        <p:spPr>
          <a:xfrm>
            <a:off x="661182" y="1197749"/>
            <a:ext cx="10044332" cy="5360743"/>
          </a:xfrm>
          <a:prstGeom prst="rect">
            <a:avLst/>
          </a:prstGeom>
        </p:spPr>
      </p:pic>
      <p:sp>
        <p:nvSpPr>
          <p:cNvPr id="6" name="Title 1">
            <a:extLst>
              <a:ext uri="{FF2B5EF4-FFF2-40B4-BE49-F238E27FC236}">
                <a16:creationId xmlns:a16="http://schemas.microsoft.com/office/drawing/2014/main" id="{CAD463A7-BA3C-5C83-125C-D71FD4508693}"/>
              </a:ext>
            </a:extLst>
          </p:cNvPr>
          <p:cNvSpPr>
            <a:spLocks/>
          </p:cNvSpPr>
          <p:nvPr/>
        </p:nvSpPr>
        <p:spPr bwMode="auto">
          <a:xfrm>
            <a:off x="0" y="93945"/>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dirty="0">
                <a:solidFill>
                  <a:srgbClr val="0070C0"/>
                </a:solidFill>
                <a:latin typeface="Calibri" panose="020F0502020204030204" pitchFamily="34" charset="0"/>
                <a:cs typeface="Calibri" panose="020F0502020204030204" pitchFamily="34" charset="0"/>
              </a:rPr>
              <a:t>5</a:t>
            </a:r>
            <a:r>
              <a:rPr lang="en-US" altLang="en-US" sz="3200" b="1">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BỆNH THỦY ĐẬU</a:t>
            </a:r>
            <a:r>
              <a:rPr lang="en-US" altLang="en-US" sz="3200" b="1" dirty="0">
                <a:solidFill>
                  <a:srgbClr val="0070C0"/>
                </a:solidFill>
                <a:latin typeface="Calibri" panose="020F0502020204030204" pitchFamily="34" charset="0"/>
                <a:cs typeface="Calibri" panose="020F0502020204030204" pitchFamily="34" charset="0"/>
              </a:rPr>
              <a:t> </a:t>
            </a:r>
            <a:r>
              <a:rPr lang="vi-VN" altLang="en-US" sz="3200" b="1" dirty="0">
                <a:solidFill>
                  <a:srgbClr val="0070C0"/>
                </a:solidFill>
                <a:latin typeface="Calibri" panose="020F0502020204030204" pitchFamily="34" charset="0"/>
                <a:cs typeface="Calibri" panose="020F0502020204030204" pitchFamily="34" charset="0"/>
              </a:rPr>
              <a:t>(PHỎNG RẠ, TRÁI RẠ)</a:t>
            </a:r>
            <a:r>
              <a:rPr lang="en-US" altLang="en-US" sz="3200" b="1" dirty="0">
                <a:solidFill>
                  <a:srgbClr val="0070C0"/>
                </a:solidFill>
                <a:latin typeface="Calibri" panose="020F0502020204030204" pitchFamily="34" charset="0"/>
                <a:cs typeface="Calibri" panose="020F0502020204030204" pitchFamily="34"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DAD832-3635-99FF-73A4-D44B6557A752}"/>
              </a:ext>
            </a:extLst>
          </p:cNvPr>
          <p:cNvSpPr txBox="1">
            <a:spLocks/>
          </p:cNvSpPr>
          <p:nvPr/>
        </p:nvSpPr>
        <p:spPr>
          <a:xfrm>
            <a:off x="309402" y="632525"/>
            <a:ext cx="11573197" cy="949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b="1" dirty="0">
                <a:solidFill>
                  <a:srgbClr val="0070C0"/>
                </a:solidFill>
                <a:latin typeface="Calibri" panose="020F0502020204030204" pitchFamily="34" charset="0"/>
                <a:cs typeface="Calibri" panose="020F0502020204030204" pitchFamily="34" charset="0"/>
              </a:rPr>
              <a:t>NỘI DUNG</a:t>
            </a:r>
            <a:endParaRPr lang="en-US" sz="4000" b="1" dirty="0">
              <a:solidFill>
                <a:srgbClr val="0070C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52A4C13-4ED2-ADD0-DFC9-6FBD3552F184}"/>
              </a:ext>
            </a:extLst>
          </p:cNvPr>
          <p:cNvSpPr txBox="1"/>
          <p:nvPr/>
        </p:nvSpPr>
        <p:spPr>
          <a:xfrm>
            <a:off x="759982" y="1705811"/>
            <a:ext cx="10672037" cy="4585871"/>
          </a:xfrm>
          <a:prstGeom prst="rect">
            <a:avLst/>
          </a:prstGeom>
          <a:noFill/>
        </p:spPr>
        <p:txBody>
          <a:bodyPr wrap="square" rtlCol="0">
            <a:spAutoFit/>
          </a:bodyPr>
          <a:lstStyle/>
          <a:p>
            <a:pPr marL="857250" lvl="0" indent="-857250" algn="just">
              <a:spcBef>
                <a:spcPts val="1200"/>
              </a:spcBef>
              <a:spcAft>
                <a:spcPts val="1200"/>
              </a:spcAft>
              <a:buFont typeface="+mj-lt"/>
              <a:buAutoNum type="romanUcPeriod"/>
            </a:pPr>
            <a:r>
              <a:rPr lang="es-ES" sz="3600" dirty="0" err="1">
                <a:solidFill>
                  <a:srgbClr val="0070C0"/>
                </a:solidFill>
                <a:latin typeface="Calibri" panose="020F0502020204030204" pitchFamily="34" charset="0"/>
                <a:cs typeface="Calibri" panose="020F0502020204030204" pitchFamily="34" charset="0"/>
              </a:rPr>
              <a:t>Tình</a:t>
            </a:r>
            <a:r>
              <a:rPr lang="es-ES" sz="3600" dirty="0">
                <a:solidFill>
                  <a:srgbClr val="0070C0"/>
                </a:solidFill>
                <a:latin typeface="Calibri" panose="020F0502020204030204" pitchFamily="34" charset="0"/>
                <a:cs typeface="Calibri" panose="020F0502020204030204" pitchFamily="34" charset="0"/>
              </a:rPr>
              <a:t> </a:t>
            </a:r>
            <a:r>
              <a:rPr lang="es-ES" sz="3600" err="1">
                <a:solidFill>
                  <a:srgbClr val="0070C0"/>
                </a:solidFill>
                <a:latin typeface="Calibri" panose="020F0502020204030204" pitchFamily="34" charset="0"/>
                <a:cs typeface="Calibri" panose="020F0502020204030204" pitchFamily="34" charset="0"/>
              </a:rPr>
              <a:t>hình</a:t>
            </a:r>
            <a:r>
              <a:rPr lang="es-ES" sz="3600">
                <a:solidFill>
                  <a:srgbClr val="0070C0"/>
                </a:solidFill>
                <a:latin typeface="Calibri" panose="020F0502020204030204" pitchFamily="34" charset="0"/>
                <a:cs typeface="Calibri" panose="020F0502020204030204" pitchFamily="34" charset="0"/>
              </a:rPr>
              <a:t> dịch, </a:t>
            </a:r>
            <a:r>
              <a:rPr lang="es-ES" sz="3600" dirty="0" err="1">
                <a:solidFill>
                  <a:srgbClr val="0070C0"/>
                </a:solidFill>
                <a:latin typeface="Calibri" panose="020F0502020204030204" pitchFamily="34" charset="0"/>
                <a:cs typeface="Calibri" panose="020F0502020204030204" pitchFamily="34" charset="0"/>
              </a:rPr>
              <a:t>đặc</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điểm</a:t>
            </a:r>
            <a:r>
              <a:rPr lang="es-ES" sz="3600" dirty="0">
                <a:solidFill>
                  <a:srgbClr val="0070C0"/>
                </a:solidFill>
                <a:latin typeface="Calibri" panose="020F0502020204030204" pitchFamily="34" charset="0"/>
                <a:cs typeface="Calibri" panose="020F0502020204030204" pitchFamily="34" charset="0"/>
              </a:rPr>
              <a:t> </a:t>
            </a:r>
            <a:r>
              <a:rPr lang="es-ES" sz="3600" err="1">
                <a:solidFill>
                  <a:srgbClr val="0070C0"/>
                </a:solidFill>
                <a:latin typeface="Calibri" panose="020F0502020204030204" pitchFamily="34" charset="0"/>
                <a:cs typeface="Calibri" panose="020F0502020204030204" pitchFamily="34" charset="0"/>
              </a:rPr>
              <a:t>chủ</a:t>
            </a:r>
            <a:r>
              <a:rPr lang="es-ES" sz="3600">
                <a:solidFill>
                  <a:srgbClr val="0070C0"/>
                </a:solidFill>
                <a:latin typeface="Calibri" panose="020F0502020204030204" pitchFamily="34" charset="0"/>
                <a:cs typeface="Calibri" panose="020F0502020204030204" pitchFamily="34" charset="0"/>
              </a:rPr>
              <a:t> yếu và cách phòng tránh một </a:t>
            </a:r>
            <a:r>
              <a:rPr lang="es-ES" sz="3600" dirty="0" err="1">
                <a:solidFill>
                  <a:srgbClr val="0070C0"/>
                </a:solidFill>
                <a:latin typeface="Calibri" panose="020F0502020204030204" pitchFamily="34" charset="0"/>
                <a:cs typeface="Calibri" panose="020F0502020204030204" pitchFamily="34" charset="0"/>
              </a:rPr>
              <a:t>số</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dịch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bệnh</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thường</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xảy</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ra</a:t>
            </a:r>
            <a:r>
              <a:rPr lang="es-ES" sz="3600" dirty="0">
                <a:solidFill>
                  <a:srgbClr val="0070C0"/>
                </a:solidFill>
                <a:latin typeface="Calibri" panose="020F0502020204030204" pitchFamily="34" charset="0"/>
                <a:cs typeface="Calibri" panose="020F0502020204030204" pitchFamily="34" charset="0"/>
              </a:rPr>
              <a:t> </a:t>
            </a:r>
            <a:r>
              <a:rPr lang="es-ES" sz="3600" dirty="0" err="1">
                <a:solidFill>
                  <a:srgbClr val="0070C0"/>
                </a:solidFill>
                <a:latin typeface="Calibri" panose="020F0502020204030204" pitchFamily="34" charset="0"/>
                <a:cs typeface="Calibri" panose="020F0502020204030204" pitchFamily="34" charset="0"/>
              </a:rPr>
              <a:t>trong</a:t>
            </a:r>
            <a:r>
              <a:rPr lang="es-ES" sz="3600" dirty="0">
                <a:solidFill>
                  <a:srgbClr val="0070C0"/>
                </a:solidFill>
                <a:latin typeface="Calibri" panose="020F0502020204030204" pitchFamily="34" charset="0"/>
                <a:cs typeface="Calibri" panose="020F0502020204030204" pitchFamily="34" charset="0"/>
              </a:rPr>
              <a:t> </a:t>
            </a:r>
            <a:r>
              <a:rPr lang="es-ES" sz="3600" err="1">
                <a:solidFill>
                  <a:srgbClr val="0070C0"/>
                </a:solidFill>
                <a:latin typeface="Calibri" panose="020F0502020204030204" pitchFamily="34" charset="0"/>
                <a:cs typeface="Calibri" panose="020F0502020204030204" pitchFamily="34" charset="0"/>
              </a:rPr>
              <a:t>trường</a:t>
            </a:r>
            <a:r>
              <a:rPr lang="es-ES" sz="3600">
                <a:solidFill>
                  <a:srgbClr val="0070C0"/>
                </a:solidFill>
                <a:latin typeface="Calibri" panose="020F0502020204030204" pitchFamily="34" charset="0"/>
                <a:cs typeface="Calibri" panose="020F0502020204030204" pitchFamily="34" charset="0"/>
              </a:rPr>
              <a:t> học</a:t>
            </a:r>
          </a:p>
          <a:p>
            <a:pPr marL="857250" lvl="0" indent="-857250" algn="just">
              <a:spcBef>
                <a:spcPts val="1200"/>
              </a:spcBef>
              <a:spcAft>
                <a:spcPts val="1200"/>
              </a:spcAft>
              <a:buFont typeface="+mj-lt"/>
              <a:buAutoNum type="romanUcPeriod"/>
            </a:pPr>
            <a:r>
              <a:rPr lang="es-ES" sz="3600">
                <a:solidFill>
                  <a:srgbClr val="0070C0"/>
                </a:solidFill>
                <a:latin typeface="Calibri" panose="020F0502020204030204" pitchFamily="34" charset="0"/>
                <a:cs typeface="Calibri" panose="020F0502020204030204" pitchFamily="34" charset="0"/>
              </a:rPr>
              <a:t>Công tác tổ chức chỉ đạo, thuốc, vật tư phòng chống dịch trong trường học</a:t>
            </a:r>
          </a:p>
          <a:p>
            <a:pPr marL="857250" lvl="0" indent="-857250" algn="just">
              <a:spcBef>
                <a:spcPts val="1200"/>
              </a:spcBef>
              <a:spcAft>
                <a:spcPts val="1200"/>
              </a:spcAft>
              <a:buFont typeface="+mj-lt"/>
              <a:buAutoNum type="romanUcPeriod"/>
            </a:pPr>
            <a:r>
              <a:rPr lang="en-US" sz="3600">
                <a:solidFill>
                  <a:srgbClr val="0070C0"/>
                </a:solidFill>
                <a:latin typeface="Calibri" panose="020F0502020204030204" pitchFamily="34" charset="0"/>
                <a:cs typeface="Calibri" panose="020F0502020204030204" pitchFamily="34" charset="0"/>
              </a:rPr>
              <a:t>Các </a:t>
            </a:r>
            <a:r>
              <a:rPr lang="en-US" sz="3600" dirty="0" err="1">
                <a:solidFill>
                  <a:srgbClr val="0070C0"/>
                </a:solidFill>
                <a:latin typeface="Calibri" panose="020F0502020204030204" pitchFamily="34" charset="0"/>
                <a:cs typeface="Calibri" panose="020F0502020204030204" pitchFamily="34" charset="0"/>
              </a:rPr>
              <a:t>hoạt</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động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về</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phòng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chống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dịch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cần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triển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khai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trong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trường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học</a:t>
            </a:r>
            <a:r>
              <a:rPr lang="en-US" sz="36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39216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2264" y="232117"/>
            <a:ext cx="11573197" cy="724247"/>
          </a:xfrm>
        </p:spPr>
        <p:txBody>
          <a:bodyPr>
            <a:normAutofit/>
          </a:bodyPr>
          <a:lstStyle/>
          <a:p>
            <a:r>
              <a:rPr lang="en-US" sz="3600" b="1" dirty="0" err="1">
                <a:solidFill>
                  <a:srgbClr val="0070C0"/>
                </a:solidFill>
                <a:latin typeface="Calibri" panose="020F0502020204030204" pitchFamily="34" charset="0"/>
                <a:cs typeface="Calibri" panose="020F0502020204030204" pitchFamily="34" charset="0"/>
              </a:rPr>
              <a:t>Tình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bệnh</a:t>
            </a:r>
            <a:r>
              <a:rPr lang="en-US" sz="3600" b="1" dirty="0">
                <a:solidFill>
                  <a:srgbClr val="0070C0"/>
                </a:solidFill>
                <a:latin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cs typeface="Calibri" panose="020F0502020204030204" pitchFamily="34" charset="0"/>
              </a:rPr>
              <a:t>thủy đậu </a:t>
            </a:r>
            <a:r>
              <a:rPr lang="en-US" sz="3600" b="1" dirty="0" err="1">
                <a:solidFill>
                  <a:srgbClr val="0070C0"/>
                </a:solidFill>
                <a:latin typeface="Calibri" panose="020F0502020204030204" pitchFamily="34" charset="0"/>
                <a:cs typeface="Calibri" panose="020F0502020204030204" pitchFamily="34" charset="0"/>
              </a:rPr>
              <a:t>năm</a:t>
            </a:r>
            <a:r>
              <a:rPr lang="en-US" sz="3600" b="1" dirty="0">
                <a:solidFill>
                  <a:srgbClr val="0070C0"/>
                </a:solidFill>
                <a:latin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cs typeface="Calibri" panose="020F0502020204030204" pitchFamily="34" charset="0"/>
              </a:rPr>
              <a:t>2023 theo </a:t>
            </a:r>
            <a:r>
              <a:rPr lang="en-US" sz="3600" b="1" dirty="0" err="1">
                <a:solidFill>
                  <a:srgbClr val="0070C0"/>
                </a:solidFill>
                <a:latin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cs typeface="Calibri" panose="020F0502020204030204" pitchFamily="34" charset="0"/>
              </a:rPr>
              <a:t>tuổi</a:t>
            </a:r>
            <a:endParaRPr lang="en-US" sz="3600" b="1" dirty="0">
              <a:solidFill>
                <a:srgbClr val="0070C0"/>
              </a:solidFill>
              <a:latin typeface="Calibri" panose="020F0502020204030204" pitchFamily="34" charset="0"/>
              <a:cs typeface="Calibri" panose="020F050202020403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296345867"/>
              </p:ext>
            </p:extLst>
          </p:nvPr>
        </p:nvGraphicFramePr>
        <p:xfrm>
          <a:off x="274865" y="1159450"/>
          <a:ext cx="11642270" cy="54664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2850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9957D15-27B8-6B5F-019C-34307A2A2ABC}"/>
              </a:ext>
            </a:extLst>
          </p:cNvPr>
          <p:cNvSpPr>
            <a:spLocks noGrp="1" noChangeArrowheads="1"/>
          </p:cNvSpPr>
          <p:nvPr>
            <p:ph type="title"/>
          </p:nvPr>
        </p:nvSpPr>
        <p:spPr>
          <a:xfrm>
            <a:off x="0" y="142305"/>
            <a:ext cx="6998919" cy="696027"/>
          </a:xfr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Một</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số</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đặc</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điểm</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thủy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đậu</a:t>
            </a:r>
            <a:r>
              <a:rPr lang="vi-VN" altLang="en-US" sz="3600" b="1" dirty="0">
                <a:solidFill>
                  <a:srgbClr val="0070C0"/>
                </a:solidFill>
                <a:latin typeface="Calibri" panose="020F0502020204030204" pitchFamily="34" charset="0"/>
                <a:cs typeface="Calibri" panose="020F0502020204030204" pitchFamily="34" charset="0"/>
              </a:rPr>
              <a:t> </a:t>
            </a:r>
            <a:endParaRPr lang="en-GB" altLang="en-GB" sz="3600" b="1" dirty="0">
              <a:solidFill>
                <a:srgbClr val="0070C0"/>
              </a:solidFill>
              <a:latin typeface="Calibri" panose="020F0502020204030204" pitchFamily="34" charset="0"/>
              <a:cs typeface="Calibri" panose="020F0502020204030204" pitchFamily="34" charset="0"/>
            </a:endParaRPr>
          </a:p>
        </p:txBody>
      </p:sp>
      <p:sp>
        <p:nvSpPr>
          <p:cNvPr id="30723" name="Rectangle 3">
            <a:extLst>
              <a:ext uri="{FF2B5EF4-FFF2-40B4-BE49-F238E27FC236}">
                <a16:creationId xmlns:a16="http://schemas.microsoft.com/office/drawing/2014/main" id="{F4B9FBB8-716B-CCB5-CC31-03F236301ED3}"/>
              </a:ext>
            </a:extLst>
          </p:cNvPr>
          <p:cNvSpPr>
            <a:spLocks noGrp="1" noChangeArrowheads="1"/>
          </p:cNvSpPr>
          <p:nvPr>
            <p:ph type="body" sz="half" idx="1"/>
          </p:nvPr>
        </p:nvSpPr>
        <p:spPr>
          <a:xfrm>
            <a:off x="144009" y="769192"/>
            <a:ext cx="7132718" cy="5899053"/>
          </a:xfrm>
        </p:spPr>
        <p:txBody>
          <a:bodyPr>
            <a:noAutofit/>
          </a:bodyPr>
          <a:lstStyle/>
          <a:p>
            <a:pPr algn="just" defTabSz="796925" eaLnBrk="1" fontAlgn="auto" hangingPunct="1">
              <a:lnSpc>
                <a:spcPct val="100000"/>
              </a:lnSpc>
              <a:spcBef>
                <a:spcPts val="0"/>
              </a:spcBef>
              <a:spcAft>
                <a:spcPts val="0"/>
              </a:spcAft>
              <a:buFont typeface="Wingdings" panose="05000000000000000000" pitchFamily="2" charset="2"/>
              <a:buChar char="Ø"/>
              <a:defRPr/>
            </a:pPr>
            <a:r>
              <a:rPr lang="en-GB" altLang="en-GB" dirty="0" err="1">
                <a:latin typeface="Calibri" panose="020F0502020204030204" pitchFamily="34" charset="0"/>
                <a:cs typeface="Calibri" panose="020F0502020204030204" pitchFamily="34" charset="0"/>
              </a:rPr>
              <a:t>Bệnh</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nhiễm</a:t>
            </a:r>
            <a:r>
              <a:rPr lang="en-GB" altLang="en-GB" dirty="0">
                <a:latin typeface="Calibri" panose="020F0502020204030204" pitchFamily="34" charset="0"/>
                <a:cs typeface="Calibri" panose="020F0502020204030204" pitchFamily="34" charset="0"/>
              </a:rPr>
              <a:t> vi </a:t>
            </a:r>
            <a:r>
              <a:rPr lang="en-GB" altLang="en-GB" dirty="0" err="1">
                <a:latin typeface="Calibri" panose="020F0502020204030204" pitchFamily="34" charset="0"/>
                <a:cs typeface="Calibri" panose="020F0502020204030204" pitchFamily="34" charset="0"/>
              </a:rPr>
              <a:t>rút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cấp</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tính</a:t>
            </a:r>
            <a:r>
              <a:rPr lang="en-GB" altLang="en-GB" dirty="0">
                <a:latin typeface="Calibri" panose="020F0502020204030204" pitchFamily="34" charset="0"/>
                <a:cs typeface="Calibri" panose="020F0502020204030204" pitchFamily="34" charset="0"/>
              </a:rPr>
              <a:t> (Varicella</a:t>
            </a:r>
            <a:r>
              <a:rPr lang="vi-VN" altLang="en-GB" dirty="0">
                <a:latin typeface="Calibri" panose="020F0502020204030204" pitchFamily="34" charset="0"/>
                <a:cs typeface="Calibri" panose="020F0502020204030204" pitchFamily="34" charset="0"/>
              </a:rPr>
              <a:t> Zoster V</a:t>
            </a:r>
            <a:r>
              <a:rPr lang="en-GB" altLang="en-GB" dirty="0" err="1">
                <a:latin typeface="Calibri" panose="020F0502020204030204" pitchFamily="34" charset="0"/>
                <a:cs typeface="Calibri" panose="020F0502020204030204" pitchFamily="34" charset="0"/>
              </a:rPr>
              <a:t>irus</a:t>
            </a:r>
            <a:r>
              <a:rPr lang="en-GB" altLang="en-GB" dirty="0">
                <a:latin typeface="Calibri" panose="020F0502020204030204" pitchFamily="34" charset="0"/>
                <a:cs typeface="Calibri" panose="020F0502020204030204" pitchFamily="34" charset="0"/>
              </a:rPr>
              <a:t>)</a:t>
            </a:r>
            <a:r>
              <a:rPr lang="vi-VN" altLang="en-GB" dirty="0">
                <a:latin typeface="Calibri" panose="020F0502020204030204" pitchFamily="34" charset="0"/>
                <a:cs typeface="Calibri" panose="020F0502020204030204" pitchFamily="34" charset="0"/>
              </a:rPr>
              <a:t> lây truyền qua đường hô hấp.</a:t>
            </a:r>
            <a:endParaRPr lang="en-GB" altLang="en-GB" dirty="0">
              <a:latin typeface="Calibri" panose="020F0502020204030204" pitchFamily="34" charset="0"/>
              <a:cs typeface="Calibri" panose="020F0502020204030204" pitchFamily="34" charset="0"/>
            </a:endParaRPr>
          </a:p>
          <a:p>
            <a:pPr algn="just" defTabSz="796925" eaLnBrk="1" fontAlgn="auto" hangingPunct="1">
              <a:lnSpc>
                <a:spcPct val="100000"/>
              </a:lnSpc>
              <a:spcBef>
                <a:spcPts val="0"/>
              </a:spcBef>
              <a:spcAft>
                <a:spcPts val="0"/>
              </a:spcAft>
              <a:defRPr/>
            </a:pPr>
            <a:r>
              <a:rPr lang="vi-VN" altLang="en-GB" dirty="0">
                <a:latin typeface="Calibri" panose="020F0502020204030204" pitchFamily="34" charset="0"/>
                <a:cs typeface="Calibri" panose="020F0502020204030204" pitchFamily="34" charset="0"/>
              </a:rPr>
              <a:t>Biểu hiện: P</a:t>
            </a:r>
            <a:r>
              <a:rPr lang="en-GB" altLang="en-GB" dirty="0" err="1">
                <a:latin typeface="Calibri" panose="020F0502020204030204" pitchFamily="34" charset="0"/>
                <a:cs typeface="Calibri" panose="020F0502020204030204" pitchFamily="34" charset="0"/>
              </a:rPr>
              <a:t>hát</a:t>
            </a:r>
            <a:r>
              <a:rPr lang="en-GB" altLang="en-GB" dirty="0">
                <a:latin typeface="Calibri" panose="020F0502020204030204" pitchFamily="34" charset="0"/>
                <a:cs typeface="Calibri" panose="020F0502020204030204" pitchFamily="34" charset="0"/>
              </a:rPr>
              <a:t> ban</a:t>
            </a:r>
            <a:r>
              <a:rPr lang="en-US" altLang="en-GB" dirty="0">
                <a:latin typeface="Calibri" panose="020F0502020204030204" pitchFamily="34" charset="0"/>
                <a:cs typeface="Calibri" panose="020F0502020204030204" pitchFamily="34" charset="0"/>
              </a:rPr>
              <a:t> ở da </a:t>
            </a:r>
            <a:r>
              <a:rPr lang="vi-VN" altLang="en-GB" dirty="0">
                <a:latin typeface="Calibri" panose="020F0502020204030204" pitchFamily="34" charset="0"/>
                <a:cs typeface="Calibri" panose="020F0502020204030204" pitchFamily="34" charset="0"/>
              </a:rPr>
              <a:t>dạng phỏng nước (đa dạng, nhiều </a:t>
            </a:r>
            <a:r>
              <a:rPr lang="en-GB" altLang="en-GB" dirty="0" err="1">
                <a:latin typeface="Calibri" panose="020F0502020204030204" pitchFamily="34" charset="0"/>
                <a:cs typeface="Calibri" panose="020F0502020204030204" pitchFamily="34" charset="0"/>
              </a:rPr>
              <a:t>lứa</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tuổi</a:t>
            </a:r>
            <a:r>
              <a:rPr lang="en-GB" altLang="en-GB"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từ nốt sần, bọng nước trong, bọng nước đục cho đến nốt vảy</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sau</a:t>
            </a:r>
            <a:r>
              <a:rPr lang="en-GB" altLang="en-GB" dirty="0">
                <a:latin typeface="Calibri" panose="020F0502020204030204" pitchFamily="34" charset="0"/>
                <a:cs typeface="Calibri" panose="020F0502020204030204" pitchFamily="34" charset="0"/>
              </a:rPr>
              <a:t> 3-4 </a:t>
            </a:r>
            <a:r>
              <a:rPr lang="en-GB" altLang="en-GB" dirty="0" err="1">
                <a:latin typeface="Calibri" panose="020F0502020204030204" pitchFamily="34" charset="0"/>
                <a:cs typeface="Calibri" panose="020F0502020204030204" pitchFamily="34" charset="0"/>
              </a:rPr>
              <a:t>tuần</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phát</a:t>
            </a:r>
            <a:r>
              <a:rPr lang="en-GB" altLang="en-GB" dirty="0">
                <a:latin typeface="Calibri" panose="020F0502020204030204" pitchFamily="34" charset="0"/>
                <a:cs typeface="Calibri" panose="020F0502020204030204" pitchFamily="34" charset="0"/>
              </a:rPr>
              <a:t> ban, </a:t>
            </a:r>
            <a:r>
              <a:rPr lang="en-GB" altLang="en-GB" dirty="0" err="1">
                <a:latin typeface="Calibri" panose="020F0502020204030204" pitchFamily="34" charset="0"/>
                <a:cs typeface="Calibri" panose="020F0502020204030204" pitchFamily="34" charset="0"/>
              </a:rPr>
              <a:t>tổn</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thương</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sâu</a:t>
            </a:r>
            <a:r>
              <a:rPr lang="en-GB" altLang="en-GB" dirty="0">
                <a:latin typeface="Calibri" panose="020F0502020204030204" pitchFamily="34" charset="0"/>
                <a:cs typeface="Calibri" panose="020F0502020204030204" pitchFamily="34" charset="0"/>
              </a:rPr>
              <a:t> ở da, </a:t>
            </a:r>
            <a:r>
              <a:rPr lang="en-GB" altLang="en-GB" dirty="0" err="1">
                <a:latin typeface="Calibri" panose="020F0502020204030204" pitchFamily="34" charset="0"/>
                <a:cs typeface="Calibri" panose="020F0502020204030204" pitchFamily="34" charset="0"/>
              </a:rPr>
              <a:t>nhiều</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nhất</a:t>
            </a:r>
            <a:r>
              <a:rPr lang="en-GB" altLang="en-GB" dirty="0">
                <a:latin typeface="Calibri" panose="020F0502020204030204" pitchFamily="34" charset="0"/>
                <a:cs typeface="Calibri" panose="020F0502020204030204" pitchFamily="34" charset="0"/>
              </a:rPr>
              <a:t> ở </a:t>
            </a:r>
            <a:r>
              <a:rPr lang="en-GB" altLang="en-GB" dirty="0" err="1">
                <a:latin typeface="Calibri" panose="020F0502020204030204" pitchFamily="34" charset="0"/>
                <a:cs typeface="Calibri" panose="020F0502020204030204" pitchFamily="34" charset="0"/>
              </a:rPr>
              <a:t>mặt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dễ</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để</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lại</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sẹo</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mặt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rỗ</a:t>
            </a:r>
            <a:r>
              <a:rPr lang="en-GB" altLang="en-GB" dirty="0">
                <a:latin typeface="Calibri" panose="020F0502020204030204" pitchFamily="34" charset="0"/>
                <a:cs typeface="Calibri" panose="020F0502020204030204" pitchFamily="34" charset="0"/>
              </a:rPr>
              <a:t>)</a:t>
            </a:r>
          </a:p>
          <a:p>
            <a:pPr algn="just" defTabSz="796925" eaLnBrk="1" fontAlgn="auto" hangingPunct="1">
              <a:lnSpc>
                <a:spcPct val="100000"/>
              </a:lnSpc>
              <a:spcBef>
                <a:spcPts val="0"/>
              </a:spcBef>
              <a:spcAft>
                <a:spcPts val="0"/>
              </a:spcAft>
              <a:defRPr/>
            </a:pPr>
            <a:r>
              <a:rPr lang="vi-VN" altLang="en-GB" dirty="0">
                <a:latin typeface="Calibri" panose="020F0502020204030204" pitchFamily="34" charset="0"/>
                <a:cs typeface="Calibri" panose="020F0502020204030204" pitchFamily="34" charset="0"/>
              </a:rPr>
              <a:t>Bệnh d</a:t>
            </a:r>
            <a:r>
              <a:rPr lang="en-GB" altLang="en-GB" dirty="0">
                <a:latin typeface="Calibri" panose="020F0502020204030204" pitchFamily="34" charset="0"/>
                <a:cs typeface="Calibri" panose="020F0502020204030204" pitchFamily="34" charset="0"/>
              </a:rPr>
              <a:t>ễ </a:t>
            </a:r>
            <a:r>
              <a:rPr lang="en-GB" altLang="en-GB" dirty="0" err="1">
                <a:latin typeface="Calibri" panose="020F0502020204030204" pitchFamily="34" charset="0"/>
                <a:cs typeface="Calibri" panose="020F0502020204030204" pitchFamily="34" charset="0"/>
              </a:rPr>
              <a:t>lây</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lan</a:t>
            </a:r>
            <a:r>
              <a:rPr lang="en-GB" altLang="en-GB" dirty="0">
                <a:latin typeface="Calibri" panose="020F0502020204030204" pitchFamily="34" charset="0"/>
                <a:cs typeface="Calibri" panose="020F0502020204030204" pitchFamily="34" charset="0"/>
              </a:rPr>
              <a:t> (</a:t>
            </a:r>
            <a:r>
              <a:rPr lang="vi-VN" altLang="en-GB" dirty="0">
                <a:latin typeface="Calibri" panose="020F0502020204030204" pitchFamily="34" charset="0"/>
                <a:cs typeface="Calibri" panose="020F0502020204030204" pitchFamily="34" charset="0"/>
              </a:rPr>
              <a:t>70-90% người cùng gia đình mắc bệnh), thường gặp vào mùa đông xuân (có thể bùng dịch).</a:t>
            </a:r>
          </a:p>
          <a:p>
            <a:pPr algn="just" defTabSz="796925" eaLnBrk="1" fontAlgn="auto" hangingPunct="1">
              <a:lnSpc>
                <a:spcPct val="100000"/>
              </a:lnSpc>
              <a:spcBef>
                <a:spcPts val="0"/>
              </a:spcBef>
              <a:spcAft>
                <a:spcPts val="0"/>
              </a:spcAft>
              <a:defRPr/>
            </a:pPr>
            <a:r>
              <a:rPr lang="vi-VN" altLang="en-GB" dirty="0">
                <a:latin typeface="Calibri" panose="020F0502020204030204" pitchFamily="34" charset="0"/>
                <a:cs typeface="Calibri" panose="020F0502020204030204" pitchFamily="34" charset="0"/>
              </a:rPr>
              <a:t>Đối tượng cảm nhiễm: Ai cũng có thể mắc bệnh </a:t>
            </a:r>
            <a:r>
              <a:rPr lang="vi-VN" altLang="en-GB" dirty="0">
                <a:latin typeface="Calibri" panose="020F0502020204030204" pitchFamily="34" charset="0"/>
                <a:cs typeface="Calibri" panose="020F0502020204030204" pitchFamily="34" charset="0"/>
                <a:sym typeface="Wingdings" panose="05000000000000000000" pitchFamily="2" charset="2"/>
              </a:rPr>
              <a:t> sau mắc bệnh có miễn dịch bảo vệ lâu dài, hiếm khi mắc bệnh lần </a:t>
            </a:r>
            <a:r>
              <a:rPr lang="vi-VN" altLang="en-GB">
                <a:latin typeface="Calibri" panose="020F0502020204030204" pitchFamily="34" charset="0"/>
                <a:cs typeface="Calibri" panose="020F0502020204030204" pitchFamily="34" charset="0"/>
                <a:sym typeface="Wingdings" panose="05000000000000000000" pitchFamily="2" charset="2"/>
              </a:rPr>
              <a:t>2.</a:t>
            </a:r>
            <a:endParaRPr lang="en-GB" altLang="en-GB" b="1" dirty="0">
              <a:solidFill>
                <a:srgbClr val="FF0000"/>
              </a:solidFill>
              <a:latin typeface="Calibri" panose="020F0502020204030204" pitchFamily="34" charset="0"/>
              <a:cs typeface="Calibri" panose="020F0502020204030204" pitchFamily="34" charset="0"/>
            </a:endParaRPr>
          </a:p>
          <a:p>
            <a:pPr algn="just" defTabSz="796925" eaLnBrk="1" fontAlgn="auto" hangingPunct="1">
              <a:lnSpc>
                <a:spcPct val="100000"/>
              </a:lnSpc>
              <a:spcBef>
                <a:spcPts val="0"/>
              </a:spcBef>
              <a:spcAft>
                <a:spcPts val="0"/>
              </a:spcAft>
              <a:buFont typeface="Wingdings" panose="05000000000000000000" pitchFamily="2" charset="2"/>
              <a:buChar char="Ø"/>
              <a:defRPr/>
            </a:pPr>
            <a:endParaRPr lang="en-GB" altLang="en-GB" dirty="0">
              <a:latin typeface="Arial" charset="0"/>
            </a:endParaRPr>
          </a:p>
          <a:p>
            <a:pPr marL="284163" indent="-284163" defTabSz="796925" eaLnBrk="1" fontAlgn="auto" hangingPunct="1">
              <a:lnSpc>
                <a:spcPct val="100000"/>
              </a:lnSpc>
              <a:spcBef>
                <a:spcPts val="0"/>
              </a:spcBef>
              <a:spcAft>
                <a:spcPct val="25000"/>
              </a:spcAft>
              <a:buFont typeface="Wingdings" panose="05000000000000000000" pitchFamily="2" charset="2"/>
              <a:buChar char="v"/>
              <a:defRPr/>
            </a:pPr>
            <a:endParaRPr lang="en-GB" altLang="en-GB" b="1" dirty="0"/>
          </a:p>
          <a:p>
            <a:pPr marL="284163" indent="-284163" defTabSz="796925" eaLnBrk="1" fontAlgn="auto" hangingPunct="1">
              <a:lnSpc>
                <a:spcPct val="100000"/>
              </a:lnSpc>
              <a:spcBef>
                <a:spcPts val="0"/>
              </a:spcBef>
              <a:spcAft>
                <a:spcPct val="25000"/>
              </a:spcAft>
              <a:buFont typeface="Arial" charset="0"/>
              <a:buNone/>
              <a:defRPr/>
            </a:pPr>
            <a:endParaRPr lang="en-GB" altLang="en-GB" b="1" dirty="0"/>
          </a:p>
        </p:txBody>
      </p:sp>
      <p:pic>
        <p:nvPicPr>
          <p:cNvPr id="39940" name="Picture 4" descr="thuydau (3)">
            <a:extLst>
              <a:ext uri="{FF2B5EF4-FFF2-40B4-BE49-F238E27FC236}">
                <a16:creationId xmlns:a16="http://schemas.microsoft.com/office/drawing/2014/main" id="{0F966D5F-6996-EDA1-ECBF-34C37CB240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67625" y="1644650"/>
            <a:ext cx="4146550" cy="4148138"/>
          </a:xfrm>
          <a:noFill/>
        </p:spPr>
      </p:pic>
      <p:pic>
        <p:nvPicPr>
          <p:cNvPr id="3" name="Picture 2" descr="Diagram&#10;&#10;Description automatically generated">
            <a:extLst>
              <a:ext uri="{FF2B5EF4-FFF2-40B4-BE49-F238E27FC236}">
                <a16:creationId xmlns:a16="http://schemas.microsoft.com/office/drawing/2014/main" id="{3B48810A-5959-EC3D-F1A0-994126A1D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329" y="3929461"/>
            <a:ext cx="3884112" cy="2909335"/>
          </a:xfrm>
          <a:prstGeom prst="rect">
            <a:avLst/>
          </a:prstGeom>
        </p:spPr>
      </p:pic>
      <p:pic>
        <p:nvPicPr>
          <p:cNvPr id="5" name="Picture 4" descr="Timeline&#10;&#10;Description automatically generated">
            <a:extLst>
              <a:ext uri="{FF2B5EF4-FFF2-40B4-BE49-F238E27FC236}">
                <a16:creationId xmlns:a16="http://schemas.microsoft.com/office/drawing/2014/main" id="{FD10F170-053E-7302-EE70-78FFD2F67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753" y="321422"/>
            <a:ext cx="4771263" cy="3818491"/>
          </a:xfrm>
          <a:prstGeom prst="rect">
            <a:avLst/>
          </a:prstGeom>
        </p:spPr>
      </p:pic>
      <p:sp>
        <p:nvSpPr>
          <p:cNvPr id="6" name="Oval 5">
            <a:extLst>
              <a:ext uri="{FF2B5EF4-FFF2-40B4-BE49-F238E27FC236}">
                <a16:creationId xmlns:a16="http://schemas.microsoft.com/office/drawing/2014/main" id="{EF79B748-8328-3C57-8DD0-C19233E81D94}"/>
              </a:ext>
            </a:extLst>
          </p:cNvPr>
          <p:cNvSpPr/>
          <p:nvPr/>
        </p:nvSpPr>
        <p:spPr>
          <a:xfrm>
            <a:off x="9457151" y="651353"/>
            <a:ext cx="926926" cy="135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1B1149-DF85-953B-6E9C-9A5C039A4368}"/>
              </a:ext>
            </a:extLst>
          </p:cNvPr>
          <p:cNvSpPr txBox="1"/>
          <p:nvPr/>
        </p:nvSpPr>
        <p:spPr>
          <a:xfrm>
            <a:off x="7276728" y="-94076"/>
            <a:ext cx="4930190" cy="830997"/>
          </a:xfrm>
          <a:prstGeom prst="rect">
            <a:avLst/>
          </a:prstGeom>
          <a:solidFill>
            <a:schemeClr val="accent3">
              <a:lumMod val="40000"/>
              <a:lumOff val="60000"/>
            </a:schemeClr>
          </a:solidFill>
          <a:ln>
            <a:solidFill>
              <a:schemeClr val="accent1"/>
            </a:solidFill>
          </a:ln>
        </p:spPr>
        <p:txBody>
          <a:bodyPr wrap="square">
            <a:spAutoFit/>
          </a:bodyPr>
          <a:lstStyle/>
          <a:p>
            <a:pPr algn="ctr">
              <a:defRPr/>
            </a:pPr>
            <a:r>
              <a:rPr lang="en-US" sz="2400" dirty="0" err="1">
                <a:latin typeface="Calibri" panose="020F0502020204030204" pitchFamily="34" charset="0"/>
                <a:cs typeface="Calibri" panose="020F0502020204030204" pitchFamily="34" charset="0"/>
              </a:rPr>
              <a:t>Số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bị</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nhiễm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bệnh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xúc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1 </a:t>
            </a:r>
            <a:r>
              <a:rPr lang="en-US" sz="2400" dirty="0" err="1">
                <a:latin typeface="Calibri" panose="020F0502020204030204" pitchFamily="34" charset="0"/>
                <a:cs typeface="Calibri" panose="020F0502020204030204" pitchFamily="34" charset="0"/>
              </a:rPr>
              <a:t>bệnh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nhận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26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40326" y="1131172"/>
            <a:ext cx="5832765" cy="3607084"/>
          </a:xfrm>
        </p:spPr>
        <p:txBody>
          <a:bodyPr/>
          <a:lstStyle/>
          <a:p>
            <a:r>
              <a:rPr lang="vi-VN" dirty="0">
                <a:latin typeface="Calibri" panose="020F0502020204030204" pitchFamily="34" charset="0"/>
                <a:cs typeface="Calibri" panose="020F0502020204030204" pitchFamily="34" charset="0"/>
              </a:rPr>
              <a:t>Vi rút đậu mùa có sức đề kháng cao nhất</a:t>
            </a:r>
            <a:endParaRPr lang="en-US"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Ở vảy mụn đậu khô và ở nhiệt độ phòng, vi rút sống được nhiều tháng, rất nguy hiểm. </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V</a:t>
            </a:r>
            <a:r>
              <a:rPr lang="vi-VN" dirty="0">
                <a:latin typeface="Calibri" panose="020F0502020204030204" pitchFamily="34" charset="0"/>
                <a:cs typeface="Calibri" panose="020F0502020204030204" pitchFamily="34" charset="0"/>
              </a:rPr>
              <a:t>i rút dễ bị bất hoạt bởi các chất diệt khuẩn, bởi nhiệt độ trên 55</a:t>
            </a:r>
            <a:r>
              <a:rPr lang="en-US" baseline="30000" dirty="0">
                <a:latin typeface="Calibri" panose="020F0502020204030204" pitchFamily="34" charset="0"/>
                <a:cs typeface="Calibri" panose="020F0502020204030204" pitchFamily="34" charset="0"/>
              </a:rPr>
              <a:t>0</a:t>
            </a:r>
            <a:r>
              <a:rPr lang="vi-VN" dirty="0">
                <a:latin typeface="Calibri" panose="020F0502020204030204" pitchFamily="34" charset="0"/>
                <a:cs typeface="Calibri" panose="020F0502020204030204" pitchFamily="34" charset="0"/>
              </a:rPr>
              <a:t>C và tia tử ngoại. </a:t>
            </a:r>
            <a:endParaRPr lang="en-US"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89957D15-27B8-6B5F-019C-34307A2A2ABC}"/>
              </a:ext>
            </a:extLst>
          </p:cNvPr>
          <p:cNvSpPr>
            <a:spLocks noGrp="1" noChangeArrowheads="1"/>
          </p:cNvSpPr>
          <p:nvPr>
            <p:ph type="title"/>
          </p:nvPr>
        </p:nvSpPr>
        <p:spPr>
          <a:xfrm>
            <a:off x="360218" y="304372"/>
            <a:ext cx="10972800" cy="526901"/>
          </a:xfrm>
        </p:spPr>
        <p:txBody>
          <a:bodyPr anchor="ctr"/>
          <a:lstStyle/>
          <a:p>
            <a:pPr algn="ctr" eaLnBrk="1" hangingPunct="1"/>
            <a:r>
              <a:rPr lang="en-US" altLang="en-US" sz="3600" b="1" dirty="0" err="1">
                <a:solidFill>
                  <a:srgbClr val="0070C0"/>
                </a:solidFill>
                <a:latin typeface="Calibri" panose="020F0502020204030204" pitchFamily="34" charset="0"/>
                <a:cs typeface="Calibri" panose="020F0502020204030204" pitchFamily="34" charset="0"/>
              </a:rPr>
              <a:t>Tác</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nhân</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gây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bệnh</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thủy</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đậu</a:t>
            </a:r>
            <a:r>
              <a:rPr lang="vi-VN" altLang="en-US" sz="3600" b="1" dirty="0">
                <a:solidFill>
                  <a:srgbClr val="0070C0"/>
                </a:solidFill>
                <a:latin typeface="Calibri" panose="020F0502020204030204" pitchFamily="34" charset="0"/>
                <a:cs typeface="Calibri" panose="020F0502020204030204" pitchFamily="34" charset="0"/>
              </a:rPr>
              <a:t> </a:t>
            </a:r>
            <a:endParaRPr lang="en-GB" altLang="en-GB" sz="3600" b="1" dirty="0">
              <a:solidFill>
                <a:srgbClr val="0070C0"/>
              </a:solidFill>
              <a:latin typeface="Calibri" panose="020F0502020204030204" pitchFamily="34" charset="0"/>
              <a:cs typeface="Calibri" panose="020F0502020204030204" pitchFamily="34" charset="0"/>
            </a:endParaRPr>
          </a:p>
        </p:txBody>
      </p:sp>
      <p:pic>
        <p:nvPicPr>
          <p:cNvPr id="3074" name="Picture 2" descr="Bệnh thủy đậu: Triệu chứng, biến chứng, cách điều trị và lưu 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907" y="1367420"/>
            <a:ext cx="5015341" cy="313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5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C799D7B-51CB-A88F-1AC6-1F764EB760BF}"/>
              </a:ext>
            </a:extLst>
          </p:cNvPr>
          <p:cNvSpPr txBox="1">
            <a:spLocks noChangeArrowheads="1"/>
          </p:cNvSpPr>
          <p:nvPr/>
        </p:nvSpPr>
        <p:spPr>
          <a:xfrm>
            <a:off x="443705" y="1069618"/>
            <a:ext cx="6111413" cy="593883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796925" eaLnBrk="1" fontAlgn="auto" hangingPunct="1">
              <a:lnSpc>
                <a:spcPct val="110000"/>
              </a:lnSpc>
              <a:spcAft>
                <a:spcPts val="0"/>
              </a:spcAft>
              <a:buFont typeface="Wingdings" panose="05000000000000000000" pitchFamily="2" charset="2"/>
              <a:buChar char="Ø"/>
              <a:defRPr/>
            </a:pPr>
            <a:r>
              <a:rPr lang="vi-VN" altLang="en-GB" dirty="0">
                <a:latin typeface="Calibri" panose="020F0502020204030204" pitchFamily="34" charset="0"/>
                <a:cs typeface="Calibri" panose="020F0502020204030204" pitchFamily="34" charset="0"/>
              </a:rPr>
              <a:t>Ủ bệnh: 2-3 tuần (TB</a:t>
            </a:r>
            <a:r>
              <a:rPr lang="en-US" altLang="en-GB" dirty="0">
                <a:latin typeface="Calibri" panose="020F0502020204030204" pitchFamily="34" charset="0"/>
                <a:cs typeface="Calibri" panose="020F0502020204030204" pitchFamily="34" charset="0"/>
              </a:rPr>
              <a:t> </a:t>
            </a:r>
            <a:r>
              <a:rPr lang="vi-VN" altLang="en-GB" dirty="0">
                <a:latin typeface="Calibri" panose="020F0502020204030204" pitchFamily="34" charset="0"/>
                <a:cs typeface="Calibri" panose="020F0502020204030204" pitchFamily="34" charset="0"/>
              </a:rPr>
              <a:t>10-14 ngày)</a:t>
            </a:r>
          </a:p>
          <a:p>
            <a:pPr algn="just" defTabSz="796925" eaLnBrk="1" fontAlgn="auto" hangingPunct="1">
              <a:lnSpc>
                <a:spcPct val="110000"/>
              </a:lnSpc>
              <a:spcAft>
                <a:spcPts val="0"/>
              </a:spcAft>
              <a:buFont typeface="Wingdings" panose="05000000000000000000" pitchFamily="2" charset="2"/>
              <a:buChar char="Ø"/>
              <a:defRPr/>
            </a:pPr>
            <a:r>
              <a:rPr lang="vi-VN" altLang="en-GB" dirty="0">
                <a:latin typeface="Calibri" panose="020F0502020204030204" pitchFamily="34" charset="0"/>
                <a:cs typeface="Calibri" panose="020F0502020204030204" pitchFamily="34" charset="0"/>
              </a:rPr>
              <a:t>Thời kỳ lây truyền: 1-2 ngày trước phát ban và tối đa 5 ngày sau nổi mụn nước.</a:t>
            </a:r>
            <a:endParaRPr lang="en-GB" altLang="en-GB" dirty="0">
              <a:latin typeface="Calibri" panose="020F0502020204030204" pitchFamily="34" charset="0"/>
              <a:cs typeface="Calibri" panose="020F0502020204030204" pitchFamily="34" charset="0"/>
            </a:endParaRPr>
          </a:p>
          <a:p>
            <a:pPr algn="just" defTabSz="796925">
              <a:lnSpc>
                <a:spcPct val="110000"/>
              </a:lnSpc>
              <a:buFont typeface="Wingdings" panose="05000000000000000000" pitchFamily="2" charset="2"/>
              <a:buChar char="Ø"/>
              <a:defRPr/>
            </a:pPr>
            <a:r>
              <a:rPr lang="vi-VN" altLang="en-GB" dirty="0">
                <a:latin typeface="Calibri" panose="020F0502020204030204" pitchFamily="34" charset="0"/>
                <a:cs typeface="Calibri" panose="020F0502020204030204" pitchFamily="34" charset="0"/>
              </a:rPr>
              <a:t>Phương thức lây truyền: Qua giọt bắn; qua dịch nốt phỏng; qua đồ vật bị nhiễm virus.</a:t>
            </a:r>
          </a:p>
          <a:p>
            <a:pPr algn="just" defTabSz="796925">
              <a:lnSpc>
                <a:spcPct val="110000"/>
              </a:lnSpc>
              <a:buFont typeface="Wingdings" panose="05000000000000000000" pitchFamily="2" charset="2"/>
              <a:buChar char="Ø"/>
              <a:defRPr/>
            </a:pPr>
            <a:r>
              <a:rPr lang="vi-VN" altLang="en-GB" dirty="0">
                <a:latin typeface="Calibri" panose="020F0502020204030204" pitchFamily="34" charset="0"/>
                <a:cs typeface="Calibri" panose="020F0502020204030204" pitchFamily="34" charset="0"/>
              </a:rPr>
              <a:t>Khởi phát: mụn nước </a:t>
            </a:r>
            <a:r>
              <a:rPr lang="en-GB" altLang="en-GB" dirty="0" err="1">
                <a:latin typeface="Calibri" panose="020F0502020204030204" pitchFamily="34" charset="0"/>
                <a:cs typeface="Calibri" panose="020F0502020204030204" pitchFamily="34" charset="0"/>
              </a:rPr>
              <a:t>xuất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hiện</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nhanh</a:t>
            </a:r>
            <a:r>
              <a:rPr lang="en-GB" altLang="en-GB" dirty="0">
                <a:latin typeface="Calibri" panose="020F0502020204030204" pitchFamily="34" charset="0"/>
                <a:cs typeface="Calibri" panose="020F0502020204030204" pitchFamily="34" charset="0"/>
              </a:rPr>
              <a:t> (12 </a:t>
            </a:r>
            <a:r>
              <a:rPr lang="vi-VN" altLang="en-GB" dirty="0">
                <a:latin typeface="Calibri" panose="020F0502020204030204" pitchFamily="34" charset="0"/>
                <a:cs typeface="Calibri" panose="020F0502020204030204" pitchFamily="34" charset="0"/>
              </a:rPr>
              <a:t>-</a:t>
            </a:r>
            <a:r>
              <a:rPr lang="en-GB" altLang="en-GB" dirty="0">
                <a:latin typeface="Calibri" panose="020F0502020204030204" pitchFamily="34" charset="0"/>
                <a:cs typeface="Calibri" panose="020F0502020204030204" pitchFamily="34" charset="0"/>
              </a:rPr>
              <a:t> 24 </a:t>
            </a:r>
            <a:r>
              <a:rPr lang="en-GB" altLang="en-GB" dirty="0" err="1">
                <a:latin typeface="Calibri" panose="020F0502020204030204" pitchFamily="34" charset="0"/>
                <a:cs typeface="Calibri" panose="020F0502020204030204" pitchFamily="34" charset="0"/>
              </a:rPr>
              <a:t>giờ</a:t>
            </a:r>
            <a:r>
              <a:rPr lang="en-GB" altLang="en-GB" dirty="0">
                <a:latin typeface="Calibri" panose="020F0502020204030204" pitchFamily="34" charset="0"/>
                <a:cs typeface="Calibri" panose="020F0502020204030204" pitchFamily="34" charset="0"/>
              </a:rPr>
              <a:t>)</a:t>
            </a:r>
            <a:r>
              <a:rPr lang="vi-VN" altLang="en-GB" dirty="0">
                <a:latin typeface="Calibri" panose="020F0502020204030204" pitchFamily="34" charset="0"/>
                <a:cs typeface="Calibri" panose="020F0502020204030204" pitchFamily="34" charset="0"/>
              </a:rPr>
              <a:t>, có thể lan </a:t>
            </a:r>
            <a:r>
              <a:rPr lang="en-GB" altLang="en-GB" dirty="0" err="1">
                <a:latin typeface="Calibri" panose="020F0502020204030204" pitchFamily="34" charset="0"/>
                <a:cs typeface="Calibri" panose="020F0502020204030204" pitchFamily="34" charset="0"/>
              </a:rPr>
              <a:t>toàn</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thân</a:t>
            </a:r>
            <a:r>
              <a:rPr lang="vi-VN" altLang="en-GB" dirty="0">
                <a:latin typeface="Calibri" panose="020F0502020204030204" pitchFamily="34" charset="0"/>
                <a:cs typeface="Calibri" panose="020F0502020204030204" pitchFamily="34" charset="0"/>
              </a:rPr>
              <a:t> + </a:t>
            </a:r>
            <a:r>
              <a:rPr lang="en-GB" altLang="en-GB" dirty="0" err="1">
                <a:latin typeface="Calibri" panose="020F0502020204030204" pitchFamily="34" charset="0"/>
                <a:cs typeface="Calibri" panose="020F0502020204030204" pitchFamily="34" charset="0"/>
              </a:rPr>
              <a:t>Kèm</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sốt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mệt</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mỏi</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nhức</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đầu</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đau</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cơ</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biếng</a:t>
            </a:r>
            <a:r>
              <a:rPr lang="en-GB" altLang="en-GB" dirty="0">
                <a:latin typeface="Calibri" panose="020F0502020204030204" pitchFamily="34" charset="0"/>
                <a:cs typeface="Calibri" panose="020F0502020204030204" pitchFamily="34" charset="0"/>
              </a:rPr>
              <a:t> </a:t>
            </a:r>
            <a:r>
              <a:rPr lang="en-GB" altLang="en-GB" dirty="0" err="1">
                <a:latin typeface="Calibri" panose="020F0502020204030204" pitchFamily="34" charset="0"/>
                <a:cs typeface="Calibri" panose="020F0502020204030204" pitchFamily="34" charset="0"/>
              </a:rPr>
              <a:t>ăn</a:t>
            </a:r>
            <a:r>
              <a:rPr lang="en-GB" altLang="en-GB" dirty="0">
                <a:latin typeface="Calibri" panose="020F0502020204030204" pitchFamily="34" charset="0"/>
                <a:cs typeface="Calibri" panose="020F0502020204030204" pitchFamily="34" charset="0"/>
              </a:rPr>
              <a:t>.</a:t>
            </a:r>
            <a:endParaRPr lang="vi-VN" altLang="en-GB" dirty="0">
              <a:latin typeface="Calibri" panose="020F0502020204030204" pitchFamily="34" charset="0"/>
              <a:cs typeface="Calibri" panose="020F0502020204030204" pitchFamily="34" charset="0"/>
            </a:endParaRPr>
          </a:p>
        </p:txBody>
      </p:sp>
      <p:pic>
        <p:nvPicPr>
          <p:cNvPr id="3074" name="Picture 2" descr="Bệnh Thủy đậu và các biến chứng">
            <a:extLst>
              <a:ext uri="{FF2B5EF4-FFF2-40B4-BE49-F238E27FC236}">
                <a16:creationId xmlns:a16="http://schemas.microsoft.com/office/drawing/2014/main" id="{B65B4124-17D1-5BD0-F629-F13AEAC08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876" y="-1"/>
            <a:ext cx="4335892" cy="31511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ệnh thủy đậu: Nguyên nhân, triệu chứng, biến chứng và cách điều trị |  Vinmec">
            <a:extLst>
              <a:ext uri="{FF2B5EF4-FFF2-40B4-BE49-F238E27FC236}">
                <a16:creationId xmlns:a16="http://schemas.microsoft.com/office/drawing/2014/main" id="{B6D2BDB8-6227-61EE-D567-A744AB2F2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107" y="3300413"/>
            <a:ext cx="5343893" cy="342899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3ADABAE-5692-437E-A454-47EC49E7C8C6}"/>
              </a:ext>
            </a:extLst>
          </p:cNvPr>
          <p:cNvSpPr txBox="1">
            <a:spLocks/>
          </p:cNvSpPr>
          <p:nvPr/>
        </p:nvSpPr>
        <p:spPr>
          <a:xfrm>
            <a:off x="-115754" y="150455"/>
            <a:ext cx="8389937" cy="768707"/>
          </a:xfr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Arial" panose="020B0604020202020204" pitchFamily="34" charset="0"/>
              <a:buNone/>
            </a:pPr>
            <a:r>
              <a:rPr lang="en-US" altLang="en-US" sz="3600" b="1" dirty="0" err="1">
                <a:solidFill>
                  <a:srgbClr val="0070C0"/>
                </a:solidFill>
                <a:latin typeface="Calibri" panose="020F0502020204030204" pitchFamily="34" charset="0"/>
                <a:ea typeface="+mj-ea"/>
                <a:cs typeface="Calibri" panose="020F0502020204030204" pitchFamily="34" charset="0"/>
              </a:rPr>
              <a:t>Đường</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lây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truyền</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bệnh</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Thủy</a:t>
            </a:r>
            <a:r>
              <a:rPr lang="en-US" altLang="en-US" sz="3600" b="1" dirty="0">
                <a:solidFill>
                  <a:srgbClr val="0070C0"/>
                </a:solidFill>
                <a:latin typeface="Calibri" panose="020F0502020204030204" pitchFamily="34" charset="0"/>
                <a:ea typeface="+mj-ea"/>
                <a:cs typeface="Calibri" panose="020F0502020204030204" pitchFamily="34" charset="0"/>
              </a:rPr>
              <a:t> </a:t>
            </a:r>
            <a:r>
              <a:rPr lang="en-US" altLang="en-US" sz="3600" b="1" dirty="0" err="1">
                <a:solidFill>
                  <a:srgbClr val="0070C0"/>
                </a:solidFill>
                <a:latin typeface="Calibri" panose="020F0502020204030204" pitchFamily="34" charset="0"/>
                <a:ea typeface="+mj-ea"/>
                <a:cs typeface="Calibri" panose="020F0502020204030204" pitchFamily="34" charset="0"/>
              </a:rPr>
              <a:t>đậu</a:t>
            </a:r>
            <a:endParaRPr lang="en-US" altLang="en-US" sz="3600" b="1" dirty="0">
              <a:solidFill>
                <a:srgbClr val="0070C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94964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website, timeline&#10;&#10;Description automatically generated">
            <a:extLst>
              <a:ext uri="{FF2B5EF4-FFF2-40B4-BE49-F238E27FC236}">
                <a16:creationId xmlns:a16="http://schemas.microsoft.com/office/drawing/2014/main" id="{E5367862-4A74-B4C9-3144-4DC4F478916A}"/>
              </a:ext>
            </a:extLst>
          </p:cNvPr>
          <p:cNvPicPr>
            <a:picLocks noChangeAspect="1"/>
          </p:cNvPicPr>
          <p:nvPr/>
        </p:nvPicPr>
        <p:blipFill rotWithShape="1">
          <a:blip r:embed="rId2">
            <a:extLst>
              <a:ext uri="{28A0092B-C50C-407E-A947-70E740481C1C}">
                <a14:useLocalDpi xmlns:a14="http://schemas.microsoft.com/office/drawing/2010/main" val="0"/>
              </a:ext>
            </a:extLst>
          </a:blip>
          <a:srcRect l="6147" t="22082" r="73322" b="48244"/>
          <a:stretch/>
        </p:blipFill>
        <p:spPr>
          <a:xfrm>
            <a:off x="1212278" y="1631852"/>
            <a:ext cx="1997613" cy="1927274"/>
          </a:xfrm>
          <a:prstGeom prst="rect">
            <a:avLst/>
          </a:prstGeom>
        </p:spPr>
      </p:pic>
      <p:sp>
        <p:nvSpPr>
          <p:cNvPr id="2" name="TextBox 1">
            <a:extLst>
              <a:ext uri="{FF2B5EF4-FFF2-40B4-BE49-F238E27FC236}">
                <a16:creationId xmlns:a16="http://schemas.microsoft.com/office/drawing/2014/main" id="{42458989-9619-6AF3-08D5-62F58DD45A7E}"/>
              </a:ext>
            </a:extLst>
          </p:cNvPr>
          <p:cNvSpPr txBox="1"/>
          <p:nvPr/>
        </p:nvSpPr>
        <p:spPr>
          <a:xfrm>
            <a:off x="3420906" y="1913206"/>
            <a:ext cx="1758461" cy="1384995"/>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bệnh</a:t>
            </a:r>
            <a:r>
              <a:rPr lang="en-US" sz="2800" dirty="0">
                <a:latin typeface="Calibri" panose="020F0502020204030204" pitchFamily="34" charset="0"/>
                <a:cs typeface="Calibri" panose="020F0502020204030204" pitchFamily="34" charset="0"/>
              </a:rPr>
              <a:t> Zona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endParaRPr lang="en-GB" sz="2800" dirty="0">
              <a:latin typeface="Calibri" panose="020F0502020204030204" pitchFamily="34" charset="0"/>
              <a:cs typeface="Calibri" panose="020F0502020204030204" pitchFamily="34" charset="0"/>
            </a:endParaRPr>
          </a:p>
        </p:txBody>
      </p:sp>
      <p:pic>
        <p:nvPicPr>
          <p:cNvPr id="3" name="Picture 2" descr="Graphical user interface, website, timeline&#10;&#10;Description automatically generated">
            <a:extLst>
              <a:ext uri="{FF2B5EF4-FFF2-40B4-BE49-F238E27FC236}">
                <a16:creationId xmlns:a16="http://schemas.microsoft.com/office/drawing/2014/main" id="{634C8635-7E8C-ADBA-2B6D-2D86B2D37F31}"/>
              </a:ext>
            </a:extLst>
          </p:cNvPr>
          <p:cNvPicPr>
            <a:picLocks noChangeAspect="1"/>
          </p:cNvPicPr>
          <p:nvPr/>
        </p:nvPicPr>
        <p:blipFill rotWithShape="1">
          <a:blip r:embed="rId2">
            <a:extLst>
              <a:ext uri="{28A0092B-C50C-407E-A947-70E740481C1C}">
                <a14:useLocalDpi xmlns:a14="http://schemas.microsoft.com/office/drawing/2010/main" val="0"/>
              </a:ext>
            </a:extLst>
          </a:blip>
          <a:srcRect l="52866" t="22487" r="26603" b="47839"/>
          <a:stretch/>
        </p:blipFill>
        <p:spPr>
          <a:xfrm>
            <a:off x="6778396" y="1631852"/>
            <a:ext cx="1997613" cy="1927274"/>
          </a:xfrm>
          <a:prstGeom prst="rect">
            <a:avLst/>
          </a:prstGeom>
        </p:spPr>
      </p:pic>
      <p:sp>
        <p:nvSpPr>
          <p:cNvPr id="5" name="TextBox 4">
            <a:extLst>
              <a:ext uri="{FF2B5EF4-FFF2-40B4-BE49-F238E27FC236}">
                <a16:creationId xmlns:a16="http://schemas.microsoft.com/office/drawing/2014/main" id="{3FF7761F-102A-E60F-19E6-75277D5E5F5B}"/>
              </a:ext>
            </a:extLst>
          </p:cNvPr>
          <p:cNvSpPr txBox="1"/>
          <p:nvPr/>
        </p:nvSpPr>
        <p:spPr>
          <a:xfrm>
            <a:off x="9066743" y="1631852"/>
            <a:ext cx="2260206" cy="1815882"/>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Nhiễm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trùng</a:t>
            </a:r>
            <a:r>
              <a:rPr lang="en-US" sz="2800" dirty="0">
                <a:latin typeface="Calibri" panose="020F0502020204030204" pitchFamily="34" charset="0"/>
                <a:cs typeface="Calibri" panose="020F0502020204030204" pitchFamily="34" charset="0"/>
              </a:rPr>
              <a:t> da, </a:t>
            </a:r>
            <a:r>
              <a:rPr lang="en-US" sz="2800" dirty="0" err="1">
                <a:latin typeface="Calibri" panose="020F0502020204030204" pitchFamily="34" charset="0"/>
                <a:cs typeface="Calibri" panose="020F0502020204030204" pitchFamily="34" charset="0"/>
              </a:rPr>
              <a:t>thậm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nhiễm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huyết</a:t>
            </a:r>
            <a:endParaRPr lang="en-GB" sz="2800" dirty="0">
              <a:latin typeface="Calibri" panose="020F0502020204030204" pitchFamily="34" charset="0"/>
              <a:cs typeface="Calibri" panose="020F0502020204030204" pitchFamily="34" charset="0"/>
            </a:endParaRPr>
          </a:p>
        </p:txBody>
      </p:sp>
      <p:pic>
        <p:nvPicPr>
          <p:cNvPr id="6" name="Picture 5" descr="Graphical user interface, website, timeline&#10;&#10;Description automatically generated">
            <a:extLst>
              <a:ext uri="{FF2B5EF4-FFF2-40B4-BE49-F238E27FC236}">
                <a16:creationId xmlns:a16="http://schemas.microsoft.com/office/drawing/2014/main" id="{9F275BD0-EE86-6DE6-6533-D983D490D297}"/>
              </a:ext>
            </a:extLst>
          </p:cNvPr>
          <p:cNvPicPr>
            <a:picLocks noChangeAspect="1"/>
          </p:cNvPicPr>
          <p:nvPr/>
        </p:nvPicPr>
        <p:blipFill rotWithShape="1">
          <a:blip r:embed="rId2">
            <a:extLst>
              <a:ext uri="{28A0092B-C50C-407E-A947-70E740481C1C}">
                <a14:useLocalDpi xmlns:a14="http://schemas.microsoft.com/office/drawing/2010/main" val="0"/>
              </a:ext>
            </a:extLst>
          </a:blip>
          <a:srcRect l="6357" t="61121" r="73112" b="9205"/>
          <a:stretch/>
        </p:blipFill>
        <p:spPr>
          <a:xfrm>
            <a:off x="1212278" y="4262511"/>
            <a:ext cx="1997613" cy="1927274"/>
          </a:xfrm>
          <a:prstGeom prst="rect">
            <a:avLst/>
          </a:prstGeom>
        </p:spPr>
      </p:pic>
      <p:sp>
        <p:nvSpPr>
          <p:cNvPr id="7" name="TextBox 6">
            <a:extLst>
              <a:ext uri="{FF2B5EF4-FFF2-40B4-BE49-F238E27FC236}">
                <a16:creationId xmlns:a16="http://schemas.microsoft.com/office/drawing/2014/main" id="{FEFF2C05-779F-294D-4D82-4E7037135631}"/>
              </a:ext>
            </a:extLst>
          </p:cNvPr>
          <p:cNvSpPr txBox="1"/>
          <p:nvPr/>
        </p:nvSpPr>
        <p:spPr>
          <a:xfrm>
            <a:off x="3420905" y="4533650"/>
            <a:ext cx="2297724" cy="1384995"/>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Viêm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não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não</a:t>
            </a:r>
            <a:endParaRPr lang="en-US" sz="2800" dirty="0">
              <a:latin typeface="Calibri" panose="020F0502020204030204" pitchFamily="34" charset="0"/>
              <a:cs typeface="Calibri" panose="020F0502020204030204" pitchFamily="34" charset="0"/>
            </a:endParaRPr>
          </a:p>
        </p:txBody>
      </p:sp>
      <p:pic>
        <p:nvPicPr>
          <p:cNvPr id="8" name="Picture 7" descr="Graphical user interface, website, timeline&#10;&#10;Description automatically generated">
            <a:extLst>
              <a:ext uri="{FF2B5EF4-FFF2-40B4-BE49-F238E27FC236}">
                <a16:creationId xmlns:a16="http://schemas.microsoft.com/office/drawing/2014/main" id="{CCE68307-3327-DE63-6304-CCDAB79880C7}"/>
              </a:ext>
            </a:extLst>
          </p:cNvPr>
          <p:cNvPicPr>
            <a:picLocks noChangeAspect="1"/>
          </p:cNvPicPr>
          <p:nvPr/>
        </p:nvPicPr>
        <p:blipFill rotWithShape="1">
          <a:blip r:embed="rId2">
            <a:extLst>
              <a:ext uri="{28A0092B-C50C-407E-A947-70E740481C1C}">
                <a14:useLocalDpi xmlns:a14="http://schemas.microsoft.com/office/drawing/2010/main" val="0"/>
              </a:ext>
            </a:extLst>
          </a:blip>
          <a:srcRect l="52153" t="60916" r="27316" b="9410"/>
          <a:stretch/>
        </p:blipFill>
        <p:spPr>
          <a:xfrm>
            <a:off x="6778396" y="4262510"/>
            <a:ext cx="1997613" cy="1927274"/>
          </a:xfrm>
          <a:prstGeom prst="rect">
            <a:avLst/>
          </a:prstGeom>
        </p:spPr>
      </p:pic>
      <p:sp>
        <p:nvSpPr>
          <p:cNvPr id="9" name="TextBox 8">
            <a:extLst>
              <a:ext uri="{FF2B5EF4-FFF2-40B4-BE49-F238E27FC236}">
                <a16:creationId xmlns:a16="http://schemas.microsoft.com/office/drawing/2014/main" id="{0C68F53C-D6CF-A9D0-A433-7F721F57BF4D}"/>
              </a:ext>
            </a:extLst>
          </p:cNvPr>
          <p:cNvSpPr txBox="1"/>
          <p:nvPr/>
        </p:nvSpPr>
        <p:spPr>
          <a:xfrm>
            <a:off x="9076118" y="4533649"/>
            <a:ext cx="2297724" cy="1384995"/>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Phụ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mang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con </a:t>
            </a:r>
            <a:r>
              <a:rPr lang="en-US" sz="2800" dirty="0" err="1">
                <a:latin typeface="Calibri" panose="020F0502020204030204" pitchFamily="34" charset="0"/>
                <a:cs typeface="Calibri" panose="020F0502020204030204" pitchFamily="34" charset="0"/>
              </a:rPr>
              <a:t>dị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tật</a:t>
            </a:r>
            <a:endParaRPr lang="en-US" sz="28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E878EF5-11C7-3738-1D15-FCCA5C2007D4}"/>
              </a:ext>
            </a:extLst>
          </p:cNvPr>
          <p:cNvSpPr txBox="1"/>
          <p:nvPr/>
        </p:nvSpPr>
        <p:spPr>
          <a:xfrm>
            <a:off x="2989942" y="322935"/>
            <a:ext cx="7721600" cy="707886"/>
          </a:xfrm>
          <a:prstGeom prst="rect">
            <a:avLst/>
          </a:prstGeom>
          <a:noFill/>
        </p:spPr>
        <p:txBody>
          <a:bodyPr wrap="square" rtlCol="0">
            <a:spAutoFit/>
          </a:bodyPr>
          <a:lstStyle/>
          <a:p>
            <a:r>
              <a:rPr lang="en-US" sz="4000" b="1" dirty="0" err="1">
                <a:solidFill>
                  <a:srgbClr val="0070C0"/>
                </a:solidFill>
                <a:latin typeface="Calibri" panose="020F0502020204030204" pitchFamily="34" charset="0"/>
                <a:cs typeface="Calibri" panose="020F0502020204030204" pitchFamily="34" charset="0"/>
              </a:rPr>
              <a:t>Biến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chứng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của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bệnh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thuỷ</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đậu</a:t>
            </a:r>
            <a:endParaRPr lang="en-GB"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746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11ABCCF-10A9-65C3-A07D-48F8EE24F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330" y="0"/>
            <a:ext cx="57534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38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F4B9FBB8-716B-CCB5-CC31-03F236301ED3}"/>
              </a:ext>
            </a:extLst>
          </p:cNvPr>
          <p:cNvSpPr>
            <a:spLocks noGrp="1" noChangeArrowheads="1"/>
          </p:cNvSpPr>
          <p:nvPr>
            <p:ph type="body" sz="half" idx="1"/>
          </p:nvPr>
        </p:nvSpPr>
        <p:spPr>
          <a:xfrm>
            <a:off x="26252" y="998635"/>
            <a:ext cx="7140106" cy="6276109"/>
          </a:xfrm>
        </p:spPr>
        <p:txBody>
          <a:bodyPr>
            <a:noAutofit/>
          </a:bodyPr>
          <a:lstStyle/>
          <a:p>
            <a:pPr algn="just" eaLnBrk="1" hangingPunct="1">
              <a:lnSpc>
                <a:spcPct val="100000"/>
              </a:lnSpc>
              <a:spcBef>
                <a:spcPts val="300"/>
              </a:spcBef>
              <a:spcAft>
                <a:spcPts val="300"/>
              </a:spcAft>
            </a:pPr>
            <a:r>
              <a:rPr lang="vi-VN" altLang="en-US" sz="2400" dirty="0">
                <a:latin typeface="+mj-lt"/>
                <a:cs typeface="Times New Roman" panose="02020603050405020304" pitchFamily="18" charset="0"/>
              </a:rPr>
              <a:t>Là bệnh nhiễm virus cấp tính lây truyền qua đường hô hấp. </a:t>
            </a:r>
          </a:p>
          <a:p>
            <a:pPr algn="just" eaLnBrk="1" hangingPunct="1">
              <a:lnSpc>
                <a:spcPct val="100000"/>
              </a:lnSpc>
              <a:spcBef>
                <a:spcPts val="300"/>
              </a:spcBef>
              <a:spcAft>
                <a:spcPts val="300"/>
              </a:spcAft>
            </a:pPr>
            <a:r>
              <a:rPr lang="vi-VN" altLang="en-US" sz="2400" dirty="0">
                <a:latin typeface="+mj-lt"/>
                <a:cs typeface="Times New Roman" panose="02020603050405020304" pitchFamily="18" charset="0"/>
              </a:rPr>
              <a:t>Bệnh rất dễ lây. </a:t>
            </a:r>
          </a:p>
          <a:p>
            <a:pPr algn="just">
              <a:lnSpc>
                <a:spcPct val="100000"/>
              </a:lnSpc>
              <a:spcBef>
                <a:spcPts val="300"/>
              </a:spcBef>
              <a:spcAft>
                <a:spcPts val="300"/>
              </a:spcAft>
            </a:pPr>
            <a:r>
              <a:rPr lang="vi-VN" altLang="en-US" sz="2400" dirty="0">
                <a:latin typeface="+mj-lt"/>
                <a:cs typeface="Times New Roman" panose="02020603050405020304" pitchFamily="18" charset="0"/>
              </a:rPr>
              <a:t>Thường gặp ở trẻ từ 1-5 tuổi.</a:t>
            </a:r>
          </a:p>
          <a:p>
            <a:pPr algn="just" eaLnBrk="1" hangingPunct="1">
              <a:lnSpc>
                <a:spcPct val="100000"/>
              </a:lnSpc>
              <a:spcBef>
                <a:spcPts val="300"/>
              </a:spcBef>
              <a:spcAft>
                <a:spcPts val="300"/>
              </a:spcAft>
            </a:pPr>
            <a:r>
              <a:rPr lang="vi-VN" altLang="en-US" sz="2400" dirty="0">
                <a:latin typeface="+mj-lt"/>
                <a:cs typeface="Times New Roman" panose="02020603050405020304" pitchFamily="18" charset="0"/>
              </a:rPr>
              <a:t>Bệnh thường gặp vào mùa đông xuân.</a:t>
            </a:r>
          </a:p>
          <a:p>
            <a:pPr algn="just" eaLnBrk="1" hangingPunct="1">
              <a:lnSpc>
                <a:spcPct val="100000"/>
              </a:lnSpc>
              <a:spcBef>
                <a:spcPts val="300"/>
              </a:spcBef>
              <a:spcAft>
                <a:spcPts val="300"/>
              </a:spcAft>
            </a:pPr>
            <a:r>
              <a:rPr lang="vi-VN" altLang="en-US" sz="2400" dirty="0">
                <a:latin typeface="+mj-lt"/>
                <a:cs typeface="Times New Roman" panose="02020603050405020304" pitchFamily="18" charset="0"/>
              </a:rPr>
              <a:t>Sau khi mắc bệnh tạo miễn dịch bệnh vững, hiếm khi mắc bệnh lần 2</a:t>
            </a:r>
          </a:p>
          <a:p>
            <a:pPr algn="just" eaLnBrk="1" hangingPunct="1">
              <a:lnSpc>
                <a:spcPct val="100000"/>
              </a:lnSpc>
              <a:spcBef>
                <a:spcPts val="300"/>
              </a:spcBef>
              <a:spcAft>
                <a:spcPts val="300"/>
              </a:spcAft>
            </a:pPr>
            <a:r>
              <a:rPr lang="en-US" altLang="en-US" sz="2400" dirty="0" err="1">
                <a:latin typeface="+mj-lt"/>
                <a:cs typeface="Times New Roman" panose="02020603050405020304" pitchFamily="18" charset="0"/>
              </a:rPr>
              <a:t>Biểu</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hiện</a:t>
            </a:r>
            <a:r>
              <a:rPr lang="vi-VN" altLang="en-US" sz="2400" dirty="0">
                <a:latin typeface="+mj-lt"/>
                <a:cs typeface="Times New Roman" panose="02020603050405020304" pitchFamily="18" charset="0"/>
              </a:rPr>
              <a:t> thường gặp</a:t>
            </a:r>
            <a:endParaRPr lang="en-US" altLang="en-US" sz="2400" dirty="0">
              <a:latin typeface="+mj-lt"/>
              <a:cs typeface="Times New Roman" panose="02020603050405020304" pitchFamily="18" charset="0"/>
            </a:endParaRPr>
          </a:p>
          <a:p>
            <a:pPr lvl="1" algn="just" eaLnBrk="1" hangingPunct="1">
              <a:lnSpc>
                <a:spcPct val="100000"/>
              </a:lnSpc>
              <a:spcBef>
                <a:spcPts val="300"/>
              </a:spcBef>
              <a:spcAft>
                <a:spcPts val="300"/>
              </a:spcAft>
              <a:buClr>
                <a:srgbClr val="000098"/>
              </a:buClr>
              <a:buFont typeface="Wingdings" panose="05000000000000000000" pitchFamily="2" charset="2"/>
              <a:buChar char="ü"/>
            </a:pPr>
            <a:r>
              <a:rPr lang="en-US" altLang="en-US" dirty="0" err="1">
                <a:latin typeface="+mj-lt"/>
                <a:cs typeface="Times New Roman" panose="02020603050405020304" pitchFamily="18" charset="0"/>
              </a:rPr>
              <a:t>Sốt</a:t>
            </a:r>
            <a:endParaRPr lang="en-US" altLang="en-US" dirty="0">
              <a:latin typeface="+mj-lt"/>
              <a:cs typeface="Times New Roman" panose="02020603050405020304" pitchFamily="18" charset="0"/>
            </a:endParaRPr>
          </a:p>
          <a:p>
            <a:pPr lvl="1" algn="just" eaLnBrk="1" hangingPunct="1">
              <a:lnSpc>
                <a:spcPct val="100000"/>
              </a:lnSpc>
              <a:spcBef>
                <a:spcPts val="300"/>
              </a:spcBef>
              <a:spcAft>
                <a:spcPts val="300"/>
              </a:spcAft>
              <a:buClr>
                <a:srgbClr val="000098"/>
              </a:buClr>
              <a:buFont typeface="Wingdings" panose="05000000000000000000" pitchFamily="2" charset="2"/>
              <a:buChar char="ü"/>
            </a:pPr>
            <a:r>
              <a:rPr lang="en-US" altLang="en-US" dirty="0" err="1">
                <a:latin typeface="+mj-lt"/>
                <a:cs typeface="Times New Roman" panose="02020603050405020304" pitchFamily="18" charset="0"/>
              </a:rPr>
              <a:t>Viêm</a:t>
            </a:r>
            <a:r>
              <a:rPr lang="vi-VN" altLang="en-US" dirty="0">
                <a:latin typeface="+mj-lt"/>
                <a:cs typeface="Times New Roman" panose="02020603050405020304" pitchFamily="18" charset="0"/>
              </a:rPr>
              <a:t> long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đường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hô</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hấp</a:t>
            </a:r>
            <a:r>
              <a:rPr lang="vi-VN" altLang="en-US" dirty="0">
                <a:latin typeface="+mj-lt"/>
                <a:cs typeface="Times New Roman" panose="02020603050405020304" pitchFamily="18" charset="0"/>
              </a:rPr>
              <a:t> (ho, chảy nước mặt, nước mũi)</a:t>
            </a:r>
            <a:endParaRPr lang="en-US" altLang="en-US" dirty="0">
              <a:latin typeface="+mj-lt"/>
              <a:cs typeface="Times New Roman" panose="02020603050405020304" pitchFamily="18" charset="0"/>
            </a:endParaRPr>
          </a:p>
          <a:p>
            <a:pPr lvl="1" algn="just" eaLnBrk="1" hangingPunct="1">
              <a:lnSpc>
                <a:spcPct val="100000"/>
              </a:lnSpc>
              <a:spcBef>
                <a:spcPts val="300"/>
              </a:spcBef>
              <a:spcAft>
                <a:spcPts val="300"/>
              </a:spcAft>
              <a:buClr>
                <a:srgbClr val="000098"/>
              </a:buClr>
              <a:buFont typeface="Wingdings" panose="05000000000000000000" pitchFamily="2" charset="2"/>
              <a:buChar char="ü"/>
            </a:pPr>
            <a:r>
              <a:rPr lang="en-US" altLang="en-US" dirty="0" err="1">
                <a:latin typeface="+mj-lt"/>
                <a:cs typeface="Times New Roman" panose="02020603050405020304" pitchFamily="18" charset="0"/>
              </a:rPr>
              <a:t>Phát</a:t>
            </a:r>
            <a:r>
              <a:rPr lang="en-US" altLang="en-US" dirty="0">
                <a:latin typeface="+mj-lt"/>
                <a:cs typeface="Times New Roman" panose="02020603050405020304" pitchFamily="18" charset="0"/>
              </a:rPr>
              <a:t> ban (k</a:t>
            </a:r>
            <a:r>
              <a:rPr lang="vi-VN" altLang="en-US" dirty="0">
                <a:latin typeface="+mj-lt"/>
                <a:cs typeface="Times New Roman" panose="02020603050405020304" pitchFamily="18" charset="0"/>
              </a:rPr>
              <a:t>hi lặn sẽ để lại những vết thâm, hay còn gọi là “</a:t>
            </a:r>
            <a:r>
              <a:rPr lang="vi-VN" altLang="en-US" b="1" dirty="0">
                <a:latin typeface="+mj-lt"/>
                <a:cs typeface="Times New Roman" panose="02020603050405020304" pitchFamily="18" charset="0"/>
              </a:rPr>
              <a:t>vằn da hổ</a:t>
            </a:r>
            <a:r>
              <a:rPr lang="vi-VN" altLang="en-US" dirty="0">
                <a:latin typeface="+mj-lt"/>
                <a:cs typeface="Times New Roman" panose="02020603050405020304" pitchFamily="18" charset="0"/>
              </a:rPr>
              <a:t>”): Ban mọc từ đầu đến chân sau đó bay theo thứ tự.</a:t>
            </a:r>
            <a:endParaRPr lang="en-US" altLang="en-US" dirty="0">
              <a:latin typeface="+mj-lt"/>
              <a:cs typeface="Times New Roman" panose="02020603050405020304" pitchFamily="18" charset="0"/>
            </a:endParaRPr>
          </a:p>
        </p:txBody>
      </p:sp>
      <p:pic>
        <p:nvPicPr>
          <p:cNvPr id="39940" name="Picture 4" descr="thuydau (3)">
            <a:extLst>
              <a:ext uri="{FF2B5EF4-FFF2-40B4-BE49-F238E27FC236}">
                <a16:creationId xmlns:a16="http://schemas.microsoft.com/office/drawing/2014/main" id="{0F966D5F-6996-EDA1-ECBF-34C37CB240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67625" y="1644650"/>
            <a:ext cx="4146550" cy="4148138"/>
          </a:xfrm>
          <a:noFill/>
        </p:spPr>
      </p:pic>
      <p:pic>
        <p:nvPicPr>
          <p:cNvPr id="8" name="Picture 7" descr="A picture containing application&#10;&#10;Description automatically generated">
            <a:extLst>
              <a:ext uri="{FF2B5EF4-FFF2-40B4-BE49-F238E27FC236}">
                <a16:creationId xmlns:a16="http://schemas.microsoft.com/office/drawing/2014/main" id="{07DAF1CD-DB2F-D2A1-3A99-7700F0C99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1884" y="1494047"/>
            <a:ext cx="4665214" cy="1997010"/>
          </a:xfrm>
          <a:prstGeom prst="rect">
            <a:avLst/>
          </a:prstGeom>
        </p:spPr>
      </p:pic>
      <p:pic>
        <p:nvPicPr>
          <p:cNvPr id="2050" name="Picture 2" descr="https://benhvienducgiang.com/images/companies/benhvienducgiang/common/truyen-thong-suc-khoe/benh-soi-va-cac-bien-phap-phong-ben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9668" y="3641660"/>
            <a:ext cx="4859770" cy="298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E2712B-3E6D-EE53-2A24-4821F4F78A3E}"/>
              </a:ext>
            </a:extLst>
          </p:cNvPr>
          <p:cNvSpPr>
            <a:spLocks/>
          </p:cNvSpPr>
          <p:nvPr/>
        </p:nvSpPr>
        <p:spPr bwMode="auto">
          <a:xfrm>
            <a:off x="0" y="93945"/>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6. BỆNH SỞI</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0550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BAB3DF7-E296-71AE-885D-370A0226E39A}"/>
              </a:ext>
            </a:extLst>
          </p:cNvPr>
          <p:cNvSpPr txBox="1">
            <a:spLocks noChangeArrowheads="1"/>
          </p:cNvSpPr>
          <p:nvPr/>
        </p:nvSpPr>
        <p:spPr>
          <a:xfrm>
            <a:off x="796919" y="163646"/>
            <a:ext cx="5922536" cy="820026"/>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Một</a:t>
            </a:r>
            <a:r>
              <a:rPr kumimoji="0" lang="en-US" altLang="en-US" sz="36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số</a:t>
            </a:r>
            <a:r>
              <a:rPr kumimoji="0" lang="en-US" altLang="en-US" sz="36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đặc</a:t>
            </a:r>
            <a:r>
              <a:rPr kumimoji="0" lang="en-US" altLang="en-US" sz="36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điểm</a:t>
            </a:r>
            <a:r>
              <a:rPr kumimoji="0" lang="en-US" altLang="en-US" sz="36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bệnh sởi</a:t>
            </a:r>
            <a:endParaRPr kumimoji="0" lang="en-GB" altLang="en-GB"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D27E10E-3408-E076-4C00-F9CFC93C3E23}"/>
              </a:ext>
            </a:extLst>
          </p:cNvPr>
          <p:cNvSpPr txBox="1"/>
          <p:nvPr/>
        </p:nvSpPr>
        <p:spPr>
          <a:xfrm>
            <a:off x="275571" y="1102295"/>
            <a:ext cx="6561836" cy="324704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buClrTx/>
              <a:buSzTx/>
              <a:buFontTx/>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Ủ bệnh: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TB 10-12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(7-21 ngày)</a:t>
            </a:r>
          </a:p>
          <a:p>
            <a:pPr marL="342900" marR="0" lvl="0" indent="-342900" algn="l" defTabSz="914400" rtl="0" eaLnBrk="1" fontAlgn="auto" latinLnBrk="0" hangingPunct="1">
              <a:lnSpc>
                <a:spcPct val="100000"/>
              </a:lnSpc>
              <a:spcBef>
                <a:spcPts val="600"/>
              </a:spcBef>
              <a:buClrTx/>
              <a:buSzTx/>
              <a:buFontTx/>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Thời kỳ lây truyền: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600"/>
              </a:spcBef>
              <a:buClrTx/>
              <a:buSzTx/>
              <a:tabLst/>
              <a:defRPr/>
            </a:pPr>
            <a:r>
              <a:rPr lang="en-US" sz="3000" b="1" dirty="0">
                <a:solidFill>
                  <a:prstClr val="black"/>
                </a:solidFill>
                <a:latin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Trước</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phát</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ban: 5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600"/>
              </a:spcBef>
              <a:buClrTx/>
              <a:buSzTx/>
              <a:buFontTx/>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Phương thức lây truyền: </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600"/>
              </a:spcBef>
              <a:buClrTx/>
              <a:buSzTx/>
              <a:tabLst/>
              <a:defRPr/>
            </a:pPr>
            <a:r>
              <a:rPr lang="en-US" sz="3000" b="1" dirty="0">
                <a:solidFill>
                  <a:prstClr val="black"/>
                </a:solidFill>
                <a:latin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 giọt bắn là chủ yếu.</a:t>
            </a:r>
          </a:p>
          <a:p>
            <a:pPr marL="342900" marR="0" lvl="0" indent="-342900" algn="l" defTabSz="914400" rtl="0" eaLnBrk="1" fontAlgn="auto" latinLnBrk="0" hangingPunct="1">
              <a:lnSpc>
                <a:spcPct val="100000"/>
              </a:lnSpc>
              <a:spcBef>
                <a:spcPts val="600"/>
              </a:spcBef>
              <a:buClrTx/>
              <a:buSzTx/>
              <a:buFontTx/>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Phòng bệnh: </a:t>
            </a: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Vắc xin đặc hiệu</a:t>
            </a:r>
            <a:endParaRPr kumimoji="0" lang="en-GB" altLang="en-GB"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4" descr="E:\Hình ảnh\anh soi\IMG_1707.JPG">
            <a:extLst>
              <a:ext uri="{FF2B5EF4-FFF2-40B4-BE49-F238E27FC236}">
                <a16:creationId xmlns:a16="http://schemas.microsoft.com/office/drawing/2014/main" id="{A75AFA36-8024-A6D7-11E0-E28783E3B9EC}"/>
              </a:ext>
            </a:extLst>
          </p:cNvPr>
          <p:cNvPicPr>
            <a:picLocks noChangeAspect="1" noChangeArrowheads="1"/>
          </p:cNvPicPr>
          <p:nvPr/>
        </p:nvPicPr>
        <p:blipFill>
          <a:blip r:embed="rId2"/>
          <a:srcRect/>
          <a:stretch>
            <a:fillRect/>
          </a:stretch>
        </p:blipFill>
        <p:spPr bwMode="auto">
          <a:xfrm>
            <a:off x="3811040" y="4472097"/>
            <a:ext cx="3195180" cy="2211833"/>
          </a:xfrm>
          <a:prstGeom prst="rect">
            <a:avLst/>
          </a:prstGeom>
          <a:solidFill>
            <a:schemeClr val="accent1">
              <a:lumMod val="60000"/>
              <a:lumOff val="40000"/>
            </a:schemeClr>
          </a:solidFill>
          <a:ln>
            <a:noFill/>
          </a:ln>
        </p:spPr>
      </p:pic>
      <p:pic>
        <p:nvPicPr>
          <p:cNvPr id="10" name="Picture 5" descr="E:\Hình ảnh\anh soi\IMG_1749.JPG">
            <a:extLst>
              <a:ext uri="{FF2B5EF4-FFF2-40B4-BE49-F238E27FC236}">
                <a16:creationId xmlns:a16="http://schemas.microsoft.com/office/drawing/2014/main" id="{D82360C8-6473-5754-5632-9ED203648E4F}"/>
              </a:ext>
            </a:extLst>
          </p:cNvPr>
          <p:cNvPicPr>
            <a:picLocks noChangeAspect="1" noChangeArrowheads="1"/>
          </p:cNvPicPr>
          <p:nvPr/>
        </p:nvPicPr>
        <p:blipFill>
          <a:blip r:embed="rId3"/>
          <a:srcRect/>
          <a:stretch>
            <a:fillRect/>
          </a:stretch>
        </p:blipFill>
        <p:spPr bwMode="auto">
          <a:xfrm>
            <a:off x="361310" y="4374013"/>
            <a:ext cx="3195179" cy="2207755"/>
          </a:xfrm>
          <a:prstGeom prst="rect">
            <a:avLst/>
          </a:prstGeom>
          <a:solidFill>
            <a:schemeClr val="accent1">
              <a:lumMod val="60000"/>
              <a:lumOff val="40000"/>
            </a:schemeClr>
          </a:solidFill>
          <a:ln>
            <a:noFill/>
          </a:ln>
        </p:spPr>
      </p:pic>
      <p:pic>
        <p:nvPicPr>
          <p:cNvPr id="1026" name="Picture 2" descr="Cách nhận biết nhanh dấu hiệu của bệnh sởi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220" y="1077619"/>
            <a:ext cx="4800412" cy="329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87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FE8EF-18A0-19E9-933A-19B0524B821C}"/>
              </a:ext>
            </a:extLst>
          </p:cNvPr>
          <p:cNvSpPr txBox="1">
            <a:spLocks noChangeArrowheads="1"/>
          </p:cNvSpPr>
          <p:nvPr/>
        </p:nvSpPr>
        <p:spPr>
          <a:xfrm>
            <a:off x="5075386" y="378028"/>
            <a:ext cx="6975695" cy="1089715"/>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GB" sz="3600" b="1" dirty="0" err="1">
                <a:solidFill>
                  <a:srgbClr val="0070C0"/>
                </a:solidFill>
                <a:latin typeface="Calibri" panose="020F0502020204030204" pitchFamily="34" charset="0"/>
                <a:cs typeface="Calibri" panose="020F0502020204030204" pitchFamily="34" charset="0"/>
              </a:rPr>
              <a:t>B</a:t>
            </a:r>
            <a:r>
              <a:rPr kumimoji="0" lang="en-US" altLang="en-GB"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iến</a:t>
            </a:r>
            <a:r>
              <a:rPr kumimoji="0" lang="en-US" altLang="en-GB"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GB"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chứng</a:t>
            </a:r>
            <a:r>
              <a:rPr kumimoji="0" lang="en-US" altLang="en-GB"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GB"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bệnh</a:t>
            </a:r>
            <a:r>
              <a:rPr kumimoji="0" lang="en-US" altLang="en-GB"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GB"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sởi</a:t>
            </a:r>
            <a:endParaRPr kumimoji="0" lang="en-GB" altLang="en-GB"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1">
            <a:extLst>
              <a:ext uri="{FF2B5EF4-FFF2-40B4-BE49-F238E27FC236}">
                <a16:creationId xmlns:a16="http://schemas.microsoft.com/office/drawing/2014/main" id="{26E1F2C5-A182-CCD6-17A1-9C6181545445}"/>
              </a:ext>
            </a:extLst>
          </p:cNvPr>
          <p:cNvPicPr>
            <a:picLocks noChangeAspect="1"/>
          </p:cNvPicPr>
          <p:nvPr/>
        </p:nvPicPr>
        <p:blipFill rotWithShape="1">
          <a:blip r:embed="rId2">
            <a:extLst>
              <a:ext uri="{28A0092B-C50C-407E-A947-70E740481C1C}">
                <a14:useLocalDpi xmlns:a14="http://schemas.microsoft.com/office/drawing/2010/main" val="0"/>
              </a:ext>
            </a:extLst>
          </a:blip>
          <a:srcRect t="29173"/>
          <a:stretch/>
        </p:blipFill>
        <p:spPr bwMode="auto">
          <a:xfrm>
            <a:off x="0" y="193964"/>
            <a:ext cx="5075388" cy="666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02FE4F-1138-9527-0A33-5BCFFA93EEBF}"/>
              </a:ext>
            </a:extLst>
          </p:cNvPr>
          <p:cNvSpPr txBox="1"/>
          <p:nvPr/>
        </p:nvSpPr>
        <p:spPr>
          <a:xfrm>
            <a:off x="5556988" y="1443841"/>
            <a:ext cx="6012493"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Dễ</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bị</a:t>
            </a:r>
            <a:r>
              <a:rPr kumimoji="0" lang="en-US" sz="2800" b="0" i="0" u="none" strike="noStrike" kern="1200" cap="none" spc="0" normalizeH="0" baseline="0" noProof="0" dirty="0">
                <a:ln>
                  <a:noFill/>
                </a:ln>
                <a:solidFill>
                  <a:prstClr val="black"/>
                </a:solidFill>
                <a:effectLst/>
                <a:uLnTx/>
                <a:uFillTx/>
                <a:latin typeface="Arial"/>
                <a:cs typeface="+mn-cs"/>
              </a:rPr>
              <a:t> s</a:t>
            </a:r>
            <a:r>
              <a:rPr kumimoji="0" lang="vi-VN" sz="2800" b="0" i="0" u="none" strike="noStrike" kern="1200" cap="none" spc="0" normalizeH="0" baseline="0" noProof="0" dirty="0">
                <a:ln>
                  <a:noFill/>
                </a:ln>
                <a:solidFill>
                  <a:prstClr val="black"/>
                </a:solidFill>
                <a:effectLst/>
                <a:uLnTx/>
                <a:uFillTx/>
                <a:latin typeface="Arial"/>
                <a:cs typeface="+mn-cs"/>
              </a:rPr>
              <a:t>uy giảm miễn dịch tạm thời </a:t>
            </a: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D</a:t>
            </a:r>
            <a:r>
              <a:rPr kumimoji="0" lang="vi-VN" sz="2800" b="0" i="0" u="none" strike="noStrike" kern="1200" cap="none" spc="0" normalizeH="0" baseline="0" noProof="0" dirty="0">
                <a:ln>
                  <a:noFill/>
                </a:ln>
                <a:solidFill>
                  <a:prstClr val="black"/>
                </a:solidFill>
                <a:effectLst/>
                <a:uLnTx/>
                <a:uFillTx/>
                <a:latin typeface="Arial"/>
                <a:cs typeface="+mn-cs"/>
              </a:rPr>
              <a:t>ễ mắc các nhiễm trùng bội nhiễm và các biến chứng khác</a:t>
            </a: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 </a:t>
            </a: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C</a:t>
            </a:r>
            <a:r>
              <a:rPr kumimoji="0" lang="vi-VN" sz="28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ó thể gây tử vong</a:t>
            </a:r>
            <a:endParaRPr kumimoji="0" lang="en-US" sz="28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a:t>
            </a:r>
            <a:r>
              <a:rPr kumimoji="0" lang="en-US" sz="2800" b="0" i="0" u="none" strike="noStrike" kern="1200" cap="none" spc="0" normalizeH="0" baseline="0" noProof="0" dirty="0" err="1">
                <a:ln>
                  <a:noFill/>
                </a:ln>
                <a:solidFill>
                  <a:prstClr val="black"/>
                </a:solidFill>
                <a:effectLst/>
                <a:uLnTx/>
                <a:uFillTx/>
                <a:latin typeface="Arial"/>
                <a:cs typeface="+mn-cs"/>
                <a:sym typeface="Wingdings" panose="05000000000000000000" pitchFamily="2" charset="2"/>
              </a:rPr>
              <a:t>Tỷ</a:t>
            </a:r>
            <a:r>
              <a:rPr kumimoji="0" lang="en-US" sz="28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rPr>
              <a:t> </a:t>
            </a:r>
            <a:r>
              <a:rPr kumimoji="0" lang="vi-VN" sz="2800" b="0" i="0" u="none" strike="noStrike" kern="1200" cap="none" spc="0" normalizeH="0" baseline="0" noProof="0" dirty="0">
                <a:ln>
                  <a:noFill/>
                </a:ln>
                <a:solidFill>
                  <a:srgbClr val="25262A"/>
                </a:solidFill>
                <a:effectLst/>
                <a:uLnTx/>
                <a:uFillTx/>
                <a:latin typeface="Arial"/>
                <a:cs typeface="+mn-cs"/>
              </a:rPr>
              <a:t>lệ tử vong ở các nước tiên tiến khoảng 0,02% và  ở các nước đang phát triển là 0,3 – 0,7%</a:t>
            </a:r>
            <a:r>
              <a:rPr kumimoji="0" lang="en-US" sz="2800" b="0" i="0" u="none" strike="noStrike" kern="1200" cap="none" spc="0" normalizeH="0" baseline="0" noProof="0" dirty="0">
                <a:ln>
                  <a:noFill/>
                </a:ln>
                <a:solidFill>
                  <a:srgbClr val="25262A"/>
                </a:solidFill>
                <a:effectLst/>
                <a:uLnTx/>
                <a:uFillTx/>
                <a:latin typeface="Arial"/>
                <a:cs typeface="+mn-cs"/>
              </a:rPr>
              <a:t>)</a:t>
            </a:r>
            <a:endParaRPr kumimoji="0" lang="vi-VN" sz="2800" b="0" i="0" u="none" strike="noStrike" kern="1200" cap="none" spc="0" normalizeH="0" baseline="0" noProof="0" dirty="0">
              <a:ln>
                <a:noFill/>
              </a:ln>
              <a:solidFill>
                <a:prstClr val="black"/>
              </a:solidFill>
              <a:effectLst/>
              <a:uLnTx/>
              <a:uFillTx/>
              <a:latin typeface="Arial"/>
              <a:cs typeface="+mn-cs"/>
              <a:sym typeface="Wingdings" panose="05000000000000000000" pitchFamily="2" charset="2"/>
            </a:endParaRPr>
          </a:p>
        </p:txBody>
      </p:sp>
      <p:sp>
        <p:nvSpPr>
          <p:cNvPr id="2" name="Down Arrow 1"/>
          <p:cNvSpPr/>
          <p:nvPr/>
        </p:nvSpPr>
        <p:spPr>
          <a:xfrm>
            <a:off x="8107162" y="1979374"/>
            <a:ext cx="374073" cy="665018"/>
          </a:xfrm>
          <a:prstGeom prst="downArrow">
            <a:avLst>
              <a:gd name="adj1" fmla="val 648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Down Arrow 5"/>
          <p:cNvSpPr/>
          <p:nvPr/>
        </p:nvSpPr>
        <p:spPr>
          <a:xfrm>
            <a:off x="8162582" y="3710205"/>
            <a:ext cx="374073" cy="665018"/>
          </a:xfrm>
          <a:prstGeom prst="downArrow">
            <a:avLst>
              <a:gd name="adj1" fmla="val 648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606816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0C1DCA56-C0CC-FF26-D45D-5895A3A56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7909" y="2925059"/>
            <a:ext cx="3756302" cy="3836223"/>
          </a:xfrm>
          <a:prstGeom prst="rect">
            <a:avLst/>
          </a:prstGeom>
        </p:spPr>
      </p:pic>
      <p:sp>
        <p:nvSpPr>
          <p:cNvPr id="45059" name="Rectangle 3">
            <a:extLst>
              <a:ext uri="{FF2B5EF4-FFF2-40B4-BE49-F238E27FC236}">
                <a16:creationId xmlns:a16="http://schemas.microsoft.com/office/drawing/2014/main" id="{3E9F8E3A-DA3F-6BCC-A6FA-5CD6A13E987C}"/>
              </a:ext>
            </a:extLst>
          </p:cNvPr>
          <p:cNvSpPr>
            <a:spLocks noGrp="1" noChangeArrowheads="1"/>
          </p:cNvSpPr>
          <p:nvPr>
            <p:ph type="body" sz="half" idx="1"/>
          </p:nvPr>
        </p:nvSpPr>
        <p:spPr>
          <a:xfrm>
            <a:off x="76529" y="1020058"/>
            <a:ext cx="8452323" cy="5741223"/>
          </a:xfrm>
        </p:spPr>
        <p:txBody>
          <a:bodyPr/>
          <a:lstStyle/>
          <a:p>
            <a:pPr eaLnBrk="1" hangingPunct="1">
              <a:lnSpc>
                <a:spcPct val="110000"/>
              </a:lnSpc>
              <a:buFont typeface="Wingdings" panose="05000000000000000000" pitchFamily="2" charset="2"/>
              <a:buChar char="§"/>
            </a:pPr>
            <a:r>
              <a:rPr lang="vi-VN" altLang="en-US" sz="3200" dirty="0">
                <a:latin typeface="Calibri" panose="020F0502020204030204" pitchFamily="34" charset="0"/>
                <a:cs typeface="Calibri" panose="020F0502020204030204" pitchFamily="34" charset="0"/>
              </a:rPr>
              <a:t>Là bệnh nhiễm virus </a:t>
            </a:r>
            <a:r>
              <a:rPr lang="en-US" altLang="en-US" sz="3200" dirty="0" err="1">
                <a:latin typeface="Calibri" panose="020F0502020204030204" pitchFamily="34" charset="0"/>
                <a:cs typeface="Calibri" panose="020F0502020204030204" pitchFamily="34" charset="0"/>
              </a:rPr>
              <a:t>cấp</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tính, lây truyền qua đường hô hấp (qua giọt bắn)</a:t>
            </a:r>
          </a:p>
          <a:p>
            <a:pPr eaLnBrk="1" hangingPunct="1">
              <a:lnSpc>
                <a:spcPct val="110000"/>
              </a:lnSpc>
              <a:buFont typeface="Wingdings" panose="05000000000000000000" pitchFamily="2" charset="2"/>
              <a:buChar char="§"/>
            </a:pPr>
            <a:r>
              <a:rPr lang="vi-VN" altLang="en-US" sz="3200" dirty="0">
                <a:latin typeface="Calibri" panose="020F0502020204030204" pitchFamily="34" charset="0"/>
                <a:cs typeface="Calibri" panose="020F0502020204030204" pitchFamily="34" charset="0"/>
              </a:rPr>
              <a:t>Thường gặp ở trẻ em và thanh niên.</a:t>
            </a:r>
          </a:p>
          <a:p>
            <a:pPr eaLnBrk="1" hangingPunct="1">
              <a:lnSpc>
                <a:spcPct val="110000"/>
              </a:lnSpc>
              <a:buFont typeface="Wingdings" panose="05000000000000000000" pitchFamily="2" charset="2"/>
              <a:buChar char="§"/>
            </a:pPr>
            <a:r>
              <a:rPr lang="vi-VN" altLang="en-US" sz="3200" dirty="0">
                <a:latin typeface="Calibri" panose="020F0502020204030204" pitchFamily="34" charset="0"/>
                <a:cs typeface="Calibri" panose="020F0502020204030204" pitchFamily="34" charset="0"/>
              </a:rPr>
              <a:t>90% Phụ nữ mang thai 3 tháng đầu mắc rubella truyền virus cho con </a:t>
            </a:r>
            <a:r>
              <a:rPr lang="vi-VN" altLang="en-US" sz="3200" dirty="0">
                <a:latin typeface="Calibri" panose="020F0502020204030204" pitchFamily="34" charset="0"/>
                <a:cs typeface="Calibri" panose="020F0502020204030204" pitchFamily="34" charset="0"/>
                <a:sym typeface="Wingdings" panose="05000000000000000000" pitchFamily="2" charset="2"/>
              </a:rPr>
              <a:t> </a:t>
            </a:r>
            <a:r>
              <a:rPr lang="en-US" altLang="en-US" sz="3200" dirty="0">
                <a:latin typeface="Calibri" panose="020F0502020204030204" pitchFamily="34" charset="0"/>
                <a:cs typeface="Calibri" panose="020F0502020204030204" pitchFamily="34" charset="0"/>
                <a:sym typeface="Wingdings" panose="05000000000000000000" pitchFamily="2" charset="2"/>
              </a:rPr>
              <a:t>    </a:t>
            </a:r>
            <a:r>
              <a:rPr lang="vi-VN" altLang="en-US" sz="3200" dirty="0">
                <a:latin typeface="Calibri" panose="020F0502020204030204" pitchFamily="34" charset="0"/>
                <a:cs typeface="Calibri" panose="020F0502020204030204" pitchFamily="34" charset="0"/>
                <a:sym typeface="Wingdings" panose="05000000000000000000" pitchFamily="2" charset="2"/>
              </a:rPr>
              <a:t>hội chứng rubella bẩm sinh (dị tật mắt, tim, não, điếc)</a:t>
            </a:r>
            <a:endParaRPr lang="en-US" altLang="en-US" sz="3200" dirty="0">
              <a:latin typeface="Calibri" panose="020F0502020204030204" pitchFamily="34" charset="0"/>
              <a:cs typeface="Calibri" panose="020F0502020204030204" pitchFamily="34" charset="0"/>
            </a:endParaRPr>
          </a:p>
          <a:p>
            <a:pPr eaLnBrk="1" hangingPunct="1">
              <a:lnSpc>
                <a:spcPct val="110000"/>
              </a:lnSpc>
              <a:buFont typeface="Wingdings" panose="05000000000000000000" pitchFamily="2" charset="2"/>
              <a:buChar char="§"/>
            </a:pPr>
            <a:r>
              <a:rPr lang="vi-VN" altLang="en-US" sz="3200" dirty="0">
                <a:latin typeface="Calibri" panose="020F0502020204030204" pitchFamily="34" charset="0"/>
                <a:cs typeface="Calibri" panose="020F0502020204030204" pitchFamily="34" charset="0"/>
              </a:rPr>
              <a:t>3 triệu chứng chính:</a:t>
            </a:r>
            <a:endParaRPr lang="en-US" altLang="en-US" sz="3200" dirty="0">
              <a:latin typeface="Calibri" panose="020F0502020204030204" pitchFamily="34" charset="0"/>
              <a:cs typeface="Calibri" panose="020F0502020204030204" pitchFamily="34" charset="0"/>
            </a:endParaRPr>
          </a:p>
          <a:p>
            <a:pPr lvl="1" algn="just" eaLnBrk="1" hangingPunct="1">
              <a:buClr>
                <a:srgbClr val="000098"/>
              </a:buClr>
              <a:buFont typeface="Wingdings" panose="05000000000000000000" pitchFamily="2" charset="2"/>
              <a:buChar char="ü"/>
            </a:pPr>
            <a:r>
              <a:rPr lang="vi-VN" altLang="en-US" sz="3200" dirty="0">
                <a:latin typeface="Calibri" panose="020F0502020204030204" pitchFamily="34" charset="0"/>
                <a:cs typeface="Calibri" panose="020F0502020204030204" pitchFamily="34" charset="0"/>
              </a:rPr>
              <a:t>Sốt kèm theo đau đầu, mệt mỏi.</a:t>
            </a:r>
          </a:p>
          <a:p>
            <a:pPr lvl="1" algn="just">
              <a:buClr>
                <a:srgbClr val="000098"/>
              </a:buClr>
              <a:buFont typeface="Wingdings" panose="05000000000000000000" pitchFamily="2" charset="2"/>
              <a:buChar char="ü"/>
            </a:pPr>
            <a:r>
              <a:rPr lang="vi-VN" altLang="en-US" sz="3200" dirty="0">
                <a:latin typeface="Calibri" panose="020F0502020204030204" pitchFamily="34" charset="0"/>
                <a:cs typeface="Calibri" panose="020F0502020204030204" pitchFamily="34" charset="0"/>
              </a:rPr>
              <a:t>N</a:t>
            </a:r>
            <a:r>
              <a:rPr lang="en-US" altLang="en-US" sz="3200" dirty="0" err="1">
                <a:latin typeface="Calibri" panose="020F0502020204030204" pitchFamily="34" charset="0"/>
                <a:cs typeface="Calibri" panose="020F0502020204030204" pitchFamily="34" charset="0"/>
              </a:rPr>
              <a:t>ổi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hạch</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vùng</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chẩm</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sau</a:t>
            </a:r>
            <a:r>
              <a:rPr lang="en-US" altLang="en-US" sz="3200" dirty="0">
                <a:latin typeface="Calibri" panose="020F0502020204030204" pitchFamily="34" charset="0"/>
                <a:cs typeface="Calibri" panose="020F0502020204030204" pitchFamily="34" charset="0"/>
              </a:rPr>
              <a:t> tai </a:t>
            </a:r>
            <a:r>
              <a:rPr lang="en-US" altLang="en-US" sz="3200" dirty="0" err="1">
                <a:latin typeface="Calibri" panose="020F0502020204030204" pitchFamily="34" charset="0"/>
                <a:cs typeface="Calibri" panose="020F0502020204030204" pitchFamily="34" charset="0"/>
              </a:rPr>
              <a:t>và</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cổ</a:t>
            </a:r>
            <a:endParaRPr lang="en-US" altLang="en-US" sz="3200" dirty="0">
              <a:latin typeface="Calibri" panose="020F0502020204030204" pitchFamily="34" charset="0"/>
              <a:cs typeface="Calibri" panose="020F0502020204030204" pitchFamily="34" charset="0"/>
            </a:endParaRPr>
          </a:p>
          <a:p>
            <a:pPr lvl="1" algn="just" eaLnBrk="1" hangingPunct="1">
              <a:buClr>
                <a:srgbClr val="000098"/>
              </a:buClr>
              <a:buFont typeface="Wingdings" panose="05000000000000000000" pitchFamily="2" charset="2"/>
              <a:buChar char="ü"/>
            </a:pPr>
            <a:r>
              <a:rPr lang="en-US" altLang="en-US" sz="3200" dirty="0" err="1">
                <a:latin typeface="Calibri" panose="020F0502020204030204" pitchFamily="34" charset="0"/>
                <a:cs typeface="Calibri" panose="020F0502020204030204" pitchFamily="34" charset="0"/>
              </a:rPr>
              <a:t>Phát</a:t>
            </a:r>
            <a:r>
              <a:rPr lang="en-US" altLang="en-US" sz="3200" dirty="0">
                <a:latin typeface="Calibri" panose="020F0502020204030204" pitchFamily="34" charset="0"/>
                <a:cs typeface="Calibri" panose="020F0502020204030204" pitchFamily="34" charset="0"/>
              </a:rPr>
              <a:t> ban</a:t>
            </a:r>
            <a:r>
              <a:rPr lang="vi-VN" altLang="en-US" sz="3200" dirty="0">
                <a:latin typeface="Calibri" panose="020F0502020204030204" pitchFamily="34" charset="0"/>
                <a:cs typeface="Calibri" panose="020F0502020204030204" pitchFamily="34" charset="0"/>
              </a:rPr>
              <a:t> (thường không tuần tự như Sởi)</a:t>
            </a:r>
            <a:endParaRPr lang="en-US" altLang="en-US" sz="32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0544CB-C426-7A40-60CF-8EC0382760CB}"/>
              </a:ext>
            </a:extLst>
          </p:cNvPr>
          <p:cNvSpPr/>
          <p:nvPr/>
        </p:nvSpPr>
        <p:spPr>
          <a:xfrm>
            <a:off x="8480121" y="4308953"/>
            <a:ext cx="3711879" cy="2630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026" name="Picture 2">
            <a:extLst>
              <a:ext uri="{FF2B5EF4-FFF2-40B4-BE49-F238E27FC236}">
                <a16:creationId xmlns:a16="http://schemas.microsoft.com/office/drawing/2014/main" id="{F0DDDB98-94DC-128E-A203-F4E4BF92D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6464" y="0"/>
            <a:ext cx="3752057"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CAF538-693D-7612-0710-AB8C3469CFF7}"/>
              </a:ext>
            </a:extLst>
          </p:cNvPr>
          <p:cNvSpPr>
            <a:spLocks/>
          </p:cNvSpPr>
          <p:nvPr/>
        </p:nvSpPr>
        <p:spPr bwMode="auto">
          <a:xfrm>
            <a:off x="76529" y="93945"/>
            <a:ext cx="7998326"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7. BỆNH RUBELLA</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378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2F72CE-F22C-2A17-F995-271DEE665B3B}"/>
              </a:ext>
            </a:extLst>
          </p:cNvPr>
          <p:cNvSpPr txBox="1"/>
          <p:nvPr/>
        </p:nvSpPr>
        <p:spPr>
          <a:xfrm>
            <a:off x="335549" y="1843950"/>
            <a:ext cx="5918764" cy="3785652"/>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PHẦN </a:t>
            </a:r>
            <a:r>
              <a:rPr lang="en-US" sz="4000" b="1" dirty="0">
                <a:solidFill>
                  <a:srgbClr val="0070C0"/>
                </a:solidFill>
                <a:latin typeface="Calibri" panose="020F0502020204030204" pitchFamily="34" charset="0"/>
                <a:cs typeface="Calibri" panose="020F0502020204030204" pitchFamily="34" charset="0"/>
              </a:rPr>
              <a:t>I</a:t>
            </a:r>
            <a:r>
              <a:rPr lang="vi-VN" sz="4000" b="1" dirty="0">
                <a:solidFill>
                  <a:srgbClr val="0070C0"/>
                </a:solidFill>
                <a:latin typeface="Calibri" panose="020F0502020204030204" pitchFamily="34" charset="0"/>
                <a:cs typeface="Calibri" panose="020F0502020204030204" pitchFamily="34" charset="0"/>
              </a:rPr>
              <a:t>: </a:t>
            </a:r>
            <a:endParaRPr lang="en-US" sz="4000" b="1" dirty="0">
              <a:solidFill>
                <a:srgbClr val="0070C0"/>
              </a:solidFill>
              <a:latin typeface="Calibri" panose="020F0502020204030204" pitchFamily="34" charset="0"/>
              <a:cs typeface="Calibri" panose="020F0502020204030204" pitchFamily="34" charset="0"/>
            </a:endParaRPr>
          </a:p>
          <a:p>
            <a:pPr algn="ctr"/>
            <a:r>
              <a:rPr lang="en-US" sz="4000" b="1" dirty="0">
                <a:solidFill>
                  <a:srgbClr val="0070C0"/>
                </a:solidFill>
                <a:latin typeface="Calibri" panose="020F0502020204030204" pitchFamily="34" charset="0"/>
                <a:cs typeface="Calibri" panose="020F0502020204030204" pitchFamily="34" charset="0"/>
              </a:rPr>
              <a:t>TÌNH </a:t>
            </a:r>
            <a:r>
              <a:rPr lang="en-US" sz="4000" b="1">
                <a:solidFill>
                  <a:srgbClr val="0070C0"/>
                </a:solidFill>
                <a:latin typeface="Calibri" panose="020F0502020204030204" pitchFamily="34" charset="0"/>
                <a:cs typeface="Calibri" panose="020F0502020204030204" pitchFamily="34" charset="0"/>
              </a:rPr>
              <a:t>HÌNH DỊCH, ĐẶC ĐIỂM VÀ CÁCH PHÒNG TRÁNH </a:t>
            </a:r>
            <a:r>
              <a:rPr lang="en-US" sz="4000" b="1" dirty="0">
                <a:solidFill>
                  <a:srgbClr val="0070C0"/>
                </a:solidFill>
                <a:latin typeface="Calibri" panose="020F0502020204030204" pitchFamily="34" charset="0"/>
                <a:cs typeface="Calibri" panose="020F0502020204030204" pitchFamily="34" charset="0"/>
              </a:rPr>
              <a:t>MỘT SỐ </a:t>
            </a:r>
            <a:r>
              <a:rPr lang="vi-VN" sz="4000" b="1" dirty="0">
                <a:solidFill>
                  <a:srgbClr val="0070C0"/>
                </a:solidFill>
                <a:latin typeface="Calibri" panose="020F0502020204030204" pitchFamily="34" charset="0"/>
                <a:cs typeface="Calibri" panose="020F0502020204030204" pitchFamily="34" charset="0"/>
              </a:rPr>
              <a:t>DỊCH BỆNH </a:t>
            </a:r>
            <a:r>
              <a:rPr lang="en-US" sz="4000" b="1" dirty="0">
                <a:solidFill>
                  <a:srgbClr val="0070C0"/>
                </a:solidFill>
                <a:latin typeface="Calibri" panose="020F0502020204030204" pitchFamily="34" charset="0"/>
                <a:cs typeface="Calibri" panose="020F0502020204030204" pitchFamily="34" charset="0"/>
              </a:rPr>
              <a:t>THƯỜNG GẶP </a:t>
            </a:r>
            <a:r>
              <a:rPr lang="vi-VN" sz="4000" b="1" dirty="0">
                <a:solidFill>
                  <a:srgbClr val="0070C0"/>
                </a:solidFill>
                <a:latin typeface="Calibri" panose="020F0502020204030204" pitchFamily="34" charset="0"/>
                <a:cs typeface="Calibri" panose="020F0502020204030204" pitchFamily="34" charset="0"/>
              </a:rPr>
              <a:t>TRONG </a:t>
            </a:r>
            <a:r>
              <a:rPr lang="vi-VN" sz="4000" b="1">
                <a:solidFill>
                  <a:srgbClr val="0070C0"/>
                </a:solidFill>
                <a:latin typeface="Calibri" panose="020F0502020204030204" pitchFamily="34" charset="0"/>
                <a:cs typeface="Calibri" panose="020F0502020204030204" pitchFamily="34" charset="0"/>
              </a:rPr>
              <a:t>TRƯỜNG HỌC</a:t>
            </a:r>
            <a:r>
              <a:rPr lang="en-US" sz="4000" b="1">
                <a:solidFill>
                  <a:srgbClr val="0070C0"/>
                </a:solidFill>
                <a:latin typeface="Calibri" panose="020F0502020204030204" pitchFamily="34" charset="0"/>
                <a:cs typeface="Calibri" panose="020F0502020204030204" pitchFamily="34" charset="0"/>
              </a:rPr>
              <a:t> </a:t>
            </a:r>
            <a:endParaRPr lang="en-US" sz="4000" b="1" dirty="0">
              <a:solidFill>
                <a:srgbClr val="0070C0"/>
              </a:solidFill>
              <a:latin typeface="Calibri" panose="020F0502020204030204" pitchFamily="34" charset="0"/>
              <a:cs typeface="Calibri" panose="020F0502020204030204" pitchFamily="34" charset="0"/>
            </a:endParaRPr>
          </a:p>
        </p:txBody>
      </p:sp>
      <p:pic>
        <p:nvPicPr>
          <p:cNvPr id="3" name="Picture Placeholder 2"/>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1063" r="21063"/>
          <a:stretch>
            <a:fillRect/>
          </a:stretch>
        </p:blipFill>
        <p:spPr>
          <a:xfrm>
            <a:off x="5786925" y="-452842"/>
            <a:ext cx="6784903" cy="6593390"/>
          </a:xfrm>
        </p:spPr>
      </p:pic>
    </p:spTree>
    <p:extLst>
      <p:ext uri="{BB962C8B-B14F-4D97-AF65-F5344CB8AC3E}">
        <p14:creationId xmlns:p14="http://schemas.microsoft.com/office/powerpoint/2010/main" val="3213532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23D88E8-ACA6-D21B-CF07-9D17A01F0292}"/>
              </a:ext>
            </a:extLst>
          </p:cNvPr>
          <p:cNvSpPr>
            <a:spLocks noGrp="1" noChangeArrowheads="1"/>
          </p:cNvSpPr>
          <p:nvPr>
            <p:ph type="title"/>
          </p:nvPr>
        </p:nvSpPr>
        <p:spPr>
          <a:xfrm>
            <a:off x="0" y="67273"/>
            <a:ext cx="9078913" cy="840178"/>
          </a:xfrm>
        </p:spPr>
        <p:txBody>
          <a:bodyPr anchor="ctr">
            <a:normAutofit/>
          </a:bodyPr>
          <a:lstStyle/>
          <a:p>
            <a:pPr algn="ctr" eaLnBrk="1" fontAlgn="auto" hangingPunct="1">
              <a:spcAft>
                <a:spcPts val="0"/>
              </a:spcAft>
              <a:defRPr/>
            </a:pPr>
            <a:r>
              <a:rPr lang="en-US" altLang="en-US" sz="3600" b="1" dirty="0">
                <a:solidFill>
                  <a:srgbClr val="0070C0"/>
                </a:solidFill>
                <a:latin typeface="Calibri" panose="020F0502020204030204" pitchFamily="34" charset="0"/>
                <a:cs typeface="Calibri" panose="020F0502020204030204" pitchFamily="34" charset="0"/>
              </a:rPr>
              <a:t>8. B</a:t>
            </a:r>
            <a:r>
              <a:rPr lang="vi-VN" altLang="en-US" sz="3600" b="1" dirty="0">
                <a:solidFill>
                  <a:srgbClr val="0070C0"/>
                </a:solidFill>
                <a:latin typeface="Calibri" panose="020F0502020204030204" pitchFamily="34" charset="0"/>
                <a:cs typeface="Calibri" panose="020F0502020204030204" pitchFamily="34" charset="0"/>
              </a:rPr>
              <a:t>ỆNH QUAI BỊ (VIÊM TUYẾN MANG TAI)</a:t>
            </a:r>
            <a:endParaRPr lang="en-US" altLang="en-US" sz="3600" b="1" dirty="0">
              <a:solidFill>
                <a:srgbClr val="0070C0"/>
              </a:solidFill>
              <a:latin typeface="Calibri" panose="020F0502020204030204" pitchFamily="34" charset="0"/>
              <a:cs typeface="Calibri" panose="020F0502020204030204" pitchFamily="34" charset="0"/>
            </a:endParaRPr>
          </a:p>
        </p:txBody>
      </p:sp>
      <p:sp>
        <p:nvSpPr>
          <p:cNvPr id="46083" name="Rectangle 3">
            <a:extLst>
              <a:ext uri="{FF2B5EF4-FFF2-40B4-BE49-F238E27FC236}">
                <a16:creationId xmlns:a16="http://schemas.microsoft.com/office/drawing/2014/main" id="{22F883E9-C952-1D26-EF08-0B22A9EE57D0}"/>
              </a:ext>
            </a:extLst>
          </p:cNvPr>
          <p:cNvSpPr>
            <a:spLocks noGrp="1" noChangeArrowheads="1"/>
          </p:cNvSpPr>
          <p:nvPr>
            <p:ph sz="quarter" idx="1"/>
          </p:nvPr>
        </p:nvSpPr>
        <p:spPr>
          <a:xfrm>
            <a:off x="309582" y="905432"/>
            <a:ext cx="8238673" cy="5659242"/>
          </a:xfrm>
        </p:spPr>
        <p:txBody>
          <a:bodyPr/>
          <a:lstStyle/>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Bệnh nhiễm virus cấp tính, lây truyền qua đường hô hấp</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Bệnh hay gặp ở trẻ nhỏ và lứa tuổi vị thành niên.</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Bệnh thường gặp vào mùa đông xuân (tháng 4-5), nam giới dễ mắc hơn  nữ giới.</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Ủ bệnh 14-24 ngày; </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Thời kỳ lây truyền: 6 ngày trước cơn toàn phát sưng tuyến mang tai cho đến 2 tuần sau khi có triệu chứng.</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Biểu hiện điển hình: Sưng đau, viêm </a:t>
            </a:r>
            <a:r>
              <a:rPr lang="en-US" altLang="en-US" dirty="0" err="1">
                <a:latin typeface="Calibri" panose="020F0502020204030204" pitchFamily="34" charset="0"/>
                <a:cs typeface="Calibri" panose="020F0502020204030204" pitchFamily="34" charset="0"/>
              </a:rPr>
              <a:t>tuyến</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mang</a:t>
            </a:r>
            <a:r>
              <a:rPr lang="en-US" altLang="en-US" dirty="0">
                <a:latin typeface="Calibri" panose="020F0502020204030204" pitchFamily="34" charset="0"/>
                <a:cs typeface="Calibri" panose="020F0502020204030204" pitchFamily="34" charset="0"/>
              </a:rPr>
              <a:t> tai</a:t>
            </a:r>
          </a:p>
          <a:p>
            <a:pPr marL="0" indent="0" algn="just" eaLnBrk="1" hangingPunct="1">
              <a:lnSpc>
                <a:spcPct val="100000"/>
              </a:lnSpc>
              <a:spcBef>
                <a:spcPts val="300"/>
              </a:spcBef>
              <a:spcAft>
                <a:spcPts val="300"/>
              </a:spcAft>
              <a:buNone/>
            </a:pPr>
            <a:r>
              <a:rPr lang="en-US" altLang="en-US" dirty="0">
                <a:latin typeface="Calibri" panose="020F0502020204030204" pitchFamily="34" charset="0"/>
                <a:cs typeface="Calibri" panose="020F0502020204030204" pitchFamily="34" charset="0"/>
              </a:rPr>
              <a:t>  </a:t>
            </a:r>
            <a:r>
              <a:rPr lang="vi-VN" altLang="en-US" dirty="0">
                <a:latin typeface="Calibri" panose="020F0502020204030204" pitchFamily="34" charset="0"/>
                <a:cs typeface="Calibri" panose="020F0502020204030204" pitchFamily="34" charset="0"/>
              </a:rPr>
              <a:t> (1 hoặc cả 2 bên)</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Diễn biến bệnh khoảng 10 ngày.</a:t>
            </a:r>
          </a:p>
          <a:p>
            <a:pPr algn="just" eaLnBrk="1" hangingPunct="1">
              <a:lnSpc>
                <a:spcPct val="100000"/>
              </a:lnSpc>
              <a:spcBef>
                <a:spcPts val="300"/>
              </a:spcBef>
              <a:spcAft>
                <a:spcPts val="300"/>
              </a:spcAft>
            </a:pPr>
            <a:r>
              <a:rPr lang="vi-VN" altLang="en-US" dirty="0">
                <a:latin typeface="Calibri" panose="020F0502020204030204" pitchFamily="34" charset="0"/>
                <a:cs typeface="Calibri" panose="020F0502020204030204" pitchFamily="34" charset="0"/>
              </a:rPr>
              <a:t>Phòng bệnh: Vắc xin đặc hiệu</a:t>
            </a:r>
            <a:endParaRPr lang="en-US" altLang="en-US" dirty="0">
              <a:latin typeface="Calibri" panose="020F0502020204030204" pitchFamily="34" charset="0"/>
              <a:cs typeface="Calibri" panose="020F0502020204030204" pitchFamily="34" charset="0"/>
            </a:endParaRPr>
          </a:p>
        </p:txBody>
      </p:sp>
      <p:pic>
        <p:nvPicPr>
          <p:cNvPr id="46084" name="Picture 4" descr="mumps1">
            <a:extLst>
              <a:ext uri="{FF2B5EF4-FFF2-40B4-BE49-F238E27FC236}">
                <a16:creationId xmlns:a16="http://schemas.microsoft.com/office/drawing/2014/main" id="{584235CA-6B6C-A164-9FA2-3F027D4C4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799" y="368300"/>
            <a:ext cx="3248064" cy="317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DSCN0459">
            <a:extLst>
              <a:ext uri="{FF2B5EF4-FFF2-40B4-BE49-F238E27FC236}">
                <a16:creationId xmlns:a16="http://schemas.microsoft.com/office/drawing/2014/main" id="{C84EBD5E-0CCF-E65B-7415-0259F99DF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850" y="3724275"/>
            <a:ext cx="3044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6">
            <a:extLst>
              <a:ext uri="{FF2B5EF4-FFF2-40B4-BE49-F238E27FC236}">
                <a16:creationId xmlns:a16="http://schemas.microsoft.com/office/drawing/2014/main" id="{314C7CFD-BAF7-6AB5-C7B9-6D8D17CD0A54}"/>
              </a:ext>
            </a:extLst>
          </p:cNvPr>
          <p:cNvSpPr>
            <a:spLocks noChangeShapeType="1"/>
          </p:cNvSpPr>
          <p:nvPr/>
        </p:nvSpPr>
        <p:spPr bwMode="auto">
          <a:xfrm flipV="1">
            <a:off x="9696450" y="2230438"/>
            <a:ext cx="381000" cy="3048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6087" name="Line 7">
            <a:extLst>
              <a:ext uri="{FF2B5EF4-FFF2-40B4-BE49-F238E27FC236}">
                <a16:creationId xmlns:a16="http://schemas.microsoft.com/office/drawing/2014/main" id="{94646F2B-CB27-E73A-E2F9-31DB9AC83D31}"/>
              </a:ext>
            </a:extLst>
          </p:cNvPr>
          <p:cNvSpPr>
            <a:spLocks noChangeShapeType="1"/>
          </p:cNvSpPr>
          <p:nvPr/>
        </p:nvSpPr>
        <p:spPr bwMode="auto">
          <a:xfrm flipV="1">
            <a:off x="9544050" y="5383213"/>
            <a:ext cx="533400" cy="3048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 name="Title 1">
            <a:extLst>
              <a:ext uri="{FF2B5EF4-FFF2-40B4-BE49-F238E27FC236}">
                <a16:creationId xmlns:a16="http://schemas.microsoft.com/office/drawing/2014/main" id="{EC3530F0-BCB7-65F2-48A5-BFD7DE4D26ED}"/>
              </a:ext>
            </a:extLst>
          </p:cNvPr>
          <p:cNvSpPr>
            <a:spLocks/>
          </p:cNvSpPr>
          <p:nvPr/>
        </p:nvSpPr>
        <p:spPr bwMode="auto">
          <a:xfrm>
            <a:off x="0" y="93945"/>
            <a:ext cx="8859799"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8. BỆNH QUAI BỊ (VIÊM TUYẾN MANG TAI)</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64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23D88E8-ACA6-D21B-CF07-9D17A01F0292}"/>
              </a:ext>
            </a:extLst>
          </p:cNvPr>
          <p:cNvSpPr>
            <a:spLocks noGrp="1" noChangeArrowheads="1"/>
          </p:cNvSpPr>
          <p:nvPr>
            <p:ph type="title"/>
          </p:nvPr>
        </p:nvSpPr>
        <p:spPr>
          <a:xfrm>
            <a:off x="1" y="67273"/>
            <a:ext cx="8329808" cy="840178"/>
          </a:xfrm>
        </p:spPr>
        <p:txBody>
          <a:bodyPr anchor="ctr">
            <a:normAutofit/>
          </a:bodyPr>
          <a:lstStyle/>
          <a:p>
            <a:pPr algn="ctr" eaLnBrk="1" fontAlgn="auto" hangingPunct="1">
              <a:spcAft>
                <a:spcPts val="0"/>
              </a:spcAft>
              <a:defRPr/>
            </a:pPr>
            <a:r>
              <a:rPr lang="en-US" altLang="en-US" sz="3600" b="1" dirty="0">
                <a:solidFill>
                  <a:srgbClr val="0070C0"/>
                </a:solidFill>
                <a:latin typeface="Calibri" panose="020F0502020204030204" pitchFamily="34" charset="0"/>
                <a:cs typeface="Calibri" panose="020F0502020204030204" pitchFamily="34" charset="0"/>
              </a:rPr>
              <a:t>B</a:t>
            </a:r>
            <a:r>
              <a:rPr lang="vi-VN" altLang="en-US" sz="3600" b="1" dirty="0">
                <a:solidFill>
                  <a:srgbClr val="0070C0"/>
                </a:solidFill>
                <a:latin typeface="Calibri" panose="020F0502020204030204" pitchFamily="34" charset="0"/>
                <a:cs typeface="Calibri" panose="020F0502020204030204" pitchFamily="34" charset="0"/>
              </a:rPr>
              <a:t>iến chứng của bệnh quai bị</a:t>
            </a:r>
            <a:endParaRPr lang="en-US" altLang="en-US" sz="3600" b="1" dirty="0">
              <a:solidFill>
                <a:srgbClr val="0070C0"/>
              </a:solidFill>
              <a:latin typeface="Calibri" panose="020F0502020204030204" pitchFamily="34" charset="0"/>
              <a:cs typeface="Calibri" panose="020F0502020204030204" pitchFamily="34" charset="0"/>
            </a:endParaRPr>
          </a:p>
        </p:txBody>
      </p:sp>
      <p:sp>
        <p:nvSpPr>
          <p:cNvPr id="46083" name="Rectangle 3">
            <a:extLst>
              <a:ext uri="{FF2B5EF4-FFF2-40B4-BE49-F238E27FC236}">
                <a16:creationId xmlns:a16="http://schemas.microsoft.com/office/drawing/2014/main" id="{22F883E9-C952-1D26-EF08-0B22A9EE57D0}"/>
              </a:ext>
            </a:extLst>
          </p:cNvPr>
          <p:cNvSpPr>
            <a:spLocks noGrp="1" noChangeArrowheads="1"/>
          </p:cNvSpPr>
          <p:nvPr>
            <p:ph sz="quarter" idx="1"/>
          </p:nvPr>
        </p:nvSpPr>
        <p:spPr>
          <a:xfrm>
            <a:off x="242323" y="996155"/>
            <a:ext cx="7386159" cy="5324433"/>
          </a:xfrm>
        </p:spPr>
        <p:txBody>
          <a:bodyPr>
            <a:normAutofit fontScale="92500" lnSpcReduction="10000"/>
          </a:bodyPr>
          <a:lstStyle/>
          <a:p>
            <a:pPr algn="just" eaLnBrk="1" hangingPunct="1">
              <a:lnSpc>
                <a:spcPct val="100000"/>
              </a:lnSpc>
              <a:spcBef>
                <a:spcPts val="300"/>
              </a:spcBef>
              <a:spcAft>
                <a:spcPts val="300"/>
              </a:spcAft>
            </a:pPr>
            <a:r>
              <a:rPr lang="vi-VN" altLang="en-US" sz="3200" dirty="0">
                <a:latin typeface="Calibri" panose="020F0502020204030204" pitchFamily="34" charset="0"/>
                <a:cs typeface="Calibri" panose="020F0502020204030204" pitchFamily="34" charset="0"/>
              </a:rPr>
              <a:t>Viêm mào tinh hoàn: 20-35% ở người sau tuổi dậy thì mắc bệnh quay bị </a:t>
            </a:r>
            <a:r>
              <a:rPr lang="vi-VN" altLang="en-US" sz="3200" dirty="0">
                <a:latin typeface="Calibri" panose="020F0502020204030204" pitchFamily="34" charset="0"/>
                <a:cs typeface="Calibri" panose="020F0502020204030204" pitchFamily="34" charset="0"/>
                <a:sym typeface="Wingdings" panose="05000000000000000000" pitchFamily="2" charset="2"/>
              </a:rPr>
              <a:t></a:t>
            </a:r>
            <a:endParaRPr lang="en-US" altLang="en-US" sz="3200" dirty="0">
              <a:latin typeface="Calibri" panose="020F0502020204030204" pitchFamily="34" charset="0"/>
              <a:cs typeface="Calibri" panose="020F0502020204030204" pitchFamily="34" charset="0"/>
              <a:sym typeface="Wingdings" panose="05000000000000000000" pitchFamily="2" charset="2"/>
            </a:endParaRPr>
          </a:p>
          <a:p>
            <a:pPr marL="457200" lvl="1" indent="0" algn="just">
              <a:lnSpc>
                <a:spcPct val="100000"/>
              </a:lnSpc>
              <a:spcBef>
                <a:spcPts val="300"/>
              </a:spcBef>
              <a:spcAft>
                <a:spcPts val="300"/>
              </a:spcAft>
              <a:buNone/>
            </a:pPr>
            <a:r>
              <a:rPr lang="vi-VN" altLang="en-US" sz="3200" dirty="0">
                <a:latin typeface="Calibri" panose="020F0502020204030204" pitchFamily="34" charset="0"/>
                <a:cs typeface="Calibri" panose="020F0502020204030204" pitchFamily="34" charset="0"/>
                <a:sym typeface="Wingdings" panose="05000000000000000000" pitchFamily="2" charset="2"/>
              </a:rPr>
              <a:t>50% trường hợp tinh hoàn teo dần và có thể dẫn đến vô sinh.</a:t>
            </a:r>
          </a:p>
          <a:p>
            <a:pPr algn="just" eaLnBrk="1" hangingPunct="1">
              <a:lnSpc>
                <a:spcPct val="100000"/>
              </a:lnSpc>
              <a:spcBef>
                <a:spcPts val="300"/>
              </a:spcBef>
              <a:spcAft>
                <a:spcPts val="300"/>
              </a:spcAft>
            </a:pPr>
            <a:r>
              <a:rPr lang="vi-VN" altLang="en-US" sz="3200" dirty="0">
                <a:latin typeface="Calibri" panose="020F0502020204030204" pitchFamily="34" charset="0"/>
                <a:cs typeface="Calibri" panose="020F0502020204030204" pitchFamily="34" charset="0"/>
                <a:sym typeface="Wingdings" panose="05000000000000000000" pitchFamily="2" charset="2"/>
              </a:rPr>
              <a:t>Viêm buồng trứng: 7% ở nữ sau tuổi dậy thì mắc bệnh, ít khi dẫn đến vô sinh</a:t>
            </a:r>
          </a:p>
          <a:p>
            <a:pPr algn="just" eaLnBrk="1" hangingPunct="1">
              <a:lnSpc>
                <a:spcPct val="100000"/>
              </a:lnSpc>
              <a:spcBef>
                <a:spcPts val="300"/>
              </a:spcBef>
              <a:spcAft>
                <a:spcPts val="300"/>
              </a:spcAft>
            </a:pPr>
            <a:r>
              <a:rPr lang="vi-VN" altLang="en-US" sz="3200" dirty="0">
                <a:latin typeface="Calibri" panose="020F0502020204030204" pitchFamily="34" charset="0"/>
                <a:cs typeface="Calibri" panose="020F0502020204030204" pitchFamily="34" charset="0"/>
                <a:sym typeface="Wingdings" panose="05000000000000000000" pitchFamily="2" charset="2"/>
              </a:rPr>
              <a:t>Viêm tụy: 3-7%, viêm não, nhồi máu phổi</a:t>
            </a:r>
          </a:p>
          <a:p>
            <a:pPr algn="just" eaLnBrk="1" hangingPunct="1">
              <a:lnSpc>
                <a:spcPct val="100000"/>
              </a:lnSpc>
              <a:spcBef>
                <a:spcPts val="300"/>
              </a:spcBef>
              <a:spcAft>
                <a:spcPts val="300"/>
              </a:spcAft>
            </a:pPr>
            <a:r>
              <a:rPr lang="vi-VN" altLang="en-US" sz="3200" dirty="0">
                <a:latin typeface="Calibri" panose="020F0502020204030204" pitchFamily="34" charset="0"/>
                <a:cs typeface="Calibri" panose="020F0502020204030204" pitchFamily="34" charset="0"/>
                <a:sym typeface="Wingdings" panose="05000000000000000000" pitchFamily="2" charset="2"/>
              </a:rPr>
              <a:t>Phụ nữ có thai 3 tháng đầu: có thể gây sảy thai hoặc dị tật; </a:t>
            </a:r>
          </a:p>
          <a:p>
            <a:pPr algn="just" eaLnBrk="1" hangingPunct="1">
              <a:lnSpc>
                <a:spcPct val="100000"/>
              </a:lnSpc>
              <a:spcBef>
                <a:spcPts val="300"/>
              </a:spcBef>
              <a:spcAft>
                <a:spcPts val="300"/>
              </a:spcAft>
            </a:pPr>
            <a:r>
              <a:rPr lang="vi-VN" altLang="en-US" sz="3200" dirty="0">
                <a:latin typeface="Calibri" panose="020F0502020204030204" pitchFamily="34" charset="0"/>
                <a:cs typeface="Calibri" panose="020F0502020204030204" pitchFamily="34" charset="0"/>
                <a:sym typeface="Wingdings" panose="05000000000000000000" pitchFamily="2" charset="2"/>
              </a:rPr>
              <a:t>Phụ nữ 3 tháng cuối có thể sinh non hoặc thai chết lưu</a:t>
            </a:r>
            <a:endParaRPr lang="en-US" altLang="en-US" sz="3200" dirty="0">
              <a:latin typeface="Calibri" panose="020F0502020204030204" pitchFamily="34" charset="0"/>
              <a:cs typeface="Calibri" panose="020F0502020204030204" pitchFamily="34" charset="0"/>
            </a:endParaRPr>
          </a:p>
        </p:txBody>
      </p:sp>
      <p:pic>
        <p:nvPicPr>
          <p:cNvPr id="3" name="Picture 2" descr="A picture containing text, indoor&#10;&#10;Description automatically generated">
            <a:extLst>
              <a:ext uri="{FF2B5EF4-FFF2-40B4-BE49-F238E27FC236}">
                <a16:creationId xmlns:a16="http://schemas.microsoft.com/office/drawing/2014/main" id="{5BFD21AB-9117-CACB-DBE2-B6B4747E4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4445" y="3168050"/>
            <a:ext cx="4089770" cy="3483271"/>
          </a:xfrm>
          <a:prstGeom prst="rect">
            <a:avLst/>
          </a:prstGeom>
        </p:spPr>
      </p:pic>
      <p:pic>
        <p:nvPicPr>
          <p:cNvPr id="5" name="Picture 4" descr="Close-up of a person's face&#10;&#10;Description automatically generated with medium confidence">
            <a:extLst>
              <a:ext uri="{FF2B5EF4-FFF2-40B4-BE49-F238E27FC236}">
                <a16:creationId xmlns:a16="http://schemas.microsoft.com/office/drawing/2014/main" id="{5A82CE9D-99C6-F949-15AD-1E3107F09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8085" y="481077"/>
            <a:ext cx="3996130" cy="2487591"/>
          </a:xfrm>
          <a:prstGeom prst="rect">
            <a:avLst/>
          </a:prstGeom>
        </p:spPr>
      </p:pic>
    </p:spTree>
    <p:extLst>
      <p:ext uri="{BB962C8B-B14F-4D97-AF65-F5344CB8AC3E}">
        <p14:creationId xmlns:p14="http://schemas.microsoft.com/office/powerpoint/2010/main" val="40725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E9D987A-1678-DC5E-B59A-9E91D70A2883}"/>
              </a:ext>
            </a:extLst>
          </p:cNvPr>
          <p:cNvSpPr>
            <a:spLocks noGrp="1"/>
          </p:cNvSpPr>
          <p:nvPr>
            <p:ph type="title"/>
          </p:nvPr>
        </p:nvSpPr>
        <p:spPr>
          <a:xfrm>
            <a:off x="96983" y="223789"/>
            <a:ext cx="7826904" cy="1159621"/>
          </a:xfrm>
        </p:spPr>
        <p:txBody>
          <a:bodyPr/>
          <a:lstStyle/>
          <a:p>
            <a:pPr algn="ctr"/>
            <a:r>
              <a:rPr lang="en-US" altLang="en-US" sz="3000" b="1" dirty="0">
                <a:solidFill>
                  <a:srgbClr val="0070C0"/>
                </a:solidFill>
                <a:latin typeface="Calibri" panose="020F0502020204030204" pitchFamily="34" charset="0"/>
                <a:cs typeface="Calibri" panose="020F0502020204030204" pitchFamily="34" charset="0"/>
              </a:rPr>
              <a:t>9. </a:t>
            </a:r>
            <a:r>
              <a:rPr lang="vi-VN" altLang="en-US" sz="3000" b="1" dirty="0">
                <a:solidFill>
                  <a:srgbClr val="0070C0"/>
                </a:solidFill>
                <a:latin typeface="Calibri" panose="020F0502020204030204" pitchFamily="34" charset="0"/>
                <a:cs typeface="Calibri" panose="020F0502020204030204" pitchFamily="34" charset="0"/>
              </a:rPr>
              <a:t>BỆNH ĐAU MẮT ĐỎ</a:t>
            </a:r>
            <a:r>
              <a:rPr lang="en-US" altLang="en-US" sz="3000" b="1" dirty="0">
                <a:solidFill>
                  <a:srgbClr val="0070C0"/>
                </a:solidFill>
                <a:latin typeface="Calibri" panose="020F0502020204030204" pitchFamily="34" charset="0"/>
                <a:cs typeface="Calibri" panose="020F0502020204030204" pitchFamily="34" charset="0"/>
              </a:rPr>
              <a:t> </a:t>
            </a:r>
            <a:r>
              <a:rPr lang="vi-VN" altLang="en-US" sz="3000" b="1" dirty="0">
                <a:solidFill>
                  <a:srgbClr val="0070C0"/>
                </a:solidFill>
                <a:latin typeface="Calibri" panose="020F0502020204030204" pitchFamily="34" charset="0"/>
                <a:cs typeface="Calibri" panose="020F0502020204030204" pitchFamily="34" charset="0"/>
              </a:rPr>
              <a:t>(VIÊM KẾT MẠC VIRUS)</a:t>
            </a:r>
            <a:endParaRPr lang="en-US" altLang="en-US" sz="3000" b="1" dirty="0">
              <a:solidFill>
                <a:srgbClr val="0070C0"/>
              </a:solidFill>
              <a:latin typeface="Calibri" panose="020F0502020204030204" pitchFamily="34" charset="0"/>
              <a:cs typeface="Calibri" panose="020F0502020204030204" pitchFamily="34" charset="0"/>
            </a:endParaRPr>
          </a:p>
        </p:txBody>
      </p:sp>
      <p:sp>
        <p:nvSpPr>
          <p:cNvPr id="50179" name="Content Placeholder 2">
            <a:extLst>
              <a:ext uri="{FF2B5EF4-FFF2-40B4-BE49-F238E27FC236}">
                <a16:creationId xmlns:a16="http://schemas.microsoft.com/office/drawing/2014/main" id="{0AC823C4-1E33-545D-4563-F2A6A5F9943B}"/>
              </a:ext>
            </a:extLst>
          </p:cNvPr>
          <p:cNvSpPr>
            <a:spLocks noGrp="1"/>
          </p:cNvSpPr>
          <p:nvPr>
            <p:ph sz="quarter" idx="1"/>
          </p:nvPr>
        </p:nvSpPr>
        <p:spPr>
          <a:xfrm>
            <a:off x="275552" y="1276127"/>
            <a:ext cx="7648335" cy="4856423"/>
          </a:xfrm>
        </p:spPr>
        <p:txBody>
          <a:bodyPr/>
          <a:lstStyle/>
          <a:p>
            <a:pPr algn="just"/>
            <a:r>
              <a:rPr lang="vi-VN" altLang="en-US" sz="3200" dirty="0">
                <a:latin typeface="Calibri" panose="020F0502020204030204" pitchFamily="34" charset="0"/>
                <a:cs typeface="Calibri" panose="020F0502020204030204" pitchFamily="34" charset="0"/>
              </a:rPr>
              <a:t>Nguyên nhân chủ yếu là do vi rút Adenovirus, hoặc do vi khuẩn như liên cầu, tụ cầu, phế cầu gây ra</a:t>
            </a:r>
          </a:p>
          <a:p>
            <a:pPr algn="just"/>
            <a:r>
              <a:rPr lang="vi-VN" altLang="en-US" sz="3200" dirty="0">
                <a:latin typeface="Calibri" panose="020F0502020204030204" pitchFamily="34" charset="0"/>
                <a:cs typeface="Calibri" panose="020F0502020204030204" pitchFamily="34" charset="0"/>
              </a:rPr>
              <a:t>Thường gặp vào mùa hè đến cuối mùa thu, </a:t>
            </a:r>
            <a:r>
              <a:rPr lang="en-US" altLang="en-US" sz="3200" dirty="0" err="1">
                <a:latin typeface="Calibri" panose="020F0502020204030204" pitchFamily="34" charset="0"/>
                <a:cs typeface="Calibri" panose="020F0502020204030204" pitchFamily="34" charset="0"/>
              </a:rPr>
              <a:t>khi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giao</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mùa</a:t>
            </a:r>
            <a:r>
              <a:rPr lang="en-US" altLang="en-US" sz="3200" dirty="0">
                <a:latin typeface="Calibri" panose="020F0502020204030204" pitchFamily="34" charset="0"/>
                <a:cs typeface="Calibri" panose="020F0502020204030204" pitchFamily="34" charset="0"/>
              </a:rPr>
              <a:t>…</a:t>
            </a:r>
            <a:endParaRPr lang="vi-VN" altLang="en-US" sz="3200" dirty="0">
              <a:latin typeface="Calibri" panose="020F0502020204030204" pitchFamily="34" charset="0"/>
              <a:cs typeface="Calibri" panose="020F0502020204030204" pitchFamily="34" charset="0"/>
            </a:endParaRPr>
          </a:p>
          <a:p>
            <a:pPr algn="just"/>
            <a:r>
              <a:rPr lang="vi-VN" altLang="en-US" sz="3200" dirty="0">
                <a:latin typeface="Calibri" panose="020F0502020204030204" pitchFamily="34" charset="0"/>
                <a:cs typeface="Calibri" panose="020F0502020204030204" pitchFamily="34" charset="0"/>
              </a:rPr>
              <a:t>Dễ lây qua bàn tay, đồ chơi, khăn mặt</a:t>
            </a:r>
            <a:r>
              <a:rPr lang="en-US" altLang="en-US" sz="3200" dirty="0">
                <a:latin typeface="Calibri" panose="020F0502020204030204" pitchFamily="34" charset="0"/>
                <a:cs typeface="Calibri" panose="020F0502020204030204" pitchFamily="34" charset="0"/>
              </a:rPr>
              <a:t>… </a:t>
            </a:r>
            <a:r>
              <a:rPr lang="vi-VN" altLang="en-US" sz="3200" dirty="0">
                <a:latin typeface="Calibri" panose="020F0502020204030204" pitchFamily="34" charset="0"/>
                <a:cs typeface="Calibri" panose="020F0502020204030204" pitchFamily="34" charset="0"/>
              </a:rPr>
              <a:t>nhưng thường lành tính, ít để lại di chứng</a:t>
            </a:r>
          </a:p>
          <a:p>
            <a:pPr algn="just"/>
            <a:r>
              <a:rPr lang="vi-VN" altLang="en-US" sz="3200" dirty="0">
                <a:latin typeface="Calibri" panose="020F0502020204030204" pitchFamily="34" charset="0"/>
                <a:cs typeface="Calibri" panose="020F0502020204030204" pitchFamily="34" charset="0"/>
              </a:rPr>
              <a:t>Biểu hiện chính</a:t>
            </a:r>
            <a:r>
              <a:rPr lang="en-US" altLang="en-US" sz="3200" dirty="0">
                <a:latin typeface="Calibri" panose="020F0502020204030204" pitchFamily="34" charset="0"/>
                <a:cs typeface="Calibri" panose="020F0502020204030204" pitchFamily="34" charset="0"/>
              </a:rPr>
              <a:t>:</a:t>
            </a:r>
            <a:r>
              <a:rPr lang="vi-VN" altLang="en-US" sz="3200" dirty="0">
                <a:latin typeface="Calibri" panose="020F0502020204030204" pitchFamily="34" charset="0"/>
                <a:cs typeface="Calibri" panose="020F0502020204030204" pitchFamily="34" charset="0"/>
              </a:rPr>
              <a:t> mắt đỏ, ngoài ra có thể sốt nhẹ, đau họng, ho, xuất hiện hạch ở tai</a:t>
            </a:r>
            <a:endParaRPr lang="en-US" altLang="en-US" sz="3200" dirty="0">
              <a:latin typeface="Calibri" panose="020F0502020204030204" pitchFamily="34" charset="0"/>
              <a:cs typeface="Calibri" panose="020F0502020204030204" pitchFamily="34" charset="0"/>
            </a:endParaRPr>
          </a:p>
        </p:txBody>
      </p:sp>
      <p:sp>
        <p:nvSpPr>
          <p:cNvPr id="50180" name="Date Placeholder 3">
            <a:extLst>
              <a:ext uri="{FF2B5EF4-FFF2-40B4-BE49-F238E27FC236}">
                <a16:creationId xmlns:a16="http://schemas.microsoft.com/office/drawing/2014/main" id="{C6B2FE31-F5A1-A524-7DE3-0AA1119991DA}"/>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dirty="0">
              <a:ln>
                <a:noFill/>
              </a:ln>
              <a:solidFill>
                <a:srgbClr val="44546A"/>
              </a:solidFill>
              <a:effectLst/>
              <a:uLnTx/>
              <a:uFillTx/>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44546A"/>
              </a:solidFill>
              <a:effectLst/>
              <a:uLnTx/>
              <a:uFillTx/>
              <a:latin typeface="Calibri" panose="020F0502020204030204" pitchFamily="34" charset="0"/>
              <a:cs typeface="Arial" panose="020B0604020202020204" pitchFamily="34" charset="0"/>
            </a:endParaRPr>
          </a:p>
        </p:txBody>
      </p:sp>
      <p:pic>
        <p:nvPicPr>
          <p:cNvPr id="50181" name="Picture 2" descr="Bệnh đau mắt đỏ">
            <a:extLst>
              <a:ext uri="{FF2B5EF4-FFF2-40B4-BE49-F238E27FC236}">
                <a16:creationId xmlns:a16="http://schemas.microsoft.com/office/drawing/2014/main" id="{FF769A5C-F01E-ED38-7AAD-0AA1A3F3B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5642" y="1018937"/>
            <a:ext cx="388937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descr="Cách điều trị đau mắt đỏ tại nhà nhanh khỏi không gây biến chứng? - Hệ  thống bệnh viện Mắt HITEC">
            <a:extLst>
              <a:ext uri="{FF2B5EF4-FFF2-40B4-BE49-F238E27FC236}">
                <a16:creationId xmlns:a16="http://schemas.microsoft.com/office/drawing/2014/main" id="{003A7A86-8AD4-FF53-835A-F11578816B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4158" y="4040188"/>
            <a:ext cx="3901252"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2E834C-7F97-B905-6230-3069943C1F27}"/>
              </a:ext>
            </a:extLst>
          </p:cNvPr>
          <p:cNvSpPr>
            <a:spLocks/>
          </p:cNvSpPr>
          <p:nvPr/>
        </p:nvSpPr>
        <p:spPr bwMode="auto">
          <a:xfrm>
            <a:off x="0" y="93945"/>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9. BỆNH ĐAU MẮT ĐỎ (VIÊM KẾT MẠC VIRUS)</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50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380DC4A-718D-C06E-6F83-A725AACC33F2}"/>
              </a:ext>
            </a:extLst>
          </p:cNvPr>
          <p:cNvSpPr>
            <a:spLocks noGrp="1"/>
          </p:cNvSpPr>
          <p:nvPr>
            <p:ph type="title"/>
          </p:nvPr>
        </p:nvSpPr>
        <p:spPr>
          <a:xfrm>
            <a:off x="2765762" y="92945"/>
            <a:ext cx="6660475" cy="656355"/>
          </a:xfrm>
        </p:spPr>
        <p:txBody>
          <a:bodyPr anchor="ctr"/>
          <a:lstStyle/>
          <a:p>
            <a:pPr algn="ctr"/>
            <a:r>
              <a:rPr lang="en-US" altLang="en-US" sz="3200" b="1" dirty="0">
                <a:solidFill>
                  <a:srgbClr val="0070C0"/>
                </a:solidFill>
                <a:latin typeface="Calibri" panose="020F0502020204030204" pitchFamily="34" charset="0"/>
                <a:cs typeface="Calibri" panose="020F0502020204030204" pitchFamily="34" charset="0"/>
              </a:rPr>
              <a:t>10. </a:t>
            </a:r>
            <a:r>
              <a:rPr lang="vi-VN" altLang="en-US" sz="3200" b="1" dirty="0">
                <a:solidFill>
                  <a:srgbClr val="0070C0"/>
                </a:solidFill>
                <a:latin typeface="Calibri" panose="020F0502020204030204" pitchFamily="34" charset="0"/>
                <a:cs typeface="Calibri" panose="020F0502020204030204" pitchFamily="34" charset="0"/>
              </a:rPr>
              <a:t>TIÊU CHẢY CẤP</a:t>
            </a:r>
            <a:endParaRPr lang="en-US" altLang="en-US" sz="3200" b="1" dirty="0">
              <a:solidFill>
                <a:srgbClr val="0070C0"/>
              </a:solidFill>
              <a:latin typeface="Calibri" panose="020F0502020204030204" pitchFamily="34" charset="0"/>
              <a:cs typeface="Calibri" panose="020F0502020204030204" pitchFamily="34" charset="0"/>
            </a:endParaRPr>
          </a:p>
        </p:txBody>
      </p:sp>
      <p:sp>
        <p:nvSpPr>
          <p:cNvPr id="51203" name="Content Placeholder 2">
            <a:extLst>
              <a:ext uri="{FF2B5EF4-FFF2-40B4-BE49-F238E27FC236}">
                <a16:creationId xmlns:a16="http://schemas.microsoft.com/office/drawing/2014/main" id="{43F6B587-777E-462A-D730-3454629E6552}"/>
              </a:ext>
            </a:extLst>
          </p:cNvPr>
          <p:cNvSpPr>
            <a:spLocks noGrp="1"/>
          </p:cNvSpPr>
          <p:nvPr>
            <p:ph sz="quarter" idx="1"/>
          </p:nvPr>
        </p:nvSpPr>
        <p:spPr>
          <a:xfrm>
            <a:off x="321501" y="883171"/>
            <a:ext cx="11548995" cy="5739306"/>
          </a:xfrm>
        </p:spPr>
        <p:txBody>
          <a:bodyPr/>
          <a:lstStyle/>
          <a:p>
            <a:pPr algn="just"/>
            <a:r>
              <a:rPr lang="en-US" altLang="en-US" sz="3200" dirty="0" err="1">
                <a:latin typeface="Calibri" panose="020F0502020204030204" pitchFamily="34" charset="0"/>
                <a:cs typeface="Calibri" panose="020F0502020204030204" pitchFamily="34" charset="0"/>
              </a:rPr>
              <a:t>Có</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thể</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gặp</a:t>
            </a:r>
            <a:r>
              <a:rPr lang="en-US" altLang="en-US" sz="3200" dirty="0">
                <a:latin typeface="Calibri" panose="020F0502020204030204" pitchFamily="34" charset="0"/>
                <a:cs typeface="Calibri" panose="020F0502020204030204" pitchFamily="34" charset="0"/>
              </a:rPr>
              <a:t> ở </a:t>
            </a:r>
            <a:r>
              <a:rPr lang="en-US" altLang="en-US" sz="3200" dirty="0" err="1">
                <a:latin typeface="Calibri" panose="020F0502020204030204" pitchFamily="34" charset="0"/>
                <a:cs typeface="Calibri" panose="020F0502020204030204" pitchFamily="34" charset="0"/>
              </a:rPr>
              <a:t>mọi</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lứa</a:t>
            </a:r>
            <a:r>
              <a:rPr lang="en-US" altLang="en-US" sz="3200" dirty="0">
                <a:latin typeface="Calibri" panose="020F0502020204030204" pitchFamily="34" charset="0"/>
                <a:cs typeface="Calibri" panose="020F0502020204030204" pitchFamily="34" charset="0"/>
              </a:rPr>
              <a:t> </a:t>
            </a:r>
            <a:r>
              <a:rPr lang="en-US" altLang="en-US" sz="3200" dirty="0" err="1">
                <a:latin typeface="Calibri" panose="020F0502020204030204" pitchFamily="34" charset="0"/>
                <a:cs typeface="Calibri" panose="020F0502020204030204" pitchFamily="34" charset="0"/>
              </a:rPr>
              <a:t>tuổi</a:t>
            </a:r>
            <a:r>
              <a:rPr lang="en-US" altLang="en-US" sz="3200" dirty="0">
                <a:latin typeface="Calibri" panose="020F0502020204030204" pitchFamily="34" charset="0"/>
                <a:cs typeface="Calibri" panose="020F0502020204030204" pitchFamily="34" charset="0"/>
              </a:rPr>
              <a:t>, t</a:t>
            </a:r>
            <a:r>
              <a:rPr lang="vi-VN" altLang="en-US" sz="3200" dirty="0">
                <a:latin typeface="Calibri" panose="020F0502020204030204" pitchFamily="34" charset="0"/>
                <a:cs typeface="Calibri" panose="020F0502020204030204" pitchFamily="34" charset="0"/>
              </a:rPr>
              <a:t>hường gặp ở trẻ em </a:t>
            </a:r>
            <a:endParaRPr lang="en-US" altLang="en-US" sz="3200" dirty="0">
              <a:latin typeface="Calibri" panose="020F0502020204030204" pitchFamily="34" charset="0"/>
              <a:cs typeface="Calibri" panose="020F0502020204030204" pitchFamily="34" charset="0"/>
            </a:endParaRPr>
          </a:p>
          <a:p>
            <a:pPr algn="just"/>
            <a:r>
              <a:rPr lang="vi-VN" altLang="en-US" sz="3200" dirty="0">
                <a:latin typeface="Calibri" panose="020F0502020204030204" pitchFamily="34" charset="0"/>
                <a:cs typeface="Calibri" panose="020F0502020204030204" pitchFamily="34" charset="0"/>
              </a:rPr>
              <a:t>Có thể gây tử vong do mất nước và các chất điện giải.</a:t>
            </a:r>
          </a:p>
          <a:p>
            <a:pPr algn="just"/>
            <a:r>
              <a:rPr lang="vi-VN" altLang="en-US" sz="3200" dirty="0">
                <a:latin typeface="Calibri" panose="020F0502020204030204" pitchFamily="34" charset="0"/>
                <a:cs typeface="Calibri" panose="020F0502020204030204" pitchFamily="34" charset="0"/>
              </a:rPr>
              <a:t>Thường có nguyên nhân do thức ăn không phù hợp hoặc do nhiễm khuẩn thực phẩm (vi khuẩn, vi rút, ký sinh trùng)</a:t>
            </a:r>
            <a:endParaRPr lang="en-US" altLang="en-US" sz="3200" dirty="0">
              <a:latin typeface="Calibri" panose="020F0502020204030204" pitchFamily="34" charset="0"/>
              <a:cs typeface="Calibri" panose="020F0502020204030204" pitchFamily="34" charset="0"/>
            </a:endParaRPr>
          </a:p>
          <a:p>
            <a:pPr algn="just"/>
            <a:r>
              <a:rPr lang="vi-VN" altLang="en-US" sz="3200" b="1" dirty="0">
                <a:latin typeface="Calibri" panose="020F0502020204030204" pitchFamily="34" charset="0"/>
                <a:cs typeface="Calibri" panose="020F0502020204030204" pitchFamily="34" charset="0"/>
              </a:rPr>
              <a:t>Biểu hiện: </a:t>
            </a:r>
          </a:p>
          <a:p>
            <a:pPr marL="457200" lvl="1" indent="0" algn="just">
              <a:spcBef>
                <a:spcPts val="700"/>
              </a:spcBef>
              <a:buClr>
                <a:schemeClr val="accent2"/>
              </a:buClr>
              <a:buSzPct val="60000"/>
              <a:buNone/>
            </a:pPr>
            <a:r>
              <a:rPr lang="vi-VN" altLang="en-US" sz="3200" dirty="0">
                <a:latin typeface="Calibri" panose="020F0502020204030204" pitchFamily="34" charset="0"/>
                <a:cs typeface="Calibri" panose="020F0502020204030204" pitchFamily="34" charset="0"/>
              </a:rPr>
              <a:t>Đi phân lỏng nhiều nước, </a:t>
            </a:r>
          </a:p>
          <a:p>
            <a:pPr marL="457200" lvl="1" indent="0" algn="just">
              <a:spcBef>
                <a:spcPts val="700"/>
              </a:spcBef>
              <a:buClr>
                <a:schemeClr val="accent2"/>
              </a:buClr>
              <a:buSzPct val="60000"/>
              <a:buNone/>
            </a:pPr>
            <a:r>
              <a:rPr lang="vi-VN" altLang="en-US" sz="3200" dirty="0">
                <a:latin typeface="Calibri" panose="020F0502020204030204" pitchFamily="34" charset="0"/>
                <a:cs typeface="Calibri" panose="020F0502020204030204" pitchFamily="34" charset="0"/>
              </a:rPr>
              <a:t>số lần đi &gt;= 3 lần trong 24 giờ</a:t>
            </a:r>
          </a:p>
          <a:p>
            <a:pPr marL="457200" lvl="1" indent="0" algn="just">
              <a:spcBef>
                <a:spcPts val="700"/>
              </a:spcBef>
              <a:buClr>
                <a:schemeClr val="accent2"/>
              </a:buClr>
              <a:buSzPct val="60000"/>
              <a:buNone/>
            </a:pPr>
            <a:r>
              <a:rPr lang="vi-VN" altLang="en-US" sz="3200" dirty="0">
                <a:latin typeface="Calibri" panose="020F0502020204030204" pitchFamily="34" charset="0"/>
                <a:cs typeface="Calibri" panose="020F0502020204030204" pitchFamily="34" charset="0"/>
              </a:rPr>
              <a:t>Buồn nôn, nôn</a:t>
            </a:r>
            <a:endParaRPr lang="en-US" altLang="en-US" sz="3200" dirty="0">
              <a:latin typeface="Calibri" panose="020F0502020204030204" pitchFamily="34" charset="0"/>
              <a:cs typeface="Calibri" panose="020F0502020204030204" pitchFamily="34" charset="0"/>
            </a:endParaRPr>
          </a:p>
          <a:p>
            <a:pPr marL="457200" lvl="1" indent="0" algn="just">
              <a:spcBef>
                <a:spcPts val="700"/>
              </a:spcBef>
              <a:buClr>
                <a:schemeClr val="accent2"/>
              </a:buClr>
              <a:buSzPct val="60000"/>
              <a:buNone/>
            </a:pPr>
            <a:r>
              <a:rPr lang="vi-VN" altLang="en-US" sz="3200" dirty="0">
                <a:latin typeface="Calibri" panose="020F0502020204030204" pitchFamily="34" charset="0"/>
                <a:cs typeface="Calibri" panose="020F0502020204030204" pitchFamily="34" charset="0"/>
              </a:rPr>
              <a:t>M</a:t>
            </a:r>
            <a:r>
              <a:rPr lang="vi-VN" altLang="en-US" sz="2800" dirty="0">
                <a:latin typeface="Calibri" panose="020F0502020204030204" pitchFamily="34" charset="0"/>
                <a:cs typeface="Calibri" panose="020F0502020204030204" pitchFamily="34" charset="0"/>
              </a:rPr>
              <a:t>ất </a:t>
            </a:r>
            <a:r>
              <a:rPr lang="vi-VN" altLang="en-US" sz="3200" dirty="0">
                <a:latin typeface="Calibri" panose="020F0502020204030204" pitchFamily="34" charset="0"/>
                <a:cs typeface="Calibri" panose="020F0502020204030204" pitchFamily="34" charset="0"/>
              </a:rPr>
              <a:t>nước</a:t>
            </a:r>
            <a:endParaRPr lang="en-US" altLang="en-US" sz="3200" dirty="0">
              <a:latin typeface="Calibri" panose="020F0502020204030204" pitchFamily="34" charset="0"/>
              <a:cs typeface="Calibri" panose="020F0502020204030204" pitchFamily="34" charset="0"/>
            </a:endParaRPr>
          </a:p>
        </p:txBody>
      </p:sp>
      <p:pic>
        <p:nvPicPr>
          <p:cNvPr id="51204" name="Picture 2" descr="Các tác nhân gây bệnh tiêu chảy cấp ở trẻ và những lưu ý - Ảnh 2.">
            <a:extLst>
              <a:ext uri="{FF2B5EF4-FFF2-40B4-BE49-F238E27FC236}">
                <a16:creationId xmlns:a16="http://schemas.microsoft.com/office/drawing/2014/main" id="{C687217C-0917-6715-818B-4F333E0DE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911" y="3020291"/>
            <a:ext cx="6342407" cy="38377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06B8C52-2FF2-40C1-B748-3D7AAAAD921A}"/>
              </a:ext>
            </a:extLst>
          </p:cNvPr>
          <p:cNvSpPr>
            <a:spLocks/>
          </p:cNvSpPr>
          <p:nvPr/>
        </p:nvSpPr>
        <p:spPr bwMode="auto">
          <a:xfrm>
            <a:off x="0" y="37673"/>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10. TIÊU CHẢY CẤP</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5425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89871847"/>
              </p:ext>
            </p:extLst>
          </p:nvPr>
        </p:nvGraphicFramePr>
        <p:xfrm>
          <a:off x="3020291" y="609599"/>
          <a:ext cx="5638800" cy="4682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4932218" y="2112817"/>
            <a:ext cx="2189019" cy="1925782"/>
          </a:xfrm>
          <a:prstGeom prst="ellipse">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FF00"/>
                </a:solidFill>
                <a:latin typeface="Calibri"/>
              </a:rPr>
              <a:t>Ảnh</a:t>
            </a:r>
            <a:r>
              <a:rPr lang="en-US" sz="2800" b="1" noProof="0" dirty="0">
                <a:solidFill>
                  <a:srgbClr val="FFFF00"/>
                </a:solidFill>
                <a:latin typeface="Calibri"/>
              </a:rPr>
              <a:t> </a:t>
            </a:r>
            <a:r>
              <a:rPr lang="en-US" sz="2800" b="1" noProof="0" dirty="0" err="1">
                <a:solidFill>
                  <a:srgbClr val="FFFF00"/>
                </a:solidFill>
                <a:latin typeface="Calibri"/>
              </a:rPr>
              <a:t>hưởng</a:t>
            </a:r>
            <a:r>
              <a:rPr lang="en-US" sz="2800" b="1" noProof="0" dirty="0">
                <a:solidFill>
                  <a:srgbClr val="FFFF00"/>
                </a:solidFill>
                <a:latin typeface="Calibri"/>
              </a:rPr>
              <a:t> </a:t>
            </a:r>
            <a:r>
              <a:rPr lang="en-US" sz="2800" b="1" noProof="0" dirty="0" err="1">
                <a:solidFill>
                  <a:srgbClr val="FFFF00"/>
                </a:solidFill>
                <a:latin typeface="Calibri"/>
              </a:rPr>
              <a:t>của</a:t>
            </a:r>
            <a:r>
              <a:rPr lang="en-US" sz="2800" b="1" noProof="0" dirty="0">
                <a:solidFill>
                  <a:srgbClr val="FFFF00"/>
                </a:solidFill>
                <a:latin typeface="Calibri"/>
              </a:rPr>
              <a:t> </a:t>
            </a:r>
            <a:r>
              <a:rPr lang="en-US" sz="2800" b="1" noProof="0" dirty="0" err="1">
                <a:solidFill>
                  <a:srgbClr val="FFFF00"/>
                </a:solidFill>
                <a:latin typeface="Calibri"/>
              </a:rPr>
              <a:t>dịch</a:t>
            </a:r>
            <a:r>
              <a:rPr lang="en-US" sz="2800" b="1" noProof="0" dirty="0">
                <a:solidFill>
                  <a:srgbClr val="FFFF00"/>
                </a:solidFill>
                <a:latin typeface="Calibri"/>
              </a:rPr>
              <a:t> </a:t>
            </a:r>
            <a:r>
              <a:rPr lang="en-US" sz="2800" b="1" noProof="0" dirty="0" err="1">
                <a:solidFill>
                  <a:srgbClr val="FFFF00"/>
                </a:solidFill>
                <a:latin typeface="Calibri"/>
              </a:rPr>
              <a:t>bệnh</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4" name="Rectangle 3"/>
          <p:cNvSpPr/>
          <p:nvPr/>
        </p:nvSpPr>
        <p:spPr>
          <a:xfrm>
            <a:off x="8492835" y="124691"/>
            <a:ext cx="3560619" cy="33666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Mệt</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mỏi</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ảnh</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hưởng</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tâm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lý</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Nghỉ</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làm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giảm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thu</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nhập</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tăng</a:t>
            </a:r>
            <a:r>
              <a:rPr kumimoji="0" lang="en-US" sz="3200" b="0" i="0" u="none" strike="noStrike" kern="1200" cap="none" spc="0" normalizeH="0" baseline="0" noProof="0" dirty="0">
                <a:ln>
                  <a:noFill/>
                </a:ln>
                <a:solidFill>
                  <a:schemeClr val="bg1"/>
                </a:solidFill>
                <a:effectLst/>
                <a:uLnTx/>
                <a:uFillTx/>
                <a:latin typeface="Calibri"/>
                <a:ea typeface="+mn-ea"/>
                <a:cs typeface="+mn-cs"/>
              </a:rPr>
              <a:t> chi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phí</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Nghỉ</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học</a:t>
            </a:r>
            <a:r>
              <a:rPr kumimoji="0" lang="en-US" sz="3200" b="0" i="0" u="none" strike="noStrike" kern="1200" cap="none" spc="0" normalizeH="0" baseline="0" noProof="0" dirty="0">
                <a:ln>
                  <a:noFill/>
                </a:ln>
                <a:solidFill>
                  <a:schemeClr val="bg1"/>
                </a:solidFill>
                <a:effectLst/>
                <a:uLnTx/>
                <a:uFillTx/>
                <a:latin typeface="Calibri"/>
                <a:ea typeface="+mn-ea"/>
                <a:cs typeface="+mn-cs"/>
              </a:rPr>
              <a:t>, KQ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học</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Giảm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thu</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nhập</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Tử</a:t>
            </a:r>
            <a:r>
              <a:rPr kumimoji="0" lang="en-US" sz="3200" b="0" i="0" u="none" strike="noStrike" kern="1200" cap="none" spc="0" normalizeH="0" noProof="0" dirty="0">
                <a:ln>
                  <a:noFill/>
                </a:ln>
                <a:solidFill>
                  <a:schemeClr val="bg1"/>
                </a:solidFill>
                <a:effectLst/>
                <a:uLnTx/>
                <a:uFillTx/>
                <a:latin typeface="Calibri"/>
                <a:ea typeface="+mn-ea"/>
                <a:cs typeface="+mn-cs"/>
              </a:rPr>
              <a:t> </a:t>
            </a:r>
            <a:r>
              <a:rPr kumimoji="0" lang="en-US" sz="3200" b="0" i="0" u="none" strike="noStrike" kern="1200" cap="none" spc="0" normalizeH="0" noProof="0" dirty="0" err="1">
                <a:ln>
                  <a:noFill/>
                </a:ln>
                <a:solidFill>
                  <a:schemeClr val="bg1"/>
                </a:solidFill>
                <a:effectLst/>
                <a:uLnTx/>
                <a:uFillTx/>
                <a:latin typeface="Calibri"/>
                <a:ea typeface="+mn-ea"/>
                <a:cs typeface="+mn-cs"/>
              </a:rPr>
              <a:t>vong</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p:txBody>
      </p:sp>
      <p:sp>
        <p:nvSpPr>
          <p:cNvPr id="7" name="Rectangle 6"/>
          <p:cNvSpPr/>
          <p:nvPr/>
        </p:nvSpPr>
        <p:spPr>
          <a:xfrm>
            <a:off x="138546" y="3366653"/>
            <a:ext cx="3338946" cy="333894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Không</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khí</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căng</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thẳng</a:t>
            </a:r>
            <a:r>
              <a:rPr kumimoji="0" lang="en-US" sz="3200" b="0" i="0" u="none" strike="noStrike" kern="1200" cap="none" spc="0" normalizeH="0" baseline="0" noProof="0" dirty="0">
                <a:ln>
                  <a:noFill/>
                </a:ln>
                <a:solidFill>
                  <a:schemeClr val="bg1"/>
                </a:solidFill>
                <a:effectLst/>
                <a:uLnTx/>
                <a:uFillTx/>
                <a:latin typeface="Calibri"/>
                <a:ea typeface="+mn-ea"/>
                <a:cs typeface="+mn-cs"/>
              </a:rPr>
              <a:t>, lo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lắng</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Tăng</a:t>
            </a:r>
            <a:r>
              <a:rPr kumimoji="0" lang="en-US" sz="3200" b="0" i="0" u="none" strike="noStrike" kern="1200" cap="none" spc="0" normalizeH="0" baseline="0" noProof="0" dirty="0">
                <a:ln>
                  <a:noFill/>
                </a:ln>
                <a:solidFill>
                  <a:schemeClr val="bg1"/>
                </a:solidFill>
                <a:effectLst/>
                <a:uLnTx/>
                <a:uFillTx/>
                <a:latin typeface="Calibri"/>
                <a:ea typeface="+mn-ea"/>
                <a:cs typeface="+mn-cs"/>
              </a:rPr>
              <a:t> chi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phí</a:t>
            </a:r>
            <a:r>
              <a:rPr kumimoji="0" lang="en-US" sz="3200" b="0" i="0" u="none" strike="noStrike" kern="1200" cap="none" spc="0" normalizeH="0" baseline="0" noProof="0" dirty="0">
                <a:ln>
                  <a:noFill/>
                </a:ln>
                <a:solidFill>
                  <a:schemeClr val="bg1"/>
                </a:solidFill>
                <a:effectLst/>
                <a:uLnTx/>
                <a:uFillTx/>
                <a:latin typeface="Calibri"/>
                <a:ea typeface="+mn-ea"/>
                <a:cs typeface="+mn-cs"/>
              </a:rPr>
              <a:t> KCB,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giảm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thu</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nhập</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Gánh</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nặng</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kinh</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tế</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a:ea typeface="+mn-ea"/>
                <a:cs typeface="+mn-cs"/>
              </a:rPr>
              <a:t>Cần</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người</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chăm</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a:ea typeface="+mn-ea"/>
                <a:cs typeface="+mn-cs"/>
              </a:rPr>
              <a:t>sóc</a:t>
            </a:r>
            <a:endParaRPr kumimoji="0" lang="en-US" sz="3200" b="0" i="0" u="none" strike="noStrike" kern="1200" cap="none" spc="0" normalizeH="0" baseline="0" noProof="0" dirty="0">
              <a:ln>
                <a:noFill/>
              </a:ln>
              <a:solidFill>
                <a:schemeClr val="bg1"/>
              </a:solidFill>
              <a:effectLst/>
              <a:uLnTx/>
              <a:uFillTx/>
              <a:latin typeface="Calibri"/>
              <a:ea typeface="+mn-ea"/>
              <a:cs typeface="+mn-cs"/>
            </a:endParaRPr>
          </a:p>
        </p:txBody>
      </p:sp>
      <p:sp>
        <p:nvSpPr>
          <p:cNvPr id="8" name="Rectangle 7"/>
          <p:cNvSpPr/>
          <p:nvPr/>
        </p:nvSpPr>
        <p:spPr>
          <a:xfrm>
            <a:off x="8354291" y="4599709"/>
            <a:ext cx="3837709" cy="225829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Calibri"/>
                <a:ea typeface="+mn-ea"/>
                <a:cs typeface="+mn-cs"/>
              </a:rPr>
              <a:t>Giảm</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nguồn</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nhân</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lực</a:t>
            </a:r>
            <a:endParaRPr kumimoji="0" lang="en-US" sz="32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Calibri"/>
                <a:ea typeface="+mn-ea"/>
                <a:cs typeface="+mn-cs"/>
              </a:rPr>
              <a:t>Gánh</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nặng</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kinh</a:t>
            </a:r>
            <a:r>
              <a:rPr kumimoji="0" lang="en-US" sz="3200" b="0" i="0" u="none" strike="noStrike" kern="1200" cap="none" spc="0" normalizeH="0" baseline="0" noProof="0" dirty="0">
                <a:ln>
                  <a:noFill/>
                </a:ln>
                <a:solidFill>
                  <a:schemeClr val="tx1"/>
                </a:solidFill>
                <a:effectLst/>
                <a:uLnTx/>
                <a:uFillTx/>
                <a:latin typeface="Calibri"/>
                <a:ea typeface="+mn-ea"/>
                <a:cs typeface="+mn-cs"/>
              </a:rPr>
              <a:t>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tế</a:t>
            </a:r>
            <a:endParaRPr kumimoji="0" lang="en-US" sz="32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Calibri"/>
                <a:ea typeface="+mn-ea"/>
                <a:cs typeface="+mn-cs"/>
              </a:rPr>
              <a:t>An </a:t>
            </a:r>
            <a:r>
              <a:rPr kumimoji="0" lang="en-US" sz="3200" b="0" i="0" u="none" strike="noStrike" kern="1200" cap="none" spc="0" normalizeH="0" baseline="0" noProof="0" dirty="0" err="1">
                <a:ln>
                  <a:noFill/>
                </a:ln>
                <a:solidFill>
                  <a:schemeClr val="tx1"/>
                </a:solidFill>
                <a:effectLst/>
                <a:uLnTx/>
                <a:uFillTx/>
                <a:latin typeface="Calibri"/>
                <a:ea typeface="+mn-ea"/>
                <a:cs typeface="+mn-cs"/>
              </a:rPr>
              <a:t>sinh</a:t>
            </a:r>
            <a:r>
              <a:rPr kumimoji="0" lang="en-US" sz="3200" b="0" i="0" u="none" strike="noStrike" kern="1200" cap="none" spc="0" normalizeH="0" baseline="0" noProof="0" dirty="0">
                <a:ln>
                  <a:noFill/>
                </a:ln>
                <a:solidFill>
                  <a:schemeClr val="tx1"/>
                </a:solidFill>
                <a:effectLst/>
                <a:uLnTx/>
                <a:uFillTx/>
                <a:latin typeface="Calibri"/>
                <a:ea typeface="+mn-ea"/>
                <a:cs typeface="+mn-cs"/>
              </a:rPr>
              <a:t> XH</a:t>
            </a:r>
          </a:p>
        </p:txBody>
      </p:sp>
    </p:spTree>
    <p:extLst>
      <p:ext uri="{BB962C8B-B14F-4D97-AF65-F5344CB8AC3E}">
        <p14:creationId xmlns:p14="http://schemas.microsoft.com/office/powerpoint/2010/main" val="1813489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2F72CE-F22C-2A17-F995-271DEE665B3B}"/>
              </a:ext>
            </a:extLst>
          </p:cNvPr>
          <p:cNvSpPr txBox="1"/>
          <p:nvPr/>
        </p:nvSpPr>
        <p:spPr>
          <a:xfrm>
            <a:off x="469344" y="3019684"/>
            <a:ext cx="59187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PHẦN </a:t>
            </a:r>
            <a:r>
              <a:rPr kumimoji="0" lang="en-US" sz="40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II</a:t>
            </a:r>
            <a:r>
              <a:rPr kumimoji="0" lang="vi-VN" sz="40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CÔNG TÁC TỔ CHỨC CHỈ ĐẠO, CHUẨN BỊ THUỐC, VẬT TƯ PHÒNG CHỐNG DỊCH</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Placeholder 2"/>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1063" r="21063"/>
          <a:stretch>
            <a:fillRect/>
          </a:stretch>
        </p:blipFill>
        <p:spPr>
          <a:xfrm>
            <a:off x="6096000" y="52754"/>
            <a:ext cx="6369574" cy="6189785"/>
          </a:xfrm>
        </p:spPr>
      </p:pic>
    </p:spTree>
    <p:extLst>
      <p:ext uri="{BB962C8B-B14F-4D97-AF65-F5344CB8AC3E}">
        <p14:creationId xmlns:p14="http://schemas.microsoft.com/office/powerpoint/2010/main" val="1526609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10610" y="194791"/>
            <a:ext cx="6939827" cy="761173"/>
          </a:xfrm>
        </p:spPr>
        <p:txBody>
          <a:bodyPr>
            <a:noAutofit/>
          </a:bodyPr>
          <a:lstStyle/>
          <a:p>
            <a:r>
              <a:rPr lang="en-US" sz="3600" b="1" dirty="0">
                <a:solidFill>
                  <a:srgbClr val="0070C0"/>
                </a:solidFill>
                <a:latin typeface="Calibri" panose="020F0502020204030204" pitchFamily="34" charset="0"/>
                <a:ea typeface="+mn-ea"/>
                <a:cs typeface="Calibri" panose="020F0502020204030204" pitchFamily="34" charset="0"/>
              </a:rPr>
              <a:t>1. CÔNG TÁC TỔ CHỨC, CHỈ ĐẠO</a:t>
            </a:r>
          </a:p>
        </p:txBody>
      </p:sp>
      <p:sp>
        <p:nvSpPr>
          <p:cNvPr id="7" name="Content Placeholder 2"/>
          <p:cNvSpPr txBox="1">
            <a:spLocks/>
          </p:cNvSpPr>
          <p:nvPr/>
        </p:nvSpPr>
        <p:spPr>
          <a:xfrm>
            <a:off x="354843" y="4730871"/>
            <a:ext cx="7069539" cy="28851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just" defTabSz="914400" rtl="0" eaLnBrk="1" fontAlgn="auto" latinLnBrk="0" hangingPunct="1">
              <a:lnSpc>
                <a:spcPct val="120000"/>
              </a:lnSpc>
              <a:spcBef>
                <a:spcPts val="200"/>
              </a:spcBef>
              <a:spcAft>
                <a:spcPts val="400"/>
              </a:spcAft>
              <a:buClr>
                <a:srgbClr val="E61358"/>
              </a:buClr>
              <a:buSzTx/>
              <a:buFont typeface="Calibri" pitchFamily="34" charset="0"/>
              <a:buNone/>
              <a:tabLst/>
              <a:defRPr/>
            </a:pPr>
            <a:endParaRPr kumimoji="0" lang="en-US" altLang="en-US" sz="3600" b="0" i="0" u="none" strike="noStrike" kern="1200" cap="none" spc="0" normalizeH="0" baseline="0" noProof="0">
              <a:ln>
                <a:noFill/>
              </a:ln>
              <a:solidFill>
                <a:srgbClr val="32B5D3">
                  <a:lumMod val="50000"/>
                </a:srgbClr>
              </a:solidFill>
              <a:effectLst/>
              <a:uLnTx/>
              <a:uFillTx/>
              <a:latin typeface="Arial"/>
              <a:cs typeface="Arial" panose="020B0604020202020204" pitchFamily="34" charset="0"/>
            </a:endParaRPr>
          </a:p>
        </p:txBody>
      </p:sp>
      <p:sp>
        <p:nvSpPr>
          <p:cNvPr id="10" name="Rectangle 9"/>
          <p:cNvSpPr/>
          <p:nvPr/>
        </p:nvSpPr>
        <p:spPr>
          <a:xfrm>
            <a:off x="354843" y="3768436"/>
            <a:ext cx="4475018" cy="2954655"/>
          </a:xfrm>
          <a:prstGeom prst="rect">
            <a:avLst/>
          </a:prstGeom>
          <a:solidFill>
            <a:srgbClr val="0070C0"/>
          </a:solidFill>
        </p:spPr>
        <p:txBody>
          <a:bodyPr wrap="square">
            <a:spAutoFit/>
          </a:bodyPr>
          <a:lstStyle/>
          <a:p>
            <a:pPr marL="0" marR="0" lvl="0" indent="-4572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Kiện toàn Ban chăm sóc sức khỏe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a:t>
            </a: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hân công nhiệm vụ</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viên</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Họp</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CSSK</a:t>
            </a:r>
            <a:endParaRPr kumimoji="0" lang="vi-VN"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Oval 10"/>
          <p:cNvSpPr/>
          <p:nvPr/>
        </p:nvSpPr>
        <p:spPr>
          <a:xfrm>
            <a:off x="775856" y="735197"/>
            <a:ext cx="1953489" cy="1758621"/>
          </a:xfrm>
          <a:prstGeom prst="ellipse">
            <a:avLst/>
          </a:prstGeom>
          <a:solidFill>
            <a:srgbClr val="0070C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chỉ</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đạo</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ounded Rectangle 14"/>
          <p:cNvSpPr/>
          <p:nvPr/>
        </p:nvSpPr>
        <p:spPr>
          <a:xfrm>
            <a:off x="5987820" y="2628988"/>
            <a:ext cx="6130026" cy="622190"/>
          </a:xfrm>
          <a:prstGeom prst="round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itchFamily="34" charset="0"/>
                <a:cs typeface="Calibri" pitchFamily="34" charset="0"/>
              </a:rPr>
              <a:t>Kế</a:t>
            </a:r>
            <a:r>
              <a:rPr kumimoji="0" lang="en-US" sz="3200" b="1"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prstClr val="white"/>
                </a:solidFill>
                <a:effectLst/>
                <a:uLnTx/>
                <a:uFillTx/>
                <a:latin typeface="Calibri" pitchFamily="34" charset="0"/>
                <a:cs typeface="Calibri" pitchFamily="34" charset="0"/>
              </a:rPr>
              <a:t>hoạch</a:t>
            </a:r>
            <a:r>
              <a:rPr kumimoji="0" lang="en-US" sz="3200" b="1" i="0" u="none" strike="noStrike" kern="1200" cap="none" spc="0" normalizeH="0" baseline="0" noProof="0" dirty="0">
                <a:ln>
                  <a:noFill/>
                </a:ln>
                <a:solidFill>
                  <a:prstClr val="white"/>
                </a:solidFill>
                <a:effectLst/>
                <a:uLnTx/>
                <a:uFillTx/>
                <a:latin typeface="Calibri" pitchFamily="34" charset="0"/>
                <a:cs typeface="Calibri" pitchFamily="34" charset="0"/>
              </a:rPr>
              <a:t> PCDB </a:t>
            </a:r>
            <a:r>
              <a:rPr kumimoji="0" lang="en-US" sz="3200" b="1" i="0" u="none" strike="noStrike" kern="1200" cap="none" spc="0" normalizeH="0" baseline="0" noProof="0" dirty="0" err="1">
                <a:ln>
                  <a:noFill/>
                </a:ln>
                <a:solidFill>
                  <a:prstClr val="white"/>
                </a:solidFill>
                <a:effectLst/>
                <a:uLnTx/>
                <a:uFillTx/>
                <a:latin typeface="Calibri" pitchFamily="34" charset="0"/>
                <a:cs typeface="Calibri" pitchFamily="34" charset="0"/>
              </a:rPr>
              <a:t>năm</a:t>
            </a:r>
            <a:r>
              <a:rPr kumimoji="0" lang="en-US" sz="3200" b="1"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prstClr val="white"/>
                </a:solidFill>
                <a:effectLst/>
                <a:uLnTx/>
                <a:uFillTx/>
                <a:latin typeface="Calibri" pitchFamily="34" charset="0"/>
                <a:cs typeface="Calibri" pitchFamily="34" charset="0"/>
              </a:rPr>
              <a:t>học</a:t>
            </a:r>
            <a:endParaRPr kumimoji="0" lang="en-US" sz="3200" b="1"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16" name="Rounded Rectangle 15"/>
          <p:cNvSpPr/>
          <p:nvPr/>
        </p:nvSpPr>
        <p:spPr>
          <a:xfrm>
            <a:off x="5966428" y="3870058"/>
            <a:ext cx="6151418" cy="2826306"/>
          </a:xfrm>
          <a:prstGeom prst="roundRect">
            <a:avLst/>
          </a:prstGeom>
          <a:solidFill>
            <a:srgbClr val="0070C0"/>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Mục</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tiêu</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Hoạt</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trọng</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tâm</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Tổ</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chức</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hiện</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hiện</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US" sz="3200" dirty="0">
                <a:solidFill>
                  <a:prstClr val="white"/>
                </a:solidFill>
                <a:latin typeface="Calibri" panose="020F0502020204030204" pitchFamily="34" charset="0"/>
                <a:cs typeface="Calibri" panose="020F0502020204030204" pitchFamily="34" charset="0"/>
              </a:rPr>
              <a:t>     </a:t>
            </a:r>
            <a:r>
              <a:rPr lang="en-US" sz="3200" dirty="0" err="1">
                <a:solidFill>
                  <a:prstClr val="white"/>
                </a:solidFill>
                <a:latin typeface="Calibri" panose="020F0502020204030204" pitchFamily="34" charset="0"/>
                <a:cs typeface="Calibri" panose="020F0502020204030204" pitchFamily="34" charset="0"/>
              </a:rPr>
              <a:t>tổ</a:t>
            </a:r>
            <a:r>
              <a:rPr lang="en-US" sz="3200" dirty="0">
                <a:solidFill>
                  <a:prstClr val="white"/>
                </a:solidFill>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giám</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sát</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Oval 16"/>
          <p:cNvSpPr/>
          <p:nvPr/>
        </p:nvSpPr>
        <p:spPr>
          <a:xfrm>
            <a:off x="8194322" y="735198"/>
            <a:ext cx="1953489" cy="1838106"/>
          </a:xfrm>
          <a:prstGeom prst="ellipse">
            <a:avLst/>
          </a:prstGeom>
          <a:solidFill>
            <a:srgbClr val="0070C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Kế</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hoạch</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PCD</a:t>
            </a:r>
          </a:p>
        </p:txBody>
      </p:sp>
      <p:sp>
        <p:nvSpPr>
          <p:cNvPr id="3" name="Down Arrow 2"/>
          <p:cNvSpPr/>
          <p:nvPr/>
        </p:nvSpPr>
        <p:spPr>
          <a:xfrm>
            <a:off x="8824233" y="3352800"/>
            <a:ext cx="457200" cy="415636"/>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cs typeface="+mn-cs"/>
            </a:endParaRPr>
          </a:p>
        </p:txBody>
      </p:sp>
      <p:sp>
        <p:nvSpPr>
          <p:cNvPr id="5" name="Right Arrow 4"/>
          <p:cNvSpPr/>
          <p:nvPr/>
        </p:nvSpPr>
        <p:spPr>
          <a:xfrm>
            <a:off x="3297382" y="1332659"/>
            <a:ext cx="4003963" cy="16625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Down Arrow 7"/>
          <p:cNvSpPr/>
          <p:nvPr/>
        </p:nvSpPr>
        <p:spPr>
          <a:xfrm>
            <a:off x="1652154" y="2730610"/>
            <a:ext cx="200892" cy="62219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401201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14399" y="1113553"/>
            <a:ext cx="2113817" cy="857250"/>
          </a:xfrm>
          <a:prstGeom prst="round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libri" panose="020F0502020204030204" pitchFamily="34" charset="0"/>
              </a:rPr>
              <a:t>Ban </a:t>
            </a:r>
            <a:r>
              <a:rPr kumimoji="0" lang="en-US" sz="3000" b="0" i="0" u="none" strike="noStrike" kern="1200" cap="none" spc="0" normalizeH="0" baseline="0" noProof="0" dirty="0" err="1">
                <a:ln>
                  <a:noFill/>
                </a:ln>
                <a:solidFill>
                  <a:srgbClr val="0070C0"/>
                </a:solidFill>
                <a:effectLst/>
                <a:uLnTx/>
                <a:uFillTx/>
                <a:latin typeface="Calibri" panose="020F0502020204030204" pitchFamily="34" charset="0"/>
              </a:rPr>
              <a:t>chỉ</a:t>
            </a:r>
            <a:r>
              <a:rPr kumimoji="0" lang="en-US" sz="3000" b="0"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000" b="0" i="0" u="none" strike="noStrike" kern="1200" cap="none" spc="0" normalizeH="0" baseline="0" noProof="0" dirty="0" err="1">
                <a:ln>
                  <a:noFill/>
                </a:ln>
                <a:solidFill>
                  <a:srgbClr val="0070C0"/>
                </a:solidFill>
                <a:effectLst/>
                <a:uLnTx/>
                <a:uFillTx/>
                <a:latin typeface="Calibri" panose="020F0502020204030204" pitchFamily="34" charset="0"/>
              </a:rPr>
              <a:t>đạo</a:t>
            </a:r>
            <a:endParaRPr kumimoji="0" lang="en-US" sz="3000" b="0" i="0" u="none" strike="noStrike" kern="1200" cap="none" spc="0" normalizeH="0" baseline="0" noProof="0" dirty="0">
              <a:ln>
                <a:noFill/>
              </a:ln>
              <a:solidFill>
                <a:srgbClr val="0070C0"/>
              </a:solidFill>
              <a:effectLst/>
              <a:uLnTx/>
              <a:uFillTx/>
              <a:latin typeface="Calibri" panose="020F0502020204030204" pitchFamily="34" charset="0"/>
            </a:endParaRPr>
          </a:p>
        </p:txBody>
      </p:sp>
      <p:sp>
        <p:nvSpPr>
          <p:cNvPr id="5" name="Flowchart: Terminator 4"/>
          <p:cNvSpPr/>
          <p:nvPr/>
        </p:nvSpPr>
        <p:spPr>
          <a:xfrm>
            <a:off x="5066566" y="1061018"/>
            <a:ext cx="4178104" cy="857250"/>
          </a:xfrm>
          <a:prstGeom prst="flowChartTerminator">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dirty="0" err="1">
                <a:solidFill>
                  <a:srgbClr val="0070C0"/>
                </a:solidFill>
                <a:latin typeface="Calibri" panose="020F0502020204030204" pitchFamily="34" charset="0"/>
              </a:rPr>
              <a:t>Phân</a:t>
            </a:r>
            <a:r>
              <a:rPr lang="en-US" sz="3000" dirty="0">
                <a:solidFill>
                  <a:srgbClr val="0070C0"/>
                </a:solidFill>
                <a:latin typeface="Calibri" panose="020F0502020204030204" pitchFamily="34" charset="0"/>
              </a:rPr>
              <a:t> </a:t>
            </a:r>
            <a:r>
              <a:rPr lang="en-US" sz="3000" dirty="0" err="1">
                <a:solidFill>
                  <a:srgbClr val="0070C0"/>
                </a:solidFill>
                <a:latin typeface="Calibri" panose="020F0502020204030204" pitchFamily="34" charset="0"/>
              </a:rPr>
              <a:t>công</a:t>
            </a:r>
            <a:r>
              <a:rPr lang="en-US" sz="3000" dirty="0">
                <a:solidFill>
                  <a:srgbClr val="0070C0"/>
                </a:solidFill>
                <a:latin typeface="Calibri" panose="020F0502020204030204" pitchFamily="34" charset="0"/>
              </a:rPr>
              <a:t> </a:t>
            </a:r>
            <a:r>
              <a:rPr lang="en-US" sz="3000" dirty="0" err="1">
                <a:solidFill>
                  <a:srgbClr val="0070C0"/>
                </a:solidFill>
                <a:latin typeface="Calibri" panose="020F0502020204030204" pitchFamily="34" charset="0"/>
              </a:rPr>
              <a:t>nhiệm</a:t>
            </a:r>
            <a:r>
              <a:rPr lang="en-US" sz="3000" dirty="0">
                <a:solidFill>
                  <a:srgbClr val="0070C0"/>
                </a:solidFill>
                <a:latin typeface="Calibri" panose="020F0502020204030204" pitchFamily="34" charset="0"/>
              </a:rPr>
              <a:t> </a:t>
            </a:r>
            <a:r>
              <a:rPr lang="en-US" sz="3000" dirty="0" err="1">
                <a:solidFill>
                  <a:srgbClr val="0070C0"/>
                </a:solidFill>
                <a:latin typeface="Calibri" panose="020F0502020204030204" pitchFamily="34" charset="0"/>
              </a:rPr>
              <a:t>vụ</a:t>
            </a:r>
            <a:endParaRPr lang="en-US" sz="3000" dirty="0">
              <a:solidFill>
                <a:srgbClr val="0070C0"/>
              </a:solidFill>
              <a:latin typeface="Calibri" panose="020F0502020204030204" pitchFamily="34" charset="0"/>
            </a:endParaRPr>
          </a:p>
        </p:txBody>
      </p:sp>
      <p:sp>
        <p:nvSpPr>
          <p:cNvPr id="6" name="Rounded Rectangle 5"/>
          <p:cNvSpPr/>
          <p:nvPr/>
        </p:nvSpPr>
        <p:spPr>
          <a:xfrm>
            <a:off x="914399" y="3539053"/>
            <a:ext cx="2113817" cy="895350"/>
          </a:xfrm>
          <a:prstGeom prst="round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Cán</a:t>
            </a:r>
            <a:r>
              <a:rPr kumimoji="0" lang="en-US" sz="3000" b="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bộ</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pitchFamily="34" charset="0"/>
              </a:rPr>
              <a:t>y </a:t>
            </a: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tế</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7" name="Flowchart: Terminator 6"/>
          <p:cNvSpPr/>
          <p:nvPr/>
        </p:nvSpPr>
        <p:spPr>
          <a:xfrm>
            <a:off x="5066566" y="2205773"/>
            <a:ext cx="4178104" cy="852635"/>
          </a:xfrm>
          <a:prstGeom prst="flowChartTerminator">
            <a:avLst/>
          </a:prstGeom>
          <a:solidFill>
            <a:srgbClr val="01A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panose="020F0502020204030204" pitchFamily="34" charset="0"/>
              </a:rPr>
              <a:t>Phối</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hợp</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triển</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khai</a:t>
            </a:r>
            <a:endParaRPr lang="en-US" sz="3000" dirty="0">
              <a:solidFill>
                <a:prstClr val="white"/>
              </a:solidFill>
              <a:latin typeface="Calibri" panose="020F0502020204030204" pitchFamily="34" charset="0"/>
            </a:endParaRPr>
          </a:p>
        </p:txBody>
      </p:sp>
      <p:sp>
        <p:nvSpPr>
          <p:cNvPr id="8" name="Rounded Rectangle 7"/>
          <p:cNvSpPr/>
          <p:nvPr/>
        </p:nvSpPr>
        <p:spPr>
          <a:xfrm>
            <a:off x="914399" y="2324984"/>
            <a:ext cx="2113817" cy="868389"/>
          </a:xfrm>
          <a:prstGeom prst="roundRect">
            <a:avLst/>
          </a:prstGeom>
          <a:solidFill>
            <a:srgbClr val="01A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Cán</a:t>
            </a:r>
            <a:r>
              <a:rPr kumimoji="0" lang="en-US" sz="3000" b="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bộ</a:t>
            </a:r>
            <a:r>
              <a:rPr kumimoji="0" lang="en-US" sz="3000" b="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Giáo</a:t>
            </a:r>
            <a:r>
              <a:rPr kumimoji="0" lang="en-US" sz="3000" b="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US" sz="3000" b="0" i="0" u="none" strike="noStrike" kern="1200" cap="none" spc="0" normalizeH="0" baseline="0" noProof="0" dirty="0" err="1">
                <a:ln>
                  <a:noFill/>
                </a:ln>
                <a:solidFill>
                  <a:prstClr val="white"/>
                </a:solidFill>
                <a:effectLst/>
                <a:uLnTx/>
                <a:uFillTx/>
                <a:latin typeface="Calibri" panose="020F0502020204030204" pitchFamily="34" charset="0"/>
              </a:rPr>
              <a:t>viên</a:t>
            </a:r>
            <a:endParaRPr kumimoji="0" lang="en-US" sz="3000" b="0" i="0" u="none" strike="noStrike" kern="1200" cap="none" spc="0" normalizeH="0" baseline="0" noProof="0" dirty="0">
              <a:ln>
                <a:noFill/>
              </a:ln>
              <a:solidFill>
                <a:prstClr val="white"/>
              </a:solidFill>
              <a:effectLst/>
              <a:uLnTx/>
              <a:uFillTx/>
              <a:latin typeface="Calibri" panose="020F0502020204030204" pitchFamily="34" charset="0"/>
            </a:endParaRPr>
          </a:p>
        </p:txBody>
      </p:sp>
      <p:cxnSp>
        <p:nvCxnSpPr>
          <p:cNvPr id="10" name="Straight Arrow Connector 9"/>
          <p:cNvCxnSpPr/>
          <p:nvPr/>
        </p:nvCxnSpPr>
        <p:spPr>
          <a:xfrm>
            <a:off x="3323491" y="1542178"/>
            <a:ext cx="1447800" cy="0"/>
          </a:xfrm>
          <a:prstGeom prst="straightConnector1">
            <a:avLst/>
          </a:prstGeom>
          <a:ln w="38100">
            <a:no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323491" y="3979509"/>
            <a:ext cx="1600200" cy="0"/>
          </a:xfrm>
          <a:prstGeom prst="straightConnector1">
            <a:avLst/>
          </a:prstGeom>
          <a:ln w="38100">
            <a:noFill/>
            <a:tailEnd type="triangle"/>
          </a:ln>
        </p:spPr>
        <p:style>
          <a:lnRef idx="3">
            <a:schemeClr val="accent5"/>
          </a:lnRef>
          <a:fillRef idx="0">
            <a:schemeClr val="accent5"/>
          </a:fillRef>
          <a:effectRef idx="2">
            <a:schemeClr val="accent5"/>
          </a:effectRef>
          <a:fontRef idx="minor">
            <a:schemeClr val="tx1"/>
          </a:fontRef>
        </p:style>
      </p:cxnSp>
      <p:sp>
        <p:nvSpPr>
          <p:cNvPr id="15" name="Flowchart: Terminator 14"/>
          <p:cNvSpPr/>
          <p:nvPr/>
        </p:nvSpPr>
        <p:spPr>
          <a:xfrm>
            <a:off x="5218966" y="3435927"/>
            <a:ext cx="4025704" cy="1046102"/>
          </a:xfrm>
          <a:prstGeom prst="flowChartTerminator">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dirty="0" err="1">
                <a:solidFill>
                  <a:prstClr val="white"/>
                </a:solidFill>
                <a:latin typeface="Calibri" panose="020F0502020204030204" pitchFamily="34" charset="0"/>
              </a:rPr>
              <a:t>Tham</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mưu</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về</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chuyên</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môn</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kỹ</a:t>
            </a:r>
            <a:r>
              <a:rPr lang="en-US" sz="3000" dirty="0">
                <a:solidFill>
                  <a:prstClr val="white"/>
                </a:solidFill>
                <a:latin typeface="Calibri" panose="020F0502020204030204" pitchFamily="34" charset="0"/>
              </a:rPr>
              <a:t> </a:t>
            </a:r>
            <a:r>
              <a:rPr lang="en-US" sz="3000" dirty="0" err="1">
                <a:solidFill>
                  <a:prstClr val="white"/>
                </a:solidFill>
                <a:latin typeface="Calibri" panose="020F0502020204030204" pitchFamily="34" charset="0"/>
              </a:rPr>
              <a:t>thuật</a:t>
            </a:r>
            <a:endParaRPr lang="en-US" sz="3000" dirty="0">
              <a:solidFill>
                <a:prstClr val="white"/>
              </a:solidFill>
              <a:latin typeface="Calibri" panose="020F0502020204030204" pitchFamily="34" charset="0"/>
            </a:endParaRPr>
          </a:p>
        </p:txBody>
      </p:sp>
      <p:cxnSp>
        <p:nvCxnSpPr>
          <p:cNvPr id="21" name="Straight Connector 20"/>
          <p:cNvCxnSpPr/>
          <p:nvPr/>
        </p:nvCxnSpPr>
        <p:spPr>
          <a:xfrm>
            <a:off x="2294791" y="4482028"/>
            <a:ext cx="0" cy="13279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94791" y="5282128"/>
            <a:ext cx="26289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323491" y="2632091"/>
            <a:ext cx="1447800" cy="0"/>
          </a:xfrm>
          <a:prstGeom prst="straightConnector1">
            <a:avLst/>
          </a:prstGeom>
          <a:ln w="38100">
            <a:noFill/>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p:cNvCxnSpPr/>
          <p:nvPr/>
        </p:nvCxnSpPr>
        <p:spPr>
          <a:xfrm>
            <a:off x="2294791" y="5809962"/>
            <a:ext cx="262890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745981" y="3693671"/>
            <a:ext cx="858129"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44B97">
                    <a:lumMod val="75000"/>
                  </a:srgbClr>
                </a:solidFill>
                <a:effectLst/>
                <a:uLnTx/>
                <a:uFillTx/>
                <a:latin typeface="Arial"/>
                <a:cs typeface="+mn-cs"/>
              </a:rPr>
              <a:t>CÓ</a:t>
            </a:r>
          </a:p>
        </p:txBody>
      </p:sp>
      <p:sp>
        <p:nvSpPr>
          <p:cNvPr id="45" name="TextBox 44"/>
          <p:cNvSpPr txBox="1"/>
          <p:nvPr/>
        </p:nvSpPr>
        <p:spPr>
          <a:xfrm>
            <a:off x="1085850" y="4728132"/>
            <a:ext cx="12089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44B97">
                    <a:lumMod val="75000"/>
                  </a:srgbClr>
                </a:solidFill>
                <a:effectLst/>
                <a:uLnTx/>
                <a:uFillTx/>
                <a:latin typeface="Arial"/>
                <a:cs typeface="+mn-cs"/>
              </a:rPr>
              <a:t>KHÔNG CÓ</a:t>
            </a:r>
          </a:p>
        </p:txBody>
      </p:sp>
      <p:sp>
        <p:nvSpPr>
          <p:cNvPr id="46" name="TextBox 45"/>
          <p:cNvSpPr txBox="1"/>
          <p:nvPr/>
        </p:nvSpPr>
        <p:spPr>
          <a:xfrm>
            <a:off x="5218966" y="4728132"/>
            <a:ext cx="6611962" cy="584775"/>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Phân</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công</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Cán</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bộ</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kiêm</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nhiệm</a:t>
            </a:r>
            <a:endParaRPr kumimoji="0" lang="en-US" sz="3200" b="0" i="0" u="none" strike="noStrike" kern="1200" cap="none" spc="0" normalizeH="0" baseline="0" noProof="0" dirty="0">
              <a:ln>
                <a:noFill/>
              </a:ln>
              <a:solidFill>
                <a:srgbClr val="B44B97">
                  <a:lumMod val="75000"/>
                </a:srgbClr>
              </a:solidFill>
              <a:effectLst/>
              <a:uLnTx/>
              <a:uFillTx/>
              <a:latin typeface="Arial"/>
              <a:cs typeface="+mn-cs"/>
            </a:endParaRPr>
          </a:p>
        </p:txBody>
      </p:sp>
      <p:sp>
        <p:nvSpPr>
          <p:cNvPr id="50" name="TextBox 49"/>
          <p:cNvSpPr txBox="1"/>
          <p:nvPr/>
        </p:nvSpPr>
        <p:spPr>
          <a:xfrm>
            <a:off x="5218966" y="5601663"/>
            <a:ext cx="6611962" cy="107721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Hợp</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đồng</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thực</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hiện</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NVYT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theo</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CV 2756/UBND-SNV </a:t>
            </a:r>
            <a:r>
              <a:rPr kumimoji="0" lang="en-US" sz="3200" b="0" i="0" u="none" strike="noStrike" kern="1200" cap="none" spc="0" normalizeH="0" baseline="0" noProof="0" dirty="0" err="1">
                <a:ln>
                  <a:noFill/>
                </a:ln>
                <a:solidFill>
                  <a:srgbClr val="B44B97">
                    <a:lumMod val="75000"/>
                  </a:srgbClr>
                </a:solidFill>
                <a:effectLst/>
                <a:uLnTx/>
                <a:uFillTx/>
                <a:latin typeface="Arial"/>
                <a:cs typeface="+mn-cs"/>
              </a:rPr>
              <a:t>ngày</a:t>
            </a:r>
            <a:r>
              <a:rPr kumimoji="0" lang="en-US" sz="3200" b="0" i="0" u="none" strike="noStrike" kern="1200" cap="none" spc="0" normalizeH="0" baseline="0" noProof="0" dirty="0">
                <a:ln>
                  <a:noFill/>
                </a:ln>
                <a:solidFill>
                  <a:srgbClr val="B44B97">
                    <a:lumMod val="75000"/>
                  </a:srgbClr>
                </a:solidFill>
                <a:effectLst/>
                <a:uLnTx/>
                <a:uFillTx/>
                <a:latin typeface="Arial"/>
                <a:cs typeface="+mn-cs"/>
              </a:rPr>
              <a:t> 23/08/2022</a:t>
            </a:r>
          </a:p>
        </p:txBody>
      </p:sp>
      <p:sp>
        <p:nvSpPr>
          <p:cNvPr id="52" name="Title 1"/>
          <p:cNvSpPr txBox="1">
            <a:spLocks/>
          </p:cNvSpPr>
          <p:nvPr/>
        </p:nvSpPr>
        <p:spPr>
          <a:xfrm>
            <a:off x="2684067" y="185495"/>
            <a:ext cx="7064844" cy="59457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2</a:t>
            </a:r>
            <a:r>
              <a:rPr kumimoji="0" lang="en-US" sz="3600" b="1" i="0" u="none" strike="noStrike" kern="1200" cap="none" spc="-5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CÔNG TÁC CHUẨN BỊ NHÂN </a:t>
            </a:r>
            <a:r>
              <a:rPr kumimoji="0" lang="en-US" sz="3600" b="1" i="0" u="none" strike="noStrike" kern="1200" cap="none" spc="-5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LỰC</a:t>
            </a:r>
          </a:p>
        </p:txBody>
      </p:sp>
      <p:sp>
        <p:nvSpPr>
          <p:cNvPr id="53" name="Rectangle 52"/>
          <p:cNvSpPr/>
          <p:nvPr/>
        </p:nvSpPr>
        <p:spPr>
          <a:xfrm>
            <a:off x="9990111" y="1083147"/>
            <a:ext cx="1840817" cy="3260839"/>
          </a:xfrm>
          <a:prstGeom prst="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Tăng</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cường</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phối</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hợp</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với</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TYT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xã</a:t>
            </a:r>
            <a:r>
              <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rPr>
              <a:t> </a:t>
            </a:r>
            <a:r>
              <a:rPr kumimoji="0" lang="en-US" sz="3000" i="0" u="none" strike="noStrike" kern="1200" cap="none" spc="300" normalizeH="0" baseline="0" noProof="0" dirty="0" err="1">
                <a:ln>
                  <a:noFill/>
                </a:ln>
                <a:solidFill>
                  <a:prstClr val="white"/>
                </a:solidFill>
                <a:effectLst/>
                <a:uLnTx/>
                <a:uFillTx/>
                <a:latin typeface="Calibri" pitchFamily="34" charset="0"/>
                <a:cs typeface="Calibri" pitchFamily="34" charset="0"/>
              </a:rPr>
              <a:t>phường</a:t>
            </a:r>
            <a:endParaRPr kumimoji="0" lang="en-US" sz="3000" i="0" u="none" strike="noStrike" kern="1200" cap="none" spc="300" normalizeH="0" baseline="0" noProof="0" dirty="0">
              <a:ln>
                <a:noFill/>
              </a:ln>
              <a:solidFill>
                <a:prstClr val="white"/>
              </a:solidFill>
              <a:effectLst/>
              <a:uLnTx/>
              <a:uFillTx/>
              <a:latin typeface="Calibri" pitchFamily="34" charset="0"/>
              <a:cs typeface="Calibri" pitchFamily="34" charset="0"/>
            </a:endParaRPr>
          </a:p>
        </p:txBody>
      </p:sp>
      <p:sp>
        <p:nvSpPr>
          <p:cNvPr id="2" name="Right Arrow 1"/>
          <p:cNvSpPr/>
          <p:nvPr/>
        </p:nvSpPr>
        <p:spPr>
          <a:xfrm flipV="1">
            <a:off x="3131127" y="4146495"/>
            <a:ext cx="2087839" cy="15532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024030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401281" y="1163834"/>
            <a:ext cx="6650576" cy="20466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Bố</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trí</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phòng</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Y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tế</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1" i="0" u="none" strike="noStrike" kern="1200" cap="none" spc="0" normalizeH="0" baseline="0" noProof="0" dirty="0" err="1">
                <a:ln>
                  <a:noFill/>
                </a:ln>
                <a:solidFill>
                  <a:schemeClr val="tx1"/>
                </a:solidFill>
                <a:effectLst/>
                <a:uLnTx/>
                <a:uFillTx/>
                <a:latin typeface="Calibri" panose="020F0502020204030204"/>
                <a:cs typeface="+mn-cs"/>
              </a:rPr>
              <a:t>riêng</a:t>
            </a:r>
            <a:endParaRPr kumimoji="0" lang="en-US" altLang="en-US" sz="3200" b="1" i="0" u="none" strike="noStrike" kern="1200" cap="none" spc="0" normalizeH="0" baseline="0" noProof="0" dirty="0">
              <a:ln>
                <a:noFill/>
              </a:ln>
              <a:solidFill>
                <a:schemeClr val="tx1"/>
              </a:solidFill>
              <a:effectLst/>
              <a:uLnTx/>
              <a:uFillTx/>
              <a:latin typeface="Calibri" panose="020F0502020204030204"/>
              <a:cs typeface="+mn-cs"/>
            </a:endParaRPr>
          </a:p>
          <a:p>
            <a:pPr marL="91440" marR="0" lvl="0" indent="-91440" algn="just" defTabSz="914400" rtl="0" eaLnBrk="1" fontAlgn="auto" latinLnBrk="0" hangingPunct="1">
              <a:lnSpc>
                <a:spcPct val="120000"/>
              </a:lnSpc>
              <a:spcBef>
                <a:spcPts val="600"/>
              </a:spcBef>
              <a:spcAft>
                <a:spcPts val="200"/>
              </a:spcAft>
              <a:buClr>
                <a:srgbClr val="1CADE4"/>
              </a:buClr>
              <a:buSzPct val="100000"/>
              <a:buFont typeface="Calibri" panose="020F0502020204030204" pitchFamily="34" charset="0"/>
              <a:buChar char=" "/>
              <a:tabLst/>
              <a:defRPr/>
            </a:pP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Vị</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trí</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thuận</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tiện</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cho</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công</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tác</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sơ</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cấp</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a:t>
            </a:r>
            <a:r>
              <a:rPr kumimoji="0" lang="en-US" altLang="en-US" sz="3200" b="0" i="0" u="none" strike="noStrike" kern="1200" cap="none" spc="0" normalizeH="0" baseline="0" noProof="0" dirty="0" err="1">
                <a:ln>
                  <a:noFill/>
                </a:ln>
                <a:solidFill>
                  <a:schemeClr val="tx1"/>
                </a:solidFill>
                <a:effectLst/>
                <a:uLnTx/>
                <a:uFillTx/>
                <a:latin typeface="Calibri" panose="020F0502020204030204"/>
                <a:cs typeface="+mn-cs"/>
              </a:rPr>
              <a:t>cứu</a:t>
            </a:r>
            <a:r>
              <a:rPr kumimoji="0" lang="en-US" altLang="en-US" sz="3200" b="0" i="0" u="none" strike="noStrike" kern="1200" cap="none" spc="0" normalizeH="0" baseline="0" noProof="0" dirty="0">
                <a:ln>
                  <a:noFill/>
                </a:ln>
                <a:solidFill>
                  <a:schemeClr val="tx1"/>
                </a:solidFill>
                <a:effectLst/>
                <a:uLnTx/>
                <a:uFillTx/>
                <a:latin typeface="Calibri" panose="020F0502020204030204"/>
                <a:cs typeface="+mn-cs"/>
              </a:rPr>
              <a:t>, CSSK HS</a:t>
            </a:r>
          </a:p>
        </p:txBody>
      </p:sp>
      <p:sp>
        <p:nvSpPr>
          <p:cNvPr id="3" name="TextBox 2">
            <a:extLst>
              <a:ext uri="{FF2B5EF4-FFF2-40B4-BE49-F238E27FC236}">
                <a16:creationId xmlns:a16="http://schemas.microsoft.com/office/drawing/2014/main" id="{38C1940B-241A-3685-6BA4-1E1DB9764C58}"/>
              </a:ext>
            </a:extLst>
          </p:cNvPr>
          <p:cNvSpPr txBox="1"/>
          <p:nvPr/>
        </p:nvSpPr>
        <p:spPr>
          <a:xfrm>
            <a:off x="401281" y="3210463"/>
            <a:ext cx="6372664" cy="3647537"/>
          </a:xfrm>
          <a:prstGeom prst="rect">
            <a:avLst/>
          </a:prstGeom>
          <a:noFill/>
          <a:ln>
            <a:solidFill>
              <a:schemeClr val="accent4">
                <a:lumMod val="50000"/>
              </a:schemeClr>
            </a:solidFill>
          </a:ln>
        </p:spPr>
        <p:txBody>
          <a:bodyPr wrap="square">
            <a:spAutoFit/>
          </a:bodyPr>
          <a:lstStyle/>
          <a:p>
            <a:pPr marL="457200" marR="0" lvl="0" indent="-457200" algn="just" defTabSz="914400" rtl="0" eaLnBrk="1" fontAlgn="auto" latinLnBrk="0" hangingPunct="1">
              <a:lnSpc>
                <a:spcPct val="120000"/>
              </a:lnSpc>
              <a:spcBef>
                <a:spcPts val="600"/>
              </a:spcBef>
              <a:spcAft>
                <a:spcPts val="200"/>
              </a:spcAft>
              <a:buSzPct val="100000"/>
              <a:buFont typeface="Arial" panose="020B0604020202020204" pitchFamily="34" charset="0"/>
              <a:buChar char="•"/>
              <a:tabLst/>
              <a:defRPr/>
            </a:pP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Nên</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có</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lavabo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rửa</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tay</a:t>
            </a:r>
            <a:endPar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20000"/>
              </a:lnSpc>
              <a:spcBef>
                <a:spcPts val="600"/>
              </a:spcBef>
              <a:spcAft>
                <a:spcPts val="200"/>
              </a:spcAft>
              <a:buSzPct val="100000"/>
              <a:buFont typeface="Arial" panose="020B0604020202020204" pitchFamily="34" charset="0"/>
              <a:buChar char="•"/>
              <a:tabLst/>
              <a:defRPr/>
            </a:pP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Có</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dung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dịch</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sát</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khuẩn</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tay</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nhanh</a:t>
            </a:r>
            <a:endPar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20000"/>
              </a:lnSpc>
              <a:spcBef>
                <a:spcPts val="600"/>
              </a:spcBef>
              <a:spcAft>
                <a:spcPts val="0"/>
              </a:spcAft>
              <a:buSzTx/>
              <a:buFont typeface="Arial" panose="020B0604020202020204" pitchFamily="34" charset="0"/>
              <a:buChar char="•"/>
              <a:tabLst/>
              <a:defRPr/>
            </a:pP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Có</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nhà</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vệ</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sinh</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riêng</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p>
          <a:p>
            <a:pPr marL="457200" marR="0" lvl="0" indent="-457200" algn="just" defTabSz="914400" rtl="0" eaLnBrk="1" fontAlgn="auto" latinLnBrk="0" hangingPunct="1">
              <a:lnSpc>
                <a:spcPct val="120000"/>
              </a:lnSpc>
              <a:spcBef>
                <a:spcPts val="600"/>
              </a:spcBef>
              <a:spcAft>
                <a:spcPts val="200"/>
              </a:spcAft>
              <a:buSzPct val="100000"/>
              <a:buFont typeface="Arial" panose="020B0604020202020204" pitchFamily="34" charset="0"/>
              <a:buChar char="•"/>
              <a:tabLst/>
              <a:defRPr/>
            </a:pP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Nước</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uống</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ca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cốc</a:t>
            </a:r>
            <a:endPar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20000"/>
              </a:lnSpc>
              <a:spcBef>
                <a:spcPts val="600"/>
              </a:spcBef>
              <a:spcAft>
                <a:spcPts val="200"/>
              </a:spcAft>
              <a:buSzPct val="100000"/>
              <a:buFont typeface="Arial" panose="020B0604020202020204" pitchFamily="34" charset="0"/>
              <a:buChar char="•"/>
              <a:tabLst/>
              <a:defRPr/>
            </a:pP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Đảm</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bảo</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thông</a:t>
            </a:r>
            <a:r>
              <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err="1">
                <a:ln>
                  <a:noFill/>
                </a:ln>
                <a:solidFill>
                  <a:srgbClr val="32B5D3">
                    <a:lumMod val="50000"/>
                  </a:srgbClr>
                </a:solidFill>
                <a:effectLst/>
                <a:uLnTx/>
                <a:uFillTx/>
                <a:latin typeface="Calibri" panose="020F0502020204030204" pitchFamily="34" charset="0"/>
                <a:cs typeface="Calibri" panose="020F0502020204030204" pitchFamily="34" charset="0"/>
              </a:rPr>
              <a:t>thoáng</a:t>
            </a:r>
            <a:endParaRPr kumimoji="0" lang="en-US" alt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20000"/>
              </a:lnSpc>
              <a:spcBef>
                <a:spcPts val="600"/>
              </a:spcBef>
              <a:spcAft>
                <a:spcPts val="200"/>
              </a:spcAft>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32B5D3">
                  <a:lumMod val="50000"/>
                </a:srgbClr>
              </a:solidFill>
              <a:effectLst/>
              <a:uLnTx/>
              <a:uFillTx/>
              <a:latin typeface="Calibri" panose="020F0502020204030204" pitchFamily="34" charset="0"/>
              <a:cs typeface="Calibri" panose="020F0502020204030204" pitchFamily="34" charset="0"/>
            </a:endParaRPr>
          </a:p>
        </p:txBody>
      </p:sp>
      <p:sp>
        <p:nvSpPr>
          <p:cNvPr id="7" name="Title 1"/>
          <p:cNvSpPr txBox="1">
            <a:spLocks/>
          </p:cNvSpPr>
          <p:nvPr/>
        </p:nvSpPr>
        <p:spPr>
          <a:xfrm>
            <a:off x="4411130" y="678569"/>
            <a:ext cx="2640727" cy="594572"/>
          </a:xfrm>
          <a:prstGeom prst="rect">
            <a:avLst/>
          </a:prstGeom>
          <a:solidFill>
            <a:schemeClr val="accent4">
              <a:lumMod val="20000"/>
              <a:lumOff val="80000"/>
            </a:schemeClr>
          </a:solid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5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PHÒNG </a:t>
            </a:r>
            <a:r>
              <a:rPr kumimoji="0" lang="en-US" sz="3600" b="1" i="0" u="none" strike="noStrike" kern="1200" cap="none" spc="-5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Y TẾ</a:t>
            </a:r>
          </a:p>
        </p:txBody>
      </p:sp>
      <p:sp>
        <p:nvSpPr>
          <p:cNvPr id="2" name="AutoShape 2" descr="Top 50 mẫu trang trí phòng y tế trường học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AutoShape 4" descr="Top 50 mẫu trang trí phòng y tế trường học đẹp nhấ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AutoShape 6" descr="Top 50 mẫu trang trí phòng y tế trường học đẹp nhấ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8200" name="Picture 8" descr="Hình ảnh Trang trí phòng y tế trường mầm non đẹp và an toàn cho t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09" y="609600"/>
            <a:ext cx="4641273" cy="3449782"/>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6" descr="Trung Tâm Kiểm soát bệnh tật tỉnh Thừa Thiên Hu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8923" y="4219153"/>
            <a:ext cx="4921426" cy="310845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3B307D8-0BD9-7C1E-8801-E22BADDEF136}"/>
              </a:ext>
            </a:extLst>
          </p:cNvPr>
          <p:cNvSpPr txBox="1">
            <a:spLocks/>
          </p:cNvSpPr>
          <p:nvPr/>
        </p:nvSpPr>
        <p:spPr>
          <a:xfrm>
            <a:off x="634361" y="-66942"/>
            <a:ext cx="10553631" cy="74551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z="3200" b="1">
                <a:solidFill>
                  <a:srgbClr val="0070C0"/>
                </a:solidFill>
                <a:latin typeface="Calibri" panose="020F0502020204030204" pitchFamily="34" charset="0"/>
                <a:ea typeface="+mn-ea"/>
                <a:cs typeface="Calibri" panose="020F0502020204030204" pitchFamily="34" charset="0"/>
              </a:rPr>
              <a:t>3. CÔNG TÁC CHUẨN BỊ THUỐC, VẬT TƯ PHÒNG CHỐNG DỊCH </a:t>
            </a:r>
            <a:endParaRPr kumimoji="0" lang="en-US" sz="3200" b="1" i="0" u="none" strike="noStrike" kern="1200" cap="none" spc="-5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68343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2683518" y="152343"/>
            <a:ext cx="7181345" cy="578232"/>
          </a:xfrm>
          <a:prstGeom prst="rect">
            <a:avLst/>
          </a:prstGeom>
          <a:solidFill>
            <a:schemeClr val="accent4">
              <a:lumMod val="20000"/>
              <a:lumOff val="80000"/>
            </a:schemeClr>
          </a:solid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THUỐC VÀ TRANG THIẾT BỊ YT THIẾT</a:t>
            </a:r>
            <a:r>
              <a:rPr kumimoji="0" lang="en-US" sz="3200" b="1" i="0" u="none" strike="noStrike" kern="1200" cap="none" spc="0" normalizeH="0" noProof="0">
                <a:ln>
                  <a:noFill/>
                </a:ln>
                <a:solidFill>
                  <a:srgbClr val="0070C0"/>
                </a:solidFill>
                <a:effectLst/>
                <a:uLnTx/>
                <a:uFillTx/>
                <a:latin typeface="Calibri" panose="020F0502020204030204" pitchFamily="34" charset="0"/>
                <a:ea typeface="+mn-ea"/>
                <a:cs typeface="Calibri" panose="020F0502020204030204" pitchFamily="34" charset="0"/>
              </a:rPr>
              <a:t> YẾU</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2"/>
          <a:srcRect r="4190"/>
          <a:stretch/>
        </p:blipFill>
        <p:spPr>
          <a:xfrm>
            <a:off x="245117" y="3308956"/>
            <a:ext cx="5522635" cy="3107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lowchart: Off-page Connector 2"/>
          <p:cNvSpPr/>
          <p:nvPr/>
        </p:nvSpPr>
        <p:spPr>
          <a:xfrm>
            <a:off x="1051024" y="1006310"/>
            <a:ext cx="3910819" cy="1909320"/>
          </a:xfrm>
          <a:prstGeom prst="flowChartOffpageConnector">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Calibri" pitchFamily="34" charset="0"/>
                <a:cs typeface="Calibri" pitchFamily="34" charset="0"/>
              </a:rPr>
              <a:t>QĐ </a:t>
            </a:r>
            <a:r>
              <a:rPr kumimoji="0" lang="en-US" altLang="en-US" sz="3200" b="0" i="0" u="none" strike="noStrike" kern="1200" cap="none" spc="0" normalizeH="0" baseline="0" noProof="0" dirty="0" err="1">
                <a:ln>
                  <a:noFill/>
                </a:ln>
                <a:solidFill>
                  <a:prstClr val="white"/>
                </a:solidFill>
                <a:effectLst/>
                <a:uLnTx/>
                <a:uFillTx/>
                <a:latin typeface="Calibri" pitchFamily="34" charset="0"/>
                <a:cs typeface="Calibri" pitchFamily="34" charset="0"/>
              </a:rPr>
              <a:t>số</a:t>
            </a:r>
            <a:r>
              <a:rPr kumimoji="0" lang="en-US" altLang="en-US" sz="32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altLang="en-US" sz="3200" b="1" i="0" u="none" strike="noStrike" kern="1200" cap="none" spc="0" normalizeH="0" baseline="0" noProof="0" dirty="0">
                <a:ln>
                  <a:noFill/>
                </a:ln>
                <a:solidFill>
                  <a:srgbClr val="FFFF00"/>
                </a:solidFill>
                <a:effectLst/>
                <a:uLnTx/>
                <a:uFillTx/>
                <a:latin typeface="Calibri" pitchFamily="34" charset="0"/>
                <a:cs typeface="Calibri" pitchFamily="34" charset="0"/>
              </a:rPr>
              <a:t>827/QĐ-SYT</a:t>
            </a:r>
            <a:r>
              <a:rPr kumimoji="0" lang="en-US" altLang="en-US" sz="3200" b="0" i="0" u="none" strike="noStrike" kern="1200" cap="none" spc="0" normalizeH="0" baseline="0" noProof="0" dirty="0">
                <a:ln>
                  <a:noFill/>
                </a:ln>
                <a:solidFill>
                  <a:srgbClr val="FFFF00"/>
                </a:solidFill>
                <a:effectLst/>
                <a:uLnTx/>
                <a:uFillTx/>
                <a:latin typeface="Calibri" pitchFamily="34" charset="0"/>
                <a:cs typeface="Calibri" pitchFamily="34" charset="0"/>
              </a:rPr>
              <a:t> </a:t>
            </a:r>
            <a:r>
              <a:rPr kumimoji="0" lang="en-US" altLang="en-US" sz="3200" b="0" i="0" u="none" strike="noStrike" kern="1200" cap="none" spc="0" normalizeH="0" baseline="0" noProof="0" dirty="0" err="1">
                <a:ln>
                  <a:noFill/>
                </a:ln>
                <a:solidFill>
                  <a:prstClr val="white"/>
                </a:solidFill>
                <a:effectLst/>
                <a:uLnTx/>
                <a:uFillTx/>
                <a:latin typeface="Calibri" pitchFamily="34" charset="0"/>
                <a:cs typeface="Calibri" pitchFamily="34" charset="0"/>
              </a:rPr>
              <a:t>ngày</a:t>
            </a:r>
            <a:r>
              <a:rPr kumimoji="0" lang="en-US" altLang="en-US" sz="3200" b="0" i="0" u="none" strike="noStrike" kern="1200" cap="none" spc="0" normalizeH="0" baseline="0" noProof="0" dirty="0">
                <a:ln>
                  <a:noFill/>
                </a:ln>
                <a:solidFill>
                  <a:prstClr val="white"/>
                </a:solidFill>
                <a:effectLst/>
                <a:uLnTx/>
                <a:uFillTx/>
                <a:latin typeface="Calibri" pitchFamily="34" charset="0"/>
                <a:cs typeface="Calibri" pitchFamily="34" charset="0"/>
              </a:rPr>
              <a:t> 06/5/2015 </a:t>
            </a:r>
            <a:r>
              <a:rPr kumimoji="0" lang="en-US" altLang="en-US" sz="3200" b="0" i="0" u="none" strike="noStrike" kern="1200" cap="none" spc="0" normalizeH="0" baseline="0" noProof="0" dirty="0" err="1">
                <a:ln>
                  <a:noFill/>
                </a:ln>
                <a:solidFill>
                  <a:prstClr val="white"/>
                </a:solidFill>
                <a:effectLst/>
                <a:uLnTx/>
                <a:uFillTx/>
                <a:latin typeface="Calibri" pitchFamily="34" charset="0"/>
                <a:cs typeface="Calibri" pitchFamily="34" charset="0"/>
              </a:rPr>
              <a:t>của</a:t>
            </a:r>
            <a:r>
              <a:rPr kumimoji="0" lang="en-US" altLang="en-US" sz="32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altLang="en-US" sz="3200" b="0" i="0" u="none" strike="noStrike" kern="1200" cap="none" spc="0" normalizeH="0" baseline="0" noProof="0" dirty="0" err="1">
                <a:ln>
                  <a:noFill/>
                </a:ln>
                <a:solidFill>
                  <a:prstClr val="white"/>
                </a:solidFill>
                <a:effectLst/>
                <a:uLnTx/>
                <a:uFillTx/>
                <a:latin typeface="Calibri" pitchFamily="34" charset="0"/>
                <a:cs typeface="Calibri" pitchFamily="34" charset="0"/>
              </a:rPr>
              <a:t>Sở</a:t>
            </a:r>
            <a:r>
              <a:rPr kumimoji="0" lang="en-US" altLang="en-US" sz="3200" b="0" i="0" u="none" strike="noStrike" kern="1200" cap="none" spc="0" normalizeH="0" baseline="0" noProof="0" dirty="0">
                <a:ln>
                  <a:noFill/>
                </a:ln>
                <a:solidFill>
                  <a:prstClr val="white"/>
                </a:solidFill>
                <a:effectLst/>
                <a:uLnTx/>
                <a:uFillTx/>
                <a:latin typeface="Calibri" pitchFamily="34" charset="0"/>
                <a:cs typeface="Calibri" pitchFamily="34" charset="0"/>
              </a:rPr>
              <a:t> YT HN</a:t>
            </a:r>
          </a:p>
        </p:txBody>
      </p:sp>
      <p:sp>
        <p:nvSpPr>
          <p:cNvPr id="7" name="Flowchart: Off-page Connector 6"/>
          <p:cNvSpPr/>
          <p:nvPr/>
        </p:nvSpPr>
        <p:spPr>
          <a:xfrm>
            <a:off x="7329269" y="1006310"/>
            <a:ext cx="3981158" cy="1982438"/>
          </a:xfrm>
          <a:prstGeom prst="flowChartOffpageConnec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CV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số</a:t>
            </a: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 </a:t>
            </a:r>
            <a:r>
              <a:rPr kumimoji="0" lang="en-US" altLang="en-US" sz="3200" b="1" i="0" u="none" strike="noStrike" kern="1200" cap="none" spc="0" normalizeH="0" baseline="0" noProof="0">
                <a:ln>
                  <a:noFill/>
                </a:ln>
                <a:solidFill>
                  <a:srgbClr val="FFFF00"/>
                </a:solidFill>
                <a:effectLst/>
                <a:uLnTx/>
                <a:uFillTx/>
                <a:latin typeface="Calibri" pitchFamily="34" charset="0"/>
                <a:cs typeface="Calibri" pitchFamily="34" charset="0"/>
              </a:rPr>
              <a:t>3586/SYT-NVY</a:t>
            </a:r>
            <a:r>
              <a:rPr kumimoji="0" lang="en-US" altLang="en-US" sz="3200" b="0" i="0" u="none" strike="noStrike" kern="1200" cap="none" spc="0" normalizeH="0" baseline="0" noProof="0">
                <a:ln>
                  <a:noFill/>
                </a:ln>
                <a:solidFill>
                  <a:srgbClr val="FFFF00"/>
                </a:solidFill>
                <a:effectLst/>
                <a:uLnTx/>
                <a:uFillTx/>
                <a:latin typeface="Calibri" pitchFamily="34" charset="0"/>
                <a:cs typeface="Calibri" pitchFamily="34" charset="0"/>
              </a:rPr>
              <a:t>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ngày</a:t>
            </a: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 23/7/2015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của</a:t>
            </a: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Sở</a:t>
            </a: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 YT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Hà</a:t>
            </a:r>
            <a:r>
              <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rPr>
              <a:t> </a:t>
            </a:r>
            <a:r>
              <a:rPr kumimoji="0" lang="en-US" altLang="en-US" sz="3200" b="0" i="0" u="none" strike="noStrike" kern="1200" cap="none" spc="0" normalizeH="0" baseline="0" noProof="0" err="1">
                <a:ln>
                  <a:noFill/>
                </a:ln>
                <a:solidFill>
                  <a:prstClr val="white"/>
                </a:solidFill>
                <a:effectLst/>
                <a:uLnTx/>
                <a:uFillTx/>
                <a:latin typeface="Calibri" pitchFamily="34" charset="0"/>
                <a:cs typeface="Calibri" pitchFamily="34" charset="0"/>
              </a:rPr>
              <a:t>Nội</a:t>
            </a:r>
            <a:endParaRPr kumimoji="0" lang="en-US" altLang="en-US" sz="3200" b="0" i="0" u="none" strike="noStrike" kern="1200" cap="none" spc="0" normalizeH="0" baseline="0" noProof="0">
              <a:ln>
                <a:noFill/>
              </a:ln>
              <a:solidFill>
                <a:prstClr val="white"/>
              </a:solidFill>
              <a:effectLst/>
              <a:uLnTx/>
              <a:uFillTx/>
              <a:latin typeface="Calibri" pitchFamily="34" charset="0"/>
              <a:cs typeface="Calibri" pitchFamily="34" charset="0"/>
            </a:endParaRPr>
          </a:p>
        </p:txBody>
      </p:sp>
      <p:pic>
        <p:nvPicPr>
          <p:cNvPr id="8" name="Picture 7"/>
          <p:cNvPicPr>
            <a:picLocks noChangeAspect="1"/>
          </p:cNvPicPr>
          <p:nvPr/>
        </p:nvPicPr>
        <p:blipFill rotWithShape="1">
          <a:blip r:embed="rId3"/>
          <a:srcRect l="6379"/>
          <a:stretch/>
        </p:blipFill>
        <p:spPr>
          <a:xfrm>
            <a:off x="6274191" y="3310331"/>
            <a:ext cx="5725403" cy="310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500255" y="1163782"/>
            <a:ext cx="1427018" cy="133003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BGH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phê</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duyệt</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danh</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mục</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8574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D463A7-BA3C-5C83-125C-D71FD4508693}"/>
              </a:ext>
            </a:extLst>
          </p:cNvPr>
          <p:cNvSpPr>
            <a:spLocks/>
          </p:cNvSpPr>
          <p:nvPr/>
        </p:nvSpPr>
        <p:spPr bwMode="auto">
          <a:xfrm>
            <a:off x="1" y="7524"/>
            <a:ext cx="12192000" cy="721553"/>
          </a:xfrm>
          <a:prstGeom prst="rect">
            <a:avLst/>
          </a:prstGeom>
          <a:solidFill>
            <a:schemeClr val="accent4">
              <a:lumMod val="20000"/>
              <a:lumOff val="80000"/>
            </a:schemeClr>
          </a:solidFill>
          <a:ln>
            <a:noFill/>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MỘT</a:t>
            </a:r>
            <a:r>
              <a:rPr kumimoji="0" lang="en-US" altLang="en-US" sz="32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SỐ ĐẶC ĐIỂM CHUNG CỦA BỆNH TRUYỀN  NHIỄM</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3821E6D-1AC1-297D-2D9C-31DE07E8CFE5}"/>
              </a:ext>
            </a:extLst>
          </p:cNvPr>
          <p:cNvSpPr txBox="1"/>
          <p:nvPr/>
        </p:nvSpPr>
        <p:spPr>
          <a:xfrm>
            <a:off x="512615" y="976003"/>
            <a:ext cx="11531093" cy="264687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Bệnh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dễ</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xuất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thời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tiết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ẩm</a:t>
            </a:r>
            <a:endParaRPr kumimoji="0" lang="en-US" sz="28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Nguyên</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nhân</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chủ</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yếu</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do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vi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gây</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ra</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gọi</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mầm</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bệnh</a:t>
            </a: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defRPr/>
            </a:pP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Trong một cộng đồng, bệnh có khả năng lây lan trên diện rộng và theo nhiều đường khác nhau và dễ trở thành dịch nếu không áp dụng các biệ</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n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pháp</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dự</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phòng</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sớm</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tối</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ưu</a:t>
            </a: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kumimoji="0" lang="en-GB" sz="2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Quá</a:t>
            </a:r>
            <a:r>
              <a:rPr kumimoji="0" lang="en-GB" sz="26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6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GB" sz="26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6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lây</a:t>
            </a:r>
            <a:r>
              <a:rPr kumimoji="0" lang="en-GB" sz="26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600" b="0" i="0" u="none" strike="noStrike" kern="1200" cap="none" spc="0" normalizeH="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lang="en-GB" sz="26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en-GB" sz="26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p:cNvSpPr/>
          <p:nvPr/>
        </p:nvSpPr>
        <p:spPr>
          <a:xfrm>
            <a:off x="374073" y="3920836"/>
            <a:ext cx="3708137" cy="7342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Calibri" panose="020F0502020204030204" pitchFamily="34" charset="0"/>
                <a:cs typeface="Calibri" panose="020F0502020204030204" pitchFamily="34" charset="0"/>
              </a:rPr>
              <a:t>Nguồn</a:t>
            </a:r>
            <a:r>
              <a:rPr lang="en-US" sz="3200" dirty="0">
                <a:solidFill>
                  <a:schemeClr val="bg1"/>
                </a:solidFill>
                <a:latin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cs typeface="Calibri" panose="020F0502020204030204" pitchFamily="34" charset="0"/>
              </a:rPr>
              <a:t>truyền</a:t>
            </a:r>
            <a:r>
              <a:rPr lang="en-US" sz="3200" dirty="0">
                <a:solidFill>
                  <a:schemeClr val="bg1"/>
                </a:solidFill>
                <a:latin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cs typeface="Calibri" panose="020F0502020204030204" pitchFamily="34" charset="0"/>
              </a:rPr>
              <a:t>nhiễm</a:t>
            </a:r>
            <a:endParaRPr lang="en-US" sz="3200" dirty="0">
              <a:solidFill>
                <a:schemeClr val="bg1"/>
              </a:solidFill>
              <a:latin typeface="Calibri" panose="020F0502020204030204" pitchFamily="34" charset="0"/>
              <a:cs typeface="Calibri" panose="020F0502020204030204" pitchFamily="34" charset="0"/>
            </a:endParaRPr>
          </a:p>
        </p:txBody>
      </p:sp>
      <p:sp>
        <p:nvSpPr>
          <p:cNvPr id="5" name="Right Arrow 4"/>
          <p:cNvSpPr/>
          <p:nvPr/>
        </p:nvSpPr>
        <p:spPr>
          <a:xfrm>
            <a:off x="4677965" y="4364182"/>
            <a:ext cx="3366655" cy="41563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788798" y="3815048"/>
            <a:ext cx="2978728" cy="56803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libri" panose="020F0502020204030204" pitchFamily="34" charset="0"/>
                <a:cs typeface="Calibri" panose="020F0502020204030204" pitchFamily="34" charset="0"/>
              </a:rPr>
              <a:t>Đường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lây</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truyền</a:t>
            </a:r>
            <a:endParaRPr lang="en-US" sz="2800" dirty="0">
              <a:solidFill>
                <a:schemeClr val="bg1"/>
              </a:solidFill>
              <a:latin typeface="Calibri" panose="020F0502020204030204" pitchFamily="34" charset="0"/>
              <a:cs typeface="Calibri" panose="020F0502020204030204" pitchFamily="34" charset="0"/>
            </a:endParaRPr>
          </a:p>
        </p:txBody>
      </p:sp>
      <p:sp>
        <p:nvSpPr>
          <p:cNvPr id="20" name="Rounded Rectangle 19"/>
          <p:cNvSpPr/>
          <p:nvPr/>
        </p:nvSpPr>
        <p:spPr>
          <a:xfrm>
            <a:off x="8940286" y="3815047"/>
            <a:ext cx="2590800" cy="72360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Khối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thụ</a:t>
            </a:r>
            <a:endParaRPr lang="en-US" sz="32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BF6CB76-9745-36E5-5D71-13054510CEC3}"/>
              </a:ext>
            </a:extLst>
          </p:cNvPr>
          <p:cNvSpPr txBox="1"/>
          <p:nvPr/>
        </p:nvSpPr>
        <p:spPr>
          <a:xfrm>
            <a:off x="1" y="4834875"/>
            <a:ext cx="4405743" cy="1461939"/>
          </a:xfrm>
          <a:prstGeom prst="rect">
            <a:avLst/>
          </a:prstGeom>
          <a:noFill/>
        </p:spPr>
        <p:txBody>
          <a:bodyPr wrap="square" rtlCol="0">
            <a:spAutoFit/>
          </a:bodyPr>
          <a:lstStyle/>
          <a:p>
            <a:pPr lvl="0" algn="ctr">
              <a:spcAft>
                <a:spcPts val="300"/>
              </a:spcAft>
              <a:defRPr/>
            </a:pP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Người</a:t>
            </a:r>
            <a:r>
              <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bệnh</a:t>
            </a:r>
            <a:endPar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gn="ctr">
              <a:spcAft>
                <a:spcPts val="300"/>
              </a:spcAft>
              <a:defRPr/>
            </a:pPr>
            <a:r>
              <a:rPr kumimoji="0" lang="en-GB" sz="28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lành</a:t>
            </a:r>
            <a:r>
              <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mang</a:t>
            </a:r>
            <a:r>
              <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mầm</a:t>
            </a:r>
            <a:r>
              <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bệnh</a:t>
            </a:r>
            <a:endPar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spcAft>
                <a:spcPts val="300"/>
              </a:spcAft>
              <a:defRPr/>
            </a:pPr>
            <a:r>
              <a:rPr lang="en-GB" sz="2800"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Động</a:t>
            </a:r>
            <a:r>
              <a:rPr lang="en-GB" sz="28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GB" sz="28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chó</a:t>
            </a:r>
            <a:r>
              <a:rPr lang="en-GB" sz="28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mèo</a:t>
            </a:r>
            <a:r>
              <a:rPr lang="en-GB" sz="28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dơi</a:t>
            </a:r>
            <a:r>
              <a:rPr lang="en-GB" sz="28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BF6CB76-9745-36E5-5D71-13054510CEC3}"/>
              </a:ext>
            </a:extLst>
          </p:cNvPr>
          <p:cNvSpPr txBox="1"/>
          <p:nvPr/>
        </p:nvSpPr>
        <p:spPr>
          <a:xfrm>
            <a:off x="9045527" y="5170461"/>
            <a:ext cx="2485560" cy="523220"/>
          </a:xfrm>
          <a:prstGeom prst="rect">
            <a:avLst/>
          </a:prstGeom>
          <a:noFill/>
        </p:spPr>
        <p:txBody>
          <a:bodyPr wrap="square" rtlCol="0" anchor="ctr">
            <a:spAutoFit/>
          </a:bodyPr>
          <a:lstStyle/>
          <a:p>
            <a:pPr lvl="0" algn="ctr">
              <a:spcAft>
                <a:spcPts val="300"/>
              </a:spcAft>
              <a:defRPr/>
            </a:pPr>
            <a:r>
              <a:rPr lang="en-GB" sz="2800" err="1">
                <a:solidFill>
                  <a:srgbClr val="0070C0"/>
                </a:solidFill>
                <a:latin typeface="Calibri" panose="020F0502020204030204" pitchFamily="34" charset="0"/>
                <a:ea typeface="Calibri" panose="020F0502020204030204" pitchFamily="34" charset="0"/>
                <a:cs typeface="Calibri" panose="020F0502020204030204" pitchFamily="34" charset="0"/>
              </a:rPr>
              <a:t>Người</a:t>
            </a:r>
            <a:r>
              <a:rPr lang="en-GB" sz="2800">
                <a:solidFill>
                  <a:srgbClr val="0070C0"/>
                </a:solidFill>
                <a:latin typeface="Calibri" panose="020F0502020204030204" pitchFamily="34" charset="0"/>
                <a:ea typeface="Calibri" panose="020F0502020204030204" pitchFamily="34" charset="0"/>
                <a:cs typeface="Calibri" panose="020F0502020204030204" pitchFamily="34" charset="0"/>
              </a:rPr>
              <a:t> lành</a:t>
            </a:r>
            <a:endPar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BF6CB76-9745-36E5-5D71-13054510CEC3}"/>
              </a:ext>
            </a:extLst>
          </p:cNvPr>
          <p:cNvSpPr txBox="1"/>
          <p:nvPr/>
        </p:nvSpPr>
        <p:spPr>
          <a:xfrm>
            <a:off x="4471366" y="4926702"/>
            <a:ext cx="3779851" cy="1931298"/>
          </a:xfrm>
          <a:prstGeom prst="rect">
            <a:avLst/>
          </a:prstGeom>
          <a:noFill/>
        </p:spPr>
        <p:txBody>
          <a:bodyPr wrap="square" rtlCol="0">
            <a:spAutoFit/>
          </a:bodyPr>
          <a:lstStyle/>
          <a:p>
            <a:pPr lvl="0" algn="ctr">
              <a:spcAft>
                <a:spcPts val="300"/>
              </a:spcAft>
              <a:defRPr/>
            </a:pP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Tiêu</a:t>
            </a:r>
            <a:r>
              <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hóa</a:t>
            </a:r>
            <a:endPar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gn="ctr">
              <a:spcAft>
                <a:spcPts val="300"/>
              </a:spcAft>
              <a:defRPr/>
            </a:pP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Hô</a:t>
            </a:r>
            <a:r>
              <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hấp</a:t>
            </a:r>
            <a:endPar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spcAft>
                <a:spcPts val="300"/>
              </a:spcAft>
              <a:defRPr/>
            </a:pPr>
            <a:r>
              <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rPr>
              <a:t>Da, </a:t>
            </a: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niêm</a:t>
            </a:r>
            <a:r>
              <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800" dirty="0" err="1">
                <a:solidFill>
                  <a:srgbClr val="0070C0"/>
                </a:solidFill>
                <a:latin typeface="Calibri" panose="020F0502020204030204" pitchFamily="34" charset="0"/>
                <a:ea typeface="Calibri" panose="020F0502020204030204" pitchFamily="34" charset="0"/>
                <a:cs typeface="Calibri" panose="020F0502020204030204" pitchFamily="34" charset="0"/>
              </a:rPr>
              <a:t>mạc</a:t>
            </a:r>
            <a:endParaRPr lang="en-GB" sz="28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algn="ctr">
              <a:spcAft>
                <a:spcPts val="300"/>
              </a:spcAft>
              <a:defRPr/>
            </a:pPr>
            <a:r>
              <a:rPr kumimoji="0" lang="en-GB" sz="2800" b="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Máu</a:t>
            </a:r>
            <a:endParaRPr kumimoji="0" lang="en-GB" sz="28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878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599" t="897" r="30355" b="45341"/>
          <a:stretch/>
        </p:blipFill>
        <p:spPr>
          <a:xfrm>
            <a:off x="8753483" y="1929665"/>
            <a:ext cx="3214247" cy="3866224"/>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661010" y="477336"/>
            <a:ext cx="35309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cs typeface="+mn-cs"/>
              </a:rPr>
              <a:t>Phác</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đồ</a:t>
            </a:r>
            <a:endParaRPr kumimoji="0" lang="en-US" sz="3200" b="1" i="0" u="none" strike="noStrike" kern="1200" cap="none" spc="0" normalizeH="0" baseline="0" noProof="0" dirty="0">
              <a:ln>
                <a:noFill/>
              </a:ln>
              <a:solidFill>
                <a:srgbClr val="0070C0"/>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cs typeface="+mn-cs"/>
              </a:rPr>
              <a:t>sơ</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cấp</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cứu</a:t>
            </a:r>
            <a:endParaRPr kumimoji="0" lang="en-US" sz="3200" b="1" i="0" u="none" strike="noStrike" kern="1200" cap="none" spc="0" normalizeH="0" baseline="0" noProof="0" dirty="0">
              <a:ln>
                <a:noFill/>
              </a:ln>
              <a:solidFill>
                <a:srgbClr val="0070C0"/>
              </a:solidFill>
              <a:effectLst/>
              <a:uLnTx/>
              <a:uFillTx/>
              <a:latin typeface="Arial"/>
              <a:cs typeface="+mn-cs"/>
            </a:endParaRPr>
          </a:p>
        </p:txBody>
      </p:sp>
      <p:sp>
        <p:nvSpPr>
          <p:cNvPr id="6" name="TextBox 5"/>
          <p:cNvSpPr txBox="1"/>
          <p:nvPr/>
        </p:nvSpPr>
        <p:spPr>
          <a:xfrm>
            <a:off x="926124" y="395442"/>
            <a:ext cx="35309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a:cs typeface="+mn-cs"/>
              </a:rPr>
              <a:t>Tủ thuốc</a:t>
            </a:r>
          </a:p>
        </p:txBody>
      </p:sp>
      <p:sp>
        <p:nvSpPr>
          <p:cNvPr id="7" name="TextBox 6"/>
          <p:cNvSpPr txBox="1"/>
          <p:nvPr/>
        </p:nvSpPr>
        <p:spPr>
          <a:xfrm>
            <a:off x="4152259" y="5734975"/>
            <a:ext cx="46728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cs typeface="+mn-cs"/>
              </a:rPr>
              <a:t>Danh</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mục</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thuốc</a:t>
            </a:r>
            <a:r>
              <a:rPr kumimoji="0" lang="en-US" sz="3200" b="1" i="0" u="none" strike="noStrike" kern="1200" cap="none" spc="0" normalizeH="0" baseline="0" noProof="0" dirty="0">
                <a:ln>
                  <a:noFill/>
                </a:ln>
                <a:solidFill>
                  <a:srgbClr val="0070C0"/>
                </a:solidFill>
                <a:effectLst/>
                <a:uLnTx/>
                <a:uFillTx/>
                <a:latin typeface="Arial"/>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cs typeface="+mn-cs"/>
              </a:rPr>
              <a:t>Danh</a:t>
            </a:r>
            <a:r>
              <a:rPr kumimoji="0" lang="en-US" sz="3200" b="1" i="0" u="none" strike="noStrike" kern="1200" cap="none" spc="0" normalizeH="0" baseline="0" noProof="0" dirty="0">
                <a:ln>
                  <a:noFill/>
                </a:ln>
                <a:solidFill>
                  <a:srgbClr val="0070C0"/>
                </a:solidFill>
                <a:effectLst/>
                <a:uLnTx/>
                <a:uFillTx/>
                <a:latin typeface="Arial"/>
                <a:cs typeface="+mn-cs"/>
              </a:rPr>
              <a:t> </a:t>
            </a:r>
            <a:r>
              <a:rPr kumimoji="0" lang="en-US" sz="3200" b="1" i="0" u="none" strike="noStrike" kern="1200" cap="none" spc="0" normalizeH="0" baseline="0" noProof="0" dirty="0" err="1">
                <a:ln>
                  <a:noFill/>
                </a:ln>
                <a:solidFill>
                  <a:srgbClr val="0070C0"/>
                </a:solidFill>
                <a:effectLst/>
                <a:uLnTx/>
                <a:uFillTx/>
                <a:latin typeface="Arial"/>
                <a:cs typeface="+mn-cs"/>
              </a:rPr>
              <a:t>mục</a:t>
            </a:r>
            <a:r>
              <a:rPr kumimoji="0" lang="en-US" sz="3200" b="1" i="0" u="none" strike="noStrike" kern="1200" cap="none" spc="0" normalizeH="0" baseline="0" noProof="0" dirty="0">
                <a:ln>
                  <a:noFill/>
                </a:ln>
                <a:solidFill>
                  <a:srgbClr val="0070C0"/>
                </a:solidFill>
                <a:effectLst/>
                <a:uLnTx/>
                <a:uFillTx/>
                <a:latin typeface="Arial"/>
                <a:cs typeface="+mn-cs"/>
              </a:rPr>
              <a:t> TTB</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69" y="1374112"/>
            <a:ext cx="3877884" cy="4763648"/>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863" y="433694"/>
            <a:ext cx="3464467" cy="4433727"/>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708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Content Placeholder 2"/>
          <p:cNvSpPr>
            <a:spLocks noGrp="1"/>
          </p:cNvSpPr>
          <p:nvPr>
            <p:ph sz="quarter" idx="1"/>
          </p:nvPr>
        </p:nvSpPr>
        <p:spPr>
          <a:xfrm>
            <a:off x="514713" y="1019417"/>
            <a:ext cx="4585771" cy="642807"/>
          </a:xfrm>
          <a:prstGeom prst="roundRect">
            <a:avLst/>
          </a:prstGeom>
          <a:noFill/>
        </p:spPr>
        <p:txBody>
          <a:bodyPr anchor="ctr">
            <a:normAutofit fontScale="92500"/>
          </a:bodyPr>
          <a:lstStyle/>
          <a:p>
            <a:pPr marL="0" indent="0">
              <a:buFont typeface="Arial" pitchFamily="34" charset="0"/>
              <a:buNone/>
            </a:pPr>
            <a:r>
              <a:rPr lang="en-US" altLang="en-US" b="1" err="1">
                <a:solidFill>
                  <a:srgbClr val="0070C0"/>
                </a:solidFill>
                <a:latin typeface="Arial" pitchFamily="34" charset="0"/>
                <a:cs typeface="Arial" pitchFamily="34" charset="0"/>
              </a:rPr>
              <a:t>Chất</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tẩy</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rửa</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thông</a:t>
            </a:r>
            <a:r>
              <a:rPr lang="en-US" altLang="en-US" b="1">
                <a:solidFill>
                  <a:srgbClr val="0070C0"/>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thường</a:t>
            </a:r>
            <a:r>
              <a:rPr lang="en-US" altLang="en-US" b="1">
                <a:solidFill>
                  <a:srgbClr val="0070C0"/>
                </a:solidFill>
                <a:latin typeface="Arial" pitchFamily="34" charset="0"/>
                <a:cs typeface="Arial" pitchFamily="34" charset="0"/>
              </a:rPr>
              <a:t> </a:t>
            </a:r>
          </a:p>
        </p:txBody>
      </p:sp>
      <p:pic>
        <p:nvPicPr>
          <p:cNvPr id="9" name="Picture 2" descr="Kết quả hình ảnh cho găng tay dài"/>
          <p:cNvPicPr>
            <a:picLocks noChangeAspect="1" noChangeArrowheads="1"/>
          </p:cNvPicPr>
          <p:nvPr/>
        </p:nvPicPr>
        <p:blipFill>
          <a:blip r:embed="rId2"/>
          <a:srcRect/>
          <a:stretch>
            <a:fillRect/>
          </a:stretch>
        </p:blipFill>
        <p:spPr bwMode="auto">
          <a:xfrm>
            <a:off x="8786651" y="1340821"/>
            <a:ext cx="1612918" cy="1482357"/>
          </a:xfrm>
          <a:prstGeom prst="rect">
            <a:avLst/>
          </a:prstGeom>
          <a:noFill/>
          <a:ln w="9525">
            <a:solidFill>
              <a:schemeClr val="bg1"/>
            </a:solidFill>
            <a:miter lim="800000"/>
            <a:headEnd/>
            <a:tailEnd/>
          </a:ln>
        </p:spPr>
      </p:pic>
      <p:pic>
        <p:nvPicPr>
          <p:cNvPr id="81922" name="Picture 2" descr="Xô, chậu, rổ, rá | SIÊU THỊ TIẾT KIỆ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264" y="1645891"/>
            <a:ext cx="1073171" cy="11020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Xô Nhựa 8 Lít Ocean Đại Đồng Tiến | Đại Đồng Tiế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21" t="24602" r="24083" b="1580"/>
          <a:stretch/>
        </p:blipFill>
        <p:spPr bwMode="auto">
          <a:xfrm>
            <a:off x="6741024" y="1448128"/>
            <a:ext cx="913938" cy="13515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41024" y="2839486"/>
            <a:ext cx="4909792"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Khăn</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giẻ</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cây</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lau</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nhà</a:t>
            </a:r>
            <a:endPar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Xô</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chậu</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Găng</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tay</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khẩu</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trang</a:t>
            </a:r>
            <a:endPar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Bình</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phun</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hoá</a:t>
            </a: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3200" b="0" i="0" u="none" strike="noStrike" kern="1200" cap="none" spc="0" normalizeH="0" baseline="0" noProof="0" dirty="0" err="1">
                <a:ln>
                  <a:noFill/>
                </a:ln>
                <a:solidFill>
                  <a:prstClr val="black"/>
                </a:solidFill>
                <a:effectLst/>
                <a:uLnTx/>
                <a:uFillTx/>
                <a:latin typeface="Calibri" pitchFamily="34" charset="0"/>
                <a:cs typeface="Calibri" pitchFamily="34" charset="0"/>
              </a:rPr>
              <a:t>chất</a:t>
            </a:r>
            <a:endPar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itchFamily="34" charset="0"/>
                <a:cs typeface="Calibri" pitchFamily="34" charset="0"/>
              </a:rPr>
              <a:t>…</a:t>
            </a:r>
          </a:p>
        </p:txBody>
      </p:sp>
      <p:pic>
        <p:nvPicPr>
          <p:cNvPr id="1030" name="Picture 6" descr="Tổng hợp Các Loại Cây Lau Nhà giá rẻ, bán chạy tháng 3/2023 - BeeCost"/>
          <p:cNvPicPr>
            <a:picLocks noChangeAspect="1" noChangeArrowheads="1"/>
          </p:cNvPicPr>
          <p:nvPr/>
        </p:nvPicPr>
        <p:blipFill rotWithShape="1">
          <a:blip r:embed="rId5">
            <a:extLst>
              <a:ext uri="{28A0092B-C50C-407E-A947-70E740481C1C}">
                <a14:useLocalDpi xmlns:a14="http://schemas.microsoft.com/office/drawing/2010/main" val="0"/>
              </a:ext>
            </a:extLst>
          </a:blip>
          <a:srcRect r="75156"/>
          <a:stretch/>
        </p:blipFill>
        <p:spPr bwMode="auto">
          <a:xfrm>
            <a:off x="10870693" y="2081999"/>
            <a:ext cx="1231968" cy="49589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ổng hợp Khan Lau Da Nang giá rẻ, bán chạy tháng 3/2023 - BeeCos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5306" b="87755" l="4337" r="100000">
                        <a14:foregroundMark x1="80357" y1="40561" x2="80357" y2="40561"/>
                      </a14:backgroundRemoval>
                    </a14:imgEffect>
                  </a14:imgLayer>
                </a14:imgProps>
              </a:ext>
              <a:ext uri="{28A0092B-C50C-407E-A947-70E740481C1C}">
                <a14:useLocalDpi xmlns:a14="http://schemas.microsoft.com/office/drawing/2010/main" val="0"/>
              </a:ext>
            </a:extLst>
          </a:blip>
          <a:srcRect l="6214" t="15832" r="-2078" b="12854"/>
          <a:stretch/>
        </p:blipFill>
        <p:spPr bwMode="auto">
          <a:xfrm>
            <a:off x="10217184" y="1218029"/>
            <a:ext cx="15621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K Multi 12BS Bình bơm phun hóa chất đa năng - Siêu Thị Chất Tẩy Rử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5095"/>
          <a:stretch/>
        </p:blipFill>
        <p:spPr bwMode="auto">
          <a:xfrm>
            <a:off x="8783435" y="4875852"/>
            <a:ext cx="1561433" cy="1806384"/>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Alternate Process 13"/>
          <p:cNvSpPr/>
          <p:nvPr/>
        </p:nvSpPr>
        <p:spPr>
          <a:xfrm>
            <a:off x="532263" y="5547187"/>
            <a:ext cx="3466532" cy="1059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Hóa</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chất</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khử</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khuẩn</a:t>
            </a:r>
            <a:endPar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có</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Clo</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hoạt</a:t>
            </a:r>
            <a:r>
              <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err="1">
                <a:ln>
                  <a:noFill/>
                </a:ln>
                <a:solidFill>
                  <a:srgbClr val="0070C0"/>
                </a:solidFill>
                <a:effectLst/>
                <a:uLnTx/>
                <a:uFillTx/>
                <a:latin typeface="Calibri" pitchFamily="34" charset="0"/>
                <a:cs typeface="Calibri" pitchFamily="34" charset="0"/>
              </a:rPr>
              <a:t>tính</a:t>
            </a:r>
            <a:endParaRPr kumimoji="0" lang="en-US" sz="2800" b="1" i="0" u="none" strike="noStrike" kern="1200" cap="none" spc="0" normalizeH="0" baseline="0" noProof="0">
              <a:ln>
                <a:noFill/>
              </a:ln>
              <a:solidFill>
                <a:srgbClr val="0070C0"/>
              </a:solidFill>
              <a:effectLst/>
              <a:uLnTx/>
              <a:uFillTx/>
              <a:latin typeface="Calibri" pitchFamily="34" charset="0"/>
              <a:cs typeface="Calibri" pitchFamily="34" charset="0"/>
            </a:endParaRPr>
          </a:p>
        </p:txBody>
      </p:sp>
      <p:sp>
        <p:nvSpPr>
          <p:cNvPr id="15" name="Flowchart: Alternate Process 14"/>
          <p:cNvSpPr/>
          <p:nvPr/>
        </p:nvSpPr>
        <p:spPr>
          <a:xfrm>
            <a:off x="4183003" y="5394031"/>
            <a:ext cx="1549899" cy="1059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cs typeface="+mn-cs"/>
              </a:rPr>
              <a:t>Vôi</a:t>
            </a:r>
            <a:r>
              <a:rPr kumimoji="0" lang="en-US" sz="2800" b="1" i="0" u="none" strike="noStrike" kern="1200" cap="none" spc="0" normalizeH="0" baseline="0" noProof="0" dirty="0">
                <a:ln>
                  <a:noFill/>
                </a:ln>
                <a:solidFill>
                  <a:srgbClr val="0070C0"/>
                </a:solidFill>
                <a:effectLst/>
                <a:uLnTx/>
                <a:uFillTx/>
                <a:latin typeface="Arial"/>
                <a:cs typeface="+mn-cs"/>
              </a:rPr>
              <a:t> </a:t>
            </a:r>
            <a:r>
              <a:rPr kumimoji="0" lang="en-US" sz="2800" b="1" i="0" u="none" strike="noStrike" kern="1200" cap="none" spc="0" normalizeH="0" baseline="0" noProof="0" dirty="0" err="1">
                <a:ln>
                  <a:noFill/>
                </a:ln>
                <a:solidFill>
                  <a:srgbClr val="0070C0"/>
                </a:solidFill>
                <a:effectLst/>
                <a:uLnTx/>
                <a:uFillTx/>
                <a:latin typeface="Arial"/>
                <a:cs typeface="+mn-cs"/>
              </a:rPr>
              <a:t>bột</a:t>
            </a:r>
            <a:endParaRPr kumimoji="0" lang="en-US" sz="2800" b="1" i="0" u="none" strike="noStrike" kern="1200" cap="none" spc="0" normalizeH="0" baseline="0" noProof="0" dirty="0">
              <a:ln>
                <a:noFill/>
              </a:ln>
              <a:solidFill>
                <a:srgbClr val="0070C0"/>
              </a:solidFill>
              <a:effectLst/>
              <a:uLnTx/>
              <a:uFillTx/>
              <a:latin typeface="Arial"/>
              <a:cs typeface="+mn-cs"/>
            </a:endParaRPr>
          </a:p>
        </p:txBody>
      </p:sp>
      <p:sp>
        <p:nvSpPr>
          <p:cNvPr id="16" name="Flowchart: Alternate Process 15"/>
          <p:cNvSpPr/>
          <p:nvPr/>
        </p:nvSpPr>
        <p:spPr>
          <a:xfrm>
            <a:off x="7841922" y="677346"/>
            <a:ext cx="3186717" cy="655321"/>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itchFamily="34" charset="0"/>
                <a:cs typeface="Calibri" pitchFamily="34" charset="0"/>
              </a:rPr>
              <a:t>Thiết</a:t>
            </a:r>
            <a:r>
              <a:rPr kumimoji="0" lang="en-US" sz="28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dirty="0" err="1">
                <a:ln>
                  <a:noFill/>
                </a:ln>
                <a:solidFill>
                  <a:srgbClr val="0070C0"/>
                </a:solidFill>
                <a:effectLst/>
                <a:uLnTx/>
                <a:uFillTx/>
                <a:latin typeface="Calibri" pitchFamily="34" charset="0"/>
                <a:cs typeface="Calibri" pitchFamily="34" charset="0"/>
              </a:rPr>
              <a:t>bị</a:t>
            </a:r>
            <a:r>
              <a:rPr kumimoji="0" lang="en-US" sz="28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dirty="0" err="1">
                <a:ln>
                  <a:noFill/>
                </a:ln>
                <a:solidFill>
                  <a:srgbClr val="0070C0"/>
                </a:solidFill>
                <a:effectLst/>
                <a:uLnTx/>
                <a:uFillTx/>
                <a:latin typeface="Calibri" pitchFamily="34" charset="0"/>
                <a:cs typeface="Calibri" pitchFamily="34" charset="0"/>
              </a:rPr>
              <a:t>vệ</a:t>
            </a:r>
            <a:r>
              <a:rPr kumimoji="0" lang="en-US" sz="28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2800" b="1" i="0" u="none" strike="noStrike" kern="1200" cap="none" spc="0" normalizeH="0" baseline="0" noProof="0" dirty="0" err="1">
                <a:ln>
                  <a:noFill/>
                </a:ln>
                <a:solidFill>
                  <a:srgbClr val="0070C0"/>
                </a:solidFill>
                <a:effectLst/>
                <a:uLnTx/>
                <a:uFillTx/>
                <a:latin typeface="Calibri" pitchFamily="34" charset="0"/>
                <a:cs typeface="Calibri" pitchFamily="34" charset="0"/>
              </a:rPr>
              <a:t>sinh</a:t>
            </a:r>
            <a:r>
              <a:rPr kumimoji="0" lang="en-US" sz="2800" b="1" i="0" u="none" strike="noStrike" kern="1200" cap="none" spc="0" normalizeH="0" baseline="0" noProof="0" dirty="0">
                <a:ln>
                  <a:noFill/>
                </a:ln>
                <a:solidFill>
                  <a:srgbClr val="0070C0"/>
                </a:solidFill>
                <a:effectLst/>
                <a:uLnTx/>
                <a:uFillTx/>
                <a:latin typeface="Calibri" pitchFamily="34" charset="0"/>
                <a:cs typeface="Calibri" pitchFamily="34" charset="0"/>
              </a:rPr>
              <a:t> </a:t>
            </a:r>
          </a:p>
        </p:txBody>
      </p:sp>
      <p:pic>
        <p:nvPicPr>
          <p:cNvPr id="17" name="Picture 3"/>
          <p:cNvPicPr>
            <a:picLocks noChangeAspect="1"/>
          </p:cNvPicPr>
          <p:nvPr/>
        </p:nvPicPr>
        <p:blipFill>
          <a:blip r:embed="rId9"/>
          <a:srcRect/>
          <a:stretch>
            <a:fillRect/>
          </a:stretch>
        </p:blipFill>
        <p:spPr bwMode="auto">
          <a:xfrm>
            <a:off x="465966" y="2009268"/>
            <a:ext cx="5387938" cy="319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Vôi bột | công thức của vôi bột | Công dụng của vôi bộ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3904" y="5468712"/>
            <a:ext cx="1647825" cy="1238250"/>
          </a:xfrm>
          <a:prstGeom prst="rect">
            <a:avLst/>
          </a:prstGeom>
          <a:solidFill>
            <a:schemeClr val="accent4">
              <a:lumMod val="40000"/>
              <a:lumOff val="60000"/>
            </a:schemeClr>
          </a:solidFill>
        </p:spPr>
      </p:pic>
      <p:sp>
        <p:nvSpPr>
          <p:cNvPr id="4" name="Rectangle 3"/>
          <p:cNvSpPr/>
          <p:nvPr/>
        </p:nvSpPr>
        <p:spPr>
          <a:xfrm>
            <a:off x="6041206" y="6453289"/>
            <a:ext cx="1343267" cy="1531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E20F6FF-1D54-0308-8E9A-450C1D58A71D}"/>
              </a:ext>
            </a:extLst>
          </p:cNvPr>
          <p:cNvSpPr txBox="1">
            <a:spLocks/>
          </p:cNvSpPr>
          <p:nvPr/>
        </p:nvSpPr>
        <p:spPr>
          <a:xfrm>
            <a:off x="2044664" y="155235"/>
            <a:ext cx="8102673" cy="578232"/>
          </a:xfrm>
          <a:prstGeom prst="rect">
            <a:avLst/>
          </a:prstGeom>
          <a:solidFill>
            <a:schemeClr val="accent4">
              <a:lumMod val="20000"/>
              <a:lumOff val="80000"/>
            </a:schemeClr>
          </a:solidFill>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THIẾT BỊ &amp; HOÁ CHẤT VỆ SINH KHỬ KHUẨN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0680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13666" name="Picture 2" descr="C:\Users\Nhulam\Desktop\Cloramin B bột khử trùng sát khuẩn.jpg"/>
          <p:cNvPicPr>
            <a:picLocks noGrp="1" noChangeAspect="1" noChangeArrowheads="1"/>
          </p:cNvPicPr>
          <p:nvPr>
            <p:ph sz="quarter" idx="1"/>
          </p:nvPr>
        </p:nvPicPr>
        <p:blipFill>
          <a:blip r:embed="rId2"/>
          <a:stretch>
            <a:fillRect/>
          </a:stretch>
        </p:blipFill>
        <p:spPr bwMode="auto">
          <a:xfrm>
            <a:off x="2082101" y="1296825"/>
            <a:ext cx="2023502" cy="2023502"/>
          </a:xfrm>
          <a:prstGeom prst="rect">
            <a:avLst/>
          </a:prstGeom>
          <a:noFill/>
        </p:spPr>
      </p:pic>
      <p:sp>
        <p:nvSpPr>
          <p:cNvPr id="6" name="TextBox 5"/>
          <p:cNvSpPr txBox="1"/>
          <p:nvPr/>
        </p:nvSpPr>
        <p:spPr>
          <a:xfrm>
            <a:off x="4169552" y="2532399"/>
            <a:ext cx="22681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black"/>
                </a:solidFill>
                <a:effectLst/>
                <a:uLnTx/>
                <a:uFillTx/>
                <a:latin typeface="Calibri" pitchFamily="34" charset="0"/>
                <a:cs typeface="Calibri" pitchFamily="34" charset="0"/>
              </a:rPr>
              <a:t>Cloramin</a:t>
            </a:r>
            <a:r>
              <a:rPr kumimoji="0" lang="en-US" sz="2400" b="1" i="0" u="none" strike="noStrike" kern="1200" cap="none" spc="0" normalizeH="0" baseline="0" noProof="0">
                <a:ln>
                  <a:noFill/>
                </a:ln>
                <a:solidFill>
                  <a:prstClr val="black"/>
                </a:solidFill>
                <a:effectLst/>
                <a:uLnTx/>
                <a:uFillTx/>
                <a:latin typeface="Calibri" pitchFamily="34" charset="0"/>
                <a:cs typeface="Calibri" pitchFamily="34" charset="0"/>
              </a:rPr>
              <a:t> B 25% </a:t>
            </a:r>
          </a:p>
        </p:txBody>
      </p:sp>
      <p:pic>
        <p:nvPicPr>
          <p:cNvPr id="7" name="Picture 6" descr="CloraminB là hóa chất được sử dụng nhiều cho tiêu diệt các loại vi khuẩn"/>
          <p:cNvPicPr/>
          <p:nvPr/>
        </p:nvPicPr>
        <p:blipFill>
          <a:blip r:embed="rId3"/>
          <a:srcRect/>
          <a:stretch>
            <a:fillRect/>
          </a:stretch>
        </p:blipFill>
        <p:spPr bwMode="auto">
          <a:xfrm>
            <a:off x="6390881" y="1306365"/>
            <a:ext cx="3145607" cy="2332918"/>
          </a:xfrm>
          <a:prstGeom prst="roundRect">
            <a:avLst/>
          </a:prstGeom>
          <a:noFill/>
          <a:ln w="9525">
            <a:noFill/>
            <a:miter lim="800000"/>
            <a:headEnd/>
            <a:tailEnd/>
          </a:ln>
        </p:spPr>
      </p:pic>
      <p:sp>
        <p:nvSpPr>
          <p:cNvPr id="8" name="Right Arrow 7"/>
          <p:cNvSpPr/>
          <p:nvPr/>
        </p:nvSpPr>
        <p:spPr>
          <a:xfrm>
            <a:off x="4449613" y="2020256"/>
            <a:ext cx="1404259" cy="387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0" name="Content Placeholder 3" descr="C:\Users\Nhulam\Desktop\ajv1459219701.jpg"/>
          <p:cNvPicPr>
            <a:picLocks noChangeAspect="1" noChangeArrowheads="1"/>
          </p:cNvPicPr>
          <p:nvPr/>
        </p:nvPicPr>
        <p:blipFill>
          <a:blip r:embed="rId4"/>
          <a:srcRect/>
          <a:stretch>
            <a:fillRect/>
          </a:stretch>
        </p:blipFill>
        <p:spPr bwMode="auto">
          <a:xfrm>
            <a:off x="279222" y="3731393"/>
            <a:ext cx="2330030" cy="2907091"/>
          </a:xfrm>
          <a:prstGeom prst="rect">
            <a:avLst/>
          </a:prstGeom>
          <a:noFill/>
        </p:spPr>
      </p:pic>
      <p:pic>
        <p:nvPicPr>
          <p:cNvPr id="11" name="Picture 2" descr="C:\Users\Nhulam\Desktop\images.jpg"/>
          <p:cNvPicPr>
            <a:picLocks noChangeAspect="1" noChangeArrowheads="1"/>
          </p:cNvPicPr>
          <p:nvPr/>
        </p:nvPicPr>
        <p:blipFill>
          <a:blip r:embed="rId5"/>
          <a:srcRect/>
          <a:stretch>
            <a:fillRect/>
          </a:stretch>
        </p:blipFill>
        <p:spPr bwMode="auto">
          <a:xfrm>
            <a:off x="6454829" y="3763840"/>
            <a:ext cx="3145607" cy="2707918"/>
          </a:xfrm>
          <a:prstGeom prst="roundRect">
            <a:avLst/>
          </a:prstGeom>
          <a:noFill/>
        </p:spPr>
      </p:pic>
      <p:sp>
        <p:nvSpPr>
          <p:cNvPr id="12" name="Right Arrow 11"/>
          <p:cNvSpPr/>
          <p:nvPr/>
        </p:nvSpPr>
        <p:spPr>
          <a:xfrm>
            <a:off x="4350327" y="4834794"/>
            <a:ext cx="1749576" cy="364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TextBox 12"/>
          <p:cNvSpPr txBox="1"/>
          <p:nvPr/>
        </p:nvSpPr>
        <p:spPr>
          <a:xfrm>
            <a:off x="3333265" y="5374684"/>
            <a:ext cx="30400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Canxi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Hypoclorit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70%</a:t>
            </a:r>
          </a:p>
        </p:txBody>
      </p:sp>
      <p:pic>
        <p:nvPicPr>
          <p:cNvPr id="15" name="Picture 4" descr="TỔNG KHO CLORAMIN B MIỀN BẮ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29" y="867011"/>
            <a:ext cx="1932671" cy="25152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699449" y="1306365"/>
            <a:ext cx="2359601" cy="5262979"/>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Đảm</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bảo</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quy</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định</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về</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nhãn</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mác</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còn</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hạn</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sử</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dụng</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có</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hướng</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dẫn</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sử</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dụng</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cách</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pha</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hóa</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chất</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bảo</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quản</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tránh</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ánh</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sáng</a:t>
            </a:r>
            <a:endPar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Có</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sổ</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theo</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dõi</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hóa</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chất</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sử</a:t>
            </a:r>
            <a:r>
              <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white"/>
                </a:solidFill>
                <a:effectLst/>
                <a:uLnTx/>
                <a:uFillTx/>
                <a:latin typeface="Calibri" pitchFamily="34" charset="0"/>
                <a:cs typeface="Calibri" pitchFamily="34" charset="0"/>
              </a:rPr>
              <a:t>dụng</a:t>
            </a:r>
            <a:endParaRPr kumimoji="0" lang="en-US" sz="2800" b="0"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17" name="Flowchart: Alternate Process 16"/>
          <p:cNvSpPr/>
          <p:nvPr/>
        </p:nvSpPr>
        <p:spPr>
          <a:xfrm>
            <a:off x="1779259" y="0"/>
            <a:ext cx="8841850" cy="628362"/>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Hóa</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chất</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err="1">
                <a:ln>
                  <a:noFill/>
                </a:ln>
                <a:solidFill>
                  <a:srgbClr val="0070C0"/>
                </a:solidFill>
                <a:effectLst/>
                <a:uLnTx/>
                <a:uFillTx/>
                <a:latin typeface="Calibri" pitchFamily="34" charset="0"/>
                <a:cs typeface="Calibri" pitchFamily="34" charset="0"/>
              </a:rPr>
              <a:t>khử</a:t>
            </a:r>
            <a:r>
              <a:rPr kumimoji="0" lang="en-US" sz="3200" b="1" i="0" u="none" strike="noStrike" kern="1200" cap="none" spc="0" normalizeH="0" baseline="0" noProof="0">
                <a:ln>
                  <a:noFill/>
                </a:ln>
                <a:solidFill>
                  <a:srgbClr val="0070C0"/>
                </a:solidFill>
                <a:effectLst/>
                <a:uLnTx/>
                <a:uFillTx/>
                <a:latin typeface="Calibri" pitchFamily="34" charset="0"/>
                <a:cs typeface="Calibri" pitchFamily="34" charset="0"/>
              </a:rPr>
              <a:t> khuẩn</a:t>
            </a:r>
            <a:r>
              <a:rPr lang="en-US" sz="3200" b="1" dirty="0">
                <a:solidFill>
                  <a:srgbClr val="0070C0"/>
                </a:solidFill>
                <a:latin typeface="Calibri" pitchFamily="34" charset="0"/>
                <a:cs typeface="Calibri" pitchFamily="34" charset="0"/>
              </a:rPr>
              <a:t> </a:t>
            </a:r>
            <a:r>
              <a:rPr kumimoji="0" lang="en-US" sz="3200" b="1" i="0" u="none" strike="noStrike" kern="1200" cap="none" spc="0" normalizeH="0" baseline="0" noProof="0">
                <a:ln>
                  <a:noFill/>
                </a:ln>
                <a:solidFill>
                  <a:srgbClr val="0070C0"/>
                </a:solidFill>
                <a:effectLst/>
                <a:uLnTx/>
                <a:uFillTx/>
                <a:latin typeface="Calibri" pitchFamily="34" charset="0"/>
                <a:cs typeface="Calibri" pitchFamily="34" charset="0"/>
              </a:rPr>
              <a:t>có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Clo</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hoạt</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tính</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phổ</a:t>
            </a:r>
            <a:r>
              <a:rPr kumimoji="0" lang="en-US" sz="3200" b="1" i="0" u="none" strike="noStrike" kern="1200" cap="none" spc="0" normalizeH="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noProof="0" dirty="0" err="1">
                <a:ln>
                  <a:noFill/>
                </a:ln>
                <a:solidFill>
                  <a:srgbClr val="0070C0"/>
                </a:solidFill>
                <a:effectLst/>
                <a:uLnTx/>
                <a:uFillTx/>
                <a:latin typeface="Calibri" pitchFamily="34" charset="0"/>
                <a:cs typeface="Calibri" pitchFamily="34" charset="0"/>
              </a:rPr>
              <a:t>biến</a:t>
            </a:r>
            <a:endPar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87078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Content Placeholder 2"/>
          <p:cNvSpPr>
            <a:spLocks noGrp="1"/>
          </p:cNvSpPr>
          <p:nvPr>
            <p:ph sz="quarter" idx="1"/>
          </p:nvPr>
        </p:nvSpPr>
        <p:spPr>
          <a:xfrm>
            <a:off x="776303" y="960438"/>
            <a:ext cx="6677025" cy="5657850"/>
          </a:xfrm>
        </p:spPr>
        <p:txBody>
          <a:bodyPr/>
          <a:lstStyle/>
          <a:p>
            <a:pPr marL="0" indent="0">
              <a:buFont typeface="Arial" pitchFamily="34" charset="0"/>
              <a:buNone/>
            </a:pPr>
            <a:endParaRPr lang="en-US" altLang="en-US" sz="2400">
              <a:latin typeface="Times New Roman" pitchFamily="18" charset="0"/>
              <a:cs typeface="Times New Roman" pitchFamily="18" charset="0"/>
            </a:endParaRPr>
          </a:p>
          <a:p>
            <a:pPr marL="0" indent="0">
              <a:buFont typeface="Arial" pitchFamily="34" charset="0"/>
              <a:buNone/>
            </a:pPr>
            <a:endParaRPr lang="en-US" altLang="en-US" sz="2400"/>
          </a:p>
        </p:txBody>
      </p:sp>
      <p:sp>
        <p:nvSpPr>
          <p:cNvPr id="32772" name="AutoShape 4" descr="Kết quả hình ảnh cho hộp đựng giấy khăn giấy sạch lau tay sau khi vệ sinh"/>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sp>
        <p:nvSpPr>
          <p:cNvPr id="32773" name="AutoShape 6" descr="Kết quả hình ảnh cho hộp đựng giấy khăn giấy sạch lau tay sau khi vệ sinh"/>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sp>
        <p:nvSpPr>
          <p:cNvPr id="32774" name="AutoShape 8" descr="Kết quả hình ảnh cho hộp đựng giấy khăn giấy sạch lau tay sau khi vệ sinh"/>
          <p:cNvSpPr>
            <a:spLocks noChangeAspect="1" noChangeArrowheads="1"/>
          </p:cNvSpPr>
          <p:nvPr/>
        </p:nvSpPr>
        <p:spPr bwMode="auto">
          <a:xfrm>
            <a:off x="1984375" y="160338"/>
            <a:ext cx="304800" cy="304800"/>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a:cs typeface="+mn-cs"/>
            </a:endParaRPr>
          </a:p>
        </p:txBody>
      </p:sp>
      <p:pic>
        <p:nvPicPr>
          <p:cNvPr id="32775" name="Picture 10" descr="Kết quả hình ảnh cho hộp đựng giấy khăn giấy sạch lau tay sau khi vệ sinh"/>
          <p:cNvPicPr>
            <a:picLocks noChangeAspect="1" noChangeArrowheads="1"/>
          </p:cNvPicPr>
          <p:nvPr/>
        </p:nvPicPr>
        <p:blipFill>
          <a:blip r:embed="rId2"/>
          <a:srcRect/>
          <a:stretch>
            <a:fillRect/>
          </a:stretch>
        </p:blipFill>
        <p:spPr bwMode="auto">
          <a:xfrm>
            <a:off x="403914" y="4368551"/>
            <a:ext cx="2124458" cy="2365270"/>
          </a:xfrm>
          <a:prstGeom prst="rect">
            <a:avLst/>
          </a:prstGeom>
          <a:noFill/>
          <a:ln w="9525">
            <a:noFill/>
            <a:miter lim="800000"/>
            <a:headEnd/>
            <a:tailEnd/>
          </a:ln>
        </p:spPr>
      </p:pic>
      <p:pic>
        <p:nvPicPr>
          <p:cNvPr id="32776" name="Picture 12" descr="Kết quả hình ảnh cho thùng rác nắp lật"/>
          <p:cNvPicPr>
            <a:picLocks noChangeAspect="1" noChangeArrowheads="1"/>
          </p:cNvPicPr>
          <p:nvPr/>
        </p:nvPicPr>
        <p:blipFill rotWithShape="1">
          <a:blip r:embed="rId3"/>
          <a:srcRect l="9962" t="10262" r="4740" b="7894"/>
          <a:stretch/>
        </p:blipFill>
        <p:spPr bwMode="auto">
          <a:xfrm>
            <a:off x="3397655" y="4579144"/>
            <a:ext cx="2583544" cy="1910179"/>
          </a:xfrm>
          <a:prstGeom prst="rect">
            <a:avLst/>
          </a:prstGeom>
          <a:noFill/>
          <a:ln w="9525">
            <a:noFill/>
            <a:miter lim="800000"/>
            <a:headEnd/>
            <a:tailEnd/>
          </a:ln>
        </p:spPr>
      </p:pic>
      <p:sp>
        <p:nvSpPr>
          <p:cNvPr id="7" name="Rounded Rectangle 6"/>
          <p:cNvSpPr/>
          <p:nvPr/>
        </p:nvSpPr>
        <p:spPr>
          <a:xfrm>
            <a:off x="7282335" y="339767"/>
            <a:ext cx="4048281" cy="719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Khu</a:t>
            </a:r>
            <a:r>
              <a:rPr kumimoji="0" lang="en-US"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vực</a:t>
            </a:r>
            <a:r>
              <a:rPr kumimoji="0" lang="en-US"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rửa</a:t>
            </a:r>
            <a:r>
              <a:rPr kumimoji="0" lang="en-US"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tay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trong nhà - ngoài trời</a:t>
            </a:r>
          </a:p>
        </p:txBody>
      </p:sp>
      <p:pic>
        <p:nvPicPr>
          <p:cNvPr id="32779" name="Picture 16" descr="Kết quả hình ảnh cho bánh xà phòng rửa tay"/>
          <p:cNvPicPr>
            <a:picLocks noChangeAspect="1" noChangeArrowheads="1"/>
          </p:cNvPicPr>
          <p:nvPr/>
        </p:nvPicPr>
        <p:blipFill>
          <a:blip r:embed="rId4"/>
          <a:srcRect/>
          <a:stretch>
            <a:fillRect/>
          </a:stretch>
        </p:blipFill>
        <p:spPr bwMode="auto">
          <a:xfrm>
            <a:off x="3279962" y="1687355"/>
            <a:ext cx="1741981" cy="1552328"/>
          </a:xfrm>
          <a:prstGeom prst="rect">
            <a:avLst/>
          </a:prstGeom>
          <a:noFill/>
          <a:ln w="9525">
            <a:noFill/>
            <a:miter lim="800000"/>
            <a:headEnd/>
            <a:tailEnd/>
          </a:ln>
        </p:spPr>
      </p:pic>
      <p:sp>
        <p:nvSpPr>
          <p:cNvPr id="13" name="Rounded Rectangle 12"/>
          <p:cNvSpPr/>
          <p:nvPr/>
        </p:nvSpPr>
        <p:spPr>
          <a:xfrm>
            <a:off x="1607966" y="960161"/>
            <a:ext cx="2399394" cy="6474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Xà</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phòng</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nước</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rửa</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tay</a:t>
            </a:r>
            <a:endPar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4" name="Rounded Rectangle 13"/>
          <p:cNvSpPr/>
          <p:nvPr/>
        </p:nvSpPr>
        <p:spPr>
          <a:xfrm>
            <a:off x="2911151" y="3891557"/>
            <a:ext cx="3196302" cy="45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Thùng</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rác</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có</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nắp</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lật</a:t>
            </a:r>
            <a:endPar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endParaRPr>
          </a:p>
        </p:txBody>
      </p:sp>
      <p:sp>
        <p:nvSpPr>
          <p:cNvPr id="15" name="Rounded Rectangle 14"/>
          <p:cNvSpPr/>
          <p:nvPr/>
        </p:nvSpPr>
        <p:spPr>
          <a:xfrm>
            <a:off x="535656" y="3665912"/>
            <a:ext cx="1706030" cy="6684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Giấy</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sạch/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Khăn </a:t>
            </a:r>
            <a:r>
              <a:rPr kumimoji="0" lang="en-US" sz="2400" b="1" i="0" u="none" strike="noStrike" kern="1200" cap="none" spc="0" normalizeH="0" baseline="0" noProof="0" err="1">
                <a:ln>
                  <a:noFill/>
                </a:ln>
                <a:solidFill>
                  <a:srgbClr val="0070C0"/>
                </a:solidFill>
                <a:effectLst/>
                <a:uLnTx/>
                <a:uFillTx/>
                <a:latin typeface="Calibri" panose="020F0502020204030204" pitchFamily="34" charset="0"/>
                <a:cs typeface="Calibri" panose="020F0502020204030204" pitchFamily="34" charset="0"/>
              </a:rPr>
              <a:t>sạch</a:t>
            </a: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p>
        </p:txBody>
      </p:sp>
      <p:pic>
        <p:nvPicPr>
          <p:cNvPr id="32783" name="Picture 1"/>
          <p:cNvPicPr>
            <a:picLocks noChangeAspect="1"/>
          </p:cNvPicPr>
          <p:nvPr/>
        </p:nvPicPr>
        <p:blipFill>
          <a:blip r:embed="rId5"/>
          <a:srcRect/>
          <a:stretch>
            <a:fillRect/>
          </a:stretch>
        </p:blipFill>
        <p:spPr bwMode="auto">
          <a:xfrm>
            <a:off x="5623350" y="1242369"/>
            <a:ext cx="2907213" cy="2282520"/>
          </a:xfrm>
          <a:prstGeom prst="rect">
            <a:avLst/>
          </a:prstGeom>
          <a:noFill/>
          <a:ln w="9525">
            <a:noFill/>
            <a:miter lim="800000"/>
            <a:headEnd/>
            <a:tailEnd/>
          </a:ln>
        </p:spPr>
      </p:pic>
      <p:pic>
        <p:nvPicPr>
          <p:cNvPr id="32777" name="Picture 14" descr="Kết quả hình ảnh cho xà phòng rửa tay"/>
          <p:cNvPicPr>
            <a:picLocks noChangeAspect="1" noChangeArrowheads="1"/>
          </p:cNvPicPr>
          <p:nvPr/>
        </p:nvPicPr>
        <p:blipFill>
          <a:blip r:embed="rId6"/>
          <a:srcRect/>
          <a:stretch>
            <a:fillRect/>
          </a:stretch>
        </p:blipFill>
        <p:spPr bwMode="auto">
          <a:xfrm>
            <a:off x="750203" y="1756640"/>
            <a:ext cx="2092542" cy="1580460"/>
          </a:xfrm>
          <a:prstGeom prst="rect">
            <a:avLst/>
          </a:prstGeom>
          <a:noFill/>
          <a:ln w="9525">
            <a:noFill/>
            <a:miter lim="800000"/>
            <a:headEnd/>
            <a:tailEnd/>
          </a:ln>
        </p:spPr>
      </p:pic>
      <p:pic>
        <p:nvPicPr>
          <p:cNvPr id="18" name="Picture 10" descr="http://thuongtin.hanoi.gov.vn/documents/1525352/5212042/%E1%BA%A2nh+4.+Khu+v%E1%BB%B1c+r%E1%BB%ADa+tay+c%C3%B3+trang+b%E1%BB%8B+s%E1%BA%B5n+n%C6%B0%E1%BB%9Bc+r%E1%BB%ADa+tay+s%C3%A1t+khu%E1%BA%A9n.jpg/b11a9f85-729f-4681-b7bb-7df7e1cfbdae?t=158860676019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6222" y="1242369"/>
            <a:ext cx="2763665" cy="2282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Quy trình rửa tay đúng cách ngừa virus Corona theo tiêu chuẩn WH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2335" y="4251026"/>
            <a:ext cx="3718599" cy="246004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7603689" y="3758900"/>
            <a:ext cx="3196302" cy="4855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Treo/ dán HD rửa tay</a:t>
            </a:r>
          </a:p>
        </p:txBody>
      </p:sp>
      <p:sp>
        <p:nvSpPr>
          <p:cNvPr id="21" name="Flowchart: Alternate Process 20"/>
          <p:cNvSpPr/>
          <p:nvPr/>
        </p:nvSpPr>
        <p:spPr>
          <a:xfrm>
            <a:off x="935177" y="135645"/>
            <a:ext cx="4924955" cy="570258"/>
          </a:xfrm>
          <a:prstGeom prst="flowChartAlternateProcess">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Calibri" pitchFamily="34" charset="0"/>
                <a:cs typeface="Calibri" pitchFamily="34" charset="0"/>
              </a:rPr>
              <a:t>V</a:t>
            </a:r>
            <a:r>
              <a:rPr kumimoji="0" lang="en-US" sz="3200" b="1" i="0" u="none" strike="noStrike" kern="1200" cap="none" spc="0" normalizeH="0" baseline="0" noProof="0">
                <a:ln>
                  <a:noFill/>
                </a:ln>
                <a:solidFill>
                  <a:srgbClr val="0070C0"/>
                </a:solidFill>
                <a:effectLst/>
                <a:uLnTx/>
                <a:uFillTx/>
                <a:latin typeface="Calibri" pitchFamily="34" charset="0"/>
                <a:cs typeface="Calibri" pitchFamily="34" charset="0"/>
              </a:rPr>
              <a:t>ật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tư</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thiết</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bị</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nhà</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vệ</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sinh</a:t>
            </a:r>
            <a:endPar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1561674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496" y="929483"/>
            <a:ext cx="3928151" cy="528932"/>
          </a:xfrm>
          <a:prstGeom prst="flowChartAlternate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libri" pitchFamily="34" charset="0"/>
                <a:cs typeface="Calibri" pitchFamily="34" charset="0"/>
              </a:rPr>
              <a:t>Tài</a:t>
            </a:r>
            <a:r>
              <a:rPr lang="en-US" sz="3200" b="1" dirty="0">
                <a:solidFill>
                  <a:srgbClr val="0070C0"/>
                </a:solidFill>
                <a:latin typeface="Calibri" pitchFamily="34" charset="0"/>
                <a:cs typeface="Calibri" pitchFamily="34" charset="0"/>
              </a:rPr>
              <a:t> </a:t>
            </a:r>
            <a:r>
              <a:rPr lang="en-US" sz="3200" b="1" dirty="0" err="1">
                <a:solidFill>
                  <a:srgbClr val="0070C0"/>
                </a:solidFill>
                <a:latin typeface="Calibri" pitchFamily="34" charset="0"/>
                <a:cs typeface="Calibri" pitchFamily="34" charset="0"/>
              </a:rPr>
              <a:t>liệu</a:t>
            </a:r>
            <a:r>
              <a:rPr lang="en-US" sz="3200" b="1" dirty="0">
                <a:solidFill>
                  <a:srgbClr val="0070C0"/>
                </a:solidFill>
                <a:latin typeface="Calibri" pitchFamily="34" charset="0"/>
                <a:cs typeface="Calibri" pitchFamily="34" charset="0"/>
              </a:rPr>
              <a:t> </a:t>
            </a:r>
            <a:r>
              <a:rPr lang="en-US" sz="3200" b="1" dirty="0" err="1">
                <a:solidFill>
                  <a:srgbClr val="0070C0"/>
                </a:solidFill>
                <a:latin typeface="Calibri" pitchFamily="34" charset="0"/>
                <a:cs typeface="Calibri" pitchFamily="34" charset="0"/>
              </a:rPr>
              <a:t>tuyên</a:t>
            </a:r>
            <a:r>
              <a:rPr lang="en-US" sz="3200" b="1" dirty="0">
                <a:solidFill>
                  <a:srgbClr val="0070C0"/>
                </a:solidFill>
                <a:latin typeface="Calibri" pitchFamily="34" charset="0"/>
                <a:cs typeface="Calibri" pitchFamily="34" charset="0"/>
              </a:rPr>
              <a:t> </a:t>
            </a:r>
            <a:r>
              <a:rPr lang="en-US" sz="3200" b="1" dirty="0" err="1">
                <a:solidFill>
                  <a:srgbClr val="0070C0"/>
                </a:solidFill>
                <a:latin typeface="Calibri" pitchFamily="34" charset="0"/>
                <a:cs typeface="Calibri" pitchFamily="34" charset="0"/>
              </a:rPr>
              <a:t>truyền</a:t>
            </a:r>
            <a:endParaRPr lang="en-US" sz="3200" b="1" dirty="0">
              <a:solidFill>
                <a:srgbClr val="0070C0"/>
              </a:solidFill>
              <a:latin typeface="Calibri" pitchFamily="34" charset="0"/>
              <a:cs typeface="Calibri" pitchFamily="34" charset="0"/>
            </a:endParaRPr>
          </a:p>
        </p:txBody>
      </p:sp>
      <p:sp>
        <p:nvSpPr>
          <p:cNvPr id="6" name="Title 3"/>
          <p:cNvSpPr txBox="1">
            <a:spLocks/>
          </p:cNvSpPr>
          <p:nvPr/>
        </p:nvSpPr>
        <p:spPr>
          <a:xfrm>
            <a:off x="4186989" y="947529"/>
            <a:ext cx="3734122" cy="528932"/>
          </a:xfrm>
          <a:prstGeom prst="flowChartAlternateProcess">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Nguồn</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tài</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liệu</a:t>
            </a:r>
            <a:endPar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endParaRPr>
          </a:p>
        </p:txBody>
      </p:sp>
      <p:sp>
        <p:nvSpPr>
          <p:cNvPr id="7" name="Rectangle 6"/>
          <p:cNvSpPr/>
          <p:nvPr/>
        </p:nvSpPr>
        <p:spPr>
          <a:xfrm>
            <a:off x="100582" y="1628672"/>
            <a:ext cx="3801980" cy="52293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Video clip</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điệp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Poste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rơi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tuyên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truyền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8" name="Rectangle 7"/>
          <p:cNvSpPr/>
          <p:nvPr/>
        </p:nvSpPr>
        <p:spPr>
          <a:xfrm>
            <a:off x="8129658" y="1628670"/>
            <a:ext cx="3842083" cy="52293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chủ</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PCD SXH Dengue,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chân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miệng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thủy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đậu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cúm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sởi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Covid-19…</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err="1">
                <a:solidFill>
                  <a:prstClr val="black"/>
                </a:solidFill>
                <a:latin typeface="Calibri" panose="020F0502020204030204" pitchFamily="34" charset="0"/>
                <a:cs typeface="Calibri" panose="020F0502020204030204" pitchFamily="34" charset="0"/>
              </a:rPr>
              <a:t>Phòng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kumimoji="0" lang="en-US" sz="2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heo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lây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hóa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hấp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bệnh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do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trung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bệnh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bệnh</a:t>
            </a:r>
            <a:endParaRPr kumimoji="0" lang="en-US" sz="2800" b="0" i="0" u="none" strike="noStrike" kern="1200" cap="none" spc="0" normalizeH="0" baseline="0" noProof="0" dirty="0">
              <a:ln>
                <a:noFill/>
              </a:ln>
              <a:solidFill>
                <a:prstClr val="white"/>
              </a:solidFill>
              <a:effectLst/>
              <a:uLnTx/>
              <a:uFillTx/>
              <a:latin typeface="Arial"/>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vắc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xin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PB…</a:t>
            </a:r>
          </a:p>
        </p:txBody>
      </p:sp>
      <p:sp>
        <p:nvSpPr>
          <p:cNvPr id="9" name="Rectangle 8"/>
          <p:cNvSpPr/>
          <p:nvPr/>
        </p:nvSpPr>
        <p:spPr>
          <a:xfrm>
            <a:off x="4186989" y="1628672"/>
            <a:ext cx="3734122" cy="52293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457200" marR="0" lvl="0" indent="-457200" algn="l" defTabSz="914400" rtl="0" eaLnBrk="1" fontAlgn="auto" latinLnBrk="0" hangingPunct="1">
              <a:lnSpc>
                <a:spcPct val="100000"/>
              </a:lnSpc>
              <a:spcBef>
                <a:spcPts val="0"/>
              </a:spcBef>
              <a:spcAft>
                <a:spcPts val="304"/>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Trang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web TT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Truyền</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thông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GDSK TW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Bộ</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Y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tế</a:t>
            </a:r>
            <a:endPar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Cục</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Y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tế</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dự</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phòng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Cục</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Quản</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lý</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môi</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trường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Y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tế</a:t>
            </a:r>
            <a:endPar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Sở</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Y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tế</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HN, CDC HN,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TTYT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quận</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huyện</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TYT XP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Trường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học</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tự</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xây</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dựng</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tài</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 </a:t>
            </a:r>
            <a:r>
              <a:rPr kumimoji="0" lang="en-US" sz="2800" b="0" i="0" u="none" strike="noStrike" kern="1200" cap="none" spc="0" normalizeH="0" baseline="0" noProof="0" dirty="0" err="1">
                <a:ln>
                  <a:noFill/>
                </a:ln>
                <a:solidFill>
                  <a:prstClr val="black"/>
                </a:solidFill>
                <a:effectLst/>
                <a:uLnTx/>
                <a:uFillTx/>
                <a:latin typeface="Calibri" pitchFamily="34" charset="0"/>
                <a:cs typeface="Calibri" pitchFamily="34" charset="0"/>
              </a:rPr>
              <a:t>liệu</a:t>
            </a:r>
            <a:r>
              <a:rPr kumimoji="0" lang="en-US" sz="2800" b="0" i="0" u="none" strike="noStrike" kern="1200" cap="none" spc="0" normalizeH="0" baseline="0" noProof="0" dirty="0">
                <a:ln>
                  <a:noFill/>
                </a:ln>
                <a:solidFill>
                  <a:prstClr val="black"/>
                </a:solidFill>
                <a:effectLst/>
                <a:uLnTx/>
                <a:uFillTx/>
                <a:latin typeface="Calibri" pitchFamily="34" charset="0"/>
                <a:cs typeface="Calibri"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 name="Title 3"/>
          <p:cNvSpPr txBox="1">
            <a:spLocks/>
          </p:cNvSpPr>
          <p:nvPr/>
        </p:nvSpPr>
        <p:spPr>
          <a:xfrm>
            <a:off x="8153720" y="911436"/>
            <a:ext cx="3793958" cy="565025"/>
          </a:xfrm>
          <a:prstGeom prst="flowChartAlternateProcess">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itchFamily="34" charset="0"/>
                <a:cs typeface="Calibri" pitchFamily="34" charset="0"/>
              </a:rPr>
              <a:t>Nội</a:t>
            </a:r>
            <a:r>
              <a:rPr kumimoji="0" lang="en-US" sz="3200" b="1" i="0" u="none" strike="noStrike" kern="1200" cap="none" spc="0" normalizeH="0" baseline="0" noProof="0" dirty="0">
                <a:ln>
                  <a:noFill/>
                </a:ln>
                <a:solidFill>
                  <a:srgbClr val="0070C0"/>
                </a:solidFill>
                <a:effectLst/>
                <a:uLnTx/>
                <a:uFillTx/>
                <a:latin typeface="Calibri" pitchFamily="34" charset="0"/>
                <a:cs typeface="Calibri" pitchFamily="34" charset="0"/>
              </a:rPr>
              <a:t> dung</a:t>
            </a:r>
          </a:p>
        </p:txBody>
      </p:sp>
      <p:sp>
        <p:nvSpPr>
          <p:cNvPr id="2" name="Title 1">
            <a:extLst>
              <a:ext uri="{FF2B5EF4-FFF2-40B4-BE49-F238E27FC236}">
                <a16:creationId xmlns:a16="http://schemas.microsoft.com/office/drawing/2014/main" id="{BDDBB044-C648-E256-15D2-81D4851AF6AD}"/>
              </a:ext>
            </a:extLst>
          </p:cNvPr>
          <p:cNvSpPr>
            <a:spLocks/>
          </p:cNvSpPr>
          <p:nvPr/>
        </p:nvSpPr>
        <p:spPr bwMode="auto">
          <a:xfrm>
            <a:off x="0" y="37673"/>
            <a:ext cx="12192000" cy="721553"/>
          </a:xfrm>
          <a:prstGeom prst="rect">
            <a:avLst/>
          </a:prstGeom>
          <a:no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4. CÔNG TÁC CHUẨN BỊ TUYÊN TRUYỀN</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9299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Những điều cần biết về bệnh thủy đậ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715" y="1557965"/>
            <a:ext cx="3283892" cy="41087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7728" y="375032"/>
            <a:ext cx="3223193" cy="612934"/>
          </a:xfrm>
          <a:prstGeom prst="round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Bộ</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Y </a:t>
            </a: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tế</a:t>
            </a:r>
            <a:endPar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4520715" y="119643"/>
            <a:ext cx="3283892" cy="1123712"/>
          </a:xfrm>
          <a:prstGeom prst="round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Trung</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tâm</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TT GDSK TW</a:t>
            </a:r>
          </a:p>
        </p:txBody>
      </p:sp>
      <p:sp>
        <p:nvSpPr>
          <p:cNvPr id="11" name="TextBox 10"/>
          <p:cNvSpPr txBox="1"/>
          <p:nvPr/>
        </p:nvSpPr>
        <p:spPr>
          <a:xfrm>
            <a:off x="8710863" y="375032"/>
            <a:ext cx="3211652" cy="612934"/>
          </a:xfrm>
          <a:prstGeom prst="round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Cục</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Y </a:t>
            </a: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tế</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dự</a:t>
            </a:r>
            <a:r>
              <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phòng</a:t>
            </a:r>
            <a:endParaRPr kumimoji="0" lang="en-US" sz="3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076" name="Picture 4" descr="Thông điệp 2K (KHẨU TRANG - KHỬ KHUẨN) + VẮC XIN + THUỐC + ĐIỀU TRỊ + CÔNG  NGHỆ + Ý THỨC NGƯỜI DÂN | TT Y tế Quận Phú Nhu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8" y="1557965"/>
            <a:ext cx="3223194" cy="4222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hi tiết tin"/>
          <p:cNvPicPr>
            <a:picLocks noChangeAspect="1" noChangeArrowheads="1"/>
          </p:cNvPicPr>
          <p:nvPr/>
        </p:nvPicPr>
        <p:blipFill rotWithShape="1">
          <a:blip r:embed="rId4">
            <a:extLst>
              <a:ext uri="{28A0092B-C50C-407E-A947-70E740481C1C}">
                <a14:useLocalDpi xmlns:a14="http://schemas.microsoft.com/office/drawing/2010/main" val="0"/>
              </a:ext>
            </a:extLst>
          </a:blip>
          <a:srcRect t="-1" b="828"/>
          <a:stretch/>
        </p:blipFill>
        <p:spPr bwMode="auto">
          <a:xfrm>
            <a:off x="8875084" y="1356859"/>
            <a:ext cx="3047431" cy="4376825"/>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1780674" y="5981281"/>
            <a:ext cx="8951494" cy="907591"/>
          </a:xfrm>
          <a:prstGeom prst="leftRightArrow">
            <a:avLst>
              <a:gd name="adj1" fmla="val 71700"/>
              <a:gd name="adj2" fmla="val 500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hợp</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nhiều</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nguồn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tài</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liệu</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4" name="Rectangle 3"/>
          <p:cNvSpPr/>
          <p:nvPr/>
        </p:nvSpPr>
        <p:spPr>
          <a:xfrm>
            <a:off x="4581675" y="5639310"/>
            <a:ext cx="31941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5"/>
              </a:rPr>
              <a:t>http://t5g.org.vn/tay-chan-mieng</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55553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2F72CE-F22C-2A17-F995-271DEE665B3B}"/>
              </a:ext>
            </a:extLst>
          </p:cNvPr>
          <p:cNvSpPr txBox="1"/>
          <p:nvPr/>
        </p:nvSpPr>
        <p:spPr>
          <a:xfrm>
            <a:off x="335549" y="2209710"/>
            <a:ext cx="5918764" cy="3170099"/>
          </a:xfrm>
          <a:prstGeom prst="rect">
            <a:avLst/>
          </a:prstGeom>
          <a:noFill/>
        </p:spPr>
        <p:txBody>
          <a:bodyPr wrap="square" rtlCol="0">
            <a:spAutoFit/>
          </a:bodyPr>
          <a:lstStyle/>
          <a:p>
            <a:pPr algn="ctr"/>
            <a:r>
              <a:rPr lang="vi-VN" sz="4000" b="1">
                <a:solidFill>
                  <a:srgbClr val="0070C0"/>
                </a:solidFill>
                <a:latin typeface="Calibri" panose="020F0502020204030204" pitchFamily="34" charset="0"/>
                <a:cs typeface="Calibri" panose="020F0502020204030204" pitchFamily="34" charset="0"/>
              </a:rPr>
              <a:t>PHẦN </a:t>
            </a:r>
            <a:r>
              <a:rPr lang="en-US" sz="4000" b="1">
                <a:solidFill>
                  <a:srgbClr val="0070C0"/>
                </a:solidFill>
                <a:latin typeface="Calibri" panose="020F0502020204030204" pitchFamily="34" charset="0"/>
                <a:cs typeface="Calibri" panose="020F0502020204030204" pitchFamily="34" charset="0"/>
              </a:rPr>
              <a:t>III</a:t>
            </a:r>
            <a:r>
              <a:rPr lang="vi-VN" sz="4000" b="1">
                <a:solidFill>
                  <a:srgbClr val="0070C0"/>
                </a:solidFill>
                <a:latin typeface="Calibri" panose="020F0502020204030204" pitchFamily="34" charset="0"/>
                <a:cs typeface="Calibri" panose="020F0502020204030204" pitchFamily="34" charset="0"/>
              </a:rPr>
              <a:t>: </a:t>
            </a:r>
            <a:endParaRPr lang="en-US" sz="4000" b="1" dirty="0">
              <a:solidFill>
                <a:srgbClr val="0070C0"/>
              </a:solidFill>
              <a:latin typeface="Calibri" panose="020F0502020204030204" pitchFamily="34" charset="0"/>
              <a:cs typeface="Calibri" panose="020F0502020204030204" pitchFamily="34" charset="0"/>
            </a:endParaRPr>
          </a:p>
          <a:p>
            <a:pPr algn="ctr"/>
            <a:r>
              <a:rPr lang="en-US" sz="4000" b="1">
                <a:solidFill>
                  <a:srgbClr val="0070C0"/>
                </a:solidFill>
                <a:latin typeface="Calibri" panose="020F0502020204030204" pitchFamily="34" charset="0"/>
                <a:cs typeface="Calibri" panose="020F0502020204030204" pitchFamily="34" charset="0"/>
              </a:rPr>
              <a:t>CÁC HOẠT ĐỘNG CẦN TRIỂN KHAI ĐỂ PHÒNG CHỐNG DỊCH BỆNH TRONG TRƯỜNG HỌC</a:t>
            </a:r>
            <a:endParaRPr lang="en-US" sz="4000" b="1" dirty="0">
              <a:solidFill>
                <a:srgbClr val="0070C0"/>
              </a:solidFill>
              <a:latin typeface="Calibri" panose="020F0502020204030204" pitchFamily="34" charset="0"/>
              <a:cs typeface="Calibri" panose="020F0502020204030204" pitchFamily="34" charset="0"/>
            </a:endParaRPr>
          </a:p>
        </p:txBody>
      </p:sp>
      <p:pic>
        <p:nvPicPr>
          <p:cNvPr id="3" name="Picture Placeholder 2"/>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1063" r="21063"/>
          <a:stretch>
            <a:fillRect/>
          </a:stretch>
        </p:blipFill>
        <p:spPr>
          <a:xfrm>
            <a:off x="5786925" y="-452842"/>
            <a:ext cx="6784903" cy="6593390"/>
          </a:xfrm>
        </p:spPr>
      </p:pic>
    </p:spTree>
    <p:extLst>
      <p:ext uri="{BB962C8B-B14F-4D97-AF65-F5344CB8AC3E}">
        <p14:creationId xmlns:p14="http://schemas.microsoft.com/office/powerpoint/2010/main" val="338243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01091" y="2606700"/>
            <a:ext cx="2507674" cy="2554545"/>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triển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khai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bộ</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vệ</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PCDB </a:t>
            </a:r>
          </a:p>
        </p:txBody>
      </p:sp>
      <p:sp>
        <p:nvSpPr>
          <p:cNvPr id="6" name="TextBox 5"/>
          <p:cNvSpPr txBox="1"/>
          <p:nvPr/>
        </p:nvSpPr>
        <p:spPr>
          <a:xfrm>
            <a:off x="221674" y="192994"/>
            <a:ext cx="11831782" cy="646986"/>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Arial"/>
              </a:rPr>
              <a:t>1</a:t>
            </a:r>
            <a:r>
              <a:rPr kumimoji="0" lang="en-US" sz="3200" b="1" i="0" u="none" strike="noStrike" kern="1200" cap="none" spc="0" normalizeH="0" baseline="0" noProof="0">
                <a:ln>
                  <a:noFill/>
                </a:ln>
                <a:solidFill>
                  <a:srgbClr val="0070C0"/>
                </a:solidFill>
                <a:effectLst/>
                <a:uLnTx/>
                <a:uFillTx/>
                <a:latin typeface="Arial"/>
                <a:cs typeface="+mn-cs"/>
              </a:rPr>
              <a:t>. CÁC BIỆN PHÁP PHÒNG BỆNH KHÔNG ĐẶC HIỆU</a:t>
            </a:r>
            <a:endParaRPr kumimoji="0" lang="en-US" sz="3200" b="1" i="0" u="none" strike="noStrike" kern="1200" cap="none" spc="0" normalizeH="0" baseline="0" noProof="0" dirty="0">
              <a:ln>
                <a:noFill/>
              </a:ln>
              <a:solidFill>
                <a:srgbClr val="0070C0"/>
              </a:solidFill>
              <a:effectLst/>
              <a:uLnTx/>
              <a:uFillTx/>
              <a:latin typeface="Arial"/>
              <a:cs typeface="+mn-cs"/>
            </a:endParaRPr>
          </a:p>
        </p:txBody>
      </p:sp>
      <p:sp>
        <p:nvSpPr>
          <p:cNvPr id="10" name="Hexagon 9"/>
          <p:cNvSpPr/>
          <p:nvPr/>
        </p:nvSpPr>
        <p:spPr>
          <a:xfrm>
            <a:off x="6726469" y="1371779"/>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pitchFamily="34" charset="0"/>
                <a:cs typeface="+mn-cs"/>
              </a:rPr>
              <a:t>VSMT</a:t>
            </a:r>
          </a:p>
        </p:txBody>
      </p:sp>
      <p:sp>
        <p:nvSpPr>
          <p:cNvPr id="12" name="Hexagon 11"/>
          <p:cNvSpPr/>
          <p:nvPr/>
        </p:nvSpPr>
        <p:spPr>
          <a:xfrm>
            <a:off x="8325955" y="2196035"/>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phòng</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học</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endParaRPr>
          </a:p>
        </p:txBody>
      </p:sp>
      <p:sp>
        <p:nvSpPr>
          <p:cNvPr id="13" name="Hexagon 12"/>
          <p:cNvSpPr/>
          <p:nvPr/>
        </p:nvSpPr>
        <p:spPr>
          <a:xfrm>
            <a:off x="8325955" y="3856567"/>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khử</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khuẩn</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endParaRPr>
          </a:p>
        </p:txBody>
      </p:sp>
      <p:sp>
        <p:nvSpPr>
          <p:cNvPr id="14" name="Hexagon 13"/>
          <p:cNvSpPr/>
          <p:nvPr/>
        </p:nvSpPr>
        <p:spPr>
          <a:xfrm>
            <a:off x="6718828" y="4668803"/>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B0F0"/>
                </a:solidFill>
                <a:effectLst/>
                <a:uLnTx/>
                <a:uFillTx/>
                <a:latin typeface="Calibri" panose="020F0502020204030204" pitchFamily="34" charset="0"/>
                <a:cs typeface="+mn-cs"/>
              </a:rPr>
              <a:t>cá</a:t>
            </a:r>
            <a:r>
              <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B0F0"/>
                </a:solidFill>
                <a:effectLst/>
                <a:uLnTx/>
                <a:uFillTx/>
                <a:latin typeface="Calibri" panose="020F0502020204030204" pitchFamily="34" charset="0"/>
                <a:cs typeface="+mn-cs"/>
              </a:rPr>
              <a:t>nhân</a:t>
            </a:r>
            <a:endParaRPr kumimoji="0" lang="en-US" sz="2800" b="1" i="0" u="none" strike="noStrike" kern="1200" cap="none" spc="0" normalizeH="0" baseline="0" noProof="0" dirty="0">
              <a:ln>
                <a:noFill/>
              </a:ln>
              <a:solidFill>
                <a:srgbClr val="00B0F0"/>
              </a:solidFill>
              <a:effectLst/>
              <a:uLnTx/>
              <a:uFillTx/>
              <a:latin typeface="Calibri" panose="020F0502020204030204" pitchFamily="34" charset="0"/>
              <a:cs typeface="+mn-cs"/>
            </a:endParaRPr>
          </a:p>
        </p:txBody>
      </p:sp>
      <p:sp>
        <p:nvSpPr>
          <p:cNvPr id="15" name="Hexagon 14"/>
          <p:cNvSpPr/>
          <p:nvPr/>
        </p:nvSpPr>
        <p:spPr>
          <a:xfrm>
            <a:off x="5126983" y="3891944"/>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61358">
                    <a:lumMod val="60000"/>
                    <a:lumOff val="40000"/>
                  </a:srgbClr>
                </a:solidFill>
                <a:effectLst/>
                <a:uLnTx/>
                <a:uFillTx/>
                <a:latin typeface="Calibri" panose="020F0502020204030204" pitchFamily="34" charset="0"/>
                <a:cs typeface="+mn-cs"/>
              </a:rPr>
              <a:t>Cách</a:t>
            </a:r>
            <a:r>
              <a:rPr kumimoji="0" lang="en-US" sz="2800" b="1" i="0" u="none" strike="noStrike" kern="1200" cap="none" spc="0" normalizeH="0" baseline="0" noProof="0" dirty="0">
                <a:ln>
                  <a:noFill/>
                </a:ln>
                <a:solidFill>
                  <a:srgbClr val="E61358">
                    <a:lumMod val="60000"/>
                    <a:lumOff val="40000"/>
                  </a:srgbClr>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E61358">
                    <a:lumMod val="60000"/>
                    <a:lumOff val="40000"/>
                  </a:srgbClr>
                </a:solidFill>
                <a:effectLst/>
                <a:uLnTx/>
                <a:uFillTx/>
                <a:latin typeface="Calibri" panose="020F0502020204030204" pitchFamily="34" charset="0"/>
                <a:cs typeface="+mn-cs"/>
              </a:rPr>
              <a:t>ly</a:t>
            </a:r>
            <a:r>
              <a:rPr kumimoji="0" lang="en-US" sz="2800" b="1" i="0" u="none" strike="noStrike" kern="1200" cap="none" spc="0" normalizeH="0" baseline="0" noProof="0" dirty="0">
                <a:ln>
                  <a:noFill/>
                </a:ln>
                <a:solidFill>
                  <a:srgbClr val="E61358">
                    <a:lumMod val="60000"/>
                    <a:lumOff val="40000"/>
                  </a:srgbClr>
                </a:solidFill>
                <a:effectLst/>
                <a:uLnTx/>
                <a:uFillTx/>
                <a:latin typeface="Calibri" panose="020F0502020204030204" pitchFamily="34" charset="0"/>
                <a:cs typeface="+mn-cs"/>
              </a:rPr>
              <a:t> YT</a:t>
            </a:r>
          </a:p>
        </p:txBody>
      </p:sp>
      <p:sp>
        <p:nvSpPr>
          <p:cNvPr id="16" name="Hexagon 15"/>
          <p:cNvSpPr/>
          <p:nvPr/>
        </p:nvSpPr>
        <p:spPr>
          <a:xfrm>
            <a:off x="5126983" y="2208055"/>
            <a:ext cx="1981826" cy="16485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Tuyên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mn-cs"/>
              </a:rPr>
              <a:t>truyền</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mn-cs"/>
            </a:endParaRPr>
          </a:p>
        </p:txBody>
      </p:sp>
      <p:sp>
        <p:nvSpPr>
          <p:cNvPr id="17" name="Hexagon 16"/>
          <p:cNvSpPr/>
          <p:nvPr/>
        </p:nvSpPr>
        <p:spPr>
          <a:xfrm>
            <a:off x="6718828" y="3044331"/>
            <a:ext cx="1981826" cy="1648512"/>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mn-cs"/>
              </a:rPr>
              <a:t>BP PCD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cs typeface="+mn-cs"/>
              </a:rPr>
              <a:t>không</a:t>
            </a: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cs typeface="+mn-cs"/>
              </a:rPr>
              <a:t>đặc</a:t>
            </a: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mn-cs"/>
              </a:rPr>
              <a:t>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cs typeface="+mn-cs"/>
              </a:rPr>
              <a:t>hiệu</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3203794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155575" y="1060934"/>
            <a:ext cx="2165198" cy="5603102"/>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indent="0" algn="just">
              <a:spcBef>
                <a:spcPts val="0"/>
              </a:spcBef>
              <a:buNone/>
            </a:pPr>
            <a:r>
              <a:rPr lang="en-US" dirty="0">
                <a:solidFill>
                  <a:srgbClr val="0070C0"/>
                </a:solidFill>
                <a:latin typeface="Calibri" panose="020F0502020204030204" pitchFamily="34" charset="0"/>
                <a:cs typeface="Calibri" panose="020F0502020204030204" pitchFamily="34" charset="0"/>
              </a:rPr>
              <a:t>V</a:t>
            </a:r>
            <a:r>
              <a:rPr lang="vi-VN" dirty="0">
                <a:solidFill>
                  <a:srgbClr val="0070C0"/>
                </a:solidFill>
                <a:latin typeface="Calibri" panose="020F0502020204030204" pitchFamily="34" charset="0"/>
                <a:cs typeface="Calibri" panose="020F0502020204030204" pitchFamily="34" charset="0"/>
              </a:rPr>
              <a:t>ệ sinh </a:t>
            </a:r>
            <a:r>
              <a:rPr lang="en-US" dirty="0" err="1">
                <a:solidFill>
                  <a:srgbClr val="0070C0"/>
                </a:solidFill>
                <a:latin typeface="Calibri" panose="020F0502020204030204" pitchFamily="34" charset="0"/>
                <a:cs typeface="Calibri" panose="020F0502020204030204" pitchFamily="34" charset="0"/>
              </a:rPr>
              <a:t>nơi</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học</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nơi</a:t>
            </a:r>
            <a:r>
              <a:rPr lang="vi-VN" dirty="0">
                <a:solidFill>
                  <a:srgbClr val="0070C0"/>
                </a:solidFill>
                <a:latin typeface="Calibri" panose="020F0502020204030204" pitchFamily="34" charset="0"/>
                <a:cs typeface="Calibri" panose="020F0502020204030204" pitchFamily="34" charset="0"/>
              </a:rPr>
              <a:t> làm việc, </a:t>
            </a:r>
            <a:r>
              <a:rPr lang="en-US" dirty="0" err="1">
                <a:solidFill>
                  <a:srgbClr val="0070C0"/>
                </a:solidFill>
                <a:latin typeface="Calibri" panose="020F0502020204030204" pitchFamily="34" charset="0"/>
                <a:cs typeface="Calibri" panose="020F0502020204030204" pitchFamily="34" charset="0"/>
              </a:rPr>
              <a:t>sắp</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xếp</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gọn</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gàng</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xua</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đuổi</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muỗi</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đảm</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bảo</a:t>
            </a:r>
            <a:r>
              <a:rPr lang="en-US" dirty="0">
                <a:solidFill>
                  <a:srgbClr val="0070C0"/>
                </a:solidFill>
                <a:latin typeface="Calibri" panose="020F0502020204030204" pitchFamily="34" charset="0"/>
                <a:cs typeface="Calibri" panose="020F0502020204030204" pitchFamily="34" charset="0"/>
              </a:rPr>
              <a:t> </a:t>
            </a:r>
            <a:r>
              <a:rPr lang="vi-VN" dirty="0">
                <a:solidFill>
                  <a:srgbClr val="0070C0"/>
                </a:solidFill>
                <a:latin typeface="Calibri" panose="020F0502020204030204" pitchFamily="34" charset="0"/>
                <a:cs typeface="Calibri" panose="020F0502020204030204" pitchFamily="34" charset="0"/>
              </a:rPr>
              <a:t>thông thoáng</a:t>
            </a:r>
            <a:r>
              <a:rPr lang="en-US" dirty="0">
                <a:solidFill>
                  <a:srgbClr val="0070C0"/>
                </a:solidFill>
                <a:latin typeface="Calibri" panose="020F0502020204030204" pitchFamily="34" charset="0"/>
                <a:cs typeface="Calibri" panose="020F0502020204030204" pitchFamily="34" charset="0"/>
              </a:rPr>
              <a:t>.</a:t>
            </a:r>
          </a:p>
          <a:p>
            <a:pPr marL="0" indent="0" algn="just">
              <a:spcBef>
                <a:spcPts val="0"/>
              </a:spcBef>
              <a:buNone/>
            </a:pPr>
            <a:r>
              <a:rPr lang="en-US" dirty="0" err="1">
                <a:solidFill>
                  <a:srgbClr val="0070C0"/>
                </a:solidFill>
                <a:latin typeface="Calibri" panose="020F0502020204030204" pitchFamily="34" charset="0"/>
                <a:cs typeface="Calibri" panose="020F0502020204030204" pitchFamily="34" charset="0"/>
              </a:rPr>
              <a:t>Rà</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soát</a:t>
            </a:r>
            <a:r>
              <a:rPr lang="en-US" dirty="0">
                <a:solidFill>
                  <a:srgbClr val="0070C0"/>
                </a:solidFill>
                <a:latin typeface="Calibri" panose="020F0502020204030204" pitchFamily="34" charset="0"/>
                <a:cs typeface="Calibri" panose="020F0502020204030204" pitchFamily="34" charset="0"/>
              </a:rPr>
              <a:t> DCCN </a:t>
            </a:r>
            <a:r>
              <a:rPr lang="en-US" dirty="0" err="1">
                <a:solidFill>
                  <a:srgbClr val="0070C0"/>
                </a:solidFill>
                <a:latin typeface="Calibri" panose="020F0502020204030204" pitchFamily="34" charset="0"/>
                <a:cs typeface="Calibri" panose="020F0502020204030204" pitchFamily="34" charset="0"/>
              </a:rPr>
              <a:t>có</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bọ</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gậy</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xử</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lý</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triệt</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để</a:t>
            </a:r>
            <a:endParaRPr lang="vi-VN" dirty="0">
              <a:solidFill>
                <a:srgbClr val="0070C0"/>
              </a:solidFill>
              <a:latin typeface="Calibri" panose="020F0502020204030204" pitchFamily="34" charset="0"/>
              <a:cs typeface="Calibri" panose="020F0502020204030204" pitchFamily="34" charset="0"/>
            </a:endParaRPr>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966"/>
          <a:stretch/>
        </p:blipFill>
        <p:spPr>
          <a:xfrm>
            <a:off x="0" y="-7434"/>
            <a:ext cx="9159488" cy="6865434"/>
          </a:xfrm>
        </p:spPr>
      </p:pic>
      <p:sp>
        <p:nvSpPr>
          <p:cNvPr id="9" name="Rounded Rectangle 8"/>
          <p:cNvSpPr/>
          <p:nvPr/>
        </p:nvSpPr>
        <p:spPr>
          <a:xfrm>
            <a:off x="2445464" y="1060934"/>
            <a:ext cx="2251227" cy="5603102"/>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Lau sàn bằng nước sát khuẩn, vệ sinh các đồ dùng, dụng cụ, bề mặt như sàn nhà, tay nắm cửa, tay vịn cầu thang, </a:t>
            </a:r>
            <a:r>
              <a:rPr kumimoji="0" lang="en-US" sz="28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lan</a:t>
            </a:r>
            <a:r>
              <a:rPr kumimoji="0" lang="en-US"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can, </a:t>
            </a: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bàn phím…</a:t>
            </a:r>
          </a:p>
        </p:txBody>
      </p:sp>
      <p:sp>
        <p:nvSpPr>
          <p:cNvPr id="11" name="Rounded Rectangle 10"/>
          <p:cNvSpPr/>
          <p:nvPr/>
        </p:nvSpPr>
        <p:spPr>
          <a:xfrm>
            <a:off x="4838492" y="1060934"/>
            <a:ext cx="2227326" cy="5409139"/>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90000"/>
              </a:lnSpc>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Sử dụng nước ăn uống, sinh hoạt đảm bảo hợp vệ sinh.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90000"/>
              </a:lnSpc>
              <a:buClrTx/>
              <a:buSzTx/>
              <a:buFontTx/>
              <a:buNone/>
              <a:tabLst/>
              <a:defRPr/>
            </a:pPr>
            <a:r>
              <a:rPr lang="en-US" sz="2800" dirty="0" err="1">
                <a:solidFill>
                  <a:prstClr val="black"/>
                </a:solidFill>
                <a:latin typeface="Calibri" panose="020F0502020204030204" pitchFamily="34" charset="0"/>
                <a:cs typeface="Calibri" panose="020F0502020204030204" pitchFamily="34" charset="0"/>
              </a:rPr>
              <a:t>Bể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chứa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nắp</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kín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lưới</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chắn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côn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trùng</a:t>
            </a:r>
            <a:r>
              <a:rPr lang="en-US" sz="2800" dirty="0">
                <a:solidFill>
                  <a:prstClr val="black"/>
                </a:solidFill>
                <a:latin typeface="Calibri" panose="020F0502020204030204" pitchFamily="34" charset="0"/>
                <a:cs typeface="Calibri" panose="020F0502020204030204" pitchFamily="34" charset="0"/>
              </a:rPr>
              <a:t>, VS </a:t>
            </a:r>
            <a:r>
              <a:rPr lang="en-US" sz="2800" dirty="0" err="1">
                <a:solidFill>
                  <a:prstClr val="black"/>
                </a:solidFill>
                <a:latin typeface="Calibri" panose="020F0502020204030204" pitchFamily="34" charset="0"/>
                <a:cs typeface="Calibri" panose="020F0502020204030204" pitchFamily="34" charset="0"/>
              </a:rPr>
              <a:t>bể</a:t>
            </a:r>
            <a:endParaRPr lang="en-US" sz="2800" dirty="0">
              <a:solidFill>
                <a:prstClr val="black"/>
              </a:solidFill>
              <a:latin typeface="Calibri" panose="020F0502020204030204" pitchFamily="34" charset="0"/>
              <a:cs typeface="Calibri" panose="020F0502020204030204" pitchFamily="34" charset="0"/>
            </a:endParaRPr>
          </a:p>
          <a:p>
            <a:pPr algn="just">
              <a:lnSpc>
                <a:spcPct val="90000"/>
              </a:lnSpc>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XN</a:t>
            </a:r>
            <a:r>
              <a:rPr kumimoji="0" lang="en-US" sz="2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chất</a:t>
            </a:r>
            <a:r>
              <a:rPr kumimoji="0" lang="en-US" sz="2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lượng</a:t>
            </a:r>
            <a:r>
              <a:rPr kumimoji="0" lang="en-US" sz="2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2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2600" dirty="0">
                <a:solidFill>
                  <a:srgbClr val="0000FF"/>
                </a:solidFill>
                <a:ea typeface="Verdana" pitchFamily="34" charset="0"/>
                <a:cs typeface="Verdana" pitchFamily="34" charset="0"/>
              </a:rPr>
              <a:t>QCVN 01</a:t>
            </a:r>
            <a:r>
              <a:rPr lang="en-US" sz="2600" dirty="0">
                <a:solidFill>
                  <a:srgbClr val="0000FF"/>
                </a:solidFill>
                <a:ea typeface="Verdana" pitchFamily="34" charset="0"/>
                <a:cs typeface="Verdana" pitchFamily="34" charset="0"/>
              </a:rPr>
              <a:t>-1/</a:t>
            </a:r>
            <a:r>
              <a:rPr lang="vi-VN" sz="2600" dirty="0">
                <a:solidFill>
                  <a:srgbClr val="0000FF"/>
                </a:solidFill>
                <a:ea typeface="Verdana" pitchFamily="34" charset="0"/>
                <a:cs typeface="Verdana" pitchFamily="34" charset="0"/>
              </a:rPr>
              <a:t>20</a:t>
            </a:r>
            <a:r>
              <a:rPr lang="en-US" sz="2600" dirty="0">
                <a:solidFill>
                  <a:srgbClr val="0000FF"/>
                </a:solidFill>
                <a:ea typeface="Verdana" pitchFamily="34" charset="0"/>
                <a:cs typeface="Verdana" pitchFamily="34" charset="0"/>
              </a:rPr>
              <a:t>18</a:t>
            </a:r>
            <a:r>
              <a:rPr lang="vi-VN" sz="2600" dirty="0">
                <a:solidFill>
                  <a:srgbClr val="0000FF"/>
                </a:solidFill>
                <a:ea typeface="Verdana" pitchFamily="34" charset="0"/>
                <a:cs typeface="Verdana" pitchFamily="34" charset="0"/>
              </a:rPr>
              <a:t>/B</a:t>
            </a:r>
            <a:r>
              <a:rPr lang="en-US" sz="2600" dirty="0">
                <a:solidFill>
                  <a:srgbClr val="0000FF"/>
                </a:solidFill>
                <a:ea typeface="Verdana" pitchFamily="34" charset="0"/>
                <a:cs typeface="Verdana" pitchFamily="34" charset="0"/>
              </a:rPr>
              <a:t>YT</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Rounded Rectangle 12"/>
          <p:cNvSpPr/>
          <p:nvPr/>
        </p:nvSpPr>
        <p:spPr>
          <a:xfrm>
            <a:off x="7190509" y="955408"/>
            <a:ext cx="1968979" cy="5514665"/>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Thu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gom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loại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đổ</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đổ</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định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lang="en-US" sz="2800" dirty="0" err="1">
                <a:solidFill>
                  <a:prstClr val="black"/>
                </a:solidFill>
                <a:latin typeface="Calibri" panose="020F0502020204030204" pitchFamily="34" charset="0"/>
                <a:cs typeface="Calibri" panose="020F0502020204030204" pitchFamily="34" charset="0"/>
              </a:rPr>
              <a:t>Khu</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tập</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trung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rác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mái</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che</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thùng</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rác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nắp</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AutoShape 2" descr="Tác dụng không ngờ của việc uống nước vào sáng sớ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AutoShape 4" descr="Tác dụng không ngờ của việc uống nước vào sáng sớ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AutoShape 6" descr="Tác dụng không ngờ của việc uống nước vào sáng sớ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5800" y="1447800"/>
            <a:ext cx="8305800" cy="4130675"/>
          </a:xfrm>
        </p:spPr>
      </p:pic>
      <p:pic>
        <p:nvPicPr>
          <p:cNvPr id="18" name="Picture 2" descr="Kết quả hình ảnh cho hÌNH ẢNH BỂ chứa nước"/>
          <p:cNvPicPr>
            <a:picLocks noChangeAspect="1" noChangeArrowheads="1"/>
          </p:cNvPicPr>
          <p:nvPr/>
        </p:nvPicPr>
        <p:blipFill>
          <a:blip r:embed="rId4"/>
          <a:srcRect/>
          <a:stretch>
            <a:fillRect/>
          </a:stretch>
        </p:blipFill>
        <p:spPr bwMode="auto">
          <a:xfrm>
            <a:off x="9301288" y="849678"/>
            <a:ext cx="2877794" cy="2863061"/>
          </a:xfrm>
          <a:prstGeom prst="rect">
            <a:avLst/>
          </a:prstGeom>
          <a:noFill/>
          <a:ln w="9525">
            <a:noFill/>
            <a:miter lim="800000"/>
            <a:headEnd/>
            <a:tailEnd/>
          </a:ln>
        </p:spPr>
      </p:pic>
      <p:pic>
        <p:nvPicPr>
          <p:cNvPr id="1026" name="Picture 2" descr="Xe đẩy rác 660 lít bằng nhự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6291" y="3765503"/>
            <a:ext cx="3272079" cy="3092497"/>
          </a:xfrm>
          <a:prstGeom prst="round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AAA150D-36AD-47F6-B433-47054C866FC6}"/>
              </a:ext>
            </a:extLst>
          </p:cNvPr>
          <p:cNvSpPr>
            <a:spLocks/>
          </p:cNvSpPr>
          <p:nvPr/>
        </p:nvSpPr>
        <p:spPr bwMode="auto">
          <a:xfrm>
            <a:off x="2635347" y="55163"/>
            <a:ext cx="6921305"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VỆ SINH MÔI TRƯỜNG</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842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310" y="1026391"/>
            <a:ext cx="4710545" cy="6108700"/>
          </a:xfrm>
        </p:spPr>
        <p:txBody>
          <a:bodyPr>
            <a:noAutofit/>
          </a:bodyPr>
          <a:lstStyle/>
          <a:p>
            <a:pPr>
              <a:lnSpc>
                <a:spcPct val="110000"/>
              </a:lnSpc>
              <a:spcBef>
                <a:spcPts val="300"/>
              </a:spcBef>
            </a:pPr>
            <a:r>
              <a:rPr lang="en-US" sz="3200" b="1">
                <a:latin typeface="Calibri" panose="020F0502020204030204" pitchFamily="34" charset="0"/>
                <a:cs typeface="Calibri" panose="020F0502020204030204" pitchFamily="34" charset="0"/>
              </a:rPr>
              <a:t>Phòng học, phòng chức năng: </a:t>
            </a:r>
            <a:r>
              <a:rPr lang="en-US" sz="3200" dirty="0" err="1">
                <a:latin typeface="Calibri" panose="020F0502020204030204" pitchFamily="34" charset="0"/>
                <a:cs typeface="Calibri" panose="020F0502020204030204" pitchFamily="34" charset="0"/>
              </a:rPr>
              <a:t>Vệ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rèm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sổ</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nắm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thoáng</a:t>
            </a:r>
            <a:endParaRPr lang="en-US" sz="3200" dirty="0">
              <a:latin typeface="Calibri" panose="020F0502020204030204" pitchFamily="34" charset="0"/>
              <a:cs typeface="Calibri" panose="020F0502020204030204" pitchFamily="34" charset="0"/>
            </a:endParaRPr>
          </a:p>
          <a:p>
            <a:pPr>
              <a:spcBef>
                <a:spcPts val="300"/>
              </a:spcBef>
            </a:pPr>
            <a:endParaRPr lang="en-US" sz="3200" dirty="0">
              <a:latin typeface="Calibri" panose="020F0502020204030204" pitchFamily="34" charset="0"/>
              <a:cs typeface="Calibri" panose="020F0502020204030204" pitchFamily="34" charset="0"/>
            </a:endParaRPr>
          </a:p>
          <a:p>
            <a:pPr>
              <a:spcBef>
                <a:spcPts val="300"/>
              </a:spcBef>
            </a:pPr>
            <a:endParaRPr lang="en-US" sz="3200" dirty="0">
              <a:latin typeface="Calibri" panose="020F0502020204030204" pitchFamily="34" charset="0"/>
              <a:cs typeface="Calibri" panose="020F0502020204030204" pitchFamily="34" charset="0"/>
            </a:endParaRPr>
          </a:p>
          <a:p>
            <a:pPr>
              <a:spcBef>
                <a:spcPts val="300"/>
              </a:spcBef>
            </a:pPr>
            <a:r>
              <a:rPr lang="en-US" sz="3200" b="1" dirty="0" err="1">
                <a:latin typeface="Calibri" panose="020F0502020204030204" pitchFamily="34" charset="0"/>
                <a:cs typeface="Calibri" panose="020F0502020204030204" pitchFamily="34" charset="0"/>
              </a:rPr>
              <a:t>Khu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vực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trú</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bảo</a:t>
            </a:r>
            <a:r>
              <a:rPr lang="en-US" sz="3200" dirty="0">
                <a:latin typeface="Calibri" panose="020F0502020204030204" pitchFamily="34" charset="0"/>
                <a:cs typeface="Calibri" panose="020F0502020204030204" pitchFamily="34" charset="0"/>
              </a:rPr>
              <a:t> VS (</a:t>
            </a:r>
            <a:r>
              <a:rPr lang="en-US" sz="3200" dirty="0" err="1">
                <a:latin typeface="Calibri" panose="020F0502020204030204" pitchFamily="34" charset="0"/>
                <a:cs typeface="Calibri" panose="020F0502020204030204" pitchFamily="34" charset="0"/>
              </a:rPr>
              <a:t>chăn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chiếu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mặt</a:t>
            </a:r>
            <a:r>
              <a:rPr lang="en-US" sz="3200" dirty="0">
                <a:latin typeface="Calibri" panose="020F0502020204030204" pitchFamily="34" charset="0"/>
                <a:cs typeface="Calibri" panose="020F0502020204030204" pitchFamily="34" charset="0"/>
              </a:rPr>
              <a:t>, ca </a:t>
            </a:r>
            <a:r>
              <a:rPr lang="en-US" sz="3200" err="1">
                <a:latin typeface="Calibri" panose="020F0502020204030204" pitchFamily="34" charset="0"/>
                <a:cs typeface="Calibri" panose="020F0502020204030204" pitchFamily="34" charset="0"/>
              </a:rPr>
              <a:t>cốc</a:t>
            </a:r>
            <a:r>
              <a:rPr lang="en-US" sz="320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95592" name="Picture 8" descr="Káº¿t quáº£ hÃ¬nh áº£nh cho Äá»t thÃ´ng thoÃ¡ng giáº£ng ÄÆ°á»ng"/>
          <p:cNvPicPr>
            <a:picLocks noChangeAspect="1" noChangeArrowheads="1"/>
          </p:cNvPicPr>
          <p:nvPr/>
        </p:nvPicPr>
        <p:blipFill>
          <a:blip r:embed="rId2"/>
          <a:srcRect/>
          <a:stretch>
            <a:fillRect/>
          </a:stretch>
        </p:blipFill>
        <p:spPr bwMode="auto">
          <a:xfrm>
            <a:off x="4966855" y="1009997"/>
            <a:ext cx="3117272" cy="3068204"/>
          </a:xfrm>
          <a:prstGeom prst="roundRect">
            <a:avLst/>
          </a:prstGeom>
          <a:noFill/>
        </p:spPr>
      </p:pic>
      <p:sp>
        <p:nvSpPr>
          <p:cNvPr id="6" name="Content Placeholder 2"/>
          <p:cNvSpPr txBox="1">
            <a:spLocks/>
          </p:cNvSpPr>
          <p:nvPr/>
        </p:nvSpPr>
        <p:spPr>
          <a:xfrm>
            <a:off x="8368146" y="877989"/>
            <a:ext cx="3823854" cy="3365053"/>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pPr>
            <a:r>
              <a:rPr lang="en-US" sz="3200" b="1" dirty="0" err="1">
                <a:latin typeface="Calibri" panose="020F0502020204030204" pitchFamily="34" charset="0"/>
                <a:cs typeface="Calibri" panose="020F0502020204030204" pitchFamily="34" charset="0"/>
              </a:rPr>
              <a:t>Thùng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p>
          <a:p>
            <a:pPr marL="0" indent="0" algn="just">
              <a:lnSpc>
                <a:spcPct val="100000"/>
              </a:lnSpc>
              <a:spcBef>
                <a:spcPts val="600"/>
              </a:spcBef>
              <a:buNone/>
            </a:pPr>
            <a:r>
              <a:rPr lang="en-US" sz="3200" dirty="0" err="1">
                <a:latin typeface="Calibri" panose="020F0502020204030204" pitchFamily="34" charset="0"/>
                <a:cs typeface="Calibri" panose="020F0502020204030204" pitchFamily="34" charset="0"/>
              </a:rPr>
              <a:t>Bố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cuối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lang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đặt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uống</a:t>
            </a:r>
            <a:endParaRPr lang="en-US" sz="3200" dirty="0">
              <a:latin typeface="Calibri" panose="020F0502020204030204" pitchFamily="34" charset="0"/>
              <a:cs typeface="Calibri" panose="020F0502020204030204" pitchFamily="34" charset="0"/>
            </a:endParaRPr>
          </a:p>
          <a:p>
            <a:pPr marL="0" indent="0" algn="just">
              <a:lnSpc>
                <a:spcPct val="100000"/>
              </a:lnSpc>
              <a:spcBef>
                <a:spcPts val="600"/>
              </a:spcBef>
              <a:buNone/>
            </a:pPr>
            <a:r>
              <a:rPr lang="en-US" sz="3200" dirty="0" err="1">
                <a:latin typeface="Calibri" panose="020F0502020204030204" pitchFamily="34" charset="0"/>
                <a:cs typeface="Calibri" panose="020F0502020204030204" pitchFamily="34" charset="0"/>
              </a:rPr>
              <a:t>Thùng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nắp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hợp</a:t>
            </a:r>
            <a:r>
              <a:rPr lang="en-US" sz="3200" dirty="0">
                <a:latin typeface="Calibri" panose="020F0502020204030204" pitchFamily="34" charset="0"/>
                <a:cs typeface="Calibri" panose="020F0502020204030204" pitchFamily="34" charset="0"/>
              </a:rPr>
              <a:t>, VS </a:t>
            </a:r>
            <a:r>
              <a:rPr lang="en-US" sz="3200" dirty="0" err="1">
                <a:latin typeface="Calibri" panose="020F0502020204030204" pitchFamily="34" charset="0"/>
                <a:cs typeface="Calibri" panose="020F0502020204030204" pitchFamily="34" charset="0"/>
              </a:rPr>
              <a:t>thường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xuyên</a:t>
            </a:r>
            <a:endParaRPr lang="en-US" sz="3200" dirty="0">
              <a:latin typeface="Calibri" panose="020F0502020204030204" pitchFamily="34" charset="0"/>
              <a:cs typeface="Calibri" panose="020F0502020204030204" pitchFamily="34" charset="0"/>
            </a:endParaRPr>
          </a:p>
          <a:p>
            <a:pPr marL="0" indent="0" algn="just">
              <a:spcBef>
                <a:spcPts val="600"/>
              </a:spcBef>
              <a:buNone/>
            </a:pPr>
            <a:endParaRPr lang="en-US" sz="3200" dirty="0">
              <a:solidFill>
                <a:srgbClr val="0070C0"/>
              </a:solidFill>
              <a:latin typeface="Calibri" panose="020F0502020204030204" pitchFamily="34" charset="0"/>
              <a:cs typeface="Calibri" panose="020F0502020204030204" pitchFamily="34" charset="0"/>
            </a:endParaRPr>
          </a:p>
          <a:p>
            <a:pPr algn="just">
              <a:spcBef>
                <a:spcPts val="600"/>
              </a:spcBef>
              <a:buFont typeface="Arial" panose="020B0604020202020204" pitchFamily="34" charset="0"/>
              <a:buNone/>
            </a:pPr>
            <a:endParaRPr lang="en-US" sz="3200" dirty="0">
              <a:solidFill>
                <a:srgbClr val="0070C0"/>
              </a:solidFill>
              <a:latin typeface="Calibri" panose="020F0502020204030204" pitchFamily="34" charset="0"/>
              <a:cs typeface="Calibri" panose="020F0502020204030204" pitchFamily="34" charset="0"/>
            </a:endParaRPr>
          </a:p>
          <a:p>
            <a:pPr algn="just"/>
            <a:endParaRPr lang="en-US" sz="3200" dirty="0">
              <a:solidFill>
                <a:srgbClr val="0070C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364" y="5019229"/>
            <a:ext cx="2008910" cy="1921564"/>
          </a:xfrm>
          <a:prstGeom prst="rect">
            <a:avLst/>
          </a:prstGeom>
        </p:spPr>
      </p:pic>
      <p:pic>
        <p:nvPicPr>
          <p:cNvPr id="3076" name="Picture 4" descr="Học sinh ở bán trú như thế nà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6855" y="4243042"/>
            <a:ext cx="3205479" cy="2614958"/>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E4547F-5205-14BE-E377-EDB7C7D4218F}"/>
              </a:ext>
            </a:extLst>
          </p:cNvPr>
          <p:cNvSpPr>
            <a:spLocks/>
          </p:cNvSpPr>
          <p:nvPr/>
        </p:nvSpPr>
        <p:spPr bwMode="auto">
          <a:xfrm>
            <a:off x="0" y="37673"/>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VỆ SINH PHÒNG HỌC, PHÒNG CHỨC NĂNG, THƯ VIỆN</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9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ác bệnh tiêu hóa thường gặp bạn cần biết - Ocean Pharm Tin tức"/>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7975" y="768019"/>
            <a:ext cx="2638425" cy="1900986"/>
          </a:xfrm>
          <a:prstGeom prst="ellipse">
            <a:avLst/>
          </a:prstGeom>
          <a:noFill/>
          <a:extLst>
            <a:ext uri="{909E8E84-426E-40DD-AFC4-6F175D3DCCD1}">
              <a14:hiddenFill xmlns:a14="http://schemas.microsoft.com/office/drawing/2010/main">
                <a:solidFill>
                  <a:srgbClr val="FFFFFF"/>
                </a:solidFill>
              </a14:hiddenFill>
            </a:ext>
          </a:extLst>
        </p:spPr>
      </p:pic>
      <p:sp>
        <p:nvSpPr>
          <p:cNvPr id="4" name="AutoShape 4" descr="Các bệnh lây qua đường hô hấp dễ mắc phải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AutoShape 6" descr="Các bệnh lây qua đường hô hấp dễ mắc phải nhấ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AutoShape 8" descr="Các bệnh lây qua đường hô hấp dễ mắc phải nhấ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2058" name="Picture 10" descr="Các bệnh lây qua đường hô hấp dễ mắc phả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362" y="830776"/>
            <a:ext cx="2729518" cy="1885670"/>
          </a:xfrm>
          <a:prstGeom prst="ellipse">
            <a:avLst/>
          </a:prstGeom>
          <a:noFill/>
          <a:extLst>
            <a:ext uri="{909E8E84-426E-40DD-AFC4-6F175D3DCCD1}">
              <a14:hiddenFill xmlns:a14="http://schemas.microsoft.com/office/drawing/2010/main">
                <a:solidFill>
                  <a:srgbClr val="FFFFFF"/>
                </a:solidFill>
              </a14:hiddenFill>
            </a:ext>
          </a:extLst>
        </p:spPr>
      </p:pic>
      <p:sp>
        <p:nvSpPr>
          <p:cNvPr id="7" name="AutoShape 12" descr="Khi nào nên nghĩ tới việc xét nghiệm bệnh lây qua đường tình dục? | Vinme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AutoShape 14" descr="Khi nào nên nghĩ tới việc xét nghiệm bệnh lây qua đường tình dục? | Vinme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2064" name="Picture 16" descr="Khi nào nên nghĩ tới việc xét nghiệm bệnh lây qua đường tình dục?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7598" y="830776"/>
            <a:ext cx="2479962" cy="1885670"/>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434990" y="3342694"/>
            <a:ext cx="2599484" cy="28848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Calibri" panose="020F0502020204030204" pitchFamily="34" charset="0"/>
                <a:cs typeface="Calibri" panose="020F0502020204030204" pitchFamily="34" charset="0"/>
              </a:rPr>
              <a:t>Đau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mắt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đỏ</a:t>
            </a:r>
            <a:endParaRPr lang="en-US" sz="2800" b="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Ghẻ</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nấm</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Calibri" panose="020F0502020204030204" pitchFamily="34" charset="0"/>
                <a:cs typeface="Calibri" panose="020F0502020204030204" pitchFamily="34" charset="0"/>
              </a:rPr>
              <a:t>Dại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uốn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ván</a:t>
            </a:r>
            <a:endParaRPr lang="en-US" sz="2800" b="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Calibri" panose="020F0502020204030204" pitchFamily="34" charset="0"/>
                <a:cs typeface="Calibri" panose="020F0502020204030204" pitchFamily="34" charset="0"/>
              </a:rPr>
              <a:t>Tay</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miệng</a:t>
            </a:r>
            <a:endParaRPr lang="en-US" sz="2800" b="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a:off x="3496396" y="3307616"/>
            <a:ext cx="2599484" cy="28702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Cúm</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Lao,</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Sởi</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Rubella,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thủy</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đậu</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b</a:t>
            </a:r>
            <a:r>
              <a:rPr lang="en-US" sz="2800" b="1" dirty="0" err="1">
                <a:solidFill>
                  <a:srgbClr val="0070C0"/>
                </a:solidFill>
                <a:latin typeface="Calibri" panose="020F0502020204030204" pitchFamily="34" charset="0"/>
                <a:cs typeface="Calibri" panose="020F0502020204030204" pitchFamily="34" charset="0"/>
              </a:rPr>
              <a:t>ạch</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hầu</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ho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gà</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Covid-19,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Quai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bị</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Viêm</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màng</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não</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não</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mô</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cầu</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307975" y="3307616"/>
            <a:ext cx="2599484" cy="28702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Tay</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chân</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miệng</a:t>
            </a:r>
            <a:endPar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t>
            </a: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iêu chảy cấp, giun sán,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bại</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liệt</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tả</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lỵ</a:t>
            </a: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thương hàn, </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Viêm</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gan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a:t>
            </a:r>
          </a:p>
        </p:txBody>
      </p:sp>
      <p:sp>
        <p:nvSpPr>
          <p:cNvPr id="18" name="Rectangle 17"/>
          <p:cNvSpPr/>
          <p:nvPr/>
        </p:nvSpPr>
        <p:spPr>
          <a:xfrm>
            <a:off x="9363292" y="3342693"/>
            <a:ext cx="2599484" cy="283515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Sốt</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xuất</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huyết</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côn</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trùng</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70C0"/>
                </a:solidFill>
                <a:latin typeface="Calibri" panose="020F0502020204030204" pitchFamily="34" charset="0"/>
                <a:cs typeface="Calibri" panose="020F0502020204030204" pitchFamily="34" charset="0"/>
              </a:rPr>
              <a:t>HIV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Viêm</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gan</a:t>
            </a:r>
            <a:r>
              <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Calibri" panose="020F0502020204030204" pitchFamily="34" charset="0"/>
                <a:cs typeface="Calibri" panose="020F0502020204030204" pitchFamily="34" charset="0"/>
              </a:rPr>
              <a:t>Viêm</a:t>
            </a:r>
            <a:r>
              <a:rPr lang="en-US" sz="2800" b="1" dirty="0">
                <a:solidFill>
                  <a:srgbClr val="0070C0"/>
                </a:solidFill>
                <a:latin typeface="Calibri" panose="020F0502020204030204" pitchFamily="34" charset="0"/>
                <a:cs typeface="Calibri" panose="020F0502020204030204" pitchFamily="34" charset="0"/>
              </a:rPr>
              <a:t> </a:t>
            </a:r>
            <a:r>
              <a:rPr lang="en-US" sz="2800" b="1" err="1">
                <a:solidFill>
                  <a:srgbClr val="0070C0"/>
                </a:solidFill>
                <a:latin typeface="Calibri" panose="020F0502020204030204" pitchFamily="34" charset="0"/>
                <a:cs typeface="Calibri" panose="020F0502020204030204" pitchFamily="34" charset="0"/>
              </a:rPr>
              <a:t>gan</a:t>
            </a:r>
            <a:r>
              <a:rPr lang="en-US" sz="2800" b="1">
                <a:solidFill>
                  <a:srgbClr val="0070C0"/>
                </a:solidFill>
                <a:latin typeface="Calibri" panose="020F0502020204030204" pitchFamily="34" charset="0"/>
                <a:cs typeface="Calibri" panose="020F0502020204030204" pitchFamily="34" charset="0"/>
              </a:rPr>
              <a:t> C</a:t>
            </a:r>
            <a:endParaRPr kumimoji="0" lang="en-US" sz="2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 name="Flowchart: Terminator 2"/>
          <p:cNvSpPr/>
          <p:nvPr/>
        </p:nvSpPr>
        <p:spPr>
          <a:xfrm>
            <a:off x="647515" y="2787504"/>
            <a:ext cx="1764323" cy="42348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hóa</a:t>
            </a:r>
            <a:endParaRPr lang="en-US" sz="2800" dirty="0">
              <a:latin typeface="Calibri" panose="020F0502020204030204" pitchFamily="34" charset="0"/>
              <a:cs typeface="Calibri" panose="020F0502020204030204" pitchFamily="34" charset="0"/>
            </a:endParaRPr>
          </a:p>
        </p:txBody>
      </p:sp>
      <p:sp>
        <p:nvSpPr>
          <p:cNvPr id="19" name="Flowchart: Terminator 18"/>
          <p:cNvSpPr/>
          <p:nvPr/>
        </p:nvSpPr>
        <p:spPr>
          <a:xfrm>
            <a:off x="3817660" y="2780849"/>
            <a:ext cx="1764323" cy="45861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Hô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hấp</a:t>
            </a:r>
            <a:endParaRPr lang="en-US" sz="2800" dirty="0">
              <a:latin typeface="Calibri" panose="020F0502020204030204" pitchFamily="34" charset="0"/>
              <a:cs typeface="Calibri" panose="020F0502020204030204" pitchFamily="34" charset="0"/>
            </a:endParaRPr>
          </a:p>
        </p:txBody>
      </p:sp>
      <p:sp>
        <p:nvSpPr>
          <p:cNvPr id="27" name="Flowchart: Terminator 26"/>
          <p:cNvSpPr/>
          <p:nvPr/>
        </p:nvSpPr>
        <p:spPr>
          <a:xfrm>
            <a:off x="6456932" y="2787503"/>
            <a:ext cx="2425651" cy="45861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libri" panose="020F0502020204030204" pitchFamily="34" charset="0"/>
                <a:cs typeface="Calibri" panose="020F0502020204030204" pitchFamily="34" charset="0"/>
              </a:rPr>
              <a:t>Da, </a:t>
            </a:r>
            <a:r>
              <a:rPr lang="en-US" sz="2800" dirty="0" err="1">
                <a:latin typeface="Calibri" panose="020F0502020204030204" pitchFamily="34" charset="0"/>
                <a:cs typeface="Calibri" panose="020F0502020204030204" pitchFamily="34" charset="0"/>
              </a:rPr>
              <a:t>niêm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mạc</a:t>
            </a:r>
            <a:endParaRPr lang="en-US" sz="2800" dirty="0">
              <a:latin typeface="Calibri" panose="020F0502020204030204" pitchFamily="34" charset="0"/>
              <a:cs typeface="Calibri" panose="020F0502020204030204" pitchFamily="34" charset="0"/>
            </a:endParaRPr>
          </a:p>
        </p:txBody>
      </p:sp>
      <p:sp>
        <p:nvSpPr>
          <p:cNvPr id="29" name="Flowchart: Terminator 28"/>
          <p:cNvSpPr/>
          <p:nvPr/>
        </p:nvSpPr>
        <p:spPr>
          <a:xfrm>
            <a:off x="9903662" y="2780849"/>
            <a:ext cx="1727834" cy="46526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Máu</a:t>
            </a:r>
            <a:endParaRPr lang="en-US" sz="2800" dirty="0">
              <a:latin typeface="Calibri" panose="020F0502020204030204" pitchFamily="34" charset="0"/>
              <a:cs typeface="Calibri" panose="020F0502020204030204" pitchFamily="34" charset="0"/>
            </a:endParaRPr>
          </a:p>
        </p:txBody>
      </p:sp>
      <p:sp>
        <p:nvSpPr>
          <p:cNvPr id="12" name="Left-Right Arrow 11"/>
          <p:cNvSpPr/>
          <p:nvPr/>
        </p:nvSpPr>
        <p:spPr>
          <a:xfrm>
            <a:off x="634435" y="6216455"/>
            <a:ext cx="10922889" cy="653168"/>
          </a:xfrm>
          <a:prstGeom prst="leftRightArrow">
            <a:avLst>
              <a:gd name="adj1" fmla="val 80152"/>
              <a:gd name="adj2" fmla="val 5000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libri" panose="020F0502020204030204" pitchFamily="34" charset="0"/>
                <a:cs typeface="Calibri" panose="020F0502020204030204" pitchFamily="34" charset="0"/>
              </a:rPr>
              <a:t>Tuy</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nhiên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một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bệnh</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có</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thể</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có</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nhiều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đường</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lây</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truyền</a:t>
            </a:r>
            <a:endParaRPr lang="en-US" sz="2800" dirty="0">
              <a:solidFill>
                <a:srgbClr val="FF0000"/>
              </a:solidFill>
              <a:latin typeface="Calibri" panose="020F0502020204030204" pitchFamily="34" charset="0"/>
              <a:cs typeface="Calibri" panose="020F0502020204030204" pitchFamily="34" charset="0"/>
            </a:endParaRPr>
          </a:p>
        </p:txBody>
      </p:sp>
      <p:pic>
        <p:nvPicPr>
          <p:cNvPr id="1026" name="Picture 2" descr="Tổn thương da, niêm mạc ở trẻ HIV: Nốt sần trên da | LILY - Cộng đồng tâm  sự &amp; hỏi đáp sức khoẻ"/>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932" y="830776"/>
            <a:ext cx="2638425" cy="1860150"/>
          </a:xfrm>
          <a:prstGeom prst="ellipse">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A997215-B6FF-066D-731C-54C0F0AEB948}"/>
              </a:ext>
            </a:extLst>
          </p:cNvPr>
          <p:cNvSpPr>
            <a:spLocks/>
          </p:cNvSpPr>
          <p:nvPr/>
        </p:nvSpPr>
        <p:spPr bwMode="auto">
          <a:xfrm>
            <a:off x="0" y="-21526"/>
            <a:ext cx="12192000" cy="721553"/>
          </a:xfrm>
          <a:prstGeom prst="rect">
            <a:avLst/>
          </a:prstGeom>
          <a:solidFill>
            <a:schemeClr val="accent4">
              <a:lumMod val="20000"/>
              <a:lumOff val="80000"/>
            </a:schemeClr>
          </a:solidFill>
          <a:ln>
            <a:noFill/>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MỘT</a:t>
            </a:r>
            <a:r>
              <a:rPr kumimoji="0" lang="en-US" altLang="en-US" sz="3200" b="1" i="0" u="none" strike="noStrike" kern="1200" cap="none" spc="0" normalizeH="0" noProof="0">
                <a:ln>
                  <a:noFill/>
                </a:ln>
                <a:solidFill>
                  <a:srgbClr val="0070C0"/>
                </a:solidFill>
                <a:effectLst/>
                <a:uLnTx/>
                <a:uFillTx/>
                <a:latin typeface="Calibri" panose="020F0502020204030204" pitchFamily="34" charset="0"/>
                <a:cs typeface="Calibri" panose="020F0502020204030204" pitchFamily="34" charset="0"/>
              </a:rPr>
              <a:t> SỐ BỆNH THƯỜNG GẶP VÀ CON ĐƯỜNG LÂY TRUYỀN</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447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291" y="1108363"/>
            <a:ext cx="5301709" cy="4641273"/>
          </a:xfrm>
        </p:spPr>
        <p:txBody>
          <a:bodyPr>
            <a:noAutofit/>
          </a:bodyPr>
          <a:lstStyle/>
          <a:p>
            <a:pPr>
              <a:spcBef>
                <a:spcPts val="600"/>
              </a:spcBef>
            </a:pPr>
            <a:r>
              <a:rPr lang="en-US" sz="3200" b="1">
                <a:latin typeface="Calibri" panose="020F0502020204030204" pitchFamily="34" charset="0"/>
                <a:cs typeface="Times New Roman" pitchFamily="18" charset="0"/>
              </a:rPr>
              <a:t>Nước uống trực tiếp: </a:t>
            </a:r>
          </a:p>
          <a:p>
            <a:pPr marL="0" indent="0">
              <a:spcBef>
                <a:spcPts val="600"/>
              </a:spcBef>
              <a:buNone/>
            </a:pPr>
            <a:r>
              <a:rPr lang="en-US" sz="3200">
                <a:latin typeface="Calibri" panose="020F0502020204030204" pitchFamily="34" charset="0"/>
                <a:cs typeface="Times New Roman" pitchFamily="18" charset="0"/>
              </a:rPr>
              <a:t>Dụng cụ chứa đảm bảo vệ sinh, an toàn</a:t>
            </a:r>
          </a:p>
          <a:p>
            <a:pPr marL="0" indent="0">
              <a:spcBef>
                <a:spcPts val="600"/>
              </a:spcBef>
              <a:buNone/>
            </a:pPr>
            <a:r>
              <a:rPr lang="en-US" sz="3200">
                <a:latin typeface="Calibri" panose="020F0502020204030204" pitchFamily="34" charset="0"/>
                <a:cs typeface="Times New Roman" pitchFamily="18" charset="0"/>
              </a:rPr>
              <a:t>Có ca cốc riêng</a:t>
            </a:r>
          </a:p>
          <a:p>
            <a:pPr marL="0" indent="0">
              <a:spcBef>
                <a:spcPts val="600"/>
              </a:spcBef>
              <a:buNone/>
            </a:pPr>
            <a:r>
              <a:rPr lang="en-US" sz="3200">
                <a:latin typeface="Calibri" panose="020F0502020204030204" pitchFamily="34" charset="0"/>
                <a:cs typeface="Times New Roman" pitchFamily="18" charset="0"/>
              </a:rPr>
              <a:t>Vị trí đặt: xa KV nguy cơ ô nhiễm (thùng rác…)</a:t>
            </a:r>
          </a:p>
          <a:p>
            <a:pPr marL="0" indent="0">
              <a:spcBef>
                <a:spcPts val="600"/>
              </a:spcBef>
              <a:buNone/>
            </a:pPr>
            <a:r>
              <a:rPr lang="en-US" sz="3200">
                <a:solidFill>
                  <a:srgbClr val="0070C0"/>
                </a:solidFill>
                <a:latin typeface="Calibri" panose="020F0502020204030204" pitchFamily="34" charset="0"/>
                <a:cs typeface="Times New Roman" pitchFamily="18" charset="0"/>
              </a:rPr>
              <a:t>Đảm bảo chất lượng: </a:t>
            </a:r>
            <a:r>
              <a:rPr lang="vi-VN" sz="3200">
                <a:solidFill>
                  <a:srgbClr val="0070C0"/>
                </a:solidFill>
                <a:latin typeface="Calibri" panose="020F0502020204030204" pitchFamily="34" charset="0"/>
                <a:ea typeface="Verdana" pitchFamily="34" charset="0"/>
                <a:cs typeface="Verdana" pitchFamily="34" charset="0"/>
              </a:rPr>
              <a:t>QCVN 6-1:2010/BYT</a:t>
            </a:r>
            <a:r>
              <a:rPr lang="en-US" sz="3200">
                <a:solidFill>
                  <a:srgbClr val="0070C0"/>
                </a:solidFill>
                <a:latin typeface="Calibri" panose="020F0502020204030204" pitchFamily="34" charset="0"/>
                <a:ea typeface="Verdana" pitchFamily="34" charset="0"/>
                <a:cs typeface="Verdana" pitchFamily="34" charset="0"/>
              </a:rPr>
              <a:t> (Thông tư 34/2010/TT-BYT)</a:t>
            </a:r>
            <a:endParaRPr lang="en-US" sz="3200" dirty="0">
              <a:solidFill>
                <a:srgbClr val="0070C0"/>
              </a:solidFill>
              <a:latin typeface="Calibri" panose="020F0502020204030204" pitchFamily="34" charset="0"/>
              <a:cs typeface="Times New Roman" pitchFamily="18" charset="0"/>
            </a:endParaRPr>
          </a:p>
        </p:txBody>
      </p:sp>
      <p:pic>
        <p:nvPicPr>
          <p:cNvPr id="7" name="Picture 8" descr="Tác dụng không ngờ của việc uống nước vào sáng sớ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787" y="699760"/>
            <a:ext cx="5131236" cy="464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035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402" y="416169"/>
            <a:ext cx="6498689" cy="3089031"/>
          </a:xfrm>
        </p:spPr>
        <p:txBody>
          <a:bodyPr>
            <a:noAutofit/>
          </a:bodyPr>
          <a:lstStyle/>
          <a:p>
            <a:pPr>
              <a:spcBef>
                <a:spcPts val="600"/>
              </a:spcBef>
              <a:tabLst>
                <a:tab pos="63500" algn="l"/>
                <a:tab pos="850900" algn="l"/>
              </a:tabLst>
            </a:pPr>
            <a:r>
              <a:rPr lang="en-US" b="1">
                <a:latin typeface="Calibri" panose="020F0502020204030204" pitchFamily="34" charset="0"/>
                <a:cs typeface="Times New Roman" pitchFamily="18" charset="0"/>
              </a:rPr>
              <a:t>Thư viện:</a:t>
            </a:r>
          </a:p>
          <a:p>
            <a:pPr>
              <a:spcBef>
                <a:spcPts val="600"/>
              </a:spcBef>
              <a:buFont typeface="Wingdings" pitchFamily="2" charset="2"/>
              <a:buChar char="ü"/>
              <a:tabLst>
                <a:tab pos="63500" algn="l"/>
                <a:tab pos="850900" algn="l"/>
              </a:tabLst>
            </a:pPr>
            <a:r>
              <a:rPr lang="en-US">
                <a:latin typeface="Calibri" panose="020F0502020204030204" pitchFamily="34" charset="0"/>
                <a:cs typeface="Times New Roman" pitchFamily="18" charset="0"/>
              </a:rPr>
              <a:t>Thiết </a:t>
            </a:r>
            <a:r>
              <a:rPr lang="en-US" dirty="0" err="1">
                <a:latin typeface="Calibri" panose="020F0502020204030204" pitchFamily="34" charset="0"/>
                <a:cs typeface="Times New Roman" pitchFamily="18" charset="0"/>
              </a:rPr>
              <a:t>bị</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phục</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vụ</a:t>
            </a:r>
            <a:r>
              <a:rPr lang="en-US" dirty="0">
                <a:latin typeface="Calibri" panose="020F0502020204030204" pitchFamily="34" charset="0"/>
                <a:cs typeface="Times New Roman" pitchFamily="18" charset="0"/>
              </a:rPr>
              <a:t> VS</a:t>
            </a:r>
          </a:p>
          <a:p>
            <a:pPr>
              <a:spcBef>
                <a:spcPts val="600"/>
              </a:spcBef>
              <a:buNone/>
              <a:tabLst>
                <a:tab pos="63500" algn="l"/>
                <a:tab pos="850900" algn="l"/>
              </a:tabLst>
            </a:pPr>
            <a:r>
              <a:rPr lang="en-US" dirty="0">
                <a:latin typeface="Calibri" panose="020F0502020204030204" pitchFamily="34" charset="0"/>
                <a:cs typeface="Times New Roman" pitchFamily="18" charset="0"/>
              </a:rPr>
              <a:t>(</a:t>
            </a:r>
            <a:r>
              <a:rPr lang="en-US" dirty="0" err="1">
                <a:latin typeface="Calibri" panose="020F0502020204030204" pitchFamily="34" charset="0"/>
                <a:cs typeface="Times New Roman" pitchFamily="18" charset="0"/>
              </a:rPr>
              <a:t>máy</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hút</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bụi</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chổi</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que</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lau</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nhà</a:t>
            </a:r>
            <a:r>
              <a:rPr lang="en-US" dirty="0">
                <a:latin typeface="Calibri" panose="020F0502020204030204" pitchFamily="34" charset="0"/>
                <a:cs typeface="Times New Roman" pitchFamily="18" charset="0"/>
              </a:rPr>
              <a:t>)</a:t>
            </a:r>
          </a:p>
          <a:p>
            <a:pPr>
              <a:spcBef>
                <a:spcPts val="600"/>
              </a:spcBef>
              <a:buFont typeface="Wingdings" pitchFamily="2" charset="2"/>
              <a:buChar char="ü"/>
              <a:tabLst>
                <a:tab pos="63500" algn="l"/>
                <a:tab pos="850900" algn="l"/>
              </a:tabLst>
            </a:pPr>
            <a:r>
              <a:rPr lang="en-US" dirty="0" err="1">
                <a:latin typeface="Calibri" panose="020F0502020204030204" pitchFamily="34" charset="0"/>
                <a:cs typeface="Times New Roman" pitchFamily="18" charset="0"/>
              </a:rPr>
              <a:t>Chế</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độ</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vệ</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sinh</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sách</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giá</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sách</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bàn</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ghế</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rèm</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cửa</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cửa</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sổ</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cửa</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ra</a:t>
            </a:r>
            <a:r>
              <a:rPr lang="en-US" dirty="0">
                <a:latin typeface="Calibri" panose="020F0502020204030204" pitchFamily="34" charset="0"/>
                <a:cs typeface="Times New Roman" pitchFamily="18" charset="0"/>
              </a:rPr>
              <a:t> </a:t>
            </a:r>
            <a:r>
              <a:rPr lang="en-US" dirty="0" err="1">
                <a:latin typeface="Calibri" panose="020F0502020204030204" pitchFamily="34" charset="0"/>
                <a:cs typeface="Times New Roman" pitchFamily="18" charset="0"/>
              </a:rPr>
              <a:t>vào</a:t>
            </a:r>
            <a:r>
              <a:rPr lang="en-US" dirty="0">
                <a:latin typeface="Calibri" panose="020F0502020204030204" pitchFamily="34" charset="0"/>
                <a:cs typeface="Times New Roman" pitchFamily="18" charset="0"/>
              </a:rPr>
              <a:t>…</a:t>
            </a:r>
          </a:p>
          <a:p>
            <a:pPr>
              <a:spcBef>
                <a:spcPts val="600"/>
              </a:spcBef>
              <a:buFont typeface="Wingdings" pitchFamily="2" charset="2"/>
              <a:buChar char="ü"/>
              <a:tabLst>
                <a:tab pos="63500" algn="l"/>
                <a:tab pos="850900" algn="l"/>
              </a:tabLst>
            </a:pPr>
            <a:endParaRPr lang="en-US" dirty="0">
              <a:latin typeface="Calibri" panose="020F0502020204030204" pitchFamily="34" charset="0"/>
              <a:cs typeface="Times New Roman" pitchFamily="18" charset="0"/>
            </a:endParaRPr>
          </a:p>
          <a:p>
            <a:pPr>
              <a:spcBef>
                <a:spcPts val="600"/>
              </a:spcBef>
              <a:buFont typeface="Wingdings" pitchFamily="2" charset="2"/>
              <a:buChar char="Ø"/>
              <a:tabLst>
                <a:tab pos="63500" algn="l"/>
                <a:tab pos="850900" algn="l"/>
              </a:tabLst>
            </a:pPr>
            <a:endParaRPr lang="en-US" dirty="0">
              <a:latin typeface="Calibri" panose="020F0502020204030204" pitchFamily="34" charset="0"/>
              <a:cs typeface="Times New Roman" pitchFamily="18" charset="0"/>
            </a:endParaRPr>
          </a:p>
          <a:p>
            <a:pPr>
              <a:spcBef>
                <a:spcPts val="600"/>
              </a:spcBef>
              <a:buNone/>
            </a:pPr>
            <a:endParaRPr lang="en-US" dirty="0">
              <a:latin typeface="Calibri" panose="020F0502020204030204" pitchFamily="34" charset="0"/>
            </a:endParaRPr>
          </a:p>
          <a:p>
            <a:endParaRPr lang="en-US" dirty="0">
              <a:latin typeface="Calibri" panose="020F0502020204030204" pitchFamily="34" charset="0"/>
            </a:endParaRPr>
          </a:p>
        </p:txBody>
      </p:sp>
      <p:pic>
        <p:nvPicPr>
          <p:cNvPr id="98306" name="Picture 2" descr="Káº¿t quáº£ hÃ¬nh áº£nh cho thÆ° viá»n sÃ¡ch"/>
          <p:cNvPicPr>
            <a:picLocks noChangeAspect="1" noChangeArrowheads="1"/>
          </p:cNvPicPr>
          <p:nvPr/>
        </p:nvPicPr>
        <p:blipFill>
          <a:blip r:embed="rId2"/>
          <a:srcRect/>
          <a:stretch>
            <a:fillRect/>
          </a:stretch>
        </p:blipFill>
        <p:spPr bwMode="auto">
          <a:xfrm>
            <a:off x="1524000" y="3657600"/>
            <a:ext cx="4809342" cy="3200400"/>
          </a:xfrm>
          <a:prstGeom prst="roundRect">
            <a:avLst/>
          </a:prstGeom>
          <a:noFill/>
        </p:spPr>
      </p:pic>
      <p:pic>
        <p:nvPicPr>
          <p:cNvPr id="98308" name="Picture 4" descr="Káº¿t quáº£ hÃ¬nh áº£nh cho thÆ° viá»n sÃ¡ch"/>
          <p:cNvPicPr>
            <a:picLocks noChangeAspect="1" noChangeArrowheads="1"/>
          </p:cNvPicPr>
          <p:nvPr/>
        </p:nvPicPr>
        <p:blipFill>
          <a:blip r:embed="rId3"/>
          <a:srcRect/>
          <a:stretch>
            <a:fillRect/>
          </a:stretch>
        </p:blipFill>
        <p:spPr bwMode="auto">
          <a:xfrm>
            <a:off x="7058891" y="3581400"/>
            <a:ext cx="3733800" cy="3276600"/>
          </a:xfrm>
          <a:prstGeom prst="roundRect">
            <a:avLst/>
          </a:prstGeom>
          <a:noFill/>
        </p:spPr>
      </p:pic>
      <p:pic>
        <p:nvPicPr>
          <p:cNvPr id="2054" name="Picture 6" descr="unnamed-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5091" y="990601"/>
            <a:ext cx="3657600" cy="24384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00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53A2CC2-90D0-8C37-9E72-E72C6B9F4DDE}"/>
              </a:ext>
            </a:extLst>
          </p:cNvPr>
          <p:cNvSpPr txBox="1">
            <a:spLocks/>
          </p:cNvSpPr>
          <p:nvPr/>
        </p:nvSpPr>
        <p:spPr>
          <a:xfrm>
            <a:off x="862606" y="872835"/>
            <a:ext cx="5134920" cy="511232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b="1" dirty="0" err="1">
                <a:latin typeface="Calibri" panose="020F0502020204030204" pitchFamily="34" charset="0"/>
                <a:cs typeface="Times New Roman" pitchFamily="18" charset="0"/>
              </a:rPr>
              <a:t>Nhà</a:t>
            </a:r>
            <a:r>
              <a:rPr lang="en-US" sz="3200" b="1" dirty="0">
                <a:latin typeface="Calibri" panose="020F0502020204030204" pitchFamily="34" charset="0"/>
                <a:cs typeface="Times New Roman" pitchFamily="18" charset="0"/>
              </a:rPr>
              <a:t> </a:t>
            </a:r>
            <a:r>
              <a:rPr lang="en-US" sz="3200" b="1" dirty="0" err="1">
                <a:latin typeface="Calibri" panose="020F0502020204030204" pitchFamily="34" charset="0"/>
                <a:cs typeface="Times New Roman" pitchFamily="18" charset="0"/>
              </a:rPr>
              <a:t>vệ</a:t>
            </a:r>
            <a:r>
              <a:rPr lang="en-US" sz="3200" b="1" dirty="0">
                <a:latin typeface="Calibri" panose="020F0502020204030204" pitchFamily="34" charset="0"/>
                <a:cs typeface="Times New Roman" pitchFamily="18" charset="0"/>
              </a:rPr>
              <a:t> </a:t>
            </a:r>
            <a:r>
              <a:rPr lang="en-US" sz="3200" b="1" dirty="0" err="1">
                <a:latin typeface="Calibri" panose="020F0502020204030204" pitchFamily="34" charset="0"/>
                <a:cs typeface="Times New Roman" pitchFamily="18" charset="0"/>
              </a:rPr>
              <a:t>sinh</a:t>
            </a:r>
            <a:r>
              <a:rPr lang="en-US" sz="3200" b="1" dirty="0">
                <a:latin typeface="Calibri" panose="020F0502020204030204" pitchFamily="34" charset="0"/>
                <a:cs typeface="Times New Roman" pitchFamily="18" charset="0"/>
              </a:rPr>
              <a:t>: </a:t>
            </a:r>
          </a:p>
          <a:p>
            <a:pPr marL="0" indent="0">
              <a:spcBef>
                <a:spcPts val="600"/>
              </a:spcBef>
              <a:buNone/>
            </a:pPr>
            <a:r>
              <a:rPr lang="en-US" sz="3200" dirty="0" err="1">
                <a:latin typeface="Calibri" panose="020F0502020204030204" pitchFamily="34" charset="0"/>
                <a:cs typeface="Times New Roman" pitchFamily="18" charset="0"/>
              </a:rPr>
              <a:t>Bố</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trí</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khu</a:t>
            </a:r>
            <a:r>
              <a:rPr lang="en-US" sz="3200" dirty="0">
                <a:latin typeface="Calibri" panose="020F0502020204030204" pitchFamily="34" charset="0"/>
                <a:cs typeface="Times New Roman" pitchFamily="18" charset="0"/>
              </a:rPr>
              <a:t> GV, HS </a:t>
            </a:r>
            <a:r>
              <a:rPr lang="en-US" sz="3200" dirty="0" err="1">
                <a:latin typeface="Calibri" panose="020F0502020204030204" pitchFamily="34" charset="0"/>
                <a:cs typeface="Times New Roman" pitchFamily="18" charset="0"/>
              </a:rPr>
              <a:t>riêng</a:t>
            </a:r>
            <a:endParaRPr lang="en-US" sz="3200" dirty="0">
              <a:latin typeface="Calibri" panose="020F0502020204030204" pitchFamily="34" charset="0"/>
              <a:cs typeface="Times New Roman" pitchFamily="18" charset="0"/>
            </a:endParaRPr>
          </a:p>
          <a:p>
            <a:pPr marL="0" indent="0">
              <a:spcBef>
                <a:spcPts val="600"/>
              </a:spcBef>
              <a:buNone/>
            </a:pPr>
            <a:r>
              <a:rPr lang="en-US" sz="3200" dirty="0" err="1">
                <a:latin typeface="Calibri" panose="020F0502020204030204" pitchFamily="34" charset="0"/>
                <a:cs typeface="Times New Roman" pitchFamily="18" charset="0"/>
              </a:rPr>
              <a:t>Đủ</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số</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lượng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đủ</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dội</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sạch</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sinh</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hoạt</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xà</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phòng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hoăc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rửa</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tay</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giấy</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vệ</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sinh</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đậy</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kín</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nắp</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thoát</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sàn</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thùng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rác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có</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nắp</a:t>
            </a:r>
            <a:endParaRPr lang="en-US" sz="3200" dirty="0">
              <a:latin typeface="Calibri" panose="020F0502020204030204" pitchFamily="34" charset="0"/>
              <a:cs typeface="Times New Roman" pitchFamily="18" charset="0"/>
            </a:endParaRPr>
          </a:p>
          <a:p>
            <a:pPr marL="0" indent="0">
              <a:spcBef>
                <a:spcPts val="600"/>
              </a:spcBef>
              <a:buNone/>
            </a:pPr>
            <a:r>
              <a:rPr lang="en-US" sz="3200" dirty="0" err="1">
                <a:latin typeface="Calibri" panose="020F0502020204030204" pitchFamily="34" charset="0"/>
                <a:cs typeface="Times New Roman" pitchFamily="18" charset="0"/>
              </a:rPr>
              <a:t>Thường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xuyên</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rà</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soát</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dụng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cụ</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chứa</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có</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bọ</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gậy</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thùng</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dội</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cây</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cảnh</a:t>
            </a:r>
            <a:r>
              <a:rPr lang="en-US" sz="3200" dirty="0">
                <a:latin typeface="Calibri" panose="020F0502020204030204" pitchFamily="34" charset="0"/>
                <a:cs typeface="Times New Roman" pitchFamily="18" charset="0"/>
              </a:rPr>
              <a:t> </a:t>
            </a:r>
            <a:r>
              <a:rPr lang="en-US" sz="3200" dirty="0" err="1">
                <a:latin typeface="Calibri" panose="020F0502020204030204" pitchFamily="34" charset="0"/>
                <a:cs typeface="Times New Roman" pitchFamily="18" charset="0"/>
              </a:rPr>
              <a:t>nước</a:t>
            </a:r>
            <a:r>
              <a:rPr lang="en-US" sz="3200" dirty="0">
                <a:latin typeface="Calibri" panose="020F0502020204030204" pitchFamily="34" charset="0"/>
                <a:cs typeface="Times New Roman" pitchFamily="18" charset="0"/>
              </a:rPr>
              <a:t>….)</a:t>
            </a:r>
          </a:p>
          <a:p>
            <a:pPr>
              <a:spcBef>
                <a:spcPts val="600"/>
              </a:spcBef>
              <a:buFont typeface="Arial" panose="020B0604020202020204" pitchFamily="34" charset="0"/>
              <a:buNone/>
            </a:pPr>
            <a:endParaRPr lang="en-US" sz="3200" dirty="0">
              <a:latin typeface="Calibri" panose="020F0502020204030204" pitchFamily="34" charset="0"/>
            </a:endParaRPr>
          </a:p>
          <a:p>
            <a:endParaRPr lang="en-US" sz="3200" dirty="0">
              <a:latin typeface="Calibri" panose="020F0502020204030204" pitchFamily="34" charset="0"/>
            </a:endParaRPr>
          </a:p>
        </p:txBody>
      </p:sp>
      <p:pic>
        <p:nvPicPr>
          <p:cNvPr id="4098" name="Picture 2" descr="Nhà vệ sinh trường học sạch đẹp, thơm tho có khó làm? - Tuổi Trẻ Online">
            <a:extLst>
              <a:ext uri="{FF2B5EF4-FFF2-40B4-BE49-F238E27FC236}">
                <a16:creationId xmlns:a16="http://schemas.microsoft.com/office/drawing/2014/main" id="{740DE2D9-1EF7-3B65-7442-6AFE9E501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60" y="239152"/>
            <a:ext cx="4309613" cy="28773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i nhà vệ sinh trường học thành nỗi sợ của con trẻ">
            <a:extLst>
              <a:ext uri="{FF2B5EF4-FFF2-40B4-BE49-F238E27FC236}">
                <a16:creationId xmlns:a16="http://schemas.microsoft.com/office/drawing/2014/main" id="{54238D1F-84CB-83F8-8F33-9E0518D76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560" y="3412648"/>
            <a:ext cx="4417255" cy="344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63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80DC4A-718D-C06E-6F83-A725AACC33F2}"/>
              </a:ext>
            </a:extLst>
          </p:cNvPr>
          <p:cNvSpPr txBox="1">
            <a:spLocks/>
          </p:cNvSpPr>
          <p:nvPr/>
        </p:nvSpPr>
        <p:spPr>
          <a:xfrm>
            <a:off x="1565564" y="64915"/>
            <a:ext cx="9919854" cy="656355"/>
          </a:xfr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a:solidFill>
                  <a:srgbClr val="0070C0"/>
                </a:solidFill>
                <a:latin typeface="Calibri" panose="020F0502020204030204" pitchFamily="34" charset="0"/>
                <a:cs typeface="Calibri" panose="020F0502020204030204" pitchFamily="34" charset="0"/>
              </a:rPr>
              <a:t>VỆ SINH KHỬ KHUẨN </a:t>
            </a:r>
            <a:endParaRPr lang="en-US" altLang="en-US" sz="3600" b="1" dirty="0">
              <a:solidFill>
                <a:srgbClr val="0070C0"/>
              </a:solidFill>
              <a:latin typeface="Calibri" panose="020F0502020204030204" pitchFamily="34" charset="0"/>
              <a:cs typeface="Calibri" panose="020F0502020204030204" pitchFamily="34" charset="0"/>
            </a:endParaRPr>
          </a:p>
        </p:txBody>
      </p:sp>
      <p:sp>
        <p:nvSpPr>
          <p:cNvPr id="8" name="Title 1"/>
          <p:cNvSpPr>
            <a:spLocks noGrp="1"/>
          </p:cNvSpPr>
          <p:nvPr>
            <p:ph type="title"/>
          </p:nvPr>
        </p:nvSpPr>
        <p:spPr>
          <a:xfrm>
            <a:off x="221672" y="749300"/>
            <a:ext cx="5805056" cy="2375882"/>
          </a:xfrm>
          <a:solidFill>
            <a:schemeClr val="bg1"/>
          </a:solidFill>
          <a:ln>
            <a:solidFill>
              <a:schemeClr val="bg1"/>
            </a:solidFill>
          </a:ln>
        </p:spPr>
        <p:txBody>
          <a:bodyPr>
            <a:noAutofit/>
          </a:bodyPr>
          <a:lstStyle/>
          <a:p>
            <a:r>
              <a:rPr lang="en-US" altLang="en-US" sz="3200" dirty="0" err="1">
                <a:latin typeface="Calibri" pitchFamily="34" charset="0"/>
                <a:cs typeface="Calibri" pitchFamily="34" charset="0"/>
              </a:rPr>
              <a:t>Vệ</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sinh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các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bề</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mặt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của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phòng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học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phòng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chức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năng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thư</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viện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khu</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vực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bán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trú</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nhà</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bếp</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nhà</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vệ</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sinh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bằng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chất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tẩy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rửa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thông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thường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hoặc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hoá</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chất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khử</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khuẩn</a:t>
            </a:r>
            <a:endParaRPr lang="en-US" altLang="en-US" sz="3200" dirty="0">
              <a:latin typeface="Calibri" pitchFamily="34" charset="0"/>
              <a:cs typeface="Calibri" pitchFamily="34" charset="0"/>
            </a:endParaRPr>
          </a:p>
        </p:txBody>
      </p:sp>
      <p:sp>
        <p:nvSpPr>
          <p:cNvPr id="9" name="Title 1"/>
          <p:cNvSpPr txBox="1">
            <a:spLocks/>
          </p:cNvSpPr>
          <p:nvPr/>
        </p:nvSpPr>
        <p:spPr>
          <a:xfrm>
            <a:off x="6026728" y="749300"/>
            <a:ext cx="5985163" cy="2187864"/>
          </a:xfrm>
          <a:solidFill>
            <a:schemeClr val="bg1"/>
          </a:solidFill>
          <a:ln>
            <a:solidFill>
              <a:schemeClr val="bg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US" altLang="en-US" sz="3200" dirty="0" err="1">
                <a:latin typeface="Calibri" pitchFamily="34" charset="0"/>
                <a:cs typeface="Calibri" pitchFamily="34" charset="0"/>
              </a:rPr>
              <a:t>Phân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công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nhiệm</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vụ</a:t>
            </a:r>
            <a:endParaRPr lang="en-US" altLang="en-US" sz="3200" dirty="0">
              <a:latin typeface="Calibri" pitchFamily="34" charset="0"/>
              <a:cs typeface="Calibri" pitchFamily="34" charset="0"/>
            </a:endParaRPr>
          </a:p>
          <a:p>
            <a:pPr marL="457200" indent="-457200">
              <a:buFont typeface="Arial" panose="020B0604020202020204" pitchFamily="34" charset="0"/>
              <a:buChar char="•"/>
            </a:pPr>
            <a:r>
              <a:rPr lang="en-US" altLang="en-US" sz="3200" dirty="0" err="1">
                <a:latin typeface="Calibri" pitchFamily="34" charset="0"/>
                <a:cs typeface="Calibri" pitchFamily="34" charset="0"/>
              </a:rPr>
              <a:t>Quy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định</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tần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suất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từng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khu</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vực</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sàn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nhà</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đồ</a:t>
            </a:r>
            <a:r>
              <a:rPr lang="en-US" altLang="en-US" sz="3200" dirty="0">
                <a:latin typeface="Calibri" pitchFamily="34" charset="0"/>
                <a:cs typeface="Calibri" pitchFamily="34" charset="0"/>
              </a:rPr>
              <a:t> dung, </a:t>
            </a:r>
            <a:r>
              <a:rPr lang="en-US" altLang="en-US" sz="3200" dirty="0" err="1">
                <a:latin typeface="Calibri" pitchFamily="34" charset="0"/>
                <a:cs typeface="Calibri" pitchFamily="34" charset="0"/>
              </a:rPr>
              <a:t>dụng</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cụ</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đồ</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chơi</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bàn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phím</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tay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nắm</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cửa</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tay</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vịn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cầu</a:t>
            </a:r>
            <a:r>
              <a:rPr lang="en-US" altLang="en-US" sz="3200" dirty="0">
                <a:latin typeface="Calibri" pitchFamily="34" charset="0"/>
                <a:cs typeface="Calibri" pitchFamily="34" charset="0"/>
              </a:rPr>
              <a:t> thang, </a:t>
            </a:r>
            <a:r>
              <a:rPr lang="en-US" altLang="en-US" sz="3200" dirty="0" err="1">
                <a:latin typeface="Calibri" pitchFamily="34" charset="0"/>
                <a:cs typeface="Calibri" pitchFamily="34" charset="0"/>
              </a:rPr>
              <a:t>lan</a:t>
            </a:r>
            <a:r>
              <a:rPr lang="en-US" altLang="en-US" sz="3200" dirty="0">
                <a:latin typeface="Calibri" pitchFamily="34" charset="0"/>
                <a:cs typeface="Calibri" pitchFamily="34" charset="0"/>
              </a:rPr>
              <a:t> can….</a:t>
            </a:r>
            <a:endParaRPr lang="vi-VN"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altLang="en-US" sz="3200" dirty="0">
              <a:latin typeface="Calibri" pitchFamily="34" charset="0"/>
              <a:cs typeface="Calibri" pitchFamily="34" charset="0"/>
            </a:endParaRPr>
          </a:p>
        </p:txBody>
      </p:sp>
      <p:pic>
        <p:nvPicPr>
          <p:cNvPr id="4098" name="Picture 2" descr="Cùng tổng vệ sinh phòng học, làm đẹp trường lớp mỗi tuầ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367" y="3190095"/>
            <a:ext cx="4253345" cy="3667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ét lớp cũng là một môn học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634" y="3125180"/>
            <a:ext cx="3976256" cy="366790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hụ huynh, giáo viên bỏ công sức vệ sinh trường lớp trước ngày đón học sinh  trở sau kỳ nghỉ dài tránh dịch Covid-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25180"/>
            <a:ext cx="3434445" cy="373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92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4" name="Picture 1"/>
          <p:cNvPicPr>
            <a:picLocks noChangeAspect="1"/>
          </p:cNvPicPr>
          <p:nvPr/>
        </p:nvPicPr>
        <p:blipFill>
          <a:blip r:embed="rId2"/>
          <a:srcRect t="11069" r="83102" b="60616"/>
          <a:stretch>
            <a:fillRect/>
          </a:stretch>
        </p:blipFill>
        <p:spPr bwMode="auto">
          <a:xfrm>
            <a:off x="3240268" y="1203819"/>
            <a:ext cx="1165225" cy="1279525"/>
          </a:xfrm>
          <a:prstGeom prst="rect">
            <a:avLst/>
          </a:prstGeom>
          <a:noFill/>
          <a:ln w="9525">
            <a:noFill/>
            <a:miter lim="800000"/>
            <a:headEnd/>
            <a:tailEnd/>
          </a:ln>
        </p:spPr>
      </p:pic>
      <p:pic>
        <p:nvPicPr>
          <p:cNvPr id="51205" name="Picture 1"/>
          <p:cNvPicPr>
            <a:picLocks noChangeAspect="1"/>
          </p:cNvPicPr>
          <p:nvPr/>
        </p:nvPicPr>
        <p:blipFill>
          <a:blip r:embed="rId2"/>
          <a:srcRect l="16525" t="12769" r="66577" b="58917"/>
          <a:stretch>
            <a:fillRect/>
          </a:stretch>
        </p:blipFill>
        <p:spPr bwMode="auto">
          <a:xfrm>
            <a:off x="4967802" y="1194417"/>
            <a:ext cx="1163639" cy="1287302"/>
          </a:xfrm>
          <a:prstGeom prst="rect">
            <a:avLst/>
          </a:prstGeom>
          <a:noFill/>
          <a:ln w="9525">
            <a:noFill/>
            <a:miter lim="800000"/>
            <a:headEnd/>
            <a:tailEnd/>
          </a:ln>
        </p:spPr>
      </p:pic>
      <p:pic>
        <p:nvPicPr>
          <p:cNvPr id="51206" name="Picture 1"/>
          <p:cNvPicPr>
            <a:picLocks noChangeAspect="1"/>
          </p:cNvPicPr>
          <p:nvPr/>
        </p:nvPicPr>
        <p:blipFill>
          <a:blip r:embed="rId2"/>
          <a:srcRect l="33609" t="12769" r="49493" b="58917"/>
          <a:stretch>
            <a:fillRect/>
          </a:stretch>
        </p:blipFill>
        <p:spPr bwMode="auto">
          <a:xfrm>
            <a:off x="6721424" y="1219608"/>
            <a:ext cx="1306512" cy="1279525"/>
          </a:xfrm>
          <a:prstGeom prst="rect">
            <a:avLst/>
          </a:prstGeom>
          <a:noFill/>
          <a:ln w="9525">
            <a:noFill/>
            <a:miter lim="800000"/>
            <a:headEnd/>
            <a:tailEnd/>
          </a:ln>
        </p:spPr>
      </p:pic>
      <p:pic>
        <p:nvPicPr>
          <p:cNvPr id="51207" name="Picture 1"/>
          <p:cNvPicPr>
            <a:picLocks noChangeAspect="1"/>
          </p:cNvPicPr>
          <p:nvPr/>
        </p:nvPicPr>
        <p:blipFill>
          <a:blip r:embed="rId2"/>
          <a:srcRect l="50134" t="12769" r="32968" b="58917"/>
          <a:stretch>
            <a:fillRect/>
          </a:stretch>
        </p:blipFill>
        <p:spPr bwMode="auto">
          <a:xfrm>
            <a:off x="8472324" y="1224368"/>
            <a:ext cx="1160463" cy="1274763"/>
          </a:xfrm>
          <a:prstGeom prst="rect">
            <a:avLst/>
          </a:prstGeom>
          <a:noFill/>
          <a:ln w="9525">
            <a:noFill/>
            <a:miter lim="800000"/>
            <a:headEnd/>
            <a:tailEnd/>
          </a:ln>
        </p:spPr>
      </p:pic>
      <p:pic>
        <p:nvPicPr>
          <p:cNvPr id="51208" name="Picture 1"/>
          <p:cNvPicPr>
            <a:picLocks noChangeAspect="1"/>
          </p:cNvPicPr>
          <p:nvPr/>
        </p:nvPicPr>
        <p:blipFill>
          <a:blip r:embed="rId2"/>
          <a:srcRect l="66475" t="11353" r="16628" b="60333"/>
          <a:stretch>
            <a:fillRect/>
          </a:stretch>
        </p:blipFill>
        <p:spPr bwMode="auto">
          <a:xfrm>
            <a:off x="10077175" y="1219608"/>
            <a:ext cx="1160463" cy="1274762"/>
          </a:xfrm>
          <a:prstGeom prst="rect">
            <a:avLst/>
          </a:prstGeom>
          <a:noFill/>
          <a:ln w="9525">
            <a:noFill/>
            <a:miter lim="800000"/>
            <a:headEnd/>
            <a:tailEnd/>
          </a:ln>
        </p:spPr>
      </p:pic>
      <p:pic>
        <p:nvPicPr>
          <p:cNvPr id="51209" name="Picture 1"/>
          <p:cNvPicPr>
            <a:picLocks noChangeAspect="1"/>
          </p:cNvPicPr>
          <p:nvPr/>
        </p:nvPicPr>
        <p:blipFill>
          <a:blip r:embed="rId2"/>
          <a:srcRect l="82629" t="11635" r="475" b="60049"/>
          <a:stretch>
            <a:fillRect/>
          </a:stretch>
        </p:blipFill>
        <p:spPr bwMode="auto">
          <a:xfrm>
            <a:off x="1574497" y="1219609"/>
            <a:ext cx="1163637" cy="1279525"/>
          </a:xfrm>
          <a:prstGeom prst="rect">
            <a:avLst/>
          </a:prstGeom>
          <a:noFill/>
          <a:ln w="9525">
            <a:noFill/>
            <a:miter lim="800000"/>
            <a:headEnd/>
            <a:tailEnd/>
          </a:ln>
        </p:spPr>
      </p:pic>
      <p:sp>
        <p:nvSpPr>
          <p:cNvPr id="5" name="Right Arrow 4"/>
          <p:cNvSpPr/>
          <p:nvPr/>
        </p:nvSpPr>
        <p:spPr>
          <a:xfrm rot="16200000">
            <a:off x="2681046" y="3268278"/>
            <a:ext cx="3257049" cy="1737745"/>
          </a:xfrm>
          <a:prstGeom prst="rightArrow">
            <a:avLst>
              <a:gd name="adj1" fmla="val 77234"/>
              <a:gd name="adj2" fmla="val 17176"/>
            </a:avLst>
          </a:prstGeom>
          <a:solidFill>
            <a:srgbClr val="00B050"/>
          </a:solidFill>
        </p:spPr>
        <p:style>
          <a:lnRef idx="1">
            <a:schemeClr val="accent4"/>
          </a:lnRef>
          <a:fillRef idx="2">
            <a:schemeClr val="accent4"/>
          </a:fillRef>
          <a:effectRef idx="1">
            <a:schemeClr val="accent4"/>
          </a:effectRef>
          <a:fontRef idx="minor">
            <a:schemeClr val="dk1"/>
          </a:fontRef>
        </p:style>
        <p:txBody>
          <a:bodyPr vert="vert"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Rửa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en-US" sz="2800" dirty="0" err="1">
                <a:solidFill>
                  <a:prstClr val="black"/>
                </a:solidFill>
                <a:latin typeface="Calibri"/>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xà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phòng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nước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hoặc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en-US" sz="2800" dirty="0" err="1">
                <a:solidFill>
                  <a:prstClr val="black"/>
                </a:solidFill>
                <a:latin typeface="Calibri"/>
              </a:rPr>
              <a:t>sát</a:t>
            </a:r>
            <a:r>
              <a:rPr lang="en-US" sz="2800" dirty="0">
                <a:solidFill>
                  <a:prstClr val="black"/>
                </a:solidFill>
                <a:latin typeface="Calibri"/>
              </a:rPr>
              <a:t> </a:t>
            </a:r>
            <a:r>
              <a:rPr lang="en-US" sz="2800" dirty="0" err="1">
                <a:solidFill>
                  <a:prstClr val="black"/>
                </a:solidFill>
                <a:latin typeface="Calibri"/>
              </a:rPr>
              <a:t>khuẩn</a:t>
            </a:r>
            <a:r>
              <a:rPr lang="en-US" sz="2800" dirty="0">
                <a:solidFill>
                  <a:prstClr val="black"/>
                </a:solidFill>
                <a:latin typeface="Calibri"/>
              </a:rPr>
              <a:t> </a:t>
            </a:r>
            <a:r>
              <a:rPr lang="en-US" sz="2800" dirty="0" err="1">
                <a:solidFill>
                  <a:prstClr val="black"/>
                </a:solidFill>
                <a:latin typeface="Calibri"/>
              </a:rPr>
              <a:t>tay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Arrow 12"/>
          <p:cNvSpPr/>
          <p:nvPr/>
        </p:nvSpPr>
        <p:spPr>
          <a:xfrm rot="16200000">
            <a:off x="4353022" y="3504449"/>
            <a:ext cx="3285561" cy="1374754"/>
          </a:xfrm>
          <a:prstGeom prst="rightArrow">
            <a:avLst>
              <a:gd name="adj1" fmla="val 77234"/>
              <a:gd name="adj2" fmla="val 17176"/>
            </a:avLst>
          </a:prstGeom>
        </p:spPr>
        <p:style>
          <a:lnRef idx="1">
            <a:schemeClr val="accent6"/>
          </a:lnRef>
          <a:fillRef idx="2">
            <a:schemeClr val="accent6"/>
          </a:fillRef>
          <a:effectRef idx="1">
            <a:schemeClr val="accent6"/>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Che</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mũi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miệng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khi</a:t>
            </a:r>
            <a:r>
              <a:rPr kumimoji="0" lang="en-US" sz="2800" b="0" i="0" u="none" strike="noStrike" kern="1200" cap="none" spc="0" normalizeH="0" baseline="0" noProof="0" dirty="0">
                <a:ln>
                  <a:noFill/>
                </a:ln>
                <a:solidFill>
                  <a:prstClr val="black"/>
                </a:solidFill>
                <a:effectLst/>
                <a:uLnTx/>
                <a:uFillTx/>
                <a:latin typeface="Calibri"/>
                <a:ea typeface="+mn-ea"/>
                <a:cs typeface="+mn-cs"/>
              </a:rPr>
              <a:t> ho,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hắt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ight Arrow 13"/>
          <p:cNvSpPr/>
          <p:nvPr/>
        </p:nvSpPr>
        <p:spPr>
          <a:xfrm rot="16200000">
            <a:off x="1030313" y="3475009"/>
            <a:ext cx="3257043" cy="1462152"/>
          </a:xfrm>
          <a:prstGeom prst="rightArrow">
            <a:avLst>
              <a:gd name="adj1" fmla="val 77234"/>
              <a:gd name="adj2" fmla="val 17176"/>
            </a:avLst>
          </a:prstGeom>
        </p:spPr>
        <p:style>
          <a:lnRef idx="1">
            <a:schemeClr val="accent3"/>
          </a:lnRef>
          <a:fillRef idx="2">
            <a:schemeClr val="accent3"/>
          </a:fillRef>
          <a:effectRef idx="1">
            <a:schemeClr val="accent3"/>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Đeo</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khẩu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trang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ight Arrow 14"/>
          <p:cNvSpPr/>
          <p:nvPr/>
        </p:nvSpPr>
        <p:spPr>
          <a:xfrm rot="16200000">
            <a:off x="5907096" y="3448159"/>
            <a:ext cx="3280796" cy="1435807"/>
          </a:xfrm>
          <a:prstGeom prst="rightArrow">
            <a:avLst>
              <a:gd name="adj1" fmla="val 77234"/>
              <a:gd name="adj2" fmla="val 17176"/>
            </a:avLst>
          </a:prstGeom>
        </p:spPr>
        <p:style>
          <a:lnRef idx="1">
            <a:schemeClr val="accent5"/>
          </a:lnRef>
          <a:fillRef idx="2">
            <a:schemeClr val="accent5"/>
          </a:fillRef>
          <a:effectRef idx="1">
            <a:schemeClr val="accent5"/>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dùng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chung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dùng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nhân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ight Arrow 15"/>
          <p:cNvSpPr/>
          <p:nvPr/>
        </p:nvSpPr>
        <p:spPr>
          <a:xfrm rot="16200000">
            <a:off x="7596449" y="3400182"/>
            <a:ext cx="3280796" cy="1568194"/>
          </a:xfrm>
          <a:prstGeom prst="rightArrow">
            <a:avLst>
              <a:gd name="adj1" fmla="val 77234"/>
              <a:gd name="adj2" fmla="val 17176"/>
            </a:avLst>
          </a:prstGeom>
        </p:spPr>
        <p:style>
          <a:lnRef idx="1">
            <a:schemeClr val="accent2"/>
          </a:lnRef>
          <a:fillRef idx="2">
            <a:schemeClr val="accent2"/>
          </a:fillRef>
          <a:effectRef idx="1">
            <a:schemeClr val="accent2"/>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đưa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lên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mắt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mũi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miệng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ight Arrow 16"/>
          <p:cNvSpPr/>
          <p:nvPr/>
        </p:nvSpPr>
        <p:spPr>
          <a:xfrm rot="16200000">
            <a:off x="9259204" y="3328978"/>
            <a:ext cx="3268922" cy="1632979"/>
          </a:xfrm>
          <a:prstGeom prst="rightArrow">
            <a:avLst>
              <a:gd name="adj1" fmla="val 77234"/>
              <a:gd name="adj2" fmla="val 17176"/>
            </a:avLst>
          </a:prstGeom>
        </p:spPr>
        <p:style>
          <a:lnRef idx="1">
            <a:schemeClr val="accent6"/>
          </a:lnRef>
          <a:fillRef idx="2">
            <a:schemeClr val="accent6"/>
          </a:fillRef>
          <a:effectRef idx="1">
            <a:schemeClr val="accent6"/>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Nghiêm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cấm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nhổ</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bừa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bãi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AutoShape 2" descr="Tiêm Vắc Xin Ngừa COVID-19 | C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iêm Vắc Xin Ngừa COVID-19 | C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Left-Right Arrow 6"/>
          <p:cNvSpPr/>
          <p:nvPr/>
        </p:nvSpPr>
        <p:spPr>
          <a:xfrm>
            <a:off x="173182" y="5928826"/>
            <a:ext cx="11845635" cy="852986"/>
          </a:xfrm>
          <a:prstGeom prst="leftRightArrow">
            <a:avLst>
              <a:gd name="adj1" fmla="val 79686"/>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CB, GV, HS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thực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hiện</a:t>
            </a:r>
            <a:r>
              <a:rPr kumimoji="0" lang="en-US" sz="3200" b="0" i="0" u="none" strike="noStrike" kern="1200" cap="none" spc="0" normalizeH="0" noProof="0" dirty="0">
                <a:ln>
                  <a:noFill/>
                </a:ln>
                <a:solidFill>
                  <a:prstClr val="white"/>
                </a:solidFill>
                <a:effectLst/>
                <a:uLnTx/>
                <a:uFillTx/>
                <a:latin typeface="Calibri"/>
                <a:ea typeface="+mn-ea"/>
                <a:cs typeface="+mn-cs"/>
              </a:rPr>
              <a:t> VSCN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chung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tay</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đẩy</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lùi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dịch</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bệnh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ight Arrow 18"/>
          <p:cNvSpPr/>
          <p:nvPr/>
        </p:nvSpPr>
        <p:spPr>
          <a:xfrm rot="16200000">
            <a:off x="-497110" y="3455253"/>
            <a:ext cx="3257043" cy="1462152"/>
          </a:xfrm>
          <a:prstGeom prst="rightArrow">
            <a:avLst>
              <a:gd name="adj1" fmla="val 77234"/>
              <a:gd name="adj2" fmla="val 17176"/>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Trang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phục</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quần</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áo</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gọn</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gàng</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sạch</a:t>
            </a:r>
            <a:r>
              <a:rPr kumimoji="0" lang="en-US" sz="2800" b="0" i="0" u="none" strike="noStrike" kern="1200" cap="none" spc="0" normalizeH="0" noProof="0" dirty="0">
                <a:ln>
                  <a:noFill/>
                </a:ln>
                <a:solidFill>
                  <a:prstClr val="black"/>
                </a:solidFill>
                <a:effectLst/>
                <a:uLnTx/>
                <a:uFillTx/>
                <a:latin typeface="Calibri"/>
                <a:ea typeface="+mn-ea"/>
                <a:cs typeface="+mn-cs"/>
              </a:rPr>
              <a:t> </a:t>
            </a:r>
            <a:r>
              <a:rPr kumimoji="0" lang="en-US" sz="2800" b="0" i="0" u="none" strike="noStrike" kern="1200" cap="none" spc="0" normalizeH="0" noProof="0" dirty="0" err="1">
                <a:ln>
                  <a:noFill/>
                </a:ln>
                <a:solidFill>
                  <a:prstClr val="black"/>
                </a:solidFill>
                <a:effectLst/>
                <a:uLnTx/>
                <a:uFillTx/>
                <a:latin typeface="Calibri"/>
                <a:ea typeface="+mn-ea"/>
                <a:cs typeface="+mn-cs"/>
              </a:rPr>
              <a:t>sẽ</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3AC38ACB-D0BC-F7CD-EE57-484568A36BE5}"/>
              </a:ext>
            </a:extLst>
          </p:cNvPr>
          <p:cNvSpPr>
            <a:spLocks noGrp="1"/>
          </p:cNvSpPr>
          <p:nvPr>
            <p:ph type="title"/>
          </p:nvPr>
        </p:nvSpPr>
        <p:spPr/>
        <p:txBody>
          <a:bodyPr/>
          <a:lstStyle/>
          <a:p>
            <a:endParaRPr lang="en-GB"/>
          </a:p>
        </p:txBody>
      </p:sp>
      <p:sp>
        <p:nvSpPr>
          <p:cNvPr id="8" name="Title 1">
            <a:extLst>
              <a:ext uri="{FF2B5EF4-FFF2-40B4-BE49-F238E27FC236}">
                <a16:creationId xmlns:a16="http://schemas.microsoft.com/office/drawing/2014/main" id="{A2CBEF7F-7243-9297-92A5-74C3250407A0}"/>
              </a:ext>
            </a:extLst>
          </p:cNvPr>
          <p:cNvSpPr>
            <a:spLocks/>
          </p:cNvSpPr>
          <p:nvPr/>
        </p:nvSpPr>
        <p:spPr bwMode="auto">
          <a:xfrm>
            <a:off x="0" y="37673"/>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VỆ SINH CÁ NHÂN PHÒNG CHỐNG DỊCH BỆNH</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712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Hướng dẫn rửa tay đúng cách để phòng bệnh dịch"/>
          <p:cNvPicPr>
            <a:picLocks noChangeAspect="1" noChangeArrowheads="1"/>
          </p:cNvPicPr>
          <p:nvPr/>
        </p:nvPicPr>
        <p:blipFill rotWithShape="1">
          <a:blip r:embed="rId2">
            <a:extLst>
              <a:ext uri="{28A0092B-C50C-407E-A947-70E740481C1C}">
                <a14:useLocalDpi xmlns:a14="http://schemas.microsoft.com/office/drawing/2010/main" val="0"/>
              </a:ext>
            </a:extLst>
          </a:blip>
          <a:srcRect t="15" b="34779"/>
          <a:stretch/>
        </p:blipFill>
        <p:spPr bwMode="auto">
          <a:xfrm>
            <a:off x="7736436" y="0"/>
            <a:ext cx="3891803" cy="1536983"/>
          </a:xfrm>
          <a:prstGeom prst="roundRect">
            <a:avLst/>
          </a:prstGeom>
          <a:noFill/>
          <a:extLst>
            <a:ext uri="{909E8E84-426E-40DD-AFC4-6F175D3DCCD1}">
              <a14:hiddenFill xmlns:a14="http://schemas.microsoft.com/office/drawing/2010/main">
                <a:solidFill>
                  <a:srgbClr val="FFFFFF"/>
                </a:solidFill>
              </a14:hiddenFill>
            </a:ext>
          </a:extLst>
        </p:spPr>
      </p:pic>
      <p:pic>
        <p:nvPicPr>
          <p:cNvPr id="86020" name="Picture 4" descr="Quy trình rửa tay đúng cách ngừa virus Corona theo tiêu chuẩn WHO"/>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145145" y="1027793"/>
            <a:ext cx="6998084" cy="4495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11C99A3-728E-AF5C-F15F-26E722ABEBAC}"/>
                  </a:ext>
                </a:extLst>
              </p14:cNvPr>
              <p14:cNvContentPartPr/>
              <p14:nvPr/>
            </p14:nvContentPartPr>
            <p14:xfrm>
              <a:off x="9872541" y="4995746"/>
              <a:ext cx="360" cy="360"/>
            </p14:xfrm>
          </p:contentPart>
        </mc:Choice>
        <mc:Fallback xmlns="">
          <p:pic>
            <p:nvPicPr>
              <p:cNvPr id="3" name="Ink 2">
                <a:extLst>
                  <a:ext uri="{FF2B5EF4-FFF2-40B4-BE49-F238E27FC236}">
                    <a16:creationId xmlns:a16="http://schemas.microsoft.com/office/drawing/2014/main" xmlns:p14="http://schemas.microsoft.com/office/powerpoint/2010/main" xmlns="" id="{211C99A3-728E-AF5C-F15F-26E722ABEBAC}"/>
                  </a:ext>
                </a:extLst>
              </p:cNvPr>
              <p:cNvPicPr/>
              <p:nvPr/>
            </p:nvPicPr>
            <p:blipFill>
              <a:blip r:embed="rId5"/>
              <a:stretch>
                <a:fillRect/>
              </a:stretch>
            </p:blipFill>
            <p:spPr>
              <a:xfrm>
                <a:off x="9860301" y="4983506"/>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8661B3E-198B-65E7-428F-24731ED4D56F}"/>
                  </a:ext>
                </a:extLst>
              </p14:cNvPr>
              <p14:cNvContentPartPr/>
              <p14:nvPr/>
            </p14:nvContentPartPr>
            <p14:xfrm>
              <a:off x="10985661" y="2941586"/>
              <a:ext cx="360" cy="360"/>
            </p14:xfrm>
          </p:contentPart>
        </mc:Choice>
        <mc:Fallback xmlns="">
          <p:pic>
            <p:nvPicPr>
              <p:cNvPr id="4" name="Ink 3">
                <a:extLst>
                  <a:ext uri="{FF2B5EF4-FFF2-40B4-BE49-F238E27FC236}">
                    <a16:creationId xmlns:a16="http://schemas.microsoft.com/office/drawing/2014/main" xmlns:p14="http://schemas.microsoft.com/office/powerpoint/2010/main" xmlns="" id="{98661B3E-198B-65E7-428F-24731ED4D56F}"/>
                  </a:ext>
                </a:extLst>
              </p:cNvPr>
              <p:cNvPicPr/>
              <p:nvPr/>
            </p:nvPicPr>
            <p:blipFill>
              <a:blip r:embed="rId7"/>
              <a:stretch>
                <a:fillRect/>
              </a:stretch>
            </p:blipFill>
            <p:spPr>
              <a:xfrm>
                <a:off x="10973421" y="2929346"/>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D667BED2-5524-F3C2-29A6-4DE3416E9D88}"/>
                  </a:ext>
                </a:extLst>
              </p14:cNvPr>
              <p14:cNvContentPartPr/>
              <p14:nvPr/>
            </p14:nvContentPartPr>
            <p14:xfrm>
              <a:off x="1059741" y="1483654"/>
              <a:ext cx="360" cy="360"/>
            </p14:xfrm>
          </p:contentPart>
        </mc:Choice>
        <mc:Fallback xmlns="">
          <p:pic>
            <p:nvPicPr>
              <p:cNvPr id="11" name="Ink 10">
                <a:extLst>
                  <a:ext uri="{FF2B5EF4-FFF2-40B4-BE49-F238E27FC236}">
                    <a16:creationId xmlns:a16="http://schemas.microsoft.com/office/drawing/2014/main" xmlns:p14="http://schemas.microsoft.com/office/powerpoint/2010/main" xmlns="" id="{D667BED2-5524-F3C2-29A6-4DE3416E9D88}"/>
                  </a:ext>
                </a:extLst>
              </p:cNvPr>
              <p:cNvPicPr/>
              <p:nvPr/>
            </p:nvPicPr>
            <p:blipFill>
              <a:blip r:embed="rId7"/>
              <a:stretch>
                <a:fillRect/>
              </a:stretch>
            </p:blipFill>
            <p:spPr>
              <a:xfrm>
                <a:off x="1047501" y="1471414"/>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A87B58FF-F1E7-A12C-363B-AAE7BE199542}"/>
                  </a:ext>
                </a:extLst>
              </p14:cNvPr>
              <p14:cNvContentPartPr/>
              <p14:nvPr/>
            </p14:nvContentPartPr>
            <p14:xfrm>
              <a:off x="821421" y="1682666"/>
              <a:ext cx="360" cy="360"/>
            </p14:xfrm>
          </p:contentPart>
        </mc:Choice>
        <mc:Fallback xmlns="">
          <p:pic>
            <p:nvPicPr>
              <p:cNvPr id="12" name="Ink 11">
                <a:extLst>
                  <a:ext uri="{FF2B5EF4-FFF2-40B4-BE49-F238E27FC236}">
                    <a16:creationId xmlns:a16="http://schemas.microsoft.com/office/drawing/2014/main" xmlns:p14="http://schemas.microsoft.com/office/powerpoint/2010/main" xmlns="" id="{A87B58FF-F1E7-A12C-363B-AAE7BE199542}"/>
                  </a:ext>
                </a:extLst>
              </p:cNvPr>
              <p:cNvPicPr/>
              <p:nvPr/>
            </p:nvPicPr>
            <p:blipFill>
              <a:blip r:embed="rId7"/>
              <a:stretch>
                <a:fillRect/>
              </a:stretch>
            </p:blipFill>
            <p:spPr>
              <a:xfrm>
                <a:off x="809181" y="1670426"/>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C912E808-3A4F-B63C-267F-B8E252F93059}"/>
                  </a:ext>
                </a:extLst>
              </p14:cNvPr>
              <p14:cNvContentPartPr/>
              <p14:nvPr/>
            </p14:nvContentPartPr>
            <p14:xfrm>
              <a:off x="6877341" y="807934"/>
              <a:ext cx="360" cy="360"/>
            </p14:xfrm>
          </p:contentPart>
        </mc:Choice>
        <mc:Fallback xmlns="">
          <p:pic>
            <p:nvPicPr>
              <p:cNvPr id="13" name="Ink 12">
                <a:extLst>
                  <a:ext uri="{FF2B5EF4-FFF2-40B4-BE49-F238E27FC236}">
                    <a16:creationId xmlns:a16="http://schemas.microsoft.com/office/drawing/2014/main" xmlns:p14="http://schemas.microsoft.com/office/powerpoint/2010/main" xmlns="" id="{C912E808-3A4F-B63C-267F-B8E252F93059}"/>
                  </a:ext>
                </a:extLst>
              </p:cNvPr>
              <p:cNvPicPr/>
              <p:nvPr/>
            </p:nvPicPr>
            <p:blipFill>
              <a:blip r:embed="rId7"/>
              <a:stretch>
                <a:fillRect/>
              </a:stretch>
            </p:blipFill>
            <p:spPr>
              <a:xfrm>
                <a:off x="6865101" y="795694"/>
                <a:ext cx="24840" cy="24840"/>
              </a:xfrm>
              <a:prstGeom prst="rect">
                <a:avLst/>
              </a:prstGeom>
            </p:spPr>
          </p:pic>
        </mc:Fallback>
      </mc:AlternateContent>
      <p:grpSp>
        <p:nvGrpSpPr>
          <p:cNvPr id="17" name="Group 16">
            <a:extLst>
              <a:ext uri="{FF2B5EF4-FFF2-40B4-BE49-F238E27FC236}">
                <a16:creationId xmlns:a16="http://schemas.microsoft.com/office/drawing/2014/main" id="{C30816D4-9914-0A47-2748-9B5974C0278D}"/>
              </a:ext>
            </a:extLst>
          </p:cNvPr>
          <p:cNvGrpSpPr/>
          <p:nvPr/>
        </p:nvGrpSpPr>
        <p:grpSpPr>
          <a:xfrm>
            <a:off x="9329301" y="304586"/>
            <a:ext cx="360" cy="360"/>
            <a:chOff x="9329301" y="304586"/>
            <a:chExt cx="360" cy="360"/>
          </a:xfrm>
        </p:grpSpPr>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D00F10BD-7575-41B6-F7E5-6C94374E24F6}"/>
                    </a:ext>
                  </a:extLst>
                </p14:cNvPr>
                <p14:cNvContentPartPr/>
                <p14:nvPr/>
              </p14:nvContentPartPr>
              <p14:xfrm>
                <a:off x="9329301" y="304586"/>
                <a:ext cx="360" cy="360"/>
              </p14:xfrm>
            </p:contentPart>
          </mc:Choice>
          <mc:Fallback xmlns="">
            <p:pic>
              <p:nvPicPr>
                <p:cNvPr id="14" name="Ink 13">
                  <a:extLst>
                    <a:ext uri="{FF2B5EF4-FFF2-40B4-BE49-F238E27FC236}">
                      <a16:creationId xmlns:a16="http://schemas.microsoft.com/office/drawing/2014/main" xmlns:p14="http://schemas.microsoft.com/office/powerpoint/2010/main" xmlns="" id="{D00F10BD-7575-41B6-F7E5-6C94374E24F6}"/>
                    </a:ext>
                  </a:extLst>
                </p:cNvPr>
                <p:cNvPicPr/>
                <p:nvPr/>
              </p:nvPicPr>
              <p:blipFill>
                <a:blip r:embed="rId7"/>
                <a:stretch>
                  <a:fillRect/>
                </a:stretch>
              </p:blipFill>
              <p:spPr>
                <a:xfrm>
                  <a:off x="9317061" y="292346"/>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8BD95D35-6393-15A4-F12B-2F13F82B6B3F}"/>
                    </a:ext>
                  </a:extLst>
                </p14:cNvPr>
                <p14:cNvContentPartPr/>
                <p14:nvPr/>
              </p14:nvContentPartPr>
              <p14:xfrm>
                <a:off x="9329301" y="304586"/>
                <a:ext cx="360" cy="360"/>
              </p14:xfrm>
            </p:contentPart>
          </mc:Choice>
          <mc:Fallback xmlns="">
            <p:pic>
              <p:nvPicPr>
                <p:cNvPr id="15" name="Ink 14">
                  <a:extLst>
                    <a:ext uri="{FF2B5EF4-FFF2-40B4-BE49-F238E27FC236}">
                      <a16:creationId xmlns:a16="http://schemas.microsoft.com/office/drawing/2014/main" xmlns:p14="http://schemas.microsoft.com/office/powerpoint/2010/main" xmlns="" id="{8BD95D35-6393-15A4-F12B-2F13F82B6B3F}"/>
                    </a:ext>
                  </a:extLst>
                </p:cNvPr>
                <p:cNvPicPr/>
                <p:nvPr/>
              </p:nvPicPr>
              <p:blipFill>
                <a:blip r:embed="rId7"/>
                <a:stretch>
                  <a:fillRect/>
                </a:stretch>
              </p:blipFill>
              <p:spPr>
                <a:xfrm>
                  <a:off x="9317061" y="292346"/>
                  <a:ext cx="24840" cy="2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61365CDC-717D-ABF9-4447-E83DB498EA06}"/>
                  </a:ext>
                </a:extLst>
              </p14:cNvPr>
              <p14:cNvContentPartPr/>
              <p14:nvPr/>
            </p14:nvContentPartPr>
            <p14:xfrm>
              <a:off x="8348661" y="675454"/>
              <a:ext cx="360" cy="360"/>
            </p14:xfrm>
          </p:contentPart>
        </mc:Choice>
        <mc:Fallback xmlns="">
          <p:pic>
            <p:nvPicPr>
              <p:cNvPr id="16" name="Ink 15">
                <a:extLst>
                  <a:ext uri="{FF2B5EF4-FFF2-40B4-BE49-F238E27FC236}">
                    <a16:creationId xmlns:a16="http://schemas.microsoft.com/office/drawing/2014/main" xmlns:p14="http://schemas.microsoft.com/office/powerpoint/2010/main" xmlns="" id="{61365CDC-717D-ABF9-4447-E83DB498EA06}"/>
                  </a:ext>
                </a:extLst>
              </p:cNvPr>
              <p:cNvPicPr/>
              <p:nvPr/>
            </p:nvPicPr>
            <p:blipFill>
              <a:blip r:embed="rId7"/>
              <a:stretch>
                <a:fillRect/>
              </a:stretch>
            </p:blipFill>
            <p:spPr>
              <a:xfrm>
                <a:off x="8336421" y="663214"/>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CD97D1A-4CBC-4F18-4F80-8602120BDC23}"/>
                  </a:ext>
                </a:extLst>
              </p14:cNvPr>
              <p14:cNvContentPartPr/>
              <p14:nvPr/>
            </p14:nvContentPartPr>
            <p14:xfrm>
              <a:off x="10150821" y="383854"/>
              <a:ext cx="360" cy="360"/>
            </p14:xfrm>
          </p:contentPart>
        </mc:Choice>
        <mc:Fallback xmlns="">
          <p:pic>
            <p:nvPicPr>
              <p:cNvPr id="18" name="Ink 17">
                <a:extLst>
                  <a:ext uri="{FF2B5EF4-FFF2-40B4-BE49-F238E27FC236}">
                    <a16:creationId xmlns:a16="http://schemas.microsoft.com/office/drawing/2014/main" xmlns:p14="http://schemas.microsoft.com/office/powerpoint/2010/main" xmlns="" id="{2CD97D1A-4CBC-4F18-4F80-8602120BDC23}"/>
                  </a:ext>
                </a:extLst>
              </p:cNvPr>
              <p:cNvPicPr/>
              <p:nvPr/>
            </p:nvPicPr>
            <p:blipFill>
              <a:blip r:embed="rId5"/>
              <a:stretch>
                <a:fillRect/>
              </a:stretch>
            </p:blipFill>
            <p:spPr>
              <a:xfrm>
                <a:off x="10138581" y="371614"/>
                <a:ext cx="24840" cy="24840"/>
              </a:xfrm>
              <a:prstGeom prst="rect">
                <a:avLst/>
              </a:prstGeom>
            </p:spPr>
          </p:pic>
        </mc:Fallback>
      </mc:AlternateContent>
      <p:sp>
        <p:nvSpPr>
          <p:cNvPr id="23" name="Title 1"/>
          <p:cNvSpPr txBox="1">
            <a:spLocks/>
          </p:cNvSpPr>
          <p:nvPr/>
        </p:nvSpPr>
        <p:spPr>
          <a:xfrm>
            <a:off x="2118033" y="287354"/>
            <a:ext cx="2842281" cy="569948"/>
          </a:xfrm>
          <a:prstGeom prst="round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a:cs typeface="Times New Roman" panose="02020603050405020304" pitchFamily="18" charset="0"/>
              </a:rPr>
              <a:t>Vệ sinh tay</a:t>
            </a:r>
          </a:p>
        </p:txBody>
      </p:sp>
      <p:sp>
        <p:nvSpPr>
          <p:cNvPr id="2" name="AutoShape 2" descr="6 bước rửa t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AutoShape 4" descr="6 bước rửa t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2054" name="Picture 6" descr="6 bước rửa ta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6017" y="1554266"/>
            <a:ext cx="4952643" cy="44958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307975" y="5743092"/>
            <a:ext cx="6898041" cy="851672"/>
          </a:xfrm>
          <a:prstGeom prst="round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Times New Roman" panose="02020603050405020304" pitchFamily="18" charset="0"/>
              </a:rPr>
              <a:t>Lưu</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ý: Treo/</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dán</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tại</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khu</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vực</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rửa</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tay</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trong</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nhà</a:t>
            </a:r>
            <a:r>
              <a:rPr kumimoji="0" lang="en-US" sz="3200" i="0" u="none" strike="noStrike" kern="1200" cap="none" spc="0" normalizeH="0" noProof="0" dirty="0">
                <a:ln>
                  <a:noFill/>
                </a:ln>
                <a:solidFill>
                  <a:srgbClr val="0070C0"/>
                </a:solidFill>
                <a:effectLst/>
                <a:uLnTx/>
                <a:uFillTx/>
                <a:latin typeface="Calibri" panose="020F0502020204030204" pitchFamily="34" charset="0"/>
                <a:cs typeface="Times New Roman" panose="02020603050405020304" pitchFamily="18" charset="0"/>
              </a:rPr>
              <a:t> VS, </a:t>
            </a:r>
            <a:r>
              <a:rPr kumimoji="0" lang="en-US" sz="3200" i="0" u="none" strike="noStrike" kern="1200" cap="none" spc="0" normalizeH="0" noProof="0" dirty="0" err="1">
                <a:ln>
                  <a:noFill/>
                </a:ln>
                <a:solidFill>
                  <a:srgbClr val="0070C0"/>
                </a:solidFill>
                <a:effectLst/>
                <a:uLnTx/>
                <a:uFillTx/>
                <a:latin typeface="Calibri" panose="020F0502020204030204" pitchFamily="34" charset="0"/>
                <a:cs typeface="Times New Roman" panose="02020603050405020304" pitchFamily="18" charset="0"/>
              </a:rPr>
              <a:t>kh</a:t>
            </a:r>
            <a:r>
              <a:rPr lang="en-US" sz="3200" dirty="0">
                <a:solidFill>
                  <a:srgbClr val="0070C0"/>
                </a:solidFill>
                <a:latin typeface="Calibri" panose="020F0502020204030204" pitchFamily="34" charset="0"/>
                <a:cs typeface="Times New Roman" panose="02020603050405020304" pitchFamily="18" charset="0"/>
              </a:rPr>
              <a:t>u </a:t>
            </a:r>
            <a:r>
              <a:rPr lang="en-US" sz="3200" dirty="0" err="1">
                <a:solidFill>
                  <a:srgbClr val="0070C0"/>
                </a:solidFill>
                <a:latin typeface="Calibri" panose="020F0502020204030204" pitchFamily="34" charset="0"/>
                <a:cs typeface="Times New Roman" panose="02020603050405020304" pitchFamily="18" charset="0"/>
              </a:rPr>
              <a:t>rửa</a:t>
            </a:r>
            <a:r>
              <a:rPr lang="en-US" sz="3200" dirty="0">
                <a:solidFill>
                  <a:srgbClr val="0070C0"/>
                </a:solidFill>
                <a:latin typeface="Calibri" panose="020F0502020204030204" pitchFamily="34" charset="0"/>
                <a:cs typeface="Times New Roman" panose="02020603050405020304" pitchFamily="18" charset="0"/>
              </a:rPr>
              <a:t> </a:t>
            </a:r>
            <a:r>
              <a:rPr lang="en-US" sz="3200" dirty="0" err="1">
                <a:solidFill>
                  <a:srgbClr val="0070C0"/>
                </a:solidFill>
                <a:latin typeface="Calibri" panose="020F0502020204030204" pitchFamily="34" charset="0"/>
                <a:cs typeface="Times New Roman" panose="02020603050405020304" pitchFamily="18" charset="0"/>
              </a:rPr>
              <a:t>tay</a:t>
            </a:r>
            <a:r>
              <a:rPr lang="en-US" sz="3200" dirty="0">
                <a:solidFill>
                  <a:srgbClr val="0070C0"/>
                </a:solidFill>
                <a:latin typeface="Calibri" panose="020F0502020204030204" pitchFamily="34" charset="0"/>
                <a:cs typeface="Times New Roman" panose="02020603050405020304" pitchFamily="18" charset="0"/>
              </a:rPr>
              <a:t> </a:t>
            </a:r>
            <a:r>
              <a:rPr lang="en-US" sz="3200" dirty="0" err="1">
                <a:solidFill>
                  <a:srgbClr val="0070C0"/>
                </a:solidFill>
                <a:latin typeface="Calibri" panose="020F0502020204030204" pitchFamily="34" charset="0"/>
                <a:cs typeface="Times New Roman" panose="02020603050405020304" pitchFamily="18" charset="0"/>
              </a:rPr>
              <a:t>ngoài</a:t>
            </a:r>
            <a:r>
              <a:rPr lang="en-US" sz="3200" dirty="0">
                <a:solidFill>
                  <a:srgbClr val="0070C0"/>
                </a:solidFill>
                <a:latin typeface="Calibri" panose="020F0502020204030204" pitchFamily="34" charset="0"/>
                <a:cs typeface="Times New Roman" panose="02020603050405020304" pitchFamily="18" charset="0"/>
              </a:rPr>
              <a:t> </a:t>
            </a:r>
            <a:r>
              <a:rPr lang="en-US" sz="3200" dirty="0" err="1">
                <a:solidFill>
                  <a:srgbClr val="0070C0"/>
                </a:solidFill>
                <a:latin typeface="Calibri" panose="020F0502020204030204" pitchFamily="34" charset="0"/>
                <a:cs typeface="Times New Roman" panose="02020603050405020304" pitchFamily="18" charset="0"/>
              </a:rPr>
              <a:t>trời</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9089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8036" y="177656"/>
            <a:ext cx="10972800" cy="625907"/>
          </a:xfrm>
          <a:noFill/>
        </p:spPr>
        <p:txBody>
          <a:bodyPr/>
          <a:lstStyle/>
          <a:p>
            <a:r>
              <a:rPr lang="en-US" sz="3200" b="1">
                <a:latin typeface="+mn-lt"/>
                <a:cs typeface="Times New Roman" pitchFamily="18" charset="0"/>
              </a:rPr>
              <a:t>VỆ SINH TAY</a:t>
            </a:r>
            <a:endParaRPr lang="en-US" sz="3200" b="1" dirty="0">
              <a:latin typeface="+mn-lt"/>
              <a:cs typeface="Times New Roman" pitchFamily="18" charset="0"/>
            </a:endParaRPr>
          </a:p>
        </p:txBody>
      </p:sp>
      <p:pic>
        <p:nvPicPr>
          <p:cNvPr id="84994" name="Picture 2" descr="Rửa tay với xà phòng – Trao yêu thương, đừng trao vi khuẩ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15" y="1439863"/>
            <a:ext cx="438881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Nhiều cơ sở y tế hưởng ứng Ngày thế giới vệ sinh tay 5/5 với thông điệp  “Bảo vệ sự sống: Hãy vệ sinh 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39863"/>
            <a:ext cx="731520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231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380DC4A-718D-C06E-6F83-A725AACC33F2}"/>
              </a:ext>
            </a:extLst>
          </p:cNvPr>
          <p:cNvSpPr>
            <a:spLocks noGrp="1"/>
          </p:cNvSpPr>
          <p:nvPr>
            <p:ph type="title"/>
          </p:nvPr>
        </p:nvSpPr>
        <p:spPr>
          <a:xfrm>
            <a:off x="2765762" y="92945"/>
            <a:ext cx="6660475" cy="656355"/>
          </a:xfrm>
        </p:spPr>
        <p:txBody>
          <a:bodyPr anchor="ctr"/>
          <a:lstStyle/>
          <a:p>
            <a:pPr algn="ctr"/>
            <a:r>
              <a:rPr lang="en-US" altLang="en-US" sz="3600" b="1" dirty="0" err="1">
                <a:solidFill>
                  <a:srgbClr val="0070C0"/>
                </a:solidFill>
                <a:latin typeface="Calibri" panose="020F0502020204030204" pitchFamily="34" charset="0"/>
                <a:cs typeface="Calibri" panose="020F0502020204030204" pitchFamily="34" charset="0"/>
              </a:rPr>
              <a:t>Vệ</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sinh</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cá</a:t>
            </a:r>
            <a:r>
              <a:rPr lang="en-US" altLang="en-US" sz="3600" b="1" dirty="0">
                <a:solidFill>
                  <a:srgbClr val="0070C0"/>
                </a:solidFill>
                <a:latin typeface="Calibri" panose="020F0502020204030204" pitchFamily="34" charset="0"/>
                <a:cs typeface="Calibri" panose="020F0502020204030204" pitchFamily="34" charset="0"/>
              </a:rPr>
              <a:t> </a:t>
            </a:r>
            <a:r>
              <a:rPr lang="en-US" altLang="en-US" sz="3600" b="1" dirty="0" err="1">
                <a:solidFill>
                  <a:srgbClr val="0070C0"/>
                </a:solidFill>
                <a:latin typeface="Calibri" panose="020F0502020204030204" pitchFamily="34" charset="0"/>
                <a:cs typeface="Calibri" panose="020F0502020204030204" pitchFamily="34" charset="0"/>
              </a:rPr>
              <a:t>nhân</a:t>
            </a:r>
            <a:endParaRPr lang="en-US" altLang="en-US" sz="3600" b="1" dirty="0">
              <a:solidFill>
                <a:srgbClr val="0070C0"/>
              </a:solidFill>
              <a:latin typeface="Calibri" panose="020F0502020204030204" pitchFamily="34" charset="0"/>
              <a:cs typeface="Calibri" panose="020F0502020204030204" pitchFamily="34" charset="0"/>
            </a:endParaRPr>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966"/>
          <a:stretch/>
        </p:blipFill>
        <p:spPr>
          <a:xfrm>
            <a:off x="0" y="-7434"/>
            <a:ext cx="9159488" cy="6865434"/>
          </a:xfrm>
        </p:spPr>
      </p:pic>
      <p:sp>
        <p:nvSpPr>
          <p:cNvPr id="11" name="Rounded Rectangle 10"/>
          <p:cNvSpPr/>
          <p:nvPr/>
        </p:nvSpPr>
        <p:spPr>
          <a:xfrm>
            <a:off x="586726" y="1163782"/>
            <a:ext cx="5332316" cy="748145"/>
          </a:xfrm>
          <a:prstGeom prst="roundRect">
            <a:avLst>
              <a:gd name="adj" fmla="val 0"/>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Sử dụng nước uống đảm bảo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sạch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Rounded Rectangle 11"/>
          <p:cNvSpPr/>
          <p:nvPr/>
        </p:nvSpPr>
        <p:spPr>
          <a:xfrm>
            <a:off x="586726" y="2347145"/>
            <a:ext cx="5332316" cy="1981201"/>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“Ăn chín, uống sôi”, không ăn các thức ăn sống hoặc tái như rau củ sống, các món gỏi, tiết canh…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ôi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thiu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1"/>
          <p:cNvSpPr/>
          <p:nvPr/>
        </p:nvSpPr>
        <p:spPr>
          <a:xfrm>
            <a:off x="586725" y="4585854"/>
            <a:ext cx="10552329" cy="9005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hiện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3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sạch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Ăn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uống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nơi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ở -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bàn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tay</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rPr>
              <a:t>sạch</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179" y="827195"/>
            <a:ext cx="3476876" cy="3629905"/>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5735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7805" y="904274"/>
            <a:ext cx="5509491" cy="540327"/>
          </a:xfrm>
        </p:spPr>
        <p:txBody>
          <a:bodyPr/>
          <a:lstStyle/>
          <a:p>
            <a:pPr algn="ctr"/>
            <a:r>
              <a:rPr lang="en-US" sz="3200" b="1" dirty="0" err="1">
                <a:solidFill>
                  <a:srgbClr val="0070C0"/>
                </a:solidFill>
                <a:latin typeface="Calibri" panose="020F0502020204030204" pitchFamily="34" charset="0"/>
                <a:cs typeface="Calibri" panose="020F0502020204030204" pitchFamily="34" charset="0"/>
              </a:rPr>
              <a:t>Đa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dạng</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thức</a:t>
            </a:r>
            <a:r>
              <a:rPr lang="en-US" sz="3200" b="1" dirty="0">
                <a:solidFill>
                  <a:srgbClr val="0070C0"/>
                </a:solidFill>
                <a:latin typeface="Calibri" panose="020F0502020204030204" pitchFamily="34" charset="0"/>
                <a:cs typeface="Calibri" panose="020F0502020204030204" pitchFamily="34" charset="0"/>
              </a:rPr>
              <a:t> TT</a:t>
            </a:r>
          </a:p>
        </p:txBody>
      </p:sp>
      <p:pic>
        <p:nvPicPr>
          <p:cNvPr id="2050" name="Picture 2" descr="Các biện pháp phòng tránh bệnh sốt xuất huyết | Trung tâm Y tế huyện Tiên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401" y="876484"/>
            <a:ext cx="4943209" cy="5724525"/>
          </a:xfrm>
          <a:prstGeom prst="round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C0FC793-499D-317C-F240-B68E88BE653E}"/>
              </a:ext>
            </a:extLst>
          </p:cNvPr>
          <p:cNvSpPr/>
          <p:nvPr/>
        </p:nvSpPr>
        <p:spPr>
          <a:xfrm>
            <a:off x="586507" y="1589649"/>
            <a:ext cx="5772089" cy="489881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Trang web của trường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Mạng xã hội: Nhóm zalo cho phụ huynh, học sinh, fanpage…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Pano</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Treo, dán khẩu hiệu, băng rôn, áp phích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Bảng tin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Tờ rơi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Thông báo</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Phát thanh của trường…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 name="Title 1">
            <a:extLst>
              <a:ext uri="{FF2B5EF4-FFF2-40B4-BE49-F238E27FC236}">
                <a16:creationId xmlns:a16="http://schemas.microsoft.com/office/drawing/2014/main" id="{1B201213-C584-B898-51DD-A3F462C18902}"/>
              </a:ext>
            </a:extLst>
          </p:cNvPr>
          <p:cNvSpPr>
            <a:spLocks/>
          </p:cNvSpPr>
          <p:nvPr/>
        </p:nvSpPr>
        <p:spPr bwMode="auto">
          <a:xfrm>
            <a:off x="0" y="37673"/>
            <a:ext cx="12192000" cy="721553"/>
          </a:xfrm>
          <a:prstGeom prst="rect">
            <a:avLst/>
          </a:prstGeom>
          <a:solidFill>
            <a:schemeClr val="accent4">
              <a:lumMod val="20000"/>
              <a:lumOff val="80000"/>
            </a:schemeClr>
          </a:solidFill>
          <a:ln>
            <a:noFill/>
          </a:ln>
        </p:spPr>
        <p:txBody>
          <a:bodyPr anchor="ctr"/>
          <a:lstStyle/>
          <a:p>
            <a:pPr algn="ctr">
              <a:lnSpc>
                <a:spcPct val="90000"/>
              </a:lnSpc>
              <a:defRPr/>
            </a:pPr>
            <a:r>
              <a:rPr lang="en-US" altLang="en-US" sz="3200" b="1">
                <a:solidFill>
                  <a:srgbClr val="0070C0"/>
                </a:solidFill>
                <a:latin typeface="Calibri" panose="020F0502020204030204" pitchFamily="34" charset="0"/>
                <a:cs typeface="Calibri" panose="020F0502020204030204" pitchFamily="34" charset="0"/>
              </a:rPr>
              <a:t>TUYÊN TRUYỀN PHÒNG CHỐNG DỊCH BỆNH</a:t>
            </a:r>
            <a:endParaRPr lang="en-US" alt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015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57009" y="458388"/>
            <a:ext cx="3554344" cy="808485"/>
          </a:xfrm>
        </p:spPr>
        <p:txBody>
          <a:bodyPr>
            <a:normAutofit/>
          </a:bodyPr>
          <a:lstStyle/>
          <a:p>
            <a:r>
              <a:rPr lang="en-US" sz="3600" b="1" dirty="0" err="1">
                <a:solidFill>
                  <a:srgbClr val="0070C0"/>
                </a:solidFill>
                <a:latin typeface="Calibri" panose="020F0502020204030204" pitchFamily="34" charset="0"/>
                <a:cs typeface="Calibri" panose="020F0502020204030204" pitchFamily="34" charset="0"/>
              </a:rPr>
              <a:t>Góc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tuyên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truyền</a:t>
            </a:r>
            <a:endParaRPr lang="en-US" sz="3600" b="1" dirty="0">
              <a:solidFill>
                <a:srgbClr val="0070C0"/>
              </a:solidFill>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826583" y="458388"/>
            <a:ext cx="5221960" cy="3912378"/>
          </a:xfrm>
          <a:prstGeom prst="ellipse">
            <a:avLst/>
          </a:prstGeom>
          <a:solidFill>
            <a:srgbClr val="FFFFFF">
              <a:shade val="85000"/>
            </a:srgbClr>
          </a:solidFill>
          <a:ln>
            <a:noFill/>
          </a:ln>
          <a:effectLst>
            <a:reflection blurRad="12700" stA="38000" endPos="28000" dist="5000" dir="5400000" sy="-100000" algn="bl" rotWithShape="0"/>
          </a:effectLst>
        </p:spPr>
      </p:pic>
      <p:sp>
        <p:nvSpPr>
          <p:cNvPr id="8" name="Title 1"/>
          <p:cNvSpPr txBox="1">
            <a:spLocks/>
          </p:cNvSpPr>
          <p:nvPr/>
        </p:nvSpPr>
        <p:spPr>
          <a:xfrm>
            <a:off x="7068612" y="4809084"/>
            <a:ext cx="4737901" cy="808485"/>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90000"/>
              </a:lnSpc>
            </a:pPr>
            <a:r>
              <a:rPr lang="en-US" sz="3000" b="1" dirty="0" err="1">
                <a:solidFill>
                  <a:srgbClr val="0070C0"/>
                </a:solidFill>
                <a:latin typeface="+mn-lt"/>
              </a:rPr>
              <a:t>Góc</a:t>
            </a:r>
            <a:r>
              <a:rPr lang="en-US" sz="3000" b="1" dirty="0">
                <a:solidFill>
                  <a:srgbClr val="0070C0"/>
                </a:solidFill>
                <a:latin typeface="+mn-lt"/>
              </a:rPr>
              <a:t> cha </a:t>
            </a:r>
            <a:r>
              <a:rPr lang="en-US" sz="3000" b="1" dirty="0" err="1">
                <a:solidFill>
                  <a:srgbClr val="0070C0"/>
                </a:solidFill>
                <a:latin typeface="+mn-lt"/>
              </a:rPr>
              <a:t>mẹ</a:t>
            </a:r>
            <a:r>
              <a:rPr lang="en-US" sz="3000" b="1" dirty="0">
                <a:solidFill>
                  <a:srgbClr val="0070C0"/>
                </a:solidFill>
                <a:latin typeface="+mn-lt"/>
              </a:rPr>
              <a:t> </a:t>
            </a:r>
            <a:r>
              <a:rPr lang="en-US" sz="3000" b="1" dirty="0" err="1">
                <a:solidFill>
                  <a:srgbClr val="0070C0"/>
                </a:solidFill>
                <a:latin typeface="+mn-lt"/>
              </a:rPr>
              <a:t>cần</a:t>
            </a:r>
            <a:r>
              <a:rPr lang="en-US" sz="3000" b="1" dirty="0">
                <a:solidFill>
                  <a:srgbClr val="0070C0"/>
                </a:solidFill>
                <a:latin typeface="+mn-lt"/>
              </a:rPr>
              <a:t> </a:t>
            </a:r>
            <a:r>
              <a:rPr lang="en-US" sz="3000" b="1" dirty="0" err="1">
                <a:solidFill>
                  <a:srgbClr val="0070C0"/>
                </a:solidFill>
                <a:latin typeface="+mn-lt"/>
              </a:rPr>
              <a:t>biết</a:t>
            </a:r>
            <a:endParaRPr lang="en-US" sz="3000" b="1" dirty="0">
              <a:solidFill>
                <a:srgbClr val="0070C0"/>
              </a:solidFill>
              <a:latin typeface="+mn-lt"/>
            </a:endParaRPr>
          </a:p>
        </p:txBody>
      </p:sp>
      <p:pic>
        <p:nvPicPr>
          <p:cNvPr id="9" name="Picture 2">
            <a:extLst>
              <a:ext uri="{FF2B5EF4-FFF2-40B4-BE49-F238E27FC236}">
                <a16:creationId xmlns:a16="http://schemas.microsoft.com/office/drawing/2014/main" id="{CDBABCCC-B629-FFC4-569C-F24504CFC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54" y="1931552"/>
            <a:ext cx="6250713" cy="385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Content Placeholder 1">
            <a:extLst>
              <a:ext uri="{FF2B5EF4-FFF2-40B4-BE49-F238E27FC236}">
                <a16:creationId xmlns:a16="http://schemas.microsoft.com/office/drawing/2014/main" id="{BE7A34E5-461C-86B9-BDB5-213000FF3404}"/>
              </a:ext>
            </a:extLst>
          </p:cNvPr>
          <p:cNvSpPr>
            <a:spLocks noGrp="1"/>
          </p:cNvSpPr>
          <p:nvPr>
            <p:ph sz="quarter" idx="1"/>
          </p:nvPr>
        </p:nvSpPr>
        <p:spPr>
          <a:xfrm>
            <a:off x="602149" y="921293"/>
            <a:ext cx="3678337" cy="2507707"/>
          </a:xfrm>
        </p:spPr>
        <p:txBody>
          <a:bodyPr/>
          <a:lstStyle/>
          <a:p>
            <a:pPr>
              <a:spcBef>
                <a:spcPts val="700"/>
              </a:spcBef>
              <a:buClr>
                <a:srgbClr val="0070C0"/>
              </a:buClr>
              <a:buSzPct val="60000"/>
            </a:pPr>
            <a:r>
              <a:rPr lang="en-US" altLang="en-US" sz="3200" dirty="0" err="1">
                <a:latin typeface="Calibri" pitchFamily="34" charset="0"/>
                <a:cs typeface="Calibri" pitchFamily="34" charset="0"/>
              </a:rPr>
              <a:t>Sốt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xuất</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huyết</a:t>
            </a:r>
            <a:endParaRPr lang="en-US" altLang="en-US" sz="3200" dirty="0">
              <a:latin typeface="Calibri" pitchFamily="34" charset="0"/>
              <a:cs typeface="Calibri" pitchFamily="34" charset="0"/>
            </a:endParaRPr>
          </a:p>
          <a:p>
            <a:pPr>
              <a:spcBef>
                <a:spcPts val="700"/>
              </a:spcBef>
              <a:buClr>
                <a:srgbClr val="0070C0"/>
              </a:buClr>
              <a:buSzPct val="60000"/>
            </a:pPr>
            <a:r>
              <a:rPr lang="vi-VN" altLang="en-US" sz="3200" dirty="0">
                <a:latin typeface="Calibri" pitchFamily="34" charset="0"/>
                <a:cs typeface="Calibri" pitchFamily="34" charset="0"/>
              </a:rPr>
              <a:t>COVID-19</a:t>
            </a:r>
            <a:endParaRPr lang="en-US" altLang="en-US" sz="3200" dirty="0">
              <a:latin typeface="Calibri" pitchFamily="34" charset="0"/>
              <a:cs typeface="Calibri" pitchFamily="34" charset="0"/>
            </a:endParaRPr>
          </a:p>
          <a:p>
            <a:pPr>
              <a:spcBef>
                <a:spcPts val="700"/>
              </a:spcBef>
              <a:buClr>
                <a:srgbClr val="0070C0"/>
              </a:buClr>
              <a:buSzPct val="60000"/>
            </a:pPr>
            <a:r>
              <a:rPr lang="en-US" altLang="en-US" sz="3200" dirty="0" err="1">
                <a:latin typeface="Calibri" pitchFamily="34" charset="0"/>
                <a:cs typeface="Calibri" pitchFamily="34" charset="0"/>
              </a:rPr>
              <a:t>Cúm</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mùa</a:t>
            </a:r>
            <a:endParaRPr lang="en-US" altLang="en-US" sz="3200" dirty="0">
              <a:latin typeface="Calibri" pitchFamily="34" charset="0"/>
              <a:cs typeface="Calibri" pitchFamily="34" charset="0"/>
            </a:endParaRPr>
          </a:p>
          <a:p>
            <a:pPr>
              <a:spcBef>
                <a:spcPts val="700"/>
              </a:spcBef>
              <a:buClr>
                <a:srgbClr val="0070C0"/>
              </a:buClr>
              <a:buSzPct val="60000"/>
            </a:pPr>
            <a:r>
              <a:rPr lang="en-US" altLang="en-US" sz="3200" dirty="0">
                <a:latin typeface="Calibri" pitchFamily="34" charset="0"/>
                <a:cs typeface="Calibri" pitchFamily="34" charset="0"/>
              </a:rPr>
              <a:t>Tay </a:t>
            </a:r>
            <a:r>
              <a:rPr lang="en-US" altLang="en-US" sz="3200" dirty="0" err="1">
                <a:latin typeface="Calibri" pitchFamily="34" charset="0"/>
                <a:cs typeface="Calibri" pitchFamily="34" charset="0"/>
              </a:rPr>
              <a:t>chân</a:t>
            </a:r>
            <a:r>
              <a:rPr lang="en-US" altLang="en-US" sz="3200" dirty="0">
                <a:latin typeface="Calibri" pitchFamily="34" charset="0"/>
                <a:cs typeface="Calibri" pitchFamily="34" charset="0"/>
              </a:rPr>
              <a:t> </a:t>
            </a:r>
            <a:r>
              <a:rPr lang="en-US" altLang="en-US" sz="3200" dirty="0" err="1">
                <a:latin typeface="Calibri" pitchFamily="34" charset="0"/>
                <a:cs typeface="Calibri" pitchFamily="34" charset="0"/>
              </a:rPr>
              <a:t>miệng</a:t>
            </a:r>
            <a:endParaRPr lang="en-US" altLang="en-US" sz="3200" dirty="0">
              <a:latin typeface="Calibri" pitchFamily="34" charset="0"/>
              <a:cs typeface="Calibri" pitchFamily="34" charset="0"/>
            </a:endParaRPr>
          </a:p>
        </p:txBody>
      </p:sp>
      <p:sp>
        <p:nvSpPr>
          <p:cNvPr id="32772" name="Content Placeholder 1">
            <a:extLst>
              <a:ext uri="{FF2B5EF4-FFF2-40B4-BE49-F238E27FC236}">
                <a16:creationId xmlns:a16="http://schemas.microsoft.com/office/drawing/2014/main" id="{B4067D47-4334-A70B-FEEB-9BB81A3C869E}"/>
              </a:ext>
            </a:extLst>
          </p:cNvPr>
          <p:cNvSpPr txBox="1">
            <a:spLocks/>
          </p:cNvSpPr>
          <p:nvPr/>
        </p:nvSpPr>
        <p:spPr bwMode="auto">
          <a:xfrm>
            <a:off x="5730908" y="822964"/>
            <a:ext cx="3156461" cy="216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0"/>
              </a:spcAft>
              <a:buClr>
                <a:srgbClr val="0070C0"/>
              </a:buClr>
              <a:buSzPct val="60000"/>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itchFamily="34" charset="0"/>
              </a:rPr>
              <a:t>Thuỷ đậu</a:t>
            </a:r>
          </a:p>
          <a:p>
            <a:pPr marL="457200" marR="0" lvl="0" indent="-457200" algn="l" defTabSz="914400" rtl="0" eaLnBrk="1" fontAlgn="auto" latinLnBrk="0" hangingPunct="1">
              <a:lnSpc>
                <a:spcPct val="100000"/>
              </a:lnSpc>
              <a:spcBef>
                <a:spcPts val="0"/>
              </a:spcBef>
              <a:spcAft>
                <a:spcPts val="0"/>
              </a:spcAft>
              <a:buClr>
                <a:srgbClr val="0070C0"/>
              </a:buClr>
              <a:buSzPct val="60000"/>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itchFamily="34" charset="0"/>
              </a:rPr>
              <a:t>Sởi </a:t>
            </a:r>
            <a:endParaRPr lang="en-US" altLang="en-US" sz="3200">
              <a:solidFill>
                <a:prstClr val="black"/>
              </a:solidFill>
              <a:cs typeface="Calibri" pitchFamily="34" charset="0"/>
            </a:endParaRPr>
          </a:p>
          <a:p>
            <a:pPr marL="457200" marR="0" lvl="0" indent="-457200" algn="l" defTabSz="914400" rtl="0" eaLnBrk="1" fontAlgn="auto" latinLnBrk="0" hangingPunct="1">
              <a:lnSpc>
                <a:spcPct val="100000"/>
              </a:lnSpc>
              <a:spcBef>
                <a:spcPts val="0"/>
              </a:spcBef>
              <a:spcAft>
                <a:spcPts val="0"/>
              </a:spcAft>
              <a:buClr>
                <a:srgbClr val="0070C0"/>
              </a:buClr>
              <a:buSzPct val="60000"/>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itchFamily="34" charset="0"/>
              </a:rPr>
              <a:t>Rubella</a:t>
            </a:r>
          </a:p>
          <a:p>
            <a:pPr marL="457200" marR="0" lvl="0" indent="-457200" algn="l" defTabSz="914400" rtl="0" eaLnBrk="1" fontAlgn="auto" latinLnBrk="0" hangingPunct="1">
              <a:lnSpc>
                <a:spcPct val="100000"/>
              </a:lnSpc>
              <a:spcBef>
                <a:spcPts val="0"/>
              </a:spcBef>
              <a:spcAft>
                <a:spcPts val="0"/>
              </a:spcAft>
              <a:buClr>
                <a:srgbClr val="0070C0"/>
              </a:buClr>
              <a:buSzPct val="60000"/>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pitchFamily="34" charset="0"/>
                <a:cs typeface="Calibri" pitchFamily="34" charset="0"/>
              </a:rPr>
              <a:t>Quai bị</a:t>
            </a:r>
          </a:p>
        </p:txBody>
      </p:sp>
      <p:pic>
        <p:nvPicPr>
          <p:cNvPr id="32775" name="Picture 6">
            <a:extLst>
              <a:ext uri="{FF2B5EF4-FFF2-40B4-BE49-F238E27FC236}">
                <a16:creationId xmlns:a16="http://schemas.microsoft.com/office/drawing/2014/main" id="{FCBDF4EE-7D38-ED17-186B-00A0064C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43" y="4425294"/>
            <a:ext cx="3116262" cy="202541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a:extLst>
              <a:ext uri="{FF2B5EF4-FFF2-40B4-BE49-F238E27FC236}">
                <a16:creationId xmlns:a16="http://schemas.microsoft.com/office/drawing/2014/main" id="{775918A8-B763-4CD7-7A8A-D08470E0A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739" y="2894088"/>
            <a:ext cx="3561261" cy="21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a:extLst>
              <a:ext uri="{FF2B5EF4-FFF2-40B4-BE49-F238E27FC236}">
                <a16:creationId xmlns:a16="http://schemas.microsoft.com/office/drawing/2014/main" id="{6D3515EA-FFCD-2444-95B1-721B8B224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072805"/>
            <a:ext cx="2165483" cy="137790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iểu về bệnh Sởi">
            <a:extLst>
              <a:ext uri="{FF2B5EF4-FFF2-40B4-BE49-F238E27FC236}">
                <a16:creationId xmlns:a16="http://schemas.microsoft.com/office/drawing/2014/main" id="{A88491A9-E75A-3B22-8B0B-D31E2D168A8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443" b="90000" l="8150" r="54000"/>
                    </a14:imgEffect>
                  </a14:imgLayer>
                </a14:imgProps>
              </a:ext>
              <a:ext uri="{28A0092B-C50C-407E-A947-70E740481C1C}">
                <a14:useLocalDpi xmlns:a14="http://schemas.microsoft.com/office/drawing/2010/main" val="0"/>
              </a:ext>
            </a:extLst>
          </a:blip>
          <a:srcRect l="7137" t="22212" r="46189"/>
          <a:stretch/>
        </p:blipFill>
        <p:spPr bwMode="auto">
          <a:xfrm>
            <a:off x="9144000" y="639337"/>
            <a:ext cx="2141461" cy="26245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ệnh Tay chân miệng: Nguyên nhân, triệu chứng và điều trị dự phò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Dấu hiệu cảnh báo bệnh Tay Chân Miệng diễn biến nặng ở trẻ nh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3392" y="4461549"/>
            <a:ext cx="3017203" cy="2025418"/>
          </a:xfrm>
          <a:prstGeom prst="round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53105D0-D2DC-6B10-C067-8A0EA7C22642}"/>
              </a:ext>
            </a:extLst>
          </p:cNvPr>
          <p:cNvSpPr>
            <a:spLocks/>
          </p:cNvSpPr>
          <p:nvPr/>
        </p:nvSpPr>
        <p:spPr bwMode="auto">
          <a:xfrm>
            <a:off x="0" y="-21526"/>
            <a:ext cx="12192000" cy="721553"/>
          </a:xfrm>
          <a:prstGeom prst="rect">
            <a:avLst/>
          </a:prstGeom>
          <a:solidFill>
            <a:schemeClr val="accent4">
              <a:lumMod val="20000"/>
              <a:lumOff val="80000"/>
            </a:schemeClr>
          </a:solidFill>
          <a:ln>
            <a:noFill/>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MỘT</a:t>
            </a:r>
            <a:r>
              <a:rPr kumimoji="0" lang="en-US" altLang="en-US" sz="3200" b="1" i="0" u="none" strike="noStrike" kern="1200" cap="none" spc="0" normalizeH="0" noProof="0">
                <a:ln>
                  <a:noFill/>
                </a:ln>
                <a:solidFill>
                  <a:srgbClr val="0070C0"/>
                </a:solidFill>
                <a:effectLst/>
                <a:uLnTx/>
                <a:uFillTx/>
                <a:latin typeface="Calibri" panose="020F0502020204030204" pitchFamily="34" charset="0"/>
                <a:cs typeface="Calibri" panose="020F0502020204030204" pitchFamily="34" charset="0"/>
              </a:rPr>
              <a:t> SỐ DỊCH BỆNH THƯỜNG GẶP TRONG TRƯỜNG HỌC</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8A43033-A559-00E8-CEE3-6772076B2851}"/>
              </a:ext>
            </a:extLst>
          </p:cNvPr>
          <p:cNvSpPr txBox="1"/>
          <p:nvPr/>
        </p:nvSpPr>
        <p:spPr>
          <a:xfrm>
            <a:off x="3749372" y="2903339"/>
            <a:ext cx="6098344" cy="1569660"/>
          </a:xfrm>
          <a:prstGeom prst="rect">
            <a:avLst/>
          </a:prstGeom>
          <a:noFill/>
        </p:spPr>
        <p:txBody>
          <a:bodyPr wrap="square">
            <a:spAutoFit/>
          </a:bodyPr>
          <a:lstStyle/>
          <a:p>
            <a:pPr marL="457200" indent="-457200">
              <a:buClr>
                <a:srgbClr val="0070C0"/>
              </a:buClr>
              <a:buSzPct val="60000"/>
              <a:buFont typeface="Arial" panose="020B0604020202020204" pitchFamily="34" charset="0"/>
              <a:buChar char="•"/>
              <a:defRPr/>
            </a:pPr>
            <a:r>
              <a:rPr lang="en-US" altLang="en-US" sz="3200">
                <a:solidFill>
                  <a:prstClr val="black"/>
                </a:solidFill>
                <a:latin typeface="Calibri" panose="020F0502020204030204" pitchFamily="34" charset="0"/>
                <a:cs typeface="Calibri" pitchFamily="34" charset="0"/>
              </a:rPr>
              <a:t>Đau mắt đỏ</a:t>
            </a:r>
          </a:p>
          <a:p>
            <a:pPr marL="457200" indent="-457200">
              <a:buClr>
                <a:srgbClr val="0070C0"/>
              </a:buClr>
              <a:buSzPct val="60000"/>
              <a:buFont typeface="Arial" panose="020B0604020202020204" pitchFamily="34" charset="0"/>
              <a:buChar char="•"/>
              <a:defRPr/>
            </a:pPr>
            <a:r>
              <a:rPr lang="en-US" altLang="en-US" sz="3200">
                <a:solidFill>
                  <a:prstClr val="black"/>
                </a:solidFill>
                <a:latin typeface="Calibri" panose="020F0502020204030204" pitchFamily="34" charset="0"/>
                <a:cs typeface="Calibri" pitchFamily="34" charset="0"/>
              </a:rPr>
              <a:t>Tiêu chảy cấp</a:t>
            </a:r>
          </a:p>
          <a:p>
            <a:pPr marL="457200" indent="-457200">
              <a:buClr>
                <a:srgbClr val="0070C0"/>
              </a:buClr>
              <a:buSzPct val="60000"/>
              <a:buFont typeface="Arial" panose="020B0604020202020204" pitchFamily="34" charset="0"/>
              <a:buChar char="•"/>
              <a:defRPr/>
            </a:pPr>
            <a:r>
              <a:rPr lang="en-US" altLang="en-US" sz="3200">
                <a:solidFill>
                  <a:prstClr val="black"/>
                </a:solidFill>
                <a:latin typeface="Calibri" panose="020F0502020204030204" pitchFamily="34" charset="0"/>
                <a:cs typeface="Calibri" pitchFamily="34" charset="0"/>
              </a:rPr>
              <a:t>…</a:t>
            </a:r>
          </a:p>
        </p:txBody>
      </p:sp>
    </p:spTree>
    <p:extLst>
      <p:ext uri="{BB962C8B-B14F-4D97-AF65-F5344CB8AC3E}">
        <p14:creationId xmlns:p14="http://schemas.microsoft.com/office/powerpoint/2010/main" val="3205341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B9B7C1B-B3E8-2DB4-F8A2-AC0356947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2281"/>
            <a:ext cx="5830971" cy="3325530"/>
          </a:xfrm>
          <a:prstGeom prst="rect">
            <a:avLst/>
          </a:prstGeom>
        </p:spPr>
      </p:pic>
      <p:pic>
        <p:nvPicPr>
          <p:cNvPr id="7" name="Picture 6" descr="Text&#10;&#10;Description automatically generated">
            <a:extLst>
              <a:ext uri="{FF2B5EF4-FFF2-40B4-BE49-F238E27FC236}">
                <a16:creationId xmlns:a16="http://schemas.microsoft.com/office/drawing/2014/main" id="{78CCE77C-06B9-6B32-C5A3-87C9C3477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3" y="939800"/>
            <a:ext cx="5830971" cy="1842481"/>
          </a:xfrm>
          <a:prstGeom prst="rect">
            <a:avLst/>
          </a:prstGeom>
        </p:spPr>
      </p:pic>
      <p:sp>
        <p:nvSpPr>
          <p:cNvPr id="2" name="TextBox 1">
            <a:extLst>
              <a:ext uri="{FF2B5EF4-FFF2-40B4-BE49-F238E27FC236}">
                <a16:creationId xmlns:a16="http://schemas.microsoft.com/office/drawing/2014/main" id="{2ED9F3FB-7696-3A6E-0660-045FC6ADF365}"/>
              </a:ext>
            </a:extLst>
          </p:cNvPr>
          <p:cNvSpPr txBox="1"/>
          <p:nvPr/>
        </p:nvSpPr>
        <p:spPr>
          <a:xfrm>
            <a:off x="1066854" y="119242"/>
            <a:ext cx="6124515"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CÁCH LY Y TẾ</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6" name="Rounded Rectangle 5"/>
          <p:cNvSpPr/>
          <p:nvPr/>
        </p:nvSpPr>
        <p:spPr>
          <a:xfrm>
            <a:off x="5885364" y="2058381"/>
            <a:ext cx="5735171" cy="1447800"/>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Yêu</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noProof="0" dirty="0" err="1">
                <a:ln>
                  <a:noFill/>
                </a:ln>
                <a:solidFill>
                  <a:srgbClr val="4F81BD">
                    <a:lumMod val="75000"/>
                  </a:srgbClr>
                </a:solidFill>
                <a:effectLst/>
                <a:uLnTx/>
                <a:uFillTx/>
                <a:latin typeface="Calibri"/>
                <a:ea typeface="+mn-ea"/>
                <a:cs typeface="+mn-cs"/>
              </a:rPr>
              <a:t>cầu</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Phát</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hiện</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sớm</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cách</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ly</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người</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theo</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hướng</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dẫn</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của</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cán</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bộ</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y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tế</a:t>
            </a:r>
            <a:endPar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9" name="Rounded Rectangle 8"/>
          <p:cNvSpPr/>
          <p:nvPr/>
        </p:nvSpPr>
        <p:spPr>
          <a:xfrm>
            <a:off x="5049672" y="3671454"/>
            <a:ext cx="7081617" cy="3186545"/>
          </a:xfrm>
          <a:prstGeom prst="roundRect">
            <a:avLst/>
          </a:prstGeom>
          <a:solidFill>
            <a:sysClr val="window" lastClr="FFFFFF"/>
          </a:solidFill>
          <a:ln w="12700" cap="flat" cmpd="sng" algn="ctr">
            <a:solidFill>
              <a:srgbClr val="5B9BD5"/>
            </a:solidFill>
            <a:prstDash val="lg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Hình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thức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cách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ly</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khác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nhau</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tuỳ</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từng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a:t>
            </a:r>
          </a:p>
          <a:p>
            <a:pPr marL="285750" marR="0" lvl="0" indent="-285750" algn="just" defTabSz="914400" eaLnBrk="1" fontAlgn="auto" latinLnBrk="0" hangingPunct="1">
              <a:lnSpc>
                <a:spcPct val="100000"/>
              </a:lnSpc>
              <a:spcBef>
                <a:spcPts val="0"/>
              </a:spcBef>
              <a:spcAft>
                <a:spcPts val="0"/>
              </a:spcAft>
              <a:buClrTx/>
              <a:buSzTx/>
              <a:buFont typeface="Wingdings" pitchFamily="2" charset="2"/>
              <a:buChar char="ü"/>
              <a:tabLst/>
              <a:defRPr/>
            </a:pP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Hạn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chế</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tiếp</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xúc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với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người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khi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tiếp</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xúc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phải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đeo</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khẩu</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trang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và</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các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phương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tiện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phòng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hộ</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khác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vệ</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sinh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cá</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nhân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sau</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khi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tiếp</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xúc</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a:t>
            </a:r>
          </a:p>
          <a:p>
            <a:pPr marL="285750" marR="0" lvl="0" indent="-285750" algn="just" defTabSz="914400" eaLnBrk="1" fontAlgn="auto" latinLnBrk="0" hangingPunct="1">
              <a:lnSpc>
                <a:spcPct val="100000"/>
              </a:lnSpc>
              <a:spcBef>
                <a:spcPts val="0"/>
              </a:spcBef>
              <a:spcAft>
                <a:spcPts val="0"/>
              </a:spcAft>
              <a:buClrTx/>
              <a:buSzTx/>
              <a:buFont typeface="Wingdings" pitchFamily="2" charset="2"/>
              <a:buChar char="ü"/>
              <a:tabLst/>
              <a:defRPr/>
            </a:pP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Nằm</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màn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cách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ly</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tránh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muỗi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đốt</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truyền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bệnh</a:t>
            </a:r>
            <a:endPar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2422" r="17283" b="4257"/>
          <a:stretch/>
        </p:blipFill>
        <p:spPr>
          <a:xfrm>
            <a:off x="3208553" y="5153891"/>
            <a:ext cx="1841119" cy="184309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449" y="0"/>
            <a:ext cx="2954995" cy="1966415"/>
          </a:xfrm>
          <a:prstGeom prst="rect">
            <a:avLst/>
          </a:prstGeom>
        </p:spPr>
      </p:pic>
    </p:spTree>
    <p:extLst>
      <p:ext uri="{BB962C8B-B14F-4D97-AF65-F5344CB8AC3E}">
        <p14:creationId xmlns:p14="http://schemas.microsoft.com/office/powerpoint/2010/main" val="3649353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EB0BC8-F1E8-B793-1A7E-617CFD14A26E}"/>
              </a:ext>
            </a:extLst>
          </p:cNvPr>
          <p:cNvSpPr txBox="1"/>
          <p:nvPr/>
        </p:nvSpPr>
        <p:spPr>
          <a:xfrm>
            <a:off x="5951621" y="301990"/>
            <a:ext cx="6240379" cy="6254020"/>
          </a:xfrm>
          <a:prstGeom prst="rect">
            <a:avLst/>
          </a:prstGeom>
          <a:solidFill>
            <a:srgbClr val="0070C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marR="0" lvl="0" algn="just" defTabSz="914400" rtl="0" eaLnBrk="1" fontAlgn="auto" latinLnBrk="0" hangingPunct="1">
              <a:lnSpc>
                <a:spcPct val="110000"/>
              </a:lnSpc>
              <a:spcBef>
                <a:spcPts val="0"/>
              </a:spcBef>
              <a:spcAft>
                <a:spcPts val="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N</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ghỉ học khi mắc bệnh</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R="0" lvl="0" algn="just" defTabSz="914400" rtl="0" eaLnBrk="1" fontAlgn="auto" latinLnBrk="0" hangingPunct="1">
              <a:lnSpc>
                <a:spcPct val="110000"/>
              </a:lnSpc>
              <a:spcBef>
                <a:spcPts val="0"/>
              </a:spcBef>
              <a:spcAft>
                <a:spcPts val="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hời gian nghỉ học: Đến khi khỏi bệnh hoặc hết thời gian lây truyền bệnh</a:t>
            </a: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COVID-19: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7-10 ngày</a:t>
            </a: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Thủy đậu: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nốt phỏng nước đóng vẩy khô, không ra dịch (TB 7</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10 ngày)</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endParaRPr>
          </a:p>
          <a:p>
            <a:pPr marL="457200" indent="-457200" algn="just">
              <a:lnSpc>
                <a:spcPct val="110000"/>
              </a:lnSpc>
              <a:buFont typeface="Wingdings" panose="05000000000000000000" pitchFamily="2" charset="2"/>
              <a:buChar char="ü"/>
              <a:defRPr/>
            </a:pPr>
            <a:r>
              <a:rPr lang="en-US" sz="2800" dirty="0" err="1">
                <a:solidFill>
                  <a:prstClr val="white"/>
                </a:solidFill>
                <a:latin typeface="Calibri" panose="020F0502020204030204" pitchFamily="34" charset="0"/>
                <a:cs typeface="Calibri" panose="020F0502020204030204" pitchFamily="34" charset="0"/>
                <a:sym typeface="Wingdings" panose="05000000000000000000" pitchFamily="2" charset="2"/>
              </a:rPr>
              <a:t>Tay</a:t>
            </a:r>
            <a:r>
              <a:rPr lang="en-US" sz="2800" dirty="0">
                <a:solidFill>
                  <a:prstClr val="white"/>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prstClr val="white"/>
                </a:solidFill>
                <a:latin typeface="Calibri" panose="020F0502020204030204" pitchFamily="34" charset="0"/>
                <a:cs typeface="Calibri" panose="020F0502020204030204" pitchFamily="34" charset="0"/>
                <a:sym typeface="Wingdings" panose="05000000000000000000" pitchFamily="2" charset="2"/>
              </a:rPr>
              <a:t>chân</a:t>
            </a:r>
            <a:r>
              <a:rPr lang="en-US" sz="2800" dirty="0">
                <a:solidFill>
                  <a:prstClr val="white"/>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prstClr val="white"/>
                </a:solidFill>
                <a:latin typeface="Calibri" panose="020F0502020204030204" pitchFamily="34" charset="0"/>
                <a:cs typeface="Calibri" panose="020F0502020204030204" pitchFamily="34" charset="0"/>
                <a:sym typeface="Wingdings" panose="05000000000000000000" pitchFamily="2" charset="2"/>
              </a:rPr>
              <a:t>miệng</a:t>
            </a:r>
            <a:r>
              <a:rPr lang="en-US" sz="2800" dirty="0">
                <a:solidFill>
                  <a:prstClr val="white"/>
                </a:solidFill>
                <a:latin typeface="Calibri" panose="020F0502020204030204" pitchFamily="34" charset="0"/>
                <a:cs typeface="Calibri" panose="020F0502020204030204" pitchFamily="34" charset="0"/>
                <a:sym typeface="Wingdings" panose="05000000000000000000" pitchFamily="2" charset="2"/>
              </a:rPr>
              <a:t>: 7 – 10 </a:t>
            </a:r>
            <a:r>
              <a:rPr lang="en-US" sz="2800" dirty="0" err="1">
                <a:solidFill>
                  <a:prstClr val="white"/>
                </a:solidFill>
                <a:latin typeface="Calibri" panose="020F0502020204030204" pitchFamily="34" charset="0"/>
                <a:cs typeface="Calibri" panose="020F0502020204030204" pitchFamily="34" charset="0"/>
                <a:sym typeface="Wingdings" panose="05000000000000000000" pitchFamily="2" charset="2"/>
              </a:rPr>
              <a:t>ngày</a:t>
            </a:r>
            <a:r>
              <a:rPr lang="en-US" sz="2800" dirty="0">
                <a:solidFill>
                  <a:prstClr val="white"/>
                </a:solidFill>
                <a:latin typeface="Calibri" panose="020F0502020204030204" pitchFamily="34" charset="0"/>
                <a:cs typeface="Calibri" panose="020F0502020204030204" pitchFamily="34" charset="0"/>
                <a:sym typeface="Wingdings" panose="05000000000000000000" pitchFamily="2" charset="2"/>
              </a:rPr>
              <a:t> </a:t>
            </a:r>
            <a:r>
              <a:rPr lang="vi-VN" sz="2800" dirty="0">
                <a:solidFill>
                  <a:prstClr val="white"/>
                </a:solidFill>
                <a:cs typeface="Times New Roman" panose="02020603050405020304" pitchFamily="18" charset="0"/>
              </a:rPr>
              <a:t>kể từ khi khởi bệnh</a:t>
            </a:r>
            <a:r>
              <a:rPr lang="en-US" sz="2800" dirty="0">
                <a:solidFill>
                  <a:prstClr val="white"/>
                </a:solidFill>
                <a:cs typeface="Times New Roman" panose="02020603050405020304" pitchFamily="18" charset="0"/>
              </a:rPr>
              <a:t>,</a:t>
            </a:r>
            <a:r>
              <a:rPr lang="vi-VN" sz="2800" dirty="0">
                <a:solidFill>
                  <a:prstClr val="white"/>
                </a:solidFill>
                <a:cs typeface="Times New Roman" panose="02020603050405020304" pitchFamily="18" charset="0"/>
              </a:rPr>
              <a:t> chỉ đến lớp khi hết loét miệng và các phỏng nước.</a:t>
            </a:r>
            <a:endPar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endParaRP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Quai bị: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7-10 ngày sau khởi phát</a:t>
            </a: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Sởi/Rubella: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7 ngày kể từ khi phát ban</a:t>
            </a: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Cúm: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5-7 ngày sau khởi phát</a:t>
            </a:r>
          </a:p>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vi-VN"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Tiêu chảy cấp: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TB 7</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Wingdings" panose="05000000000000000000" pitchFamily="2" charset="2"/>
              </a:rPr>
              <a:t>10 ngày</a:t>
            </a:r>
          </a:p>
        </p:txBody>
      </p:sp>
      <p:sp>
        <p:nvSpPr>
          <p:cNvPr id="6" name="Rounded Rectangle 5"/>
          <p:cNvSpPr/>
          <p:nvPr/>
        </p:nvSpPr>
        <p:spPr>
          <a:xfrm>
            <a:off x="346364" y="1739726"/>
            <a:ext cx="5209309" cy="1447800"/>
          </a:xfrm>
          <a:prstGeom prst="roundRect">
            <a:avLst/>
          </a:prstGeom>
          <a:ln w="12700">
            <a:solidFill>
              <a:srgbClr val="00B0F0"/>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Thời</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noProof="0" dirty="0" err="1">
                <a:ln>
                  <a:noFill/>
                </a:ln>
                <a:solidFill>
                  <a:srgbClr val="4F81BD">
                    <a:lumMod val="75000"/>
                  </a:srgbClr>
                </a:solidFill>
                <a:effectLst/>
                <a:uLnTx/>
                <a:uFillTx/>
                <a:latin typeface="Calibri"/>
                <a:ea typeface="+mn-ea"/>
                <a:cs typeface="+mn-cs"/>
              </a:rPr>
              <a:t>gian</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cách</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ly</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khác</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noProof="0" dirty="0" err="1">
                <a:ln>
                  <a:noFill/>
                </a:ln>
                <a:solidFill>
                  <a:srgbClr val="4F81BD">
                    <a:lumMod val="75000"/>
                  </a:srgbClr>
                </a:solidFill>
                <a:effectLst/>
                <a:uLnTx/>
                <a:uFillTx/>
                <a:latin typeface="Calibri"/>
                <a:ea typeface="+mn-ea"/>
                <a:cs typeface="+mn-cs"/>
              </a:rPr>
              <a:t>nhau</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noProof="0" dirty="0" err="1">
                <a:ln>
                  <a:noFill/>
                </a:ln>
                <a:solidFill>
                  <a:srgbClr val="4F81BD">
                    <a:lumMod val="75000"/>
                  </a:srgbClr>
                </a:solidFill>
                <a:effectLst/>
                <a:uLnTx/>
                <a:uFillTx/>
                <a:latin typeface="Calibri"/>
                <a:ea typeface="+mn-ea"/>
                <a:cs typeface="+mn-cs"/>
              </a:rPr>
              <a:t>tuỳ</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noProof="0" dirty="0" err="1">
                <a:ln>
                  <a:noFill/>
                </a:ln>
                <a:solidFill>
                  <a:srgbClr val="4F81BD">
                    <a:lumMod val="75000"/>
                  </a:srgbClr>
                </a:solidFill>
                <a:effectLst/>
                <a:uLnTx/>
                <a:uFillTx/>
                <a:latin typeface="Calibri"/>
                <a:ea typeface="+mn-ea"/>
                <a:cs typeface="+mn-cs"/>
              </a:rPr>
              <a:t>từng</a:t>
            </a:r>
            <a:r>
              <a:rPr kumimoji="0" lang="en-US" sz="2800" b="0" i="0" u="none" strike="noStrike" kern="1200" cap="none" spc="0" normalizeH="0" noProof="0" dirty="0">
                <a:ln>
                  <a:noFill/>
                </a:ln>
                <a:solidFill>
                  <a:srgbClr val="4F81BD">
                    <a:lumMod val="75000"/>
                  </a:srgbClr>
                </a:solidFill>
                <a:effectLst/>
                <a:uLnTx/>
                <a:uFillTx/>
                <a:latin typeface="Calibri"/>
                <a:ea typeface="+mn-ea"/>
                <a:cs typeface="+mn-cs"/>
              </a:rPr>
              <a:t> </a:t>
            </a:r>
            <a:r>
              <a:rPr kumimoji="0" lang="en-US" sz="2800" b="0" i="0" u="none" strike="noStrike" kern="120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1200" cap="none" spc="0" normalizeH="0" baseline="0" noProof="0" dirty="0">
                <a:ln>
                  <a:noFill/>
                </a:ln>
                <a:solidFill>
                  <a:srgbClr val="4F81BD">
                    <a:lumMod val="75000"/>
                  </a:srgbClr>
                </a:solidFill>
                <a:effectLst/>
                <a:uLnTx/>
                <a:uFillTx/>
                <a:latin typeface="Calibri"/>
                <a:ea typeface="+mn-ea"/>
                <a:cs typeface="+mn-cs"/>
              </a:rPr>
              <a:t>:</a:t>
            </a:r>
          </a:p>
        </p:txBody>
      </p:sp>
      <p:sp>
        <p:nvSpPr>
          <p:cNvPr id="9" name="Rounded Rectangle 8"/>
          <p:cNvSpPr/>
          <p:nvPr/>
        </p:nvSpPr>
        <p:spPr>
          <a:xfrm>
            <a:off x="0" y="4973782"/>
            <a:ext cx="5818909" cy="1841937"/>
          </a:xfrm>
          <a:prstGeom prst="roundRect">
            <a:avLst/>
          </a:prstGeom>
          <a:solidFill>
            <a:sysClr val="window" lastClr="FFFFFF"/>
          </a:solidFill>
          <a:ln w="12700" cap="flat" cmpd="sng" algn="ctr">
            <a:solidFill>
              <a:srgbClr val="5B9BD5"/>
            </a:solidFill>
            <a:prstDash val="lgDash"/>
            <a:miter lim="800000"/>
          </a:ln>
          <a:effectLst/>
        </p:spPr>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itchFamily="2" charset="2"/>
              <a:buChar char="ü"/>
              <a:tabLst/>
              <a:defRPr/>
            </a:pP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Hạn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chế</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tới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vùng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dịch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cần</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tìm</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hiểu</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thông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tin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về</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tình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hình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dịch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tuỳ</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từng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bệnh</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từng</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thời</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 </a:t>
            </a:r>
            <a:r>
              <a:rPr kumimoji="0" lang="en-US" sz="2800" b="0" i="0" u="none" strike="noStrike" kern="0" cap="none" spc="0" normalizeH="0" baseline="0" noProof="0" dirty="0" err="1">
                <a:ln>
                  <a:noFill/>
                </a:ln>
                <a:solidFill>
                  <a:srgbClr val="4F81BD">
                    <a:lumMod val="75000"/>
                  </a:srgbClr>
                </a:solidFill>
                <a:effectLst/>
                <a:uLnTx/>
                <a:uFillTx/>
                <a:latin typeface="Calibri"/>
                <a:ea typeface="+mn-ea"/>
                <a:cs typeface="+mn-cs"/>
              </a:rPr>
              <a:t>điểm</a:t>
            </a:r>
            <a:r>
              <a:rPr kumimoji="0" lang="en-US" sz="2800" b="0" i="0" u="none" strike="noStrike" kern="0" cap="none" spc="0" normalizeH="0" baseline="0" noProof="0" dirty="0">
                <a:ln>
                  <a:noFill/>
                </a:ln>
                <a:solidFill>
                  <a:srgbClr val="4F81BD">
                    <a:lumMod val="75000"/>
                  </a:srgbClr>
                </a:solidFill>
                <a:effectLst/>
                <a:uLnTx/>
                <a:uFillTx/>
                <a:latin typeface="Calibri"/>
                <a:ea typeface="+mn-ea"/>
                <a:cs typeface="+mn-cs"/>
              </a:rPr>
              <a:t>)</a:t>
            </a:r>
          </a:p>
        </p:txBody>
      </p:sp>
    </p:spTree>
    <p:extLst>
      <p:ext uri="{BB962C8B-B14F-4D97-AF65-F5344CB8AC3E}">
        <p14:creationId xmlns:p14="http://schemas.microsoft.com/office/powerpoint/2010/main" val="3479987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164" y="1253955"/>
            <a:ext cx="7426037" cy="46474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Calibri" pitchFamily="34" charset="0"/>
              </a:rPr>
              <a:t>Áp</a:t>
            </a:r>
            <a:r>
              <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Calibri" pitchFamily="34" charset="0"/>
              </a:rPr>
              <a:t>dụng</a:t>
            </a:r>
            <a:r>
              <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Calibri" pitchFamily="34" charset="0"/>
              </a:rPr>
              <a:t>phòng</a:t>
            </a:r>
            <a:r>
              <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Calibri" pitchFamily="34" charset="0"/>
              </a:rPr>
              <a:t>bệnh</a:t>
            </a:r>
            <a:r>
              <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anose="020F0502020204030204" pitchFamily="34" charset="0"/>
                <a:cs typeface="Calibri" pitchFamily="34" charset="0"/>
              </a:rPr>
              <a:t>có</a:t>
            </a:r>
            <a:r>
              <a:rPr kumimoji="0" lang="en-US" sz="3200" i="0" u="none" strike="noStrike" kern="1200" cap="none" spc="0" normalizeH="0" baseline="0" noProof="0" dirty="0">
                <a:ln>
                  <a:noFill/>
                </a:ln>
                <a:solidFill>
                  <a:srgbClr val="0070C0"/>
                </a:solidFill>
                <a:effectLst/>
                <a:uLnTx/>
                <a:uFillTx/>
                <a:latin typeface="Calibri" panose="020F0502020204030204"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vắc</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xin</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như</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Sởi</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-Rubella,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thuỷ</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đậu</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a:t>
            </a:r>
            <a:r>
              <a:rPr kumimoji="0" lang="en-US" sz="3200" i="0" u="none" strike="noStrike" kern="1200" cap="none" spc="0" normalizeH="0" baseline="0" noProof="0" dirty="0" err="1">
                <a:ln>
                  <a:noFill/>
                </a:ln>
                <a:solidFill>
                  <a:srgbClr val="0070C0"/>
                </a:solidFill>
                <a:effectLst/>
                <a:uLnTx/>
                <a:uFillTx/>
                <a:latin typeface="Calibri" pitchFamily="34" charset="0"/>
                <a:cs typeface="Calibri" pitchFamily="34" charset="0"/>
              </a:rPr>
              <a:t>cúm</a:t>
            </a:r>
            <a:r>
              <a:rPr kumimoji="0" lang="en-US" sz="3200" i="0" u="none" strike="noStrike" kern="1200" cap="none" spc="0" normalizeH="0" baseline="0" noProof="0" dirty="0">
                <a:ln>
                  <a:noFill/>
                </a:ln>
                <a:solidFill>
                  <a:srgbClr val="0070C0"/>
                </a:solidFill>
                <a:effectLst/>
                <a:uLnTx/>
                <a:uFillTx/>
                <a:latin typeface="Calibri" pitchFamily="34" charset="0"/>
                <a:cs typeface="Calibri" pitchFamily="34" charset="0"/>
              </a:rPr>
              <a:t>, Covid-19…)</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Phối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YT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địa</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phương</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tuyên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truyền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phụ</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huynh</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chủ</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tiêm</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phòng</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vắc</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xin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cho</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trẻ</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khi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độ</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tuổi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Phối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YT-GD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triển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khai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đợt</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chiến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dịch</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tiêm</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vắc</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xin</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trong</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trường</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học</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(Covid-19,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Sởi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-Rubella,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bại</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liệt</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p:txBody>
      </p:sp>
      <p:pic>
        <p:nvPicPr>
          <p:cNvPr id="11" name="Picture 10"/>
          <p:cNvPicPr>
            <a:picLocks noChangeAspect="1"/>
          </p:cNvPicPr>
          <p:nvPr/>
        </p:nvPicPr>
        <p:blipFill>
          <a:blip r:embed="rId2"/>
          <a:stretch>
            <a:fillRect/>
          </a:stretch>
        </p:blipFill>
        <p:spPr>
          <a:xfrm>
            <a:off x="9130145" y="622028"/>
            <a:ext cx="3165656" cy="2955640"/>
          </a:xfrm>
          <a:prstGeom prst="rect">
            <a:avLst/>
          </a:prstGeom>
        </p:spPr>
      </p:pic>
      <p:pic>
        <p:nvPicPr>
          <p:cNvPr id="9218" name="Picture 2" descr="Tăng cường truyền thông trong trường học về tiêm vắc xin phòng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418" y="3414580"/>
            <a:ext cx="3754582" cy="3443420"/>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D61CF6-8030-303A-D1A2-D80EB46B3529}"/>
              </a:ext>
            </a:extLst>
          </p:cNvPr>
          <p:cNvSpPr txBox="1"/>
          <p:nvPr/>
        </p:nvSpPr>
        <p:spPr>
          <a:xfrm>
            <a:off x="221674" y="192994"/>
            <a:ext cx="11831782" cy="646986"/>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Arial"/>
              </a:rPr>
              <a:t>2</a:t>
            </a:r>
            <a:r>
              <a:rPr kumimoji="0" lang="en-US" sz="3200" b="1" i="0" u="none" strike="noStrike" kern="1200" cap="none" spc="0" normalizeH="0" baseline="0" noProof="0">
                <a:ln>
                  <a:noFill/>
                </a:ln>
                <a:solidFill>
                  <a:srgbClr val="0070C0"/>
                </a:solidFill>
                <a:effectLst/>
                <a:uLnTx/>
                <a:uFillTx/>
                <a:latin typeface="Arial"/>
                <a:cs typeface="+mn-cs"/>
              </a:rPr>
              <a:t>. BIỆN PHÁP PHÒNG BỆNH ĐẶC HIỆU</a:t>
            </a:r>
            <a:endParaRPr kumimoji="0" lang="en-US" sz="3200" b="1" i="0" u="none" strike="noStrike" kern="1200" cap="none" spc="0" normalizeH="0" baseline="0" noProof="0" dirty="0">
              <a:ln>
                <a:noFill/>
              </a:ln>
              <a:solidFill>
                <a:srgbClr val="0070C0"/>
              </a:solidFill>
              <a:effectLst/>
              <a:uLnTx/>
              <a:uFillTx/>
              <a:latin typeface="Arial"/>
              <a:cs typeface="+mn-cs"/>
            </a:endParaRPr>
          </a:p>
        </p:txBody>
      </p:sp>
    </p:spTree>
    <p:extLst>
      <p:ext uri="{BB962C8B-B14F-4D97-AF65-F5344CB8AC3E}">
        <p14:creationId xmlns:p14="http://schemas.microsoft.com/office/powerpoint/2010/main" val="2357059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304799" y="0"/>
            <a:ext cx="5486401" cy="914214"/>
          </a:xfrm>
        </p:spPr>
        <p:txBody>
          <a:bodyPr>
            <a:noAutofit/>
          </a:bodyPr>
          <a:lstStyle/>
          <a:p>
            <a:pPr algn="ctr"/>
            <a:r>
              <a:rPr lang="en-US" sz="2800" dirty="0">
                <a:latin typeface="Calibri" panose="020F0502020204030204" pitchFamily="34" charset="0"/>
                <a:cs typeface="Calibri" panose="020F0502020204030204" pitchFamily="34" charset="0"/>
              </a:rPr>
              <a:t>TCMR </a:t>
            </a:r>
            <a:r>
              <a:rPr lang="en-US" sz="2800" dirty="0" err="1">
                <a:latin typeface="Calibri" panose="020F0502020204030204" pitchFamily="34" charset="0"/>
                <a:cs typeface="Calibri" panose="020F0502020204030204" pitchFamily="34" charset="0"/>
              </a:rPr>
              <a:t>giúp</a:t>
            </a:r>
            <a:r>
              <a:rPr lang="en-US" sz="2800" dirty="0">
                <a:latin typeface="Calibri" panose="020F0502020204030204" pitchFamily="34" charset="0"/>
                <a:cs typeface="Calibri" panose="020F0502020204030204" pitchFamily="34" charset="0"/>
              </a:rPr>
              <a:t> PC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bệnh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bản</a:t>
            </a:r>
            <a:br>
              <a:rPr lang="en-US" sz="2800" dirty="0">
                <a:latin typeface="Calibri" panose="020F0502020204030204" pitchFamily="34" charset="0"/>
                <a:cs typeface="Calibri" panose="020F0502020204030204" pitchFamily="34" charset="0"/>
              </a:rPr>
            </a:br>
            <a:r>
              <a:rPr lang="en-US" sz="2800" dirty="0" err="1">
                <a:solidFill>
                  <a:srgbClr val="FF0000"/>
                </a:solidFill>
                <a:latin typeface="Calibri" panose="020F0502020204030204" pitchFamily="34" charset="0"/>
                <a:cs typeface="Calibri" panose="020F0502020204030204" pitchFamily="34" charset="0"/>
              </a:rPr>
              <a:t>bắt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buộc</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phải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tiêm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theo</a:t>
            </a:r>
            <a:r>
              <a:rPr lang="en-US" sz="2800" dirty="0">
                <a:solidFill>
                  <a:srgbClr val="FF0000"/>
                </a:solidFill>
                <a:latin typeface="Calibri" panose="020F0502020204030204" pitchFamily="34" charset="0"/>
                <a:cs typeface="Calibri" panose="020F0502020204030204" pitchFamily="34" charset="0"/>
              </a:rPr>
              <a:t> TT38</a:t>
            </a:r>
          </a:p>
        </p:txBody>
      </p:sp>
      <p:sp>
        <p:nvSpPr>
          <p:cNvPr id="36867" name="Content Placeholder 4"/>
          <p:cNvSpPr>
            <a:spLocks noGrp="1"/>
          </p:cNvSpPr>
          <p:nvPr>
            <p:ph idx="1"/>
          </p:nvPr>
        </p:nvSpPr>
        <p:spPr>
          <a:xfrm>
            <a:off x="3505528" y="1130817"/>
            <a:ext cx="4091701" cy="5919160"/>
          </a:xfrm>
        </p:spPr>
        <p:txBody>
          <a:bodyPr>
            <a:normAutofit fontScale="92500" lnSpcReduction="20000"/>
          </a:bodyPr>
          <a:lstStyle/>
          <a:p>
            <a:pPr marL="514350" indent="-514350" algn="just">
              <a:buFontTx/>
              <a:buAutoNum type="arabicPeriod"/>
            </a:pPr>
            <a:r>
              <a:rPr lang="en-US" dirty="0" err="1"/>
              <a:t>Viêm</a:t>
            </a:r>
            <a:r>
              <a:rPr lang="en-US" dirty="0"/>
              <a:t> </a:t>
            </a:r>
            <a:r>
              <a:rPr lang="en-US" dirty="0" err="1"/>
              <a:t>gan</a:t>
            </a:r>
            <a:r>
              <a:rPr lang="en-US" dirty="0"/>
              <a:t> B</a:t>
            </a:r>
          </a:p>
          <a:p>
            <a:pPr marL="514350" indent="-514350" algn="just">
              <a:buFontTx/>
              <a:buAutoNum type="arabicPeriod"/>
            </a:pPr>
            <a:r>
              <a:rPr lang="en-US" dirty="0"/>
              <a:t>Lao</a:t>
            </a:r>
          </a:p>
          <a:p>
            <a:pPr marL="514350" indent="-514350" algn="just">
              <a:buFontTx/>
              <a:buAutoNum type="arabicPeriod"/>
            </a:pPr>
            <a:r>
              <a:rPr lang="en-US" dirty="0" err="1"/>
              <a:t>Bạch</a:t>
            </a:r>
            <a:r>
              <a:rPr lang="en-US" dirty="0"/>
              <a:t> </a:t>
            </a:r>
            <a:r>
              <a:rPr lang="en-US" dirty="0" err="1"/>
              <a:t>hầu</a:t>
            </a:r>
            <a:endParaRPr lang="en-US" dirty="0"/>
          </a:p>
          <a:p>
            <a:pPr marL="514350" indent="-514350" algn="just">
              <a:buFontTx/>
              <a:buAutoNum type="arabicPeriod"/>
            </a:pPr>
            <a:r>
              <a:rPr lang="en-US" dirty="0"/>
              <a:t>Ho </a:t>
            </a:r>
            <a:r>
              <a:rPr lang="en-US" dirty="0" err="1"/>
              <a:t>gà</a:t>
            </a:r>
            <a:r>
              <a:rPr lang="en-US" dirty="0"/>
              <a:t> </a:t>
            </a:r>
          </a:p>
          <a:p>
            <a:pPr marL="514350" indent="-514350" algn="just">
              <a:buFontTx/>
              <a:buAutoNum type="arabicPeriod"/>
            </a:pPr>
            <a:r>
              <a:rPr lang="en-US" dirty="0" err="1"/>
              <a:t>Uốn</a:t>
            </a:r>
            <a:r>
              <a:rPr lang="en-US" dirty="0"/>
              <a:t> </a:t>
            </a:r>
            <a:r>
              <a:rPr lang="en-US" dirty="0" err="1"/>
              <a:t>ván</a:t>
            </a:r>
            <a:endParaRPr lang="en-US" dirty="0"/>
          </a:p>
          <a:p>
            <a:pPr marL="514350" indent="-514350" algn="just">
              <a:buFontTx/>
              <a:buAutoNum type="arabicPeriod"/>
            </a:pPr>
            <a:r>
              <a:rPr lang="en-US" dirty="0" err="1"/>
              <a:t>Bại</a:t>
            </a:r>
            <a:r>
              <a:rPr lang="en-US" dirty="0"/>
              <a:t> </a:t>
            </a:r>
            <a:r>
              <a:rPr lang="en-US" dirty="0" err="1"/>
              <a:t>liệt</a:t>
            </a:r>
            <a:endParaRPr lang="en-US" dirty="0"/>
          </a:p>
          <a:p>
            <a:pPr marL="514350" indent="-514350" algn="just">
              <a:buFontTx/>
              <a:buAutoNum type="arabicPeriod"/>
            </a:pPr>
            <a:r>
              <a:rPr lang="en-US" dirty="0" err="1"/>
              <a:t>Hib</a:t>
            </a:r>
            <a:endParaRPr lang="en-US" dirty="0"/>
          </a:p>
          <a:p>
            <a:pPr marL="514350" indent="-514350" algn="just">
              <a:buFontTx/>
              <a:buAutoNum type="arabicPeriod"/>
            </a:pPr>
            <a:r>
              <a:rPr lang="en-US" dirty="0" err="1"/>
              <a:t>Sởi</a:t>
            </a:r>
            <a:endParaRPr lang="en-US" dirty="0"/>
          </a:p>
          <a:p>
            <a:pPr marL="514350" indent="-514350" algn="just">
              <a:buFontTx/>
              <a:buAutoNum type="arabicPeriod"/>
            </a:pPr>
            <a:r>
              <a:rPr lang="en-US" dirty="0" err="1"/>
              <a:t>Viêm</a:t>
            </a:r>
            <a:r>
              <a:rPr lang="en-US" dirty="0"/>
              <a:t> </a:t>
            </a:r>
            <a:r>
              <a:rPr lang="en-US" dirty="0" err="1"/>
              <a:t>não</a:t>
            </a:r>
            <a:r>
              <a:rPr lang="en-US" dirty="0"/>
              <a:t> </a:t>
            </a:r>
            <a:r>
              <a:rPr lang="en-US" dirty="0" err="1"/>
              <a:t>Nhật</a:t>
            </a:r>
            <a:r>
              <a:rPr lang="en-US" dirty="0"/>
              <a:t> </a:t>
            </a:r>
            <a:r>
              <a:rPr lang="en-US" dirty="0" err="1"/>
              <a:t>Bản</a:t>
            </a:r>
            <a:endParaRPr lang="en-US" dirty="0"/>
          </a:p>
          <a:p>
            <a:pPr marL="514350" indent="-514350" algn="just">
              <a:buFontTx/>
              <a:buAutoNum type="arabicPeriod"/>
            </a:pPr>
            <a:r>
              <a:rPr lang="en-US" dirty="0"/>
              <a:t> Rubella</a:t>
            </a:r>
          </a:p>
          <a:p>
            <a:pPr marL="514350" indent="-514350" algn="just">
              <a:buFontTx/>
              <a:buAutoNum type="arabicPeriod"/>
            </a:pPr>
            <a:r>
              <a:rPr lang="en-US" dirty="0">
                <a:solidFill>
                  <a:srgbClr val="00B0F0"/>
                </a:solidFill>
              </a:rPr>
              <a:t> </a:t>
            </a:r>
            <a:r>
              <a:rPr lang="en-US" dirty="0" err="1">
                <a:solidFill>
                  <a:srgbClr val="00B0F0"/>
                </a:solidFill>
              </a:rPr>
              <a:t>Tả</a:t>
            </a:r>
            <a:r>
              <a:rPr lang="en-US" dirty="0">
                <a:solidFill>
                  <a:srgbClr val="00B0F0"/>
                </a:solidFill>
              </a:rPr>
              <a:t> (</a:t>
            </a:r>
            <a:r>
              <a:rPr lang="en-US" dirty="0" err="1">
                <a:solidFill>
                  <a:srgbClr val="00B0F0"/>
                </a:solidFill>
              </a:rPr>
              <a:t>chiến</a:t>
            </a:r>
            <a:r>
              <a:rPr lang="en-US" dirty="0">
                <a:solidFill>
                  <a:srgbClr val="00B0F0"/>
                </a:solidFill>
              </a:rPr>
              <a:t> </a:t>
            </a:r>
            <a:r>
              <a:rPr lang="en-US" dirty="0" err="1">
                <a:solidFill>
                  <a:srgbClr val="00B0F0"/>
                </a:solidFill>
              </a:rPr>
              <a:t>dịch</a:t>
            </a:r>
            <a:r>
              <a:rPr lang="en-US" dirty="0">
                <a:solidFill>
                  <a:srgbClr val="00B0F0"/>
                </a:solidFill>
              </a:rPr>
              <a:t>)</a:t>
            </a:r>
          </a:p>
          <a:p>
            <a:pPr marL="514350" indent="-514350" algn="just">
              <a:buFontTx/>
              <a:buAutoNum type="arabicPeriod"/>
            </a:pPr>
            <a:r>
              <a:rPr lang="en-US" dirty="0">
                <a:solidFill>
                  <a:srgbClr val="00B0F0"/>
                </a:solidFill>
              </a:rPr>
              <a:t> Th</a:t>
            </a:r>
            <a:r>
              <a:rPr lang="vi-VN" dirty="0">
                <a:solidFill>
                  <a:srgbClr val="00B0F0"/>
                </a:solidFill>
              </a:rPr>
              <a:t>ư</a:t>
            </a:r>
            <a:r>
              <a:rPr lang="en-US" dirty="0" err="1">
                <a:solidFill>
                  <a:srgbClr val="00B0F0"/>
                </a:solidFill>
              </a:rPr>
              <a:t>ơng</a:t>
            </a:r>
            <a:r>
              <a:rPr lang="en-US" dirty="0">
                <a:solidFill>
                  <a:srgbClr val="00B0F0"/>
                </a:solidFill>
              </a:rPr>
              <a:t> </a:t>
            </a:r>
            <a:r>
              <a:rPr lang="en-US" dirty="0" err="1">
                <a:solidFill>
                  <a:srgbClr val="00B0F0"/>
                </a:solidFill>
              </a:rPr>
              <a:t>hàn</a:t>
            </a:r>
            <a:r>
              <a:rPr lang="en-US" dirty="0">
                <a:solidFill>
                  <a:srgbClr val="00B0F0"/>
                </a:solidFill>
              </a:rPr>
              <a:t> (</a:t>
            </a:r>
            <a:r>
              <a:rPr lang="en-US" dirty="0" err="1">
                <a:solidFill>
                  <a:srgbClr val="00B0F0"/>
                </a:solidFill>
              </a:rPr>
              <a:t>chiến</a:t>
            </a:r>
            <a:r>
              <a:rPr lang="en-US" dirty="0">
                <a:solidFill>
                  <a:srgbClr val="00B0F0"/>
                </a:solidFill>
              </a:rPr>
              <a:t> </a:t>
            </a:r>
            <a:r>
              <a:rPr lang="en-US" dirty="0" err="1">
                <a:solidFill>
                  <a:srgbClr val="00B0F0"/>
                </a:solidFill>
              </a:rPr>
              <a:t>dịch</a:t>
            </a:r>
            <a:r>
              <a:rPr lang="en-US" dirty="0">
                <a:solidFill>
                  <a:srgbClr val="00B0F0"/>
                </a:solidFill>
              </a:rPr>
              <a:t>)</a:t>
            </a:r>
          </a:p>
          <a:p>
            <a:pPr marL="514350" indent="-514350" algn="just">
              <a:buFontTx/>
              <a:buAutoNum type="arabicPeriod"/>
            </a:pPr>
            <a:endParaRPr lang="en-US" dirty="0"/>
          </a:p>
        </p:txBody>
      </p:sp>
      <p:pic>
        <p:nvPicPr>
          <p:cNvPr id="5" name="Picture 2" descr="E:\Bai giang\Giam sat benh tiem chung\Ảnh\benh-soi-va-bien-chung.jpg">
            <a:extLst>
              <a:ext uri="{FF2B5EF4-FFF2-40B4-BE49-F238E27FC236}">
                <a16:creationId xmlns:a16="http://schemas.microsoft.com/office/drawing/2014/main" id="{0157B01C-850E-4391-9B12-084C7436CDCB}"/>
              </a:ext>
            </a:extLst>
          </p:cNvPr>
          <p:cNvPicPr>
            <a:picLocks noChangeAspect="1" noChangeArrowheads="1"/>
          </p:cNvPicPr>
          <p:nvPr/>
        </p:nvPicPr>
        <p:blipFill>
          <a:blip r:embed="rId2" cstate="print"/>
          <a:srcRect/>
          <a:stretch>
            <a:fillRect/>
          </a:stretch>
        </p:blipFill>
        <p:spPr bwMode="auto">
          <a:xfrm>
            <a:off x="304799" y="951489"/>
            <a:ext cx="2982465" cy="1543110"/>
          </a:xfrm>
          <a:prstGeom prst="rect">
            <a:avLst/>
          </a:prstGeom>
          <a:noFill/>
        </p:spPr>
      </p:pic>
      <p:pic>
        <p:nvPicPr>
          <p:cNvPr id="6" name="Picture 3" descr="E:\Bai giang\Giam sat benh tiem chung\Ảnh\polio-kids.jpg">
            <a:extLst>
              <a:ext uri="{FF2B5EF4-FFF2-40B4-BE49-F238E27FC236}">
                <a16:creationId xmlns:a16="http://schemas.microsoft.com/office/drawing/2014/main" id="{43FF64D0-0DC8-4624-89E1-038096EB0C43}"/>
              </a:ext>
            </a:extLst>
          </p:cNvPr>
          <p:cNvPicPr>
            <a:picLocks noChangeAspect="1" noChangeArrowheads="1"/>
          </p:cNvPicPr>
          <p:nvPr/>
        </p:nvPicPr>
        <p:blipFill>
          <a:blip r:embed="rId3" cstate="print"/>
          <a:srcRect/>
          <a:stretch>
            <a:fillRect/>
          </a:stretch>
        </p:blipFill>
        <p:spPr bwMode="auto">
          <a:xfrm>
            <a:off x="304799" y="4197926"/>
            <a:ext cx="3044342" cy="1427018"/>
          </a:xfrm>
          <a:prstGeom prst="rect">
            <a:avLst/>
          </a:prstGeom>
          <a:noFill/>
        </p:spPr>
      </p:pic>
      <p:pic>
        <p:nvPicPr>
          <p:cNvPr id="7" name="Picture 4" descr="E:\Bai giang\Giam sat benh tiem chung\Ảnh\uvss.jpg">
            <a:extLst>
              <a:ext uri="{FF2B5EF4-FFF2-40B4-BE49-F238E27FC236}">
                <a16:creationId xmlns:a16="http://schemas.microsoft.com/office/drawing/2014/main" id="{A5D1D996-B3AA-4F6C-A6A3-49C94C9E32A0}"/>
              </a:ext>
            </a:extLst>
          </p:cNvPr>
          <p:cNvPicPr>
            <a:picLocks noChangeAspect="1" noChangeArrowheads="1"/>
          </p:cNvPicPr>
          <p:nvPr/>
        </p:nvPicPr>
        <p:blipFill>
          <a:blip r:embed="rId4" cstate="print"/>
          <a:srcRect/>
          <a:stretch>
            <a:fillRect/>
          </a:stretch>
        </p:blipFill>
        <p:spPr bwMode="auto">
          <a:xfrm>
            <a:off x="352054" y="5624944"/>
            <a:ext cx="2935210" cy="1284815"/>
          </a:xfrm>
          <a:prstGeom prst="rect">
            <a:avLst/>
          </a:prstGeom>
          <a:noFill/>
        </p:spPr>
      </p:pic>
      <p:pic>
        <p:nvPicPr>
          <p:cNvPr id="8" name="Picture 1" descr="E:\Bai giang\Giam sat benh tiem chung\Ảnh\ho ga.jpg">
            <a:extLst>
              <a:ext uri="{FF2B5EF4-FFF2-40B4-BE49-F238E27FC236}">
                <a16:creationId xmlns:a16="http://schemas.microsoft.com/office/drawing/2014/main" id="{38080336-C9BC-405D-BE6F-F2C31898DD1E}"/>
              </a:ext>
            </a:extLst>
          </p:cNvPr>
          <p:cNvPicPr>
            <a:picLocks noChangeAspect="1" noChangeArrowheads="1"/>
          </p:cNvPicPr>
          <p:nvPr/>
        </p:nvPicPr>
        <p:blipFill>
          <a:blip r:embed="rId5" cstate="print"/>
          <a:srcRect/>
          <a:stretch>
            <a:fillRect/>
          </a:stretch>
        </p:blipFill>
        <p:spPr bwMode="auto">
          <a:xfrm>
            <a:off x="352054" y="2531874"/>
            <a:ext cx="2935210" cy="1764688"/>
          </a:xfrm>
          <a:prstGeom prst="rect">
            <a:avLst/>
          </a:prstGeom>
          <a:noFill/>
        </p:spPr>
      </p:pic>
      <p:sp>
        <p:nvSpPr>
          <p:cNvPr id="9" name="Title 3"/>
          <p:cNvSpPr txBox="1">
            <a:spLocks/>
          </p:cNvSpPr>
          <p:nvPr/>
        </p:nvSpPr>
        <p:spPr>
          <a:xfrm>
            <a:off x="7412182" y="251142"/>
            <a:ext cx="4599710" cy="66307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800" dirty="0" err="1">
                <a:latin typeface="Calibri" panose="020F0502020204030204" pitchFamily="34" charset="0"/>
                <a:cs typeface="Calibri" panose="020F0502020204030204" pitchFamily="34" charset="0"/>
              </a:rPr>
              <a:t>Tiêm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vụ</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491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09" y="1432702"/>
            <a:ext cx="6258154" cy="40318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tượng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lịch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khoảng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thiểu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giữa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mũi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hợp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chủng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lịch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chủng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càng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sớm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càng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tốt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6" name="TextBox 5"/>
          <p:cNvSpPr txBox="1"/>
          <p:nvPr/>
        </p:nvSpPr>
        <p:spPr>
          <a:xfrm>
            <a:off x="1185701" y="433626"/>
            <a:ext cx="4794183" cy="646986"/>
          </a:xfrm>
          <a:prstGeom prst="round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tiêm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chủng</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7" name="Picture 9" descr="Vaccination-cart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4052" y="1080612"/>
            <a:ext cx="5147948" cy="50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092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745"/>
            <a:ext cx="12193573" cy="6857116"/>
          </a:xfrm>
          <a:prstGeom prst="rect">
            <a:avLst/>
          </a:prstGeom>
        </p:spPr>
      </p:pic>
      <p:sp>
        <p:nvSpPr>
          <p:cNvPr id="4" name="TextBox 3">
            <a:extLst>
              <a:ext uri="{FF2B5EF4-FFF2-40B4-BE49-F238E27FC236}">
                <a16:creationId xmlns:a16="http://schemas.microsoft.com/office/drawing/2014/main" id="{BFCF65CE-A9B6-FE4A-6365-7E94D4BE36CE}"/>
              </a:ext>
            </a:extLst>
          </p:cNvPr>
          <p:cNvSpPr txBox="1"/>
          <p:nvPr/>
        </p:nvSpPr>
        <p:spPr>
          <a:xfrm>
            <a:off x="764771" y="5908908"/>
            <a:ext cx="10498974" cy="9490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b="1" dirty="0">
                <a:solidFill>
                  <a:schemeClr val="accent1"/>
                </a:solidFill>
                <a:latin typeface="Calibri" panose="020F0502020204030204" pitchFamily="34" charset="0"/>
                <a:ea typeface="+mj-ea"/>
                <a:cs typeface="+mj-cs"/>
              </a:rPr>
              <a:t>XIN TRÂN TRỌNG CẢM ƠN</a:t>
            </a:r>
          </a:p>
        </p:txBody>
      </p:sp>
    </p:spTree>
    <p:extLst>
      <p:ext uri="{BB962C8B-B14F-4D97-AF65-F5344CB8AC3E}">
        <p14:creationId xmlns:p14="http://schemas.microsoft.com/office/powerpoint/2010/main" val="114745646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AD463A7-BA3C-5C83-125C-D71FD4508693}"/>
              </a:ext>
            </a:extLst>
          </p:cNvPr>
          <p:cNvSpPr>
            <a:spLocks/>
          </p:cNvSpPr>
          <p:nvPr/>
        </p:nvSpPr>
        <p:spPr bwMode="auto">
          <a:xfrm>
            <a:off x="0" y="207819"/>
            <a:ext cx="12192000" cy="710160"/>
          </a:xfrm>
          <a:prstGeom prst="rect">
            <a:avLst/>
          </a:prstGeom>
          <a:noFill/>
          <a:ln>
            <a:noFill/>
          </a:ln>
        </p:spPr>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ình hình bệnh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sốt</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xuất</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huyết</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tại</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Hà</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Nội</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36CC19-9395-A54D-18C8-79A5D7C404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027" y="1111524"/>
            <a:ext cx="7024851" cy="4047393"/>
          </a:xfrm>
          <a:prstGeom prst="rect">
            <a:avLst/>
          </a:prstGeom>
          <a:noFill/>
          <a:ln>
            <a:solidFill>
              <a:schemeClr val="tx1"/>
            </a:solidFill>
          </a:ln>
        </p:spPr>
      </p:pic>
      <p:sp>
        <p:nvSpPr>
          <p:cNvPr id="4" name="TextBox 3">
            <a:extLst>
              <a:ext uri="{FF2B5EF4-FFF2-40B4-BE49-F238E27FC236}">
                <a16:creationId xmlns:a16="http://schemas.microsoft.com/office/drawing/2014/main" id="{BBF6CB76-9745-36E5-5D71-13054510CEC3}"/>
              </a:ext>
            </a:extLst>
          </p:cNvPr>
          <p:cNvSpPr txBox="1"/>
          <p:nvPr/>
        </p:nvSpPr>
        <p:spPr>
          <a:xfrm>
            <a:off x="225084" y="5380599"/>
            <a:ext cx="7230794" cy="916854"/>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300"/>
              </a:spcAft>
              <a:buClrTx/>
              <a:buSzTx/>
              <a:buFontTx/>
              <a:buNone/>
              <a:tabLst/>
              <a:defRPr/>
            </a:pP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Phân bố số trường hợp mắc/nghi mắc sốt xuất huyết Dengue theo tuần năm 2021</a:t>
            </a:r>
            <a:r>
              <a:rPr kumimoji="0" lang="vi-VN"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202</a:t>
            </a:r>
            <a:r>
              <a:rPr kumimoji="0" lang="vi-VN"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33821E6D-1AC1-297D-2D9C-31DE07E8CFE5}"/>
              </a:ext>
            </a:extLst>
          </p:cNvPr>
          <p:cNvSpPr txBox="1"/>
          <p:nvPr/>
        </p:nvSpPr>
        <p:spPr>
          <a:xfrm>
            <a:off x="8091055" y="2303433"/>
            <a:ext cx="3723461"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Số mắc tiếp tục có </a:t>
            </a:r>
            <a:r>
              <a:rPr kumimoji="0" lang="vi-VN" sz="28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xu hướng gia tăng nhanh</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một số ổ dịch có nhiều bệnh nhân, diễn biễn kéo dài</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667604"/>
      </p:ext>
    </p:extLst>
  </p:cSld>
  <p:clrMapOvr>
    <a:masterClrMapping/>
  </p:clrMapOvr>
</p:sld>
</file>

<file path=ppt/theme/theme1.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6.xml><?xml version="1.0" encoding="utf-8"?>
<a:theme xmlns:a="http://schemas.openxmlformats.org/drawingml/2006/main" name="1_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5206</TotalTime>
  <Words>5600</Words>
  <Application>Microsoft Office PowerPoint</Application>
  <PresentationFormat>Widescreen</PresentationFormat>
  <Paragraphs>611</Paragraphs>
  <Slides>85</Slides>
  <Notes>21</Notes>
  <HiddenSlides>1</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85</vt:i4>
      </vt:variant>
    </vt:vector>
  </HeadingPairs>
  <TitlesOfParts>
    <vt:vector size="105" baseType="lpstr">
      <vt:lpstr>MS PGothic</vt:lpstr>
      <vt:lpstr>SimSun</vt:lpstr>
      <vt:lpstr>.VnTime</vt:lpstr>
      <vt:lpstr>Arial</vt:lpstr>
      <vt:lpstr>Arial Unicode MS</vt:lpstr>
      <vt:lpstr>Calibri</vt:lpstr>
      <vt:lpstr>Calibri Light</vt:lpstr>
      <vt:lpstr>CenturyGothic-Bold</vt:lpstr>
      <vt:lpstr>Times New Roman</vt:lpstr>
      <vt:lpstr>Tw Cen MT</vt:lpstr>
      <vt:lpstr>Verdana</vt:lpstr>
      <vt:lpstr>Wingdings</vt:lpstr>
      <vt:lpstr>Cover and End Slide Master</vt:lpstr>
      <vt:lpstr>Contents Slide Master</vt:lpstr>
      <vt:lpstr>Section Break Slide Master</vt:lpstr>
      <vt:lpstr>1_Office Theme</vt:lpstr>
      <vt:lpstr>Droplet</vt:lpstr>
      <vt:lpstr>1_Cover and End Slide Master</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hình SXHD tại Hà Nội theo giai đoạn 5 năm, từ 2004 đến 2023</vt:lpstr>
      <vt:lpstr>PowerPoint Presentation</vt:lpstr>
      <vt:lpstr>PowerPoint Presentation</vt:lpstr>
      <vt:lpstr>Dấu hiệu nguy hiểm cần đến ngay cơ sở y tế</vt:lpstr>
      <vt:lpstr>PowerPoint Presentation</vt:lpstr>
      <vt:lpstr>Khối cảm nhiễm - AI CÓ THỂ MẮC BỆNH?</vt:lpstr>
      <vt:lpstr>Tác nhân gây bệnh SXH Dengue</vt:lpstr>
      <vt:lpstr>PowerPoint Presentation</vt:lpstr>
      <vt:lpstr>PowerPoint Presentation</vt:lpstr>
      <vt:lpstr>Biến chứng: Xuất huyết nội tạng</vt:lpstr>
      <vt:lpstr>PowerPoint Presentation</vt:lpstr>
      <vt:lpstr>Tình hình dịch bệnh Covid-19</vt:lpstr>
      <vt:lpstr>Một số đặc điểm bệnh Covid-19</vt:lpstr>
      <vt:lpstr>Đường lây truyền Covid-19 </vt:lpstr>
      <vt:lpstr>Tác nhân gây bệnh Covid-19</vt:lpstr>
      <vt:lpstr>Thời kỳ ủ bệnh và thời gian lây truyền bệnh Covid-19</vt:lpstr>
      <vt:lpstr>Biến chứng bệnh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Sức đề kháng của vi rút gây bệnh TCM</vt:lpstr>
      <vt:lpstr>PowerPoint Presentation</vt:lpstr>
      <vt:lpstr>PowerPoint Presentation</vt:lpstr>
      <vt:lpstr>PowerPoint Presentation</vt:lpstr>
      <vt:lpstr>PowerPoint Presentation</vt:lpstr>
      <vt:lpstr>Một số đặc điểm bệnh thủy đậu </vt:lpstr>
      <vt:lpstr>Tác nhân gây bệnh thủy đậu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BỆNH QUAI BỊ (VIÊM TUYẾN MANG TAI)</vt:lpstr>
      <vt:lpstr>Biến chứng của bệnh quai bị</vt:lpstr>
      <vt:lpstr>9. BỆNH ĐAU MẮT ĐỎ (VIÊM KẾT MẠC VIRUS)</vt:lpstr>
      <vt:lpstr>10. TIÊU CHẢY CẤP</vt:lpstr>
      <vt:lpstr>PowerPoint Presentation</vt:lpstr>
      <vt:lpstr>PowerPoint Presentation</vt:lpstr>
      <vt:lpstr>1. CÔNG TÁC TỔ CHỨC, CHỈ ĐẠO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Tài liệu tuyên truyền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Vệ sinh các bề mặt của phòng học, phòng chức năng, thư viện, khu vực bán trú, nhà bếp, nhà vệ sinh… bằng chất tẩy rửa thông thường hoặc hoá chất khử khuẩn</vt:lpstr>
      <vt:lpstr>PowerPoint Presentation</vt:lpstr>
      <vt:lpstr>PowerPoint Presentation</vt:lpstr>
      <vt:lpstr>VỆ SINH TAY</vt:lpstr>
      <vt:lpstr>Vệ sinh cá nhân</vt:lpstr>
      <vt:lpstr>Đa dạng hình thức TT</vt:lpstr>
      <vt:lpstr>Góc tuyên truyền</vt:lpstr>
      <vt:lpstr>PowerPoint Presentation</vt:lpstr>
      <vt:lpstr>PowerPoint Presentation</vt:lpstr>
      <vt:lpstr>PowerPoint Presentation</vt:lpstr>
      <vt:lpstr>TCMR giúp PC một số bệnh cơ bản bắt buộc phải tiêm theo TT38</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Administrator</cp:lastModifiedBy>
  <cp:revision>375</cp:revision>
  <cp:lastPrinted>2023-11-01T04:27:52Z</cp:lastPrinted>
  <dcterms:created xsi:type="dcterms:W3CDTF">2019-01-14T06:35:35Z</dcterms:created>
  <dcterms:modified xsi:type="dcterms:W3CDTF">2024-03-11T06:34:09Z</dcterms:modified>
</cp:coreProperties>
</file>