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Roboto Bold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DejaVu Serif Bold" charset="0"/>
      <p:regular r:id="rId24"/>
    </p:embeddedFont>
    <p:embeddedFont>
      <p:font typeface="Charm" charset="-34"/>
      <p:regular r:id="rId25"/>
    </p:embeddedFont>
    <p:embeddedFont>
      <p:font typeface="Jua" charset="-127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438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28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30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5.svg"/><Relationship Id="rId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6.svg"/><Relationship Id="rId12" Type="http://schemas.openxmlformats.org/officeDocument/2006/relationships/image" Target="../media/image22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14.sv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sv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3.jpeg"/><Relationship Id="rId5" Type="http://schemas.openxmlformats.org/officeDocument/2006/relationships/image" Target="../media/image14.svg"/><Relationship Id="rId10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4.svg"/><Relationship Id="rId10" Type="http://schemas.openxmlformats.org/officeDocument/2006/relationships/image" Target="../media/image24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jpeg"/><Relationship Id="rId5" Type="http://schemas.openxmlformats.org/officeDocument/2006/relationships/image" Target="../media/image14.svg"/><Relationship Id="rId10" Type="http://schemas.openxmlformats.org/officeDocument/2006/relationships/image" Target="../media/image26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209591" y="2787953"/>
            <a:ext cx="14441487" cy="5055978"/>
            <a:chOff x="0" y="0"/>
            <a:chExt cx="3237016" cy="11332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7016" cy="1133282"/>
            </a:xfrm>
            <a:custGeom>
              <a:avLst/>
              <a:gdLst/>
              <a:ahLst/>
              <a:cxnLst/>
              <a:rect l="l" t="t" r="r" b="b"/>
              <a:pathLst>
                <a:path w="3237016" h="1133282">
                  <a:moveTo>
                    <a:pt x="27341" y="0"/>
                  </a:moveTo>
                  <a:lnTo>
                    <a:pt x="3209675" y="0"/>
                  </a:lnTo>
                  <a:cubicBezTo>
                    <a:pt x="3224775" y="0"/>
                    <a:pt x="3237016" y="12241"/>
                    <a:pt x="3237016" y="27341"/>
                  </a:cubicBezTo>
                  <a:lnTo>
                    <a:pt x="3237016" y="1105942"/>
                  </a:lnTo>
                  <a:cubicBezTo>
                    <a:pt x="3237016" y="1121042"/>
                    <a:pt x="3224775" y="1133282"/>
                    <a:pt x="3209675" y="1133282"/>
                  </a:cubicBezTo>
                  <a:lnTo>
                    <a:pt x="27341" y="1133282"/>
                  </a:lnTo>
                  <a:cubicBezTo>
                    <a:pt x="12241" y="1133282"/>
                    <a:pt x="0" y="1121042"/>
                    <a:pt x="0" y="1105942"/>
                  </a:cubicBezTo>
                  <a:lnTo>
                    <a:pt x="0" y="27341"/>
                  </a:lnTo>
                  <a:cubicBezTo>
                    <a:pt x="0" y="12241"/>
                    <a:pt x="12241" y="0"/>
                    <a:pt x="273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37016" cy="117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65197" y="8377331"/>
            <a:ext cx="5073909" cy="785739"/>
            <a:chOff x="0" y="0"/>
            <a:chExt cx="1336338" cy="2069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36338" cy="206943"/>
            </a:xfrm>
            <a:custGeom>
              <a:avLst/>
              <a:gdLst/>
              <a:ahLst/>
              <a:cxnLst/>
              <a:rect l="l" t="t" r="r" b="b"/>
              <a:pathLst>
                <a:path w="1336338" h="206943">
                  <a:moveTo>
                    <a:pt x="30517" y="0"/>
                  </a:moveTo>
                  <a:lnTo>
                    <a:pt x="1305822" y="0"/>
                  </a:lnTo>
                  <a:cubicBezTo>
                    <a:pt x="1322675" y="0"/>
                    <a:pt x="1336338" y="13663"/>
                    <a:pt x="1336338" y="30517"/>
                  </a:cubicBezTo>
                  <a:lnTo>
                    <a:pt x="1336338" y="176427"/>
                  </a:lnTo>
                  <a:cubicBezTo>
                    <a:pt x="1336338" y="184520"/>
                    <a:pt x="1333123" y="192282"/>
                    <a:pt x="1327400" y="198005"/>
                  </a:cubicBezTo>
                  <a:cubicBezTo>
                    <a:pt x="1321677" y="203728"/>
                    <a:pt x="1313915" y="206943"/>
                    <a:pt x="1305822" y="206943"/>
                  </a:cubicBezTo>
                  <a:lnTo>
                    <a:pt x="30517" y="206943"/>
                  </a:lnTo>
                  <a:cubicBezTo>
                    <a:pt x="22423" y="206943"/>
                    <a:pt x="14661" y="203728"/>
                    <a:pt x="8938" y="198005"/>
                  </a:cubicBezTo>
                  <a:cubicBezTo>
                    <a:pt x="3215" y="192282"/>
                    <a:pt x="0" y="184520"/>
                    <a:pt x="0" y="176427"/>
                  </a:cubicBezTo>
                  <a:lnTo>
                    <a:pt x="0" y="30517"/>
                  </a:lnTo>
                  <a:cubicBezTo>
                    <a:pt x="0" y="22423"/>
                    <a:pt x="3215" y="14661"/>
                    <a:pt x="8938" y="8938"/>
                  </a:cubicBezTo>
                  <a:cubicBezTo>
                    <a:pt x="14661" y="3215"/>
                    <a:pt x="22423" y="0"/>
                    <a:pt x="30517" y="0"/>
                  </a:cubicBezTo>
                  <a:close/>
                </a:path>
              </a:pathLst>
            </a:custGeom>
            <a:solidFill>
              <a:srgbClr val="F3B17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36338" cy="2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812992" y="7639295"/>
            <a:ext cx="3683383" cy="3625063"/>
          </a:xfrm>
          <a:custGeom>
            <a:avLst/>
            <a:gdLst/>
            <a:ahLst/>
            <a:cxnLst/>
            <a:rect l="l" t="t" r="r" b="b"/>
            <a:pathLst>
              <a:path w="3683383" h="3625063">
                <a:moveTo>
                  <a:pt x="0" y="0"/>
                </a:moveTo>
                <a:lnTo>
                  <a:pt x="3683384" y="0"/>
                </a:lnTo>
                <a:lnTo>
                  <a:pt x="3683384" y="3625062"/>
                </a:lnTo>
                <a:lnTo>
                  <a:pt x="0" y="36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713594">
            <a:off x="15411756" y="-1206914"/>
            <a:ext cx="4251599" cy="4184282"/>
          </a:xfrm>
          <a:custGeom>
            <a:avLst/>
            <a:gdLst/>
            <a:ahLst/>
            <a:cxnLst/>
            <a:rect l="l" t="t" r="r" b="b"/>
            <a:pathLst>
              <a:path w="4251599" h="4184282">
                <a:moveTo>
                  <a:pt x="0" y="0"/>
                </a:moveTo>
                <a:lnTo>
                  <a:pt x="4251599" y="0"/>
                </a:lnTo>
                <a:lnTo>
                  <a:pt x="4251599" y="4184282"/>
                </a:lnTo>
                <a:lnTo>
                  <a:pt x="0" y="418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869719">
            <a:off x="4694880" y="6789019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44788" y="4070184"/>
            <a:ext cx="1788636" cy="1827470"/>
          </a:xfrm>
          <a:custGeom>
            <a:avLst/>
            <a:gdLst/>
            <a:ahLst/>
            <a:cxnLst/>
            <a:rect l="l" t="t" r="r" b="b"/>
            <a:pathLst>
              <a:path w="1788636" h="1827470">
                <a:moveTo>
                  <a:pt x="0" y="0"/>
                </a:moveTo>
                <a:lnTo>
                  <a:pt x="1788636" y="0"/>
                </a:lnTo>
                <a:lnTo>
                  <a:pt x="1788636" y="1827470"/>
                </a:lnTo>
                <a:lnTo>
                  <a:pt x="0" y="182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24166">
            <a:off x="16681456" y="8810603"/>
            <a:ext cx="1026856" cy="957971"/>
          </a:xfrm>
          <a:custGeom>
            <a:avLst/>
            <a:gdLst/>
            <a:ahLst/>
            <a:cxnLst/>
            <a:rect l="l" t="t" r="r" b="b"/>
            <a:pathLst>
              <a:path w="1026856" h="957971">
                <a:moveTo>
                  <a:pt x="0" y="0"/>
                </a:moveTo>
                <a:lnTo>
                  <a:pt x="1026856" y="0"/>
                </a:lnTo>
                <a:lnTo>
                  <a:pt x="1026856" y="957971"/>
                </a:lnTo>
                <a:lnTo>
                  <a:pt x="0" y="957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20583">
            <a:off x="887649" y="1080928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02139">
            <a:off x="809301" y="6129904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20583">
            <a:off x="6560621" y="8736304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80"/>
                </a:lnTo>
                <a:lnTo>
                  <a:pt x="0" y="83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39598">
            <a:off x="13307426" y="1149183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1994823"/>
            <a:ext cx="3960629" cy="5118745"/>
          </a:xfrm>
          <a:custGeom>
            <a:avLst/>
            <a:gdLst/>
            <a:ahLst/>
            <a:cxnLst/>
            <a:rect l="l" t="t" r="r" b="b"/>
            <a:pathLst>
              <a:path w="3960629" h="5118745">
                <a:moveTo>
                  <a:pt x="0" y="0"/>
                </a:moveTo>
                <a:lnTo>
                  <a:pt x="3960629" y="0"/>
                </a:lnTo>
                <a:lnTo>
                  <a:pt x="3960629" y="5118745"/>
                </a:lnTo>
                <a:lnTo>
                  <a:pt x="0" y="51187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491369" y="500506"/>
            <a:ext cx="647958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8" dirty="0">
                <a:solidFill>
                  <a:srgbClr val="0052B2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3049"/>
              </a:lnSpc>
            </a:pPr>
            <a:r>
              <a:rPr lang="en-US" sz="2178" dirty="0">
                <a:solidFill>
                  <a:srgbClr val="0052B2"/>
                </a:solidFill>
                <a:latin typeface="DejaVu Serif Bold"/>
              </a:rPr>
              <a:t>TRƯỜNG MẦM NON </a:t>
            </a:r>
            <a:r>
              <a:rPr lang="en-US" sz="2178" dirty="0" smtClean="0">
                <a:solidFill>
                  <a:srgbClr val="0052B2"/>
                </a:solidFill>
                <a:latin typeface="DejaVu Serif Bold"/>
              </a:rPr>
              <a:t>BẮC CẦU</a:t>
            </a:r>
            <a:endParaRPr lang="en-US" sz="2178" dirty="0">
              <a:solidFill>
                <a:srgbClr val="0052B2"/>
              </a:solidFill>
              <a:latin typeface="DejaVu Serif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707843" y="3162300"/>
            <a:ext cx="8602406" cy="114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3217" dirty="0">
                <a:solidFill>
                  <a:srgbClr val="0052B2"/>
                </a:solidFill>
                <a:latin typeface="DejaVu Serif Bold"/>
              </a:rPr>
              <a:t>LĨNH VỰC PHÁT TRIỂN NHẬN THỨC</a:t>
            </a:r>
          </a:p>
          <a:p>
            <a:pPr algn="ctr">
              <a:lnSpc>
                <a:spcPts val="4503"/>
              </a:lnSpc>
            </a:pPr>
            <a:r>
              <a:rPr lang="en-US" sz="3217" dirty="0">
                <a:solidFill>
                  <a:srgbClr val="0052B2"/>
                </a:solidFill>
                <a:latin typeface="DejaVu Serif Bold"/>
              </a:rPr>
              <a:t>HOẠT ĐỘNG KHÁM PHÁ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047143" y="4576585"/>
            <a:ext cx="5923806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52B2"/>
                </a:solidFill>
                <a:latin typeface="Charm"/>
              </a:rPr>
              <a:t>Đề tài: Ước mơ của bé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629901" y="5698502"/>
            <a:ext cx="71861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3017" dirty="0" err="1">
                <a:solidFill>
                  <a:srgbClr val="0052B2"/>
                </a:solidFill>
                <a:latin typeface="DejaVu Serif Bold"/>
              </a:rPr>
              <a:t>Lứa</a:t>
            </a:r>
            <a:r>
              <a:rPr lang="en-US" sz="3017" dirty="0">
                <a:solidFill>
                  <a:srgbClr val="0052B2"/>
                </a:solidFill>
                <a:latin typeface="DejaVu Serif Bold"/>
              </a:rPr>
              <a:t> </a:t>
            </a:r>
            <a:r>
              <a:rPr lang="en-US" sz="3017" dirty="0" err="1">
                <a:solidFill>
                  <a:srgbClr val="0052B2"/>
                </a:solidFill>
                <a:latin typeface="DejaVu Serif Bold"/>
              </a:rPr>
              <a:t>tuổi</a:t>
            </a:r>
            <a:r>
              <a:rPr lang="en-US" sz="3017" dirty="0">
                <a:solidFill>
                  <a:srgbClr val="0052B2"/>
                </a:solidFill>
                <a:latin typeface="DejaVu Serif Bold"/>
              </a:rPr>
              <a:t>: </a:t>
            </a:r>
            <a:r>
              <a:rPr lang="en-US" sz="3017" dirty="0" err="1">
                <a:solidFill>
                  <a:srgbClr val="0052B2"/>
                </a:solidFill>
                <a:latin typeface="DejaVu Serif Bold"/>
              </a:rPr>
              <a:t>Mẫu</a:t>
            </a:r>
            <a:r>
              <a:rPr lang="en-US" sz="3017" dirty="0">
                <a:solidFill>
                  <a:srgbClr val="0052B2"/>
                </a:solidFill>
                <a:latin typeface="DejaVu Serif Bold"/>
              </a:rPr>
              <a:t> </a:t>
            </a:r>
            <a:r>
              <a:rPr lang="en-US" sz="3017" dirty="0" err="1">
                <a:solidFill>
                  <a:srgbClr val="0052B2"/>
                </a:solidFill>
                <a:latin typeface="DejaVu Serif Bold"/>
              </a:rPr>
              <a:t>giáo</a:t>
            </a:r>
            <a:r>
              <a:rPr lang="en-US" sz="3017" dirty="0">
                <a:solidFill>
                  <a:srgbClr val="0052B2"/>
                </a:solidFill>
                <a:latin typeface="DejaVu Serif Bold"/>
              </a:rPr>
              <a:t> </a:t>
            </a:r>
            <a:r>
              <a:rPr lang="en-US" sz="3017" dirty="0" err="1" smtClean="0">
                <a:solidFill>
                  <a:srgbClr val="0052B2"/>
                </a:solidFill>
                <a:latin typeface="DejaVu Serif Bold"/>
              </a:rPr>
              <a:t>lớn</a:t>
            </a:r>
            <a:r>
              <a:rPr lang="en-US" sz="3017" dirty="0" smtClean="0">
                <a:solidFill>
                  <a:srgbClr val="0052B2"/>
                </a:solidFill>
                <a:latin typeface="DejaVu Serif Bold"/>
              </a:rPr>
              <a:t> (5-6 </a:t>
            </a:r>
            <a:r>
              <a:rPr lang="en-US" sz="3017" dirty="0" err="1" smtClean="0">
                <a:solidFill>
                  <a:srgbClr val="0052B2"/>
                </a:solidFill>
                <a:latin typeface="DejaVu Serif Bold"/>
              </a:rPr>
              <a:t>tuổi</a:t>
            </a:r>
            <a:r>
              <a:rPr lang="en-US" sz="3017" dirty="0" smtClean="0">
                <a:solidFill>
                  <a:srgbClr val="0052B2"/>
                </a:solidFill>
                <a:latin typeface="DejaVu Serif Bold"/>
              </a:rPr>
              <a:t>)</a:t>
            </a:r>
            <a:endParaRPr lang="en-US" sz="3017" dirty="0">
              <a:solidFill>
                <a:srgbClr val="0052B2"/>
              </a:solidFill>
              <a:latin typeface="DejaVu Serif Bold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59" y="1409700"/>
            <a:ext cx="17526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376084" y="2787953"/>
            <a:ext cx="13075933" cy="5055978"/>
            <a:chOff x="0" y="0"/>
            <a:chExt cx="2930931" cy="11332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0931" cy="1133282"/>
            </a:xfrm>
            <a:custGeom>
              <a:avLst/>
              <a:gdLst/>
              <a:ahLst/>
              <a:cxnLst/>
              <a:rect l="l" t="t" r="r" b="b"/>
              <a:pathLst>
                <a:path w="2930931" h="1133282">
                  <a:moveTo>
                    <a:pt x="30196" y="0"/>
                  </a:moveTo>
                  <a:lnTo>
                    <a:pt x="2900735" y="0"/>
                  </a:lnTo>
                  <a:cubicBezTo>
                    <a:pt x="2908744" y="0"/>
                    <a:pt x="2916424" y="3181"/>
                    <a:pt x="2922087" y="8844"/>
                  </a:cubicBezTo>
                  <a:cubicBezTo>
                    <a:pt x="2927750" y="14507"/>
                    <a:pt x="2930931" y="22187"/>
                    <a:pt x="2930931" y="30196"/>
                  </a:cubicBezTo>
                  <a:lnTo>
                    <a:pt x="2930931" y="1103087"/>
                  </a:lnTo>
                  <a:cubicBezTo>
                    <a:pt x="2930931" y="1111095"/>
                    <a:pt x="2927750" y="1118775"/>
                    <a:pt x="2922087" y="1124438"/>
                  </a:cubicBezTo>
                  <a:cubicBezTo>
                    <a:pt x="2916424" y="1130101"/>
                    <a:pt x="2908744" y="1133282"/>
                    <a:pt x="2900735" y="1133282"/>
                  </a:cubicBezTo>
                  <a:lnTo>
                    <a:pt x="30196" y="1133282"/>
                  </a:lnTo>
                  <a:cubicBezTo>
                    <a:pt x="22187" y="1133282"/>
                    <a:pt x="14507" y="1130101"/>
                    <a:pt x="8844" y="1124438"/>
                  </a:cubicBezTo>
                  <a:cubicBezTo>
                    <a:pt x="3181" y="1118775"/>
                    <a:pt x="0" y="1111095"/>
                    <a:pt x="0" y="1103087"/>
                  </a:cubicBezTo>
                  <a:lnTo>
                    <a:pt x="0" y="30196"/>
                  </a:lnTo>
                  <a:cubicBezTo>
                    <a:pt x="0" y="22187"/>
                    <a:pt x="3181" y="14507"/>
                    <a:pt x="8844" y="8844"/>
                  </a:cubicBezTo>
                  <a:cubicBezTo>
                    <a:pt x="14507" y="3181"/>
                    <a:pt x="22187" y="0"/>
                    <a:pt x="30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930931" cy="117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12992" y="7639295"/>
            <a:ext cx="3683383" cy="3625063"/>
          </a:xfrm>
          <a:custGeom>
            <a:avLst/>
            <a:gdLst/>
            <a:ahLst/>
            <a:cxnLst/>
            <a:rect l="l" t="t" r="r" b="b"/>
            <a:pathLst>
              <a:path w="3683383" h="3625063">
                <a:moveTo>
                  <a:pt x="0" y="0"/>
                </a:moveTo>
                <a:lnTo>
                  <a:pt x="3683384" y="0"/>
                </a:lnTo>
                <a:lnTo>
                  <a:pt x="3683384" y="3625062"/>
                </a:lnTo>
                <a:lnTo>
                  <a:pt x="0" y="36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713594">
            <a:off x="15411756" y="-1206914"/>
            <a:ext cx="4251599" cy="4184282"/>
          </a:xfrm>
          <a:custGeom>
            <a:avLst/>
            <a:gdLst/>
            <a:ahLst/>
            <a:cxnLst/>
            <a:rect l="l" t="t" r="r" b="b"/>
            <a:pathLst>
              <a:path w="4251599" h="4184282">
                <a:moveTo>
                  <a:pt x="0" y="0"/>
                </a:moveTo>
                <a:lnTo>
                  <a:pt x="4251599" y="0"/>
                </a:lnTo>
                <a:lnTo>
                  <a:pt x="4251599" y="4184282"/>
                </a:lnTo>
                <a:lnTo>
                  <a:pt x="0" y="418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19406" y="2011012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69719">
            <a:off x="1600921" y="4539001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23588">
            <a:off x="14442128" y="4070184"/>
            <a:ext cx="1788636" cy="1827470"/>
          </a:xfrm>
          <a:custGeom>
            <a:avLst/>
            <a:gdLst/>
            <a:ahLst/>
            <a:cxnLst/>
            <a:rect l="l" t="t" r="r" b="b"/>
            <a:pathLst>
              <a:path w="1788636" h="1827470">
                <a:moveTo>
                  <a:pt x="0" y="0"/>
                </a:moveTo>
                <a:lnTo>
                  <a:pt x="1788637" y="0"/>
                </a:lnTo>
                <a:lnTo>
                  <a:pt x="1788637" y="1827470"/>
                </a:lnTo>
                <a:lnTo>
                  <a:pt x="0" y="182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324166">
            <a:off x="15098555" y="8744641"/>
            <a:ext cx="1026856" cy="957971"/>
          </a:xfrm>
          <a:custGeom>
            <a:avLst/>
            <a:gdLst/>
            <a:ahLst/>
            <a:cxnLst/>
            <a:rect l="l" t="t" r="r" b="b"/>
            <a:pathLst>
              <a:path w="1026856" h="957971">
                <a:moveTo>
                  <a:pt x="0" y="0"/>
                </a:moveTo>
                <a:lnTo>
                  <a:pt x="1026856" y="0"/>
                </a:lnTo>
                <a:lnTo>
                  <a:pt x="1026856" y="957971"/>
                </a:lnTo>
                <a:lnTo>
                  <a:pt x="0" y="957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20583">
            <a:off x="1394612" y="892115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90" y="0"/>
                </a:lnTo>
                <a:lnTo>
                  <a:pt x="890090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002139">
            <a:off x="442251" y="4568730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90" y="0"/>
                </a:lnTo>
                <a:lnTo>
                  <a:pt x="890090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20583">
            <a:off x="8177260" y="83516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20583">
            <a:off x="4413126" y="8843110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80"/>
                </a:lnTo>
                <a:lnTo>
                  <a:pt x="0" y="83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39598">
            <a:off x="13840826" y="1459076"/>
            <a:ext cx="890089" cy="830379"/>
          </a:xfrm>
          <a:custGeom>
            <a:avLst/>
            <a:gdLst/>
            <a:ahLst/>
            <a:cxnLst/>
            <a:rect l="l" t="t" r="r" b="b"/>
            <a:pathLst>
              <a:path w="890089" h="830379">
                <a:moveTo>
                  <a:pt x="0" y="0"/>
                </a:moveTo>
                <a:lnTo>
                  <a:pt x="890089" y="0"/>
                </a:lnTo>
                <a:lnTo>
                  <a:pt x="890089" y="830379"/>
                </a:lnTo>
                <a:lnTo>
                  <a:pt x="0" y="8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529546" y="4144738"/>
            <a:ext cx="10544335" cy="238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28"/>
              </a:lnSpc>
            </a:pPr>
            <a:r>
              <a:rPr lang="en-US" sz="14096">
                <a:solidFill>
                  <a:srgbClr val="653835"/>
                </a:solidFill>
                <a:latin typeface="Jua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8601" y="-12299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825594" y="8865431"/>
            <a:ext cx="5073909" cy="785739"/>
            <a:chOff x="0" y="0"/>
            <a:chExt cx="1336338" cy="2069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6338" cy="206943"/>
            </a:xfrm>
            <a:custGeom>
              <a:avLst/>
              <a:gdLst/>
              <a:ahLst/>
              <a:cxnLst/>
              <a:rect l="l" t="t" r="r" b="b"/>
              <a:pathLst>
                <a:path w="1336338" h="206943">
                  <a:moveTo>
                    <a:pt x="30517" y="0"/>
                  </a:moveTo>
                  <a:lnTo>
                    <a:pt x="1305822" y="0"/>
                  </a:lnTo>
                  <a:cubicBezTo>
                    <a:pt x="1322675" y="0"/>
                    <a:pt x="1336338" y="13663"/>
                    <a:pt x="1336338" y="30517"/>
                  </a:cubicBezTo>
                  <a:lnTo>
                    <a:pt x="1336338" y="176427"/>
                  </a:lnTo>
                  <a:cubicBezTo>
                    <a:pt x="1336338" y="184520"/>
                    <a:pt x="1333123" y="192282"/>
                    <a:pt x="1327400" y="198005"/>
                  </a:cubicBezTo>
                  <a:cubicBezTo>
                    <a:pt x="1321677" y="203728"/>
                    <a:pt x="1313915" y="206943"/>
                    <a:pt x="1305822" y="206943"/>
                  </a:cubicBezTo>
                  <a:lnTo>
                    <a:pt x="30517" y="206943"/>
                  </a:lnTo>
                  <a:cubicBezTo>
                    <a:pt x="22423" y="206943"/>
                    <a:pt x="14661" y="203728"/>
                    <a:pt x="8938" y="198005"/>
                  </a:cubicBezTo>
                  <a:cubicBezTo>
                    <a:pt x="3215" y="192282"/>
                    <a:pt x="0" y="184520"/>
                    <a:pt x="0" y="176427"/>
                  </a:cubicBezTo>
                  <a:lnTo>
                    <a:pt x="0" y="30517"/>
                  </a:lnTo>
                  <a:cubicBezTo>
                    <a:pt x="0" y="22423"/>
                    <a:pt x="3215" y="14661"/>
                    <a:pt x="8938" y="8938"/>
                  </a:cubicBezTo>
                  <a:cubicBezTo>
                    <a:pt x="14661" y="3215"/>
                    <a:pt x="22423" y="0"/>
                    <a:pt x="30517" y="0"/>
                  </a:cubicBezTo>
                  <a:close/>
                </a:path>
              </a:pathLst>
            </a:custGeom>
            <a:solidFill>
              <a:srgbClr val="F3B17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36338" cy="2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6672235">
            <a:off x="16143752" y="1746461"/>
            <a:ext cx="1881558" cy="1851767"/>
          </a:xfrm>
          <a:custGeom>
            <a:avLst/>
            <a:gdLst/>
            <a:ahLst/>
            <a:cxnLst/>
            <a:rect l="l" t="t" r="r" b="b"/>
            <a:pathLst>
              <a:path w="1881558" h="1851767">
                <a:moveTo>
                  <a:pt x="0" y="0"/>
                </a:moveTo>
                <a:lnTo>
                  <a:pt x="1881558" y="0"/>
                </a:lnTo>
                <a:lnTo>
                  <a:pt x="1881558" y="1851767"/>
                </a:lnTo>
                <a:lnTo>
                  <a:pt x="0" y="1851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192146">
            <a:off x="-1064794" y="645031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81915" y="425813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796091">
            <a:off x="13267548" y="1556061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23692">
            <a:off x="10138890" y="8757454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59888">
            <a:off x="383692" y="260672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846612" y="6032476"/>
            <a:ext cx="4441388" cy="4756507"/>
          </a:xfrm>
          <a:custGeom>
            <a:avLst/>
            <a:gdLst/>
            <a:ahLst/>
            <a:cxnLst/>
            <a:rect l="l" t="t" r="r" b="b"/>
            <a:pathLst>
              <a:path w="4441388" h="4756507">
                <a:moveTo>
                  <a:pt x="0" y="0"/>
                </a:moveTo>
                <a:lnTo>
                  <a:pt x="4441388" y="0"/>
                </a:lnTo>
                <a:lnTo>
                  <a:pt x="4441388" y="4756507"/>
                </a:lnTo>
                <a:lnTo>
                  <a:pt x="0" y="4756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Cloud Callout 18"/>
          <p:cNvSpPr/>
          <p:nvPr/>
        </p:nvSpPr>
        <p:spPr>
          <a:xfrm>
            <a:off x="2546061" y="876300"/>
            <a:ext cx="13335000" cy="7106827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Ổn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định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tổ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chức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hát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mơ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bé</a:t>
            </a:r>
            <a:endParaRPr lang="en-US" sz="4800" b="1" dirty="0" smtClean="0">
              <a:solidFill>
                <a:schemeClr val="tx1"/>
              </a:solidFill>
              <a:latin typeface="Times New Roman" pitchFamily="18" charset="0"/>
              <a:ea typeface="Roboto Bold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8601" y="-12299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825594" y="8865431"/>
            <a:ext cx="5073909" cy="785739"/>
            <a:chOff x="0" y="0"/>
            <a:chExt cx="1336338" cy="2069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6338" cy="206943"/>
            </a:xfrm>
            <a:custGeom>
              <a:avLst/>
              <a:gdLst/>
              <a:ahLst/>
              <a:cxnLst/>
              <a:rect l="l" t="t" r="r" b="b"/>
              <a:pathLst>
                <a:path w="1336338" h="206943">
                  <a:moveTo>
                    <a:pt x="30517" y="0"/>
                  </a:moveTo>
                  <a:lnTo>
                    <a:pt x="1305822" y="0"/>
                  </a:lnTo>
                  <a:cubicBezTo>
                    <a:pt x="1322675" y="0"/>
                    <a:pt x="1336338" y="13663"/>
                    <a:pt x="1336338" y="30517"/>
                  </a:cubicBezTo>
                  <a:lnTo>
                    <a:pt x="1336338" y="176427"/>
                  </a:lnTo>
                  <a:cubicBezTo>
                    <a:pt x="1336338" y="184520"/>
                    <a:pt x="1333123" y="192282"/>
                    <a:pt x="1327400" y="198005"/>
                  </a:cubicBezTo>
                  <a:cubicBezTo>
                    <a:pt x="1321677" y="203728"/>
                    <a:pt x="1313915" y="206943"/>
                    <a:pt x="1305822" y="206943"/>
                  </a:cubicBezTo>
                  <a:lnTo>
                    <a:pt x="30517" y="206943"/>
                  </a:lnTo>
                  <a:cubicBezTo>
                    <a:pt x="22423" y="206943"/>
                    <a:pt x="14661" y="203728"/>
                    <a:pt x="8938" y="198005"/>
                  </a:cubicBezTo>
                  <a:cubicBezTo>
                    <a:pt x="3215" y="192282"/>
                    <a:pt x="0" y="184520"/>
                    <a:pt x="0" y="176427"/>
                  </a:cubicBezTo>
                  <a:lnTo>
                    <a:pt x="0" y="30517"/>
                  </a:lnTo>
                  <a:cubicBezTo>
                    <a:pt x="0" y="22423"/>
                    <a:pt x="3215" y="14661"/>
                    <a:pt x="8938" y="8938"/>
                  </a:cubicBezTo>
                  <a:cubicBezTo>
                    <a:pt x="14661" y="3215"/>
                    <a:pt x="22423" y="0"/>
                    <a:pt x="30517" y="0"/>
                  </a:cubicBezTo>
                  <a:close/>
                </a:path>
              </a:pathLst>
            </a:custGeom>
            <a:solidFill>
              <a:srgbClr val="F3B17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36338" cy="24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6672235">
            <a:off x="16143752" y="1746461"/>
            <a:ext cx="1881558" cy="1851767"/>
          </a:xfrm>
          <a:custGeom>
            <a:avLst/>
            <a:gdLst/>
            <a:ahLst/>
            <a:cxnLst/>
            <a:rect l="l" t="t" r="r" b="b"/>
            <a:pathLst>
              <a:path w="1881558" h="1851767">
                <a:moveTo>
                  <a:pt x="0" y="0"/>
                </a:moveTo>
                <a:lnTo>
                  <a:pt x="1881558" y="0"/>
                </a:lnTo>
                <a:lnTo>
                  <a:pt x="1881558" y="1851767"/>
                </a:lnTo>
                <a:lnTo>
                  <a:pt x="0" y="1851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192146">
            <a:off x="-1064794" y="645031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81915" y="425813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796091">
            <a:off x="13267548" y="1556061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23692">
            <a:off x="10138890" y="8757454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59888">
            <a:off x="383692" y="260672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846612" y="6032476"/>
            <a:ext cx="4441388" cy="4756507"/>
          </a:xfrm>
          <a:custGeom>
            <a:avLst/>
            <a:gdLst/>
            <a:ahLst/>
            <a:cxnLst/>
            <a:rect l="l" t="t" r="r" b="b"/>
            <a:pathLst>
              <a:path w="4441388" h="4756507">
                <a:moveTo>
                  <a:pt x="0" y="0"/>
                </a:moveTo>
                <a:lnTo>
                  <a:pt x="4441388" y="0"/>
                </a:lnTo>
                <a:lnTo>
                  <a:pt x="4441388" y="4756507"/>
                </a:lnTo>
                <a:lnTo>
                  <a:pt x="0" y="4756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Cloud Callout 18"/>
          <p:cNvSpPr/>
          <p:nvPr/>
        </p:nvSpPr>
        <p:spPr>
          <a:xfrm>
            <a:off x="2546061" y="876300"/>
            <a:ext cx="13335000" cy="7106827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2.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Phương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pháp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tổ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ea typeface="Roboto Bold" charset="0"/>
                <a:cs typeface="Times New Roman" pitchFamily="18" charset="0"/>
              </a:rPr>
              <a:t>chức</a:t>
            </a:r>
            <a:endParaRPr lang="en-US" sz="4400" b="1" dirty="0" smtClean="0">
              <a:solidFill>
                <a:schemeClr val="tx1"/>
              </a:solidFill>
              <a:latin typeface="Times New Roman" pitchFamily="18" charset="0"/>
              <a:ea typeface="Roboto Bold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5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102</Words>
  <Application>Microsoft Office PowerPoint</Application>
  <PresentationFormat>Custom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Roboto Bold</vt:lpstr>
      <vt:lpstr>Calibri</vt:lpstr>
      <vt:lpstr>DejaVu Serif Bold</vt:lpstr>
      <vt:lpstr>Charm</vt:lpstr>
      <vt:lpstr>Jua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cp:lastModifiedBy>Windows User</cp:lastModifiedBy>
  <cp:revision>3</cp:revision>
  <dcterms:created xsi:type="dcterms:W3CDTF">2006-08-16T00:00:00Z</dcterms:created>
  <dcterms:modified xsi:type="dcterms:W3CDTF">2024-11-27T03:22:56Z</dcterms:modified>
  <dc:identifier>DAFytzUvyBg</dc:identifier>
</cp:coreProperties>
</file>