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14/08/2024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2" y="-56270"/>
            <a:ext cx="9144000" cy="6620827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52600" y="762001"/>
            <a:ext cx="5715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PHÒNG GIÁO DỤC VÀ ĐÀO TẠO QUẬN Long </a:t>
            </a:r>
            <a:r>
              <a:rPr lang="en-US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Biên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en-US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Trường</a:t>
            </a: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mầm</a:t>
            </a: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non </a:t>
            </a:r>
            <a:r>
              <a:rPr lang="en-US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bắc</a:t>
            </a:r>
            <a:r>
              <a:rPr lang="en-US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en-US" b="1" cap="all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biên</a:t>
            </a:r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6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267" y="1600200"/>
            <a:ext cx="12225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286000" y="2813447"/>
            <a:ext cx="45720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2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HOẠT ĐỘNG TẠO HÌNH</a:t>
            </a:r>
          </a:p>
          <a:p>
            <a:pPr algn="ctr"/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Đề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tài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: </a:t>
            </a:r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xé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dán</a:t>
            </a:r>
            <a:r>
              <a:rPr lang="en-US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mưa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en-US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Lứa</a:t>
            </a:r>
            <a:r>
              <a:rPr lang="en-US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en-US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tuổi</a:t>
            </a:r>
            <a:r>
              <a:rPr lang="en-US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: 5-6 </a:t>
            </a:r>
            <a:r>
              <a:rPr lang="en-US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tuổi</a:t>
            </a:r>
            <a:endParaRPr lang="en-US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en-US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Lớp</a:t>
            </a:r>
            <a:r>
              <a:rPr lang="en-US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</a:rPr>
              <a:t> MGL A3</a:t>
            </a:r>
            <a:endParaRPr lang="en-US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80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2800" b="1" dirty="0" smtClean="0"/>
              <a:t>I: MỤC ĐÍCH , YÊU CẦU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Kiến thức: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biết tên bài tập, biết cảm nhận cái đẹp qua bài vẽ của mình.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Kỹ năng: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Rèn kỹ năng cầm bút, vẽ xoáy tròn, rèn tư thế ngồi thẳng lưng, không cúi mặt thấp.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Thái độ: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Trẻ hứng thú tham gia hoạt động.</a:t>
            </a:r>
          </a:p>
          <a:p>
            <a:pPr marL="0" indent="0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Biết giữ gìn vở sạch sẽ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437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II: CHUẨN BỊ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“Cho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>
              <a:buAutoNum type="arabicPeriod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3258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sz="3200" dirty="0" smtClean="0"/>
              <a:t>III: CÁCH TIẾN HÀNH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định tổ chức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Cô và trẻ cùng hát bài hát: 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Trò chuyện dẫn dắt vào bài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271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0520" y="914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2. </a:t>
            </a:r>
            <a:r>
              <a:rPr lang="en-US" sz="3200" dirty="0" err="1" smtClean="0">
                <a:solidFill>
                  <a:srgbClr val="FFFF00"/>
                </a:solidFill>
              </a:rPr>
              <a:t>Phương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pháp</a:t>
            </a:r>
            <a:r>
              <a:rPr lang="en-US" sz="3200" dirty="0" smtClean="0">
                <a:solidFill>
                  <a:srgbClr val="FFFF00"/>
                </a:solidFill>
              </a:rPr>
              <a:t>, </a:t>
            </a:r>
            <a:r>
              <a:rPr lang="en-US" sz="3200" dirty="0" err="1" smtClean="0">
                <a:solidFill>
                  <a:srgbClr val="FFFF00"/>
                </a:solidFill>
              </a:rPr>
              <a:t>hình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thức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tổ</a:t>
            </a:r>
            <a:r>
              <a:rPr lang="en-US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</a:rPr>
              <a:t>chức</a:t>
            </a:r>
            <a:r>
              <a:rPr lang="en-US" sz="3200" dirty="0" smtClean="0">
                <a:solidFill>
                  <a:srgbClr val="FFFF00"/>
                </a:solidFill>
              </a:rPr>
              <a:t>:</a:t>
            </a:r>
            <a:r>
              <a:rPr lang="vi-VN" sz="3200" dirty="0" smtClean="0">
                <a:solidFill>
                  <a:srgbClr val="FFFF00"/>
                </a:solidFill>
              </a:rPr>
              <a:t/>
            </a:r>
            <a:br>
              <a:rPr lang="vi-VN" sz="3200" dirty="0" smtClean="0">
                <a:solidFill>
                  <a:srgbClr val="FFFF00"/>
                </a:solidFill>
              </a:rPr>
            </a:b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28600" y="2514600"/>
            <a:ext cx="8351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vi-VN" sz="2400" dirty="0" smtClean="0"/>
              <a:t>-</a:t>
            </a:r>
          </a:p>
          <a:p>
            <a:endParaRPr lang="vi-VN" sz="2400" dirty="0"/>
          </a:p>
          <a:p>
            <a:pPr algn="l"/>
            <a:r>
              <a:rPr lang="vi-VN" sz="5800" dirty="0" smtClean="0">
                <a:solidFill>
                  <a:srgbClr val="FFFF00"/>
                </a:solidFill>
              </a:rPr>
              <a:t/>
            </a:r>
            <a:br>
              <a:rPr lang="vi-VN" sz="5800" dirty="0" smtClean="0">
                <a:solidFill>
                  <a:srgbClr val="FFFF00"/>
                </a:solidFill>
              </a:rPr>
            </a:br>
            <a:endParaRPr lang="en-US" sz="5800" dirty="0">
              <a:solidFill>
                <a:srgbClr val="FFFF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1752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dirty="0" smtClean="0"/>
              <a:t>- </a:t>
            </a:r>
            <a:r>
              <a:rPr lang="vi-VN" dirty="0"/>
              <a:t>Cô cho trẻ quan sát tranh mẫu và hướng dẫn trẻ nhận xét:</a:t>
            </a:r>
          </a:p>
          <a:p>
            <a:endParaRPr lang="vi-VN" dirty="0"/>
          </a:p>
          <a:p>
            <a:r>
              <a:rPr lang="vi-VN" dirty="0"/>
              <a:t>+ Cô có gì đây? ( Bức tranh)</a:t>
            </a:r>
          </a:p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73705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CÔ LÀM MẪU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+mj-lt"/>
              </a:rPr>
              <a:t>- </a:t>
            </a:r>
            <a:r>
              <a:rPr lang="vi-VN" sz="2800" dirty="0" smtClean="0">
                <a:latin typeface="+mj-lt"/>
              </a:rPr>
              <a:t>Tay </a:t>
            </a:r>
            <a:r>
              <a:rPr lang="vi-VN" sz="2800" dirty="0">
                <a:latin typeface="+mj-lt"/>
              </a:rPr>
              <a:t>trái (Tay giữ bát) cô giữ vở. Tay phải (Tay cầm thìa) cô cầm bút và vẽ các nét xoáy tròn để tạo thành bông </a:t>
            </a:r>
            <a:r>
              <a:rPr lang="vi-VN" sz="2800" dirty="0" smtClean="0">
                <a:latin typeface="+mj-lt"/>
              </a:rPr>
              <a:t>hoa</a:t>
            </a:r>
            <a:r>
              <a:rPr lang="en-US" sz="2800" dirty="0" smtClean="0">
                <a:latin typeface="+mj-lt"/>
              </a:rPr>
              <a:t>.</a:t>
            </a:r>
            <a:endParaRPr lang="vi-VN" sz="2800" dirty="0">
              <a:latin typeface="+mj-lt"/>
            </a:endParaRP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Cô đang làm gì đây?</a:t>
            </a:r>
          </a:p>
          <a:p>
            <a:pPr marL="0" indent="0">
              <a:buNone/>
            </a:pPr>
            <a:r>
              <a:rPr lang="en-US" sz="2800" dirty="0" smtClean="0">
                <a:latin typeface="+mj-lt"/>
              </a:rPr>
              <a:t>+ </a:t>
            </a:r>
            <a:r>
              <a:rPr lang="vi-VN" sz="2800" dirty="0" smtClean="0">
                <a:latin typeface="+mj-lt"/>
              </a:rPr>
              <a:t>Cô </a:t>
            </a:r>
            <a:r>
              <a:rPr lang="en-US" sz="2800" dirty="0" err="1" smtClean="0">
                <a:latin typeface="+mj-lt"/>
              </a:rPr>
              <a:t>xé</a:t>
            </a:r>
            <a:r>
              <a:rPr lang="vi-VN" sz="2800" dirty="0" smtClean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như thế nào?</a:t>
            </a: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645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4478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803" y="1143000"/>
            <a:ext cx="8229600" cy="28194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vi-VN" sz="4000" b="1" dirty="0">
                <a:latin typeface="Times New Roman" pitchFamily="18" charset="0"/>
                <a:cs typeface="Times New Roman" pitchFamily="18" charset="0"/>
              </a:rPr>
              <a:t>* Trẻ thực hiện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: Cô chú ý quan sát hướng dẫn, khuyến khích trẻ làm bài.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- Khi trẻ làm cô chú ý hỏi trẻ: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đang làm gì?</a:t>
            </a:r>
          </a:p>
          <a:p>
            <a:pPr marL="0" indent="0">
              <a:buNone/>
            </a:pPr>
            <a:endParaRPr lang="vi-VN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itchFamily="18" charset="0"/>
                <a:cs typeface="Times New Roman" pitchFamily="18" charset="0"/>
              </a:rPr>
              <a:t>+ Con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xé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như thế nào?</a:t>
            </a:r>
            <a:endParaRPr lang="vi-VN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4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3200"/>
            <a:ext cx="8229600" cy="1143000"/>
          </a:xfrm>
        </p:spPr>
        <p:txBody>
          <a:bodyPr>
            <a:noAutofit/>
          </a:bodyPr>
          <a:lstStyle/>
          <a:p>
            <a:r>
              <a:rPr lang="vi-VN" sz="2800" b="1" dirty="0"/>
              <a:t>* Nhận xét sản phẩm:</a:t>
            </a: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/>
            </a:r>
            <a:br>
              <a:rPr lang="vi-VN" sz="2300" dirty="0"/>
            </a:br>
            <a:r>
              <a:rPr lang="vi-VN" sz="2300" dirty="0"/>
              <a:t>- Cô hướng dẫn trẻ nhận xét bài của mình của bạn</a:t>
            </a:r>
            <a:r>
              <a:rPr lang="vi-VN" sz="2300" dirty="0" smtClean="0"/>
              <a:t>.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Con thích bài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r>
              <a:rPr lang="en-US" sz="2300" dirty="0" smtClean="0"/>
              <a:t>              </a:t>
            </a:r>
            <a:r>
              <a:rPr lang="vi-VN" sz="2300" dirty="0" smtClean="0"/>
              <a:t> </a:t>
            </a:r>
            <a:r>
              <a:rPr lang="en-US" sz="2300" dirty="0" smtClean="0"/>
              <a:t>     </a:t>
            </a:r>
            <a:r>
              <a:rPr lang="vi-VN" sz="2300" dirty="0" smtClean="0"/>
              <a:t>+ </a:t>
            </a:r>
            <a:r>
              <a:rPr lang="vi-VN" sz="2300" dirty="0"/>
              <a:t>Tranh của bạn như thế nào</a:t>
            </a:r>
            <a:r>
              <a:rPr lang="vi-VN" sz="2300" dirty="0" smtClean="0"/>
              <a:t>?</a:t>
            </a:r>
            <a:r>
              <a:rPr lang="en-US" sz="2300" dirty="0" smtClean="0"/>
              <a:t/>
            </a:r>
            <a:br>
              <a:rPr lang="en-US" sz="2300" dirty="0" smtClean="0"/>
            </a:b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485272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599"/>
            <a:ext cx="8229600" cy="1905001"/>
          </a:xfrm>
        </p:spPr>
        <p:txBody>
          <a:bodyPr/>
          <a:lstStyle/>
          <a:p>
            <a:pPr marL="0" indent="0" algn="ctr">
              <a:buNone/>
            </a:pP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Kết </a:t>
            </a:r>
            <a:r>
              <a:rPr lang="en-US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húc</a:t>
            </a:r>
            <a:r>
              <a:rPr lang="vi-VN" sz="4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vi-VN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 nhận xét tiết học động viên khen ngợi trẻ.</a:t>
            </a:r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320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354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I: MỤC ĐÍCH , YÊU CẦU</vt:lpstr>
      <vt:lpstr>II: CHUẨN BỊ</vt:lpstr>
      <vt:lpstr>III: CÁCH TIẾN HÀNH</vt:lpstr>
      <vt:lpstr>2. Phương pháp, hình thức tổ chức: </vt:lpstr>
      <vt:lpstr>CÔ LÀM MẪU</vt:lpstr>
      <vt:lpstr> </vt:lpstr>
      <vt:lpstr>* Nhận xét sản phẩm:  - Cô hướng dẫn trẻ nhận xét bài của mình của bạn.      + Con thích bài nào?                     + Tranh của bạn như thế nào?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Administrator</dc:creator>
  <cp:lastModifiedBy>Admin</cp:lastModifiedBy>
  <cp:revision>28</cp:revision>
  <dcterms:created xsi:type="dcterms:W3CDTF">2006-08-16T00:00:00Z</dcterms:created>
  <dcterms:modified xsi:type="dcterms:W3CDTF">2024-08-14T07:52:16Z</dcterms:modified>
</cp:coreProperties>
</file>