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6" r:id="rId8"/>
    <p:sldId id="264" r:id="rId9"/>
    <p:sldId id="265" r:id="rId10"/>
    <p:sldId id="260" r:id="rId11"/>
    <p:sldId id="268"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0" d="100"/>
          <a:sy n="80" d="100"/>
        </p:scale>
        <p:origin x="37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3AEBB7-4462-41E6-AFFA-BC7C47A17075}"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325212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AEBB7-4462-41E6-AFFA-BC7C47A17075}"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248410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AEBB7-4462-41E6-AFFA-BC7C47A17075}"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337408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AEBB7-4462-41E6-AFFA-BC7C47A17075}"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137264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3AEBB7-4462-41E6-AFFA-BC7C47A17075}"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118943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3AEBB7-4462-41E6-AFFA-BC7C47A17075}"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47469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3AEBB7-4462-41E6-AFFA-BC7C47A17075}" type="datetimeFigureOut">
              <a:rPr lang="en-US" smtClean="0"/>
              <a:t>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61597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3AEBB7-4462-41E6-AFFA-BC7C47A17075}" type="datetimeFigureOut">
              <a:rPr lang="en-US" smtClean="0"/>
              <a:t>10/5/2024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69344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AEBB7-4462-41E6-AFFA-BC7C47A17075}" type="datetimeFigureOut">
              <a:rPr lang="en-US" smtClean="0"/>
              <a:t>10/5/2024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388105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3AEBB7-4462-41E6-AFFA-BC7C47A17075}"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185706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3AEBB7-4462-41E6-AFFA-BC7C47A17075}"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1553131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AEBB7-4462-41E6-AFFA-BC7C47A17075}" type="datetimeFigureOut">
              <a:rPr lang="en-US" smtClean="0"/>
              <a:t>10/5/2024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3A9AF-3655-4C25-B3C3-A67700773725}" type="slidenum">
              <a:rPr lang="en-US" smtClean="0"/>
              <a:t>‹#›</a:t>
            </a:fld>
            <a:endParaRPr lang="en-US"/>
          </a:p>
        </p:txBody>
      </p:sp>
    </p:spTree>
    <p:extLst>
      <p:ext uri="{BB962C8B-B14F-4D97-AF65-F5344CB8AC3E}">
        <p14:creationId xmlns:p14="http://schemas.microsoft.com/office/powerpoint/2010/main" val="2742919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4106" cy="6860581"/>
          </a:xfrm>
          <a:prstGeom prst="rect">
            <a:avLst/>
          </a:prstGeom>
        </p:spPr>
      </p:pic>
      <p:sp>
        <p:nvSpPr>
          <p:cNvPr id="5" name="Rectangle 4"/>
          <p:cNvSpPr/>
          <p:nvPr/>
        </p:nvSpPr>
        <p:spPr>
          <a:xfrm>
            <a:off x="3348789" y="362635"/>
            <a:ext cx="6096000" cy="646331"/>
          </a:xfrm>
          <a:prstGeom prst="rect">
            <a:avLst/>
          </a:prstGeom>
        </p:spPr>
        <p:txBody>
          <a:bodyPr>
            <a:spAutoFit/>
          </a:bodyPr>
          <a:lstStyle/>
          <a:p>
            <a:pPr algn="ctr"/>
            <a:r>
              <a:rPr lang="vi-VN" b="1" dirty="0" smtClean="0"/>
              <a:t>UBND QUẬN LONG BIÊN</a:t>
            </a:r>
          </a:p>
          <a:p>
            <a:pPr algn="ctr"/>
            <a:r>
              <a:rPr lang="vi-VN" b="1" dirty="0" smtClean="0"/>
              <a:t>TRƯỜNG MẦM NON BẮC BIÊN</a:t>
            </a:r>
            <a:endParaRPr lang="en-US" b="1" dirty="0"/>
          </a:p>
        </p:txBody>
      </p:sp>
      <p:sp>
        <p:nvSpPr>
          <p:cNvPr id="12" name="TextBox 11"/>
          <p:cNvSpPr txBox="1"/>
          <p:nvPr/>
        </p:nvSpPr>
        <p:spPr>
          <a:xfrm>
            <a:off x="2382253" y="2261937"/>
            <a:ext cx="8398042" cy="1569660"/>
          </a:xfrm>
          <a:prstGeom prst="rect">
            <a:avLst/>
          </a:prstGeom>
          <a:noFill/>
        </p:spPr>
        <p:txBody>
          <a:bodyPr wrap="square" rtlCol="0">
            <a:spAutoFit/>
          </a:bodyPr>
          <a:lstStyle/>
          <a:p>
            <a:pPr algn="ctr"/>
            <a:r>
              <a:rPr lang="vi-VN" sz="3200" b="1" dirty="0" smtClean="0"/>
              <a:t>PHÁT TRIỂN NHẬN THỨC</a:t>
            </a:r>
          </a:p>
          <a:p>
            <a:pPr algn="ctr"/>
            <a:r>
              <a:rPr lang="vi-VN" sz="3200" b="1" dirty="0" smtClean="0"/>
              <a:t>Đề tài: </a:t>
            </a:r>
            <a:r>
              <a:rPr lang="vi-VN" sz="3200" b="1" dirty="0" smtClean="0"/>
              <a:t>Khám phá mùa hè</a:t>
            </a:r>
            <a:endParaRPr lang="vi-VN" sz="3200" b="1" dirty="0" smtClean="0"/>
          </a:p>
          <a:p>
            <a:pPr algn="ctr"/>
            <a:r>
              <a:rPr lang="vi-VN" sz="3200" b="1" dirty="0" smtClean="0"/>
              <a:t>Lứa tuổi: Lớp mẫu giáo bé</a:t>
            </a:r>
            <a:endParaRPr lang="en-US" sz="3200" b="1" dirty="0"/>
          </a:p>
        </p:txBody>
      </p:sp>
    </p:spTree>
    <p:extLst>
      <p:ext uri="{BB962C8B-B14F-4D97-AF65-F5344CB8AC3E}">
        <p14:creationId xmlns:p14="http://schemas.microsoft.com/office/powerpoint/2010/main" val="3083289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7053" y="0"/>
            <a:ext cx="6096000" cy="400110"/>
          </a:xfrm>
          <a:prstGeom prst="rect">
            <a:avLst/>
          </a:prstGeom>
        </p:spPr>
        <p:txBody>
          <a:bodyPr>
            <a:spAutoFit/>
          </a:bodyPr>
          <a:lstStyle/>
          <a:p>
            <a:pPr algn="ctr"/>
            <a:r>
              <a:rPr lang="vi-VN" sz="2000" b="1" dirty="0"/>
              <a:t> </a:t>
            </a:r>
            <a:r>
              <a:rPr lang="vi-VN" sz="2000" b="1" dirty="0" smtClean="0"/>
              <a:t>Trò chơi : Tìm dấu hiệu đặc trưng của mùa hè</a:t>
            </a:r>
            <a:endParaRPr lang="vi-VN" sz="2000" b="1" i="0" dirty="0">
              <a:solidFill>
                <a:srgbClr val="242B2D"/>
              </a:solidFill>
              <a:effectLst/>
              <a:latin typeface="Tahoma" panose="020B0604030504040204" pitchFamily="34" charset="0"/>
            </a:endParaRPr>
          </a:p>
        </p:txBody>
      </p:sp>
      <p:sp>
        <p:nvSpPr>
          <p:cNvPr id="2" name="TextBox 1"/>
          <p:cNvSpPr txBox="1"/>
          <p:nvPr/>
        </p:nvSpPr>
        <p:spPr>
          <a:xfrm>
            <a:off x="890337" y="589547"/>
            <a:ext cx="4088620" cy="369332"/>
          </a:xfrm>
          <a:prstGeom prst="rect">
            <a:avLst/>
          </a:prstGeom>
          <a:noFill/>
        </p:spPr>
        <p:txBody>
          <a:bodyPr wrap="none" rtlCol="0">
            <a:spAutoFit/>
          </a:bodyPr>
          <a:lstStyle/>
          <a:p>
            <a:r>
              <a:rPr lang="vi-VN" dirty="0" smtClean="0"/>
              <a:t>Câu 1: Thời tiết đặc trưng của mùa hè</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190" y="1126180"/>
            <a:ext cx="3983177" cy="2302820"/>
          </a:xfrm>
          <a:prstGeom prst="rect">
            <a:avLst/>
          </a:prstGeom>
        </p:spPr>
      </p:pic>
      <p:sp>
        <p:nvSpPr>
          <p:cNvPr id="3" name="TextBox 2"/>
          <p:cNvSpPr txBox="1"/>
          <p:nvPr/>
        </p:nvSpPr>
        <p:spPr>
          <a:xfrm>
            <a:off x="144379" y="1148316"/>
            <a:ext cx="493295" cy="400110"/>
          </a:xfrm>
          <a:prstGeom prst="rect">
            <a:avLst/>
          </a:prstGeom>
          <a:solidFill>
            <a:srgbClr val="FFFF00"/>
          </a:solidFill>
        </p:spPr>
        <p:txBody>
          <a:bodyPr wrap="square" rtlCol="0">
            <a:spAutoFit/>
          </a:bodyPr>
          <a:lstStyle/>
          <a:p>
            <a:r>
              <a:rPr lang="vi-VN" sz="2000" b="1" dirty="0" smtClean="0">
                <a:solidFill>
                  <a:schemeClr val="accent1"/>
                </a:solidFill>
              </a:rPr>
              <a:t>1</a:t>
            </a:r>
            <a:endParaRPr lang="en-US" sz="2000" b="1" dirty="0">
              <a:solidFill>
                <a:schemeClr val="accent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190" y="3946358"/>
            <a:ext cx="3983177" cy="2599882"/>
          </a:xfrm>
          <a:prstGeom prst="rect">
            <a:avLst/>
          </a:prstGeom>
        </p:spPr>
      </p:pic>
      <p:sp>
        <p:nvSpPr>
          <p:cNvPr id="7" name="TextBox 6"/>
          <p:cNvSpPr txBox="1"/>
          <p:nvPr/>
        </p:nvSpPr>
        <p:spPr>
          <a:xfrm>
            <a:off x="300789" y="3838074"/>
            <a:ext cx="336885" cy="461665"/>
          </a:xfrm>
          <a:prstGeom prst="rect">
            <a:avLst/>
          </a:prstGeom>
          <a:solidFill>
            <a:srgbClr val="FFFF00"/>
          </a:solidFill>
        </p:spPr>
        <p:txBody>
          <a:bodyPr wrap="square" rtlCol="0">
            <a:spAutoFit/>
          </a:bodyPr>
          <a:lstStyle/>
          <a:p>
            <a:r>
              <a:rPr lang="vi-VN" sz="2400" b="1" dirty="0" smtClean="0">
                <a:solidFill>
                  <a:schemeClr val="accent1"/>
                </a:solidFill>
              </a:rPr>
              <a:t>2</a:t>
            </a:r>
            <a:endParaRPr lang="en-US" sz="2400" b="1" dirty="0">
              <a:solidFill>
                <a:schemeClr val="accent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3642" y="1126180"/>
            <a:ext cx="4415590" cy="2302820"/>
          </a:xfrm>
          <a:prstGeom prst="rect">
            <a:avLst/>
          </a:prstGeom>
        </p:spPr>
      </p:pic>
      <p:sp>
        <p:nvSpPr>
          <p:cNvPr id="9" name="TextBox 8"/>
          <p:cNvSpPr txBox="1"/>
          <p:nvPr/>
        </p:nvSpPr>
        <p:spPr>
          <a:xfrm>
            <a:off x="6533148" y="842211"/>
            <a:ext cx="481264" cy="461665"/>
          </a:xfrm>
          <a:prstGeom prst="rect">
            <a:avLst/>
          </a:prstGeom>
          <a:solidFill>
            <a:srgbClr val="FFFF00"/>
          </a:solidFill>
        </p:spPr>
        <p:txBody>
          <a:bodyPr wrap="square" rtlCol="0">
            <a:spAutoFit/>
          </a:bodyPr>
          <a:lstStyle/>
          <a:p>
            <a:r>
              <a:rPr lang="vi-VN" sz="2400" b="1" dirty="0" smtClean="0">
                <a:solidFill>
                  <a:schemeClr val="accent1"/>
                </a:solidFill>
              </a:rPr>
              <a:t>3</a:t>
            </a:r>
            <a:endParaRPr lang="en-US" sz="2400" b="1" dirty="0">
              <a:solidFill>
                <a:schemeClr val="accent1"/>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3642" y="3946358"/>
            <a:ext cx="4415590" cy="2478505"/>
          </a:xfrm>
          <a:prstGeom prst="rect">
            <a:avLst/>
          </a:prstGeom>
        </p:spPr>
      </p:pic>
      <p:sp>
        <p:nvSpPr>
          <p:cNvPr id="11" name="TextBox 10"/>
          <p:cNvSpPr txBox="1"/>
          <p:nvPr/>
        </p:nvSpPr>
        <p:spPr>
          <a:xfrm>
            <a:off x="6388769" y="3874169"/>
            <a:ext cx="481264" cy="461665"/>
          </a:xfrm>
          <a:prstGeom prst="rect">
            <a:avLst/>
          </a:prstGeom>
          <a:solidFill>
            <a:srgbClr val="FFFF00"/>
          </a:solidFill>
        </p:spPr>
        <p:txBody>
          <a:bodyPr wrap="square" rtlCol="0">
            <a:spAutoFit/>
          </a:bodyPr>
          <a:lstStyle/>
          <a:p>
            <a:r>
              <a:rPr lang="vi-VN" sz="2400" b="1" dirty="0" smtClean="0">
                <a:solidFill>
                  <a:schemeClr val="accent1"/>
                </a:solidFill>
              </a:rPr>
              <a:t>4</a:t>
            </a:r>
            <a:endParaRPr lang="en-US" sz="2400" b="1" dirty="0">
              <a:solidFill>
                <a:schemeClr val="accent1"/>
              </a:solidFill>
            </a:endParaRPr>
          </a:p>
        </p:txBody>
      </p:sp>
    </p:spTree>
    <p:extLst>
      <p:ext uri="{BB962C8B-B14F-4D97-AF65-F5344CB8AC3E}">
        <p14:creationId xmlns:p14="http://schemas.microsoft.com/office/powerpoint/2010/main" val="329481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7053" y="0"/>
            <a:ext cx="6096000" cy="400110"/>
          </a:xfrm>
          <a:prstGeom prst="rect">
            <a:avLst/>
          </a:prstGeom>
        </p:spPr>
        <p:txBody>
          <a:bodyPr>
            <a:spAutoFit/>
          </a:bodyPr>
          <a:lstStyle/>
          <a:p>
            <a:pPr algn="ctr"/>
            <a:r>
              <a:rPr lang="vi-VN" sz="2000" b="1" dirty="0"/>
              <a:t> </a:t>
            </a:r>
            <a:r>
              <a:rPr lang="vi-VN" sz="2000" b="1" dirty="0" smtClean="0"/>
              <a:t>Trò chơi : Tìm dấu hiệu đặc trưng của mùa hè</a:t>
            </a:r>
            <a:endParaRPr lang="vi-VN" sz="2000" b="1" i="0" dirty="0">
              <a:solidFill>
                <a:srgbClr val="242B2D"/>
              </a:solidFill>
              <a:effectLst/>
              <a:latin typeface="Tahoma" panose="020B0604030504040204" pitchFamily="34" charset="0"/>
            </a:endParaRPr>
          </a:p>
        </p:txBody>
      </p:sp>
      <p:sp>
        <p:nvSpPr>
          <p:cNvPr id="2" name="TextBox 1"/>
          <p:cNvSpPr txBox="1"/>
          <p:nvPr/>
        </p:nvSpPr>
        <p:spPr>
          <a:xfrm>
            <a:off x="890337" y="589547"/>
            <a:ext cx="4583306" cy="369332"/>
          </a:xfrm>
          <a:prstGeom prst="rect">
            <a:avLst/>
          </a:prstGeom>
          <a:noFill/>
        </p:spPr>
        <p:txBody>
          <a:bodyPr wrap="none" rtlCol="0">
            <a:spAutoFit/>
          </a:bodyPr>
          <a:lstStyle/>
          <a:p>
            <a:r>
              <a:rPr lang="vi-VN" dirty="0" smtClean="0"/>
              <a:t>Câu 2: Loại hoa nào đặc trưng cho mùa hè</a:t>
            </a:r>
            <a:endParaRPr lang="en-US" dirty="0"/>
          </a:p>
        </p:txBody>
      </p:sp>
      <p:sp>
        <p:nvSpPr>
          <p:cNvPr id="3" name="TextBox 2"/>
          <p:cNvSpPr txBox="1"/>
          <p:nvPr/>
        </p:nvSpPr>
        <p:spPr>
          <a:xfrm>
            <a:off x="144379" y="1148316"/>
            <a:ext cx="493295" cy="400110"/>
          </a:xfrm>
          <a:prstGeom prst="rect">
            <a:avLst/>
          </a:prstGeom>
          <a:solidFill>
            <a:srgbClr val="FFFF00"/>
          </a:solidFill>
        </p:spPr>
        <p:txBody>
          <a:bodyPr wrap="square" rtlCol="0">
            <a:spAutoFit/>
          </a:bodyPr>
          <a:lstStyle/>
          <a:p>
            <a:r>
              <a:rPr lang="vi-VN" sz="2000" b="1" dirty="0" smtClean="0">
                <a:solidFill>
                  <a:schemeClr val="accent1"/>
                </a:solidFill>
              </a:rPr>
              <a:t>1</a:t>
            </a:r>
            <a:endParaRPr lang="en-US" sz="2000" b="1" dirty="0">
              <a:solidFill>
                <a:schemeClr val="accent1"/>
              </a:solidFill>
            </a:endParaRPr>
          </a:p>
        </p:txBody>
      </p:sp>
      <p:sp>
        <p:nvSpPr>
          <p:cNvPr id="7" name="TextBox 6"/>
          <p:cNvSpPr txBox="1"/>
          <p:nvPr/>
        </p:nvSpPr>
        <p:spPr>
          <a:xfrm>
            <a:off x="300789" y="3838074"/>
            <a:ext cx="336885" cy="461665"/>
          </a:xfrm>
          <a:prstGeom prst="rect">
            <a:avLst/>
          </a:prstGeom>
          <a:solidFill>
            <a:srgbClr val="FFFF00"/>
          </a:solidFill>
        </p:spPr>
        <p:txBody>
          <a:bodyPr wrap="square" rtlCol="0">
            <a:spAutoFit/>
          </a:bodyPr>
          <a:lstStyle/>
          <a:p>
            <a:r>
              <a:rPr lang="vi-VN" sz="2400" b="1" dirty="0" smtClean="0">
                <a:solidFill>
                  <a:schemeClr val="accent1"/>
                </a:solidFill>
              </a:rPr>
              <a:t>2</a:t>
            </a:r>
            <a:endParaRPr lang="en-US" sz="2400" b="1" dirty="0">
              <a:solidFill>
                <a:schemeClr val="accent1"/>
              </a:solidFill>
            </a:endParaRPr>
          </a:p>
        </p:txBody>
      </p:sp>
      <p:sp>
        <p:nvSpPr>
          <p:cNvPr id="9" name="TextBox 8"/>
          <p:cNvSpPr txBox="1"/>
          <p:nvPr/>
        </p:nvSpPr>
        <p:spPr>
          <a:xfrm>
            <a:off x="6533148" y="842211"/>
            <a:ext cx="481264" cy="461665"/>
          </a:xfrm>
          <a:prstGeom prst="rect">
            <a:avLst/>
          </a:prstGeom>
          <a:solidFill>
            <a:srgbClr val="FFFF00"/>
          </a:solidFill>
        </p:spPr>
        <p:txBody>
          <a:bodyPr wrap="square" rtlCol="0">
            <a:spAutoFit/>
          </a:bodyPr>
          <a:lstStyle/>
          <a:p>
            <a:r>
              <a:rPr lang="vi-VN" sz="2400" b="1" dirty="0" smtClean="0">
                <a:solidFill>
                  <a:schemeClr val="accent1"/>
                </a:solidFill>
              </a:rPr>
              <a:t>3</a:t>
            </a:r>
            <a:endParaRPr lang="en-US" sz="2400" b="1" dirty="0">
              <a:solidFill>
                <a:schemeClr val="accent1"/>
              </a:solidFill>
            </a:endParaRPr>
          </a:p>
        </p:txBody>
      </p:sp>
      <p:sp>
        <p:nvSpPr>
          <p:cNvPr id="11" name="TextBox 10"/>
          <p:cNvSpPr txBox="1"/>
          <p:nvPr/>
        </p:nvSpPr>
        <p:spPr>
          <a:xfrm>
            <a:off x="6388769" y="3874169"/>
            <a:ext cx="481264" cy="461665"/>
          </a:xfrm>
          <a:prstGeom prst="rect">
            <a:avLst/>
          </a:prstGeom>
          <a:solidFill>
            <a:srgbClr val="FFFF00"/>
          </a:solidFill>
        </p:spPr>
        <p:txBody>
          <a:bodyPr wrap="square" rtlCol="0">
            <a:spAutoFit/>
          </a:bodyPr>
          <a:lstStyle/>
          <a:p>
            <a:r>
              <a:rPr lang="vi-VN" sz="2400" b="1" dirty="0" smtClean="0">
                <a:solidFill>
                  <a:schemeClr val="accent1"/>
                </a:solidFill>
              </a:rPr>
              <a:t>4</a:t>
            </a:r>
            <a:endParaRPr lang="en-US" sz="2400" b="1" dirty="0">
              <a:solidFill>
                <a:schemeClr val="accent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337" y="3734817"/>
            <a:ext cx="4852737" cy="271327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791" y="3734817"/>
            <a:ext cx="4852737" cy="271327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337" y="1148316"/>
            <a:ext cx="4852737" cy="211224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8792" y="1148315"/>
            <a:ext cx="4852736" cy="2112241"/>
          </a:xfrm>
          <a:prstGeom prst="rect">
            <a:avLst/>
          </a:prstGeom>
        </p:spPr>
      </p:pic>
    </p:spTree>
    <p:extLst>
      <p:ext uri="{BB962C8B-B14F-4D97-AF65-F5344CB8AC3E}">
        <p14:creationId xmlns:p14="http://schemas.microsoft.com/office/powerpoint/2010/main" val="240138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7053" y="0"/>
            <a:ext cx="6096000" cy="400110"/>
          </a:xfrm>
          <a:prstGeom prst="rect">
            <a:avLst/>
          </a:prstGeom>
        </p:spPr>
        <p:txBody>
          <a:bodyPr>
            <a:spAutoFit/>
          </a:bodyPr>
          <a:lstStyle/>
          <a:p>
            <a:pPr algn="ctr"/>
            <a:r>
              <a:rPr lang="vi-VN" sz="2000" b="1" dirty="0"/>
              <a:t> </a:t>
            </a:r>
            <a:r>
              <a:rPr lang="vi-VN" sz="2000" b="1" dirty="0" smtClean="0"/>
              <a:t>Trò chơi : Tìm dấu hiệu đặc trưng của mùa hè</a:t>
            </a:r>
            <a:endParaRPr lang="vi-VN" sz="2000" b="1" i="0" dirty="0">
              <a:solidFill>
                <a:srgbClr val="242B2D"/>
              </a:solidFill>
              <a:effectLst/>
              <a:latin typeface="Tahoma" panose="020B0604030504040204" pitchFamily="34" charset="0"/>
            </a:endParaRPr>
          </a:p>
        </p:txBody>
      </p:sp>
      <p:sp>
        <p:nvSpPr>
          <p:cNvPr id="2" name="TextBox 1"/>
          <p:cNvSpPr txBox="1"/>
          <p:nvPr/>
        </p:nvSpPr>
        <p:spPr>
          <a:xfrm>
            <a:off x="890337" y="589547"/>
            <a:ext cx="4475747" cy="369332"/>
          </a:xfrm>
          <a:prstGeom prst="rect">
            <a:avLst/>
          </a:prstGeom>
          <a:noFill/>
        </p:spPr>
        <p:txBody>
          <a:bodyPr wrap="square" rtlCol="0">
            <a:spAutoFit/>
          </a:bodyPr>
          <a:lstStyle/>
          <a:p>
            <a:r>
              <a:rPr lang="vi-VN" dirty="0" smtClean="0"/>
              <a:t>Câu 3: Các con làm gì vào mùa hè</a:t>
            </a:r>
            <a:endParaRPr lang="en-US" dirty="0"/>
          </a:p>
        </p:txBody>
      </p:sp>
      <p:sp>
        <p:nvSpPr>
          <p:cNvPr id="3" name="TextBox 2"/>
          <p:cNvSpPr txBox="1"/>
          <p:nvPr/>
        </p:nvSpPr>
        <p:spPr>
          <a:xfrm>
            <a:off x="144379" y="1148316"/>
            <a:ext cx="493295" cy="400110"/>
          </a:xfrm>
          <a:prstGeom prst="rect">
            <a:avLst/>
          </a:prstGeom>
          <a:solidFill>
            <a:srgbClr val="FFFF00"/>
          </a:solidFill>
        </p:spPr>
        <p:txBody>
          <a:bodyPr wrap="square" rtlCol="0">
            <a:spAutoFit/>
          </a:bodyPr>
          <a:lstStyle/>
          <a:p>
            <a:r>
              <a:rPr lang="vi-VN" sz="2000" b="1" dirty="0" smtClean="0">
                <a:solidFill>
                  <a:schemeClr val="accent1"/>
                </a:solidFill>
              </a:rPr>
              <a:t>1</a:t>
            </a:r>
            <a:endParaRPr lang="en-US" sz="2000" b="1" dirty="0">
              <a:solidFill>
                <a:schemeClr val="accent1"/>
              </a:solidFill>
            </a:endParaRPr>
          </a:p>
        </p:txBody>
      </p:sp>
      <p:sp>
        <p:nvSpPr>
          <p:cNvPr id="7" name="TextBox 6"/>
          <p:cNvSpPr txBox="1"/>
          <p:nvPr/>
        </p:nvSpPr>
        <p:spPr>
          <a:xfrm>
            <a:off x="300789" y="3838074"/>
            <a:ext cx="336885" cy="461665"/>
          </a:xfrm>
          <a:prstGeom prst="rect">
            <a:avLst/>
          </a:prstGeom>
          <a:solidFill>
            <a:srgbClr val="FFFF00"/>
          </a:solidFill>
        </p:spPr>
        <p:txBody>
          <a:bodyPr wrap="square" rtlCol="0">
            <a:spAutoFit/>
          </a:bodyPr>
          <a:lstStyle/>
          <a:p>
            <a:r>
              <a:rPr lang="vi-VN" sz="2400" b="1" dirty="0" smtClean="0">
                <a:solidFill>
                  <a:schemeClr val="accent1"/>
                </a:solidFill>
              </a:rPr>
              <a:t>2</a:t>
            </a:r>
            <a:endParaRPr lang="en-US" sz="2400" b="1" dirty="0">
              <a:solidFill>
                <a:schemeClr val="accent1"/>
              </a:solidFill>
            </a:endParaRPr>
          </a:p>
        </p:txBody>
      </p:sp>
      <p:sp>
        <p:nvSpPr>
          <p:cNvPr id="9" name="TextBox 8"/>
          <p:cNvSpPr txBox="1"/>
          <p:nvPr/>
        </p:nvSpPr>
        <p:spPr>
          <a:xfrm>
            <a:off x="6533148" y="842211"/>
            <a:ext cx="481264" cy="461665"/>
          </a:xfrm>
          <a:prstGeom prst="rect">
            <a:avLst/>
          </a:prstGeom>
          <a:solidFill>
            <a:srgbClr val="FFFF00"/>
          </a:solidFill>
        </p:spPr>
        <p:txBody>
          <a:bodyPr wrap="square" rtlCol="0">
            <a:spAutoFit/>
          </a:bodyPr>
          <a:lstStyle/>
          <a:p>
            <a:r>
              <a:rPr lang="vi-VN" sz="2400" b="1" dirty="0" smtClean="0">
                <a:solidFill>
                  <a:schemeClr val="accent1"/>
                </a:solidFill>
              </a:rPr>
              <a:t>3</a:t>
            </a:r>
            <a:endParaRPr lang="en-US" sz="2400" b="1" dirty="0">
              <a:solidFill>
                <a:schemeClr val="accent1"/>
              </a:solidFill>
            </a:endParaRPr>
          </a:p>
        </p:txBody>
      </p:sp>
      <p:sp>
        <p:nvSpPr>
          <p:cNvPr id="11" name="TextBox 10"/>
          <p:cNvSpPr txBox="1"/>
          <p:nvPr/>
        </p:nvSpPr>
        <p:spPr>
          <a:xfrm>
            <a:off x="6388769" y="3874169"/>
            <a:ext cx="481264" cy="461665"/>
          </a:xfrm>
          <a:prstGeom prst="rect">
            <a:avLst/>
          </a:prstGeom>
          <a:solidFill>
            <a:srgbClr val="FFFF00"/>
          </a:solidFill>
        </p:spPr>
        <p:txBody>
          <a:bodyPr wrap="square" rtlCol="0">
            <a:spAutoFit/>
          </a:bodyPr>
          <a:lstStyle/>
          <a:p>
            <a:r>
              <a:rPr lang="vi-VN" sz="2400" b="1" dirty="0" smtClean="0">
                <a:solidFill>
                  <a:schemeClr val="accent1"/>
                </a:solidFill>
              </a:rPr>
              <a:t>4</a:t>
            </a:r>
            <a:endParaRPr lang="en-US" sz="2400" b="1" dirty="0">
              <a:solidFill>
                <a:schemeClr val="accent1"/>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052" y="3705727"/>
            <a:ext cx="4891941" cy="281539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053" y="1148316"/>
            <a:ext cx="4891941" cy="2280684"/>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5042" y="3838074"/>
            <a:ext cx="4840561" cy="268304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5042" y="1148316"/>
            <a:ext cx="4840560" cy="2280684"/>
          </a:xfrm>
          <a:prstGeom prst="rect">
            <a:avLst/>
          </a:prstGeom>
        </p:spPr>
      </p:pic>
    </p:spTree>
    <p:extLst>
      <p:ext uri="{BB962C8B-B14F-4D97-AF65-F5344CB8AC3E}">
        <p14:creationId xmlns:p14="http://schemas.microsoft.com/office/powerpoint/2010/main" val="111825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8590" y="320115"/>
            <a:ext cx="6096000" cy="1631216"/>
          </a:xfrm>
          <a:prstGeom prst="rect">
            <a:avLst/>
          </a:prstGeom>
        </p:spPr>
        <p:txBody>
          <a:bodyPr>
            <a:spAutoFit/>
          </a:bodyPr>
          <a:lstStyle/>
          <a:p>
            <a:r>
              <a:rPr lang="en-US" sz="2000" b="0" i="0" dirty="0" err="1" smtClean="0">
                <a:solidFill>
                  <a:srgbClr val="242B2D"/>
                </a:solidFill>
                <a:effectLst/>
                <a:latin typeface="Tahoma" panose="020B0604030504040204" pitchFamily="34" charset="0"/>
              </a:rPr>
              <a:t>Cô</a:t>
            </a:r>
            <a:r>
              <a:rPr lang="en-US" sz="2000" b="0" i="0" dirty="0" smtClean="0">
                <a:solidFill>
                  <a:srgbClr val="242B2D"/>
                </a:solidFill>
                <a:effectLst/>
                <a:latin typeface="Tahoma" panose="020B0604030504040204" pitchFamily="34" charset="0"/>
              </a:rPr>
              <a:t> </a:t>
            </a:r>
            <a:r>
              <a:rPr lang="en-US" sz="2000" b="0" i="0" dirty="0" err="1" smtClean="0">
                <a:solidFill>
                  <a:srgbClr val="242B2D"/>
                </a:solidFill>
                <a:effectLst/>
                <a:latin typeface="Tahoma" panose="020B0604030504040204" pitchFamily="34" charset="0"/>
              </a:rPr>
              <a:t>đố</a:t>
            </a:r>
            <a:r>
              <a:rPr lang="en-US" sz="2000" b="0" i="0" dirty="0" smtClean="0">
                <a:solidFill>
                  <a:srgbClr val="242B2D"/>
                </a:solidFill>
                <a:effectLst/>
                <a:latin typeface="Tahoma" panose="020B0604030504040204" pitchFamily="34" charset="0"/>
              </a:rPr>
              <a:t> </a:t>
            </a:r>
            <a:r>
              <a:rPr lang="en-US" sz="2000" b="0" i="0" dirty="0" err="1" smtClean="0">
                <a:solidFill>
                  <a:srgbClr val="242B2D"/>
                </a:solidFill>
                <a:effectLst/>
                <a:latin typeface="Tahoma" panose="020B0604030504040204" pitchFamily="34" charset="0"/>
              </a:rPr>
              <a:t>trẻ</a:t>
            </a:r>
            <a:r>
              <a:rPr lang="en-US" sz="2000" b="0" i="0" dirty="0" smtClean="0">
                <a:solidFill>
                  <a:srgbClr val="242B2D"/>
                </a:solidFill>
                <a:effectLst/>
                <a:latin typeface="Tahoma" panose="020B0604030504040204" pitchFamily="34" charset="0"/>
              </a:rPr>
              <a:t> : </a:t>
            </a:r>
            <a:r>
              <a:rPr lang="vi-VN" sz="2000" b="0" i="0" dirty="0" smtClean="0">
                <a:solidFill>
                  <a:srgbClr val="242B2D"/>
                </a:solidFill>
                <a:effectLst/>
                <a:latin typeface="Tahoma" panose="020B0604030504040204" pitchFamily="34" charset="0"/>
              </a:rPr>
              <a:t>      </a:t>
            </a:r>
            <a:r>
              <a:rPr lang="en-US" sz="2000" b="0" i="0" dirty="0" smtClean="0">
                <a:solidFill>
                  <a:srgbClr val="242B2D"/>
                </a:solidFill>
                <a:effectLst/>
                <a:latin typeface="Tahoma" panose="020B0604030504040204" pitchFamily="34" charset="0"/>
              </a:rPr>
              <a:t>“ </a:t>
            </a:r>
            <a:r>
              <a:rPr lang="en-US" sz="2000" b="0" i="0" dirty="0" err="1" smtClean="0">
                <a:solidFill>
                  <a:srgbClr val="242B2D"/>
                </a:solidFill>
                <a:effectLst/>
                <a:latin typeface="Tahoma" panose="020B0604030504040204" pitchFamily="34" charset="0"/>
              </a:rPr>
              <a:t>Mùa</a:t>
            </a:r>
            <a:r>
              <a:rPr lang="en-US" sz="2000" b="0" i="0" dirty="0" smtClean="0">
                <a:solidFill>
                  <a:srgbClr val="242B2D"/>
                </a:solidFill>
                <a:effectLst/>
                <a:latin typeface="Tahoma" panose="020B0604030504040204" pitchFamily="34" charset="0"/>
              </a:rPr>
              <a:t> </a:t>
            </a:r>
            <a:r>
              <a:rPr lang="en-US" sz="2000" b="0" i="0" dirty="0" err="1" smtClean="0">
                <a:solidFill>
                  <a:srgbClr val="242B2D"/>
                </a:solidFill>
                <a:effectLst/>
                <a:latin typeface="Tahoma" panose="020B0604030504040204" pitchFamily="34" charset="0"/>
              </a:rPr>
              <a:t>gì</a:t>
            </a:r>
            <a:r>
              <a:rPr lang="en-US" sz="2000" b="0" i="0" dirty="0" smtClean="0">
                <a:solidFill>
                  <a:srgbClr val="242B2D"/>
                </a:solidFill>
                <a:effectLst/>
                <a:latin typeface="Tahoma" panose="020B0604030504040204" pitchFamily="34" charset="0"/>
              </a:rPr>
              <a:t> </a:t>
            </a:r>
            <a:r>
              <a:rPr lang="en-US" sz="2000" b="0" i="0" dirty="0" err="1" smtClean="0">
                <a:solidFill>
                  <a:srgbClr val="242B2D"/>
                </a:solidFill>
                <a:effectLst/>
                <a:latin typeface="Tahoma" panose="020B0604030504040204" pitchFamily="34" charset="0"/>
              </a:rPr>
              <a:t>nóng</a:t>
            </a:r>
            <a:r>
              <a:rPr lang="en-US" sz="2000" b="0" i="0" dirty="0" smtClean="0">
                <a:solidFill>
                  <a:srgbClr val="242B2D"/>
                </a:solidFill>
                <a:effectLst/>
                <a:latin typeface="Tahoma" panose="020B0604030504040204" pitchFamily="34" charset="0"/>
              </a:rPr>
              <a:t> </a:t>
            </a:r>
            <a:r>
              <a:rPr lang="en-US" sz="2000" b="0" i="0" dirty="0" err="1" smtClean="0">
                <a:solidFill>
                  <a:srgbClr val="242B2D"/>
                </a:solidFill>
                <a:effectLst/>
                <a:latin typeface="Tahoma" panose="020B0604030504040204" pitchFamily="34" charset="0"/>
              </a:rPr>
              <a:t>nực</a:t>
            </a:r>
            <a:endParaRPr lang="en-US" sz="2000" b="0" i="0" dirty="0" smtClean="0">
              <a:solidFill>
                <a:srgbClr val="242B2D"/>
              </a:solidFill>
              <a:effectLst/>
              <a:latin typeface="Tahoma" panose="020B0604030504040204" pitchFamily="34" charset="0"/>
            </a:endParaRPr>
          </a:p>
          <a:p>
            <a:r>
              <a:rPr lang="en-US" sz="2000" b="0" i="0" dirty="0" smtClean="0">
                <a:solidFill>
                  <a:srgbClr val="242B2D"/>
                </a:solidFill>
                <a:effectLst/>
                <a:latin typeface="Tahoma" panose="020B0604030504040204" pitchFamily="34" charset="0"/>
              </a:rPr>
              <a:t>                        </a:t>
            </a:r>
            <a:r>
              <a:rPr lang="en-US" sz="2000" b="0" i="0" dirty="0" err="1" smtClean="0">
                <a:solidFill>
                  <a:srgbClr val="242B2D"/>
                </a:solidFill>
                <a:effectLst/>
                <a:latin typeface="Tahoma" panose="020B0604030504040204" pitchFamily="34" charset="0"/>
              </a:rPr>
              <a:t>Trời</a:t>
            </a:r>
            <a:r>
              <a:rPr lang="en-US" sz="2000" b="0" i="0" dirty="0" smtClean="0">
                <a:solidFill>
                  <a:srgbClr val="242B2D"/>
                </a:solidFill>
                <a:effectLst/>
                <a:latin typeface="Tahoma" panose="020B0604030504040204" pitchFamily="34" charset="0"/>
              </a:rPr>
              <a:t> </a:t>
            </a:r>
            <a:r>
              <a:rPr lang="en-US" sz="2000" b="0" i="0" dirty="0" err="1" smtClean="0">
                <a:solidFill>
                  <a:srgbClr val="242B2D"/>
                </a:solidFill>
                <a:effectLst/>
                <a:latin typeface="Tahoma" panose="020B0604030504040204" pitchFamily="34" charset="0"/>
              </a:rPr>
              <a:t>nắng</a:t>
            </a:r>
            <a:r>
              <a:rPr lang="en-US" sz="2000" b="0" i="0" dirty="0" smtClean="0">
                <a:solidFill>
                  <a:srgbClr val="242B2D"/>
                </a:solidFill>
                <a:effectLst/>
                <a:latin typeface="Tahoma" panose="020B0604030504040204" pitchFamily="34" charset="0"/>
              </a:rPr>
              <a:t> </a:t>
            </a:r>
            <a:r>
              <a:rPr lang="en-US" sz="2000" b="0" i="0" dirty="0" err="1" smtClean="0">
                <a:solidFill>
                  <a:srgbClr val="242B2D"/>
                </a:solidFill>
                <a:effectLst/>
                <a:latin typeface="Tahoma" panose="020B0604030504040204" pitchFamily="34" charset="0"/>
              </a:rPr>
              <a:t>chang</a:t>
            </a:r>
            <a:r>
              <a:rPr lang="en-US" sz="2000" b="0" i="0" dirty="0" smtClean="0">
                <a:solidFill>
                  <a:srgbClr val="242B2D"/>
                </a:solidFill>
                <a:effectLst/>
                <a:latin typeface="Tahoma" panose="020B0604030504040204" pitchFamily="34" charset="0"/>
              </a:rPr>
              <a:t> </a:t>
            </a:r>
            <a:r>
              <a:rPr lang="en-US" sz="2000" b="0" i="0" dirty="0" err="1" smtClean="0">
                <a:solidFill>
                  <a:srgbClr val="242B2D"/>
                </a:solidFill>
                <a:effectLst/>
                <a:latin typeface="Tahoma" panose="020B0604030504040204" pitchFamily="34" charset="0"/>
              </a:rPr>
              <a:t>chang</a:t>
            </a:r>
            <a:endParaRPr lang="en-US" sz="2000" b="0" i="0" dirty="0" smtClean="0">
              <a:solidFill>
                <a:srgbClr val="242B2D"/>
              </a:solidFill>
              <a:effectLst/>
              <a:latin typeface="Tahoma" panose="020B0604030504040204" pitchFamily="34" charset="0"/>
            </a:endParaRPr>
          </a:p>
          <a:p>
            <a:r>
              <a:rPr lang="en-US" sz="2000" b="0" i="0" dirty="0" smtClean="0">
                <a:solidFill>
                  <a:srgbClr val="242B2D"/>
                </a:solidFill>
                <a:effectLst/>
                <a:latin typeface="Tahoma" panose="020B0604030504040204" pitchFamily="34" charset="0"/>
              </a:rPr>
              <a:t>                        </a:t>
            </a:r>
            <a:r>
              <a:rPr lang="en-US" sz="2000" b="0" i="0" dirty="0" err="1" smtClean="0">
                <a:solidFill>
                  <a:srgbClr val="242B2D"/>
                </a:solidFill>
                <a:effectLst/>
                <a:latin typeface="Tahoma" panose="020B0604030504040204" pitchFamily="34" charset="0"/>
              </a:rPr>
              <a:t>Đi</a:t>
            </a:r>
            <a:r>
              <a:rPr lang="en-US" sz="2000" b="0" i="0" dirty="0" smtClean="0">
                <a:solidFill>
                  <a:srgbClr val="242B2D"/>
                </a:solidFill>
                <a:effectLst/>
                <a:latin typeface="Tahoma" panose="020B0604030504040204" pitchFamily="34" charset="0"/>
              </a:rPr>
              <a:t> </a:t>
            </a:r>
            <a:r>
              <a:rPr lang="en-US" sz="2000" b="0" i="0" dirty="0" err="1" smtClean="0">
                <a:solidFill>
                  <a:srgbClr val="242B2D"/>
                </a:solidFill>
                <a:effectLst/>
                <a:latin typeface="Tahoma" panose="020B0604030504040204" pitchFamily="34" charset="0"/>
              </a:rPr>
              <a:t>làm</a:t>
            </a:r>
            <a:r>
              <a:rPr lang="en-US" sz="2000" b="0" i="0" dirty="0" smtClean="0">
                <a:solidFill>
                  <a:srgbClr val="242B2D"/>
                </a:solidFill>
                <a:effectLst/>
                <a:latin typeface="Tahoma" panose="020B0604030504040204" pitchFamily="34" charset="0"/>
              </a:rPr>
              <a:t> </a:t>
            </a:r>
            <a:r>
              <a:rPr lang="en-US" sz="2000" b="0" i="0" dirty="0" err="1" smtClean="0">
                <a:solidFill>
                  <a:srgbClr val="242B2D"/>
                </a:solidFill>
                <a:effectLst/>
                <a:latin typeface="Tahoma" panose="020B0604030504040204" pitchFamily="34" charset="0"/>
              </a:rPr>
              <a:t>đi</a:t>
            </a:r>
            <a:r>
              <a:rPr lang="en-US" sz="2000" b="0" i="0" dirty="0" smtClean="0">
                <a:solidFill>
                  <a:srgbClr val="242B2D"/>
                </a:solidFill>
                <a:effectLst/>
                <a:latin typeface="Tahoma" panose="020B0604030504040204" pitchFamily="34" charset="0"/>
              </a:rPr>
              <a:t> </a:t>
            </a:r>
            <a:r>
              <a:rPr lang="en-US" sz="2000" b="0" i="0" dirty="0" err="1" smtClean="0">
                <a:solidFill>
                  <a:srgbClr val="242B2D"/>
                </a:solidFill>
                <a:effectLst/>
                <a:latin typeface="Tahoma" panose="020B0604030504040204" pitchFamily="34" charset="0"/>
              </a:rPr>
              <a:t>học</a:t>
            </a:r>
            <a:endParaRPr lang="en-US" sz="2000" b="0" i="0" dirty="0" smtClean="0">
              <a:solidFill>
                <a:srgbClr val="242B2D"/>
              </a:solidFill>
              <a:effectLst/>
              <a:latin typeface="Tahoma" panose="020B0604030504040204" pitchFamily="34" charset="0"/>
            </a:endParaRPr>
          </a:p>
          <a:p>
            <a:r>
              <a:rPr lang="en-US" sz="2000" b="0" i="0" dirty="0" smtClean="0">
                <a:solidFill>
                  <a:srgbClr val="242B2D"/>
                </a:solidFill>
                <a:effectLst/>
                <a:latin typeface="Tahoma" panose="020B0604030504040204" pitchFamily="34" charset="0"/>
              </a:rPr>
              <a:t>                        </a:t>
            </a:r>
            <a:r>
              <a:rPr lang="en-US" sz="2000" b="0" i="0" dirty="0" err="1" smtClean="0">
                <a:solidFill>
                  <a:srgbClr val="242B2D"/>
                </a:solidFill>
                <a:effectLst/>
                <a:latin typeface="Tahoma" panose="020B0604030504040204" pitchFamily="34" charset="0"/>
              </a:rPr>
              <a:t>Phải</a:t>
            </a:r>
            <a:r>
              <a:rPr lang="en-US" sz="2000" b="0" i="0" dirty="0" smtClean="0">
                <a:solidFill>
                  <a:srgbClr val="242B2D"/>
                </a:solidFill>
                <a:effectLst/>
                <a:latin typeface="Tahoma" panose="020B0604030504040204" pitchFamily="34" charset="0"/>
              </a:rPr>
              <a:t> </a:t>
            </a:r>
            <a:r>
              <a:rPr lang="en-US" sz="2000" b="0" i="0" dirty="0" err="1" smtClean="0">
                <a:solidFill>
                  <a:srgbClr val="242B2D"/>
                </a:solidFill>
                <a:effectLst/>
                <a:latin typeface="Tahoma" panose="020B0604030504040204" pitchFamily="34" charset="0"/>
              </a:rPr>
              <a:t>đội</a:t>
            </a:r>
            <a:r>
              <a:rPr lang="en-US" sz="2000" b="0" i="0" dirty="0" smtClean="0">
                <a:solidFill>
                  <a:srgbClr val="242B2D"/>
                </a:solidFill>
                <a:effectLst/>
                <a:latin typeface="Tahoma" panose="020B0604030504040204" pitchFamily="34" charset="0"/>
              </a:rPr>
              <a:t> </a:t>
            </a:r>
            <a:r>
              <a:rPr lang="en-US" sz="2000" b="0" i="0" dirty="0" err="1" smtClean="0">
                <a:solidFill>
                  <a:srgbClr val="242B2D"/>
                </a:solidFill>
                <a:effectLst/>
                <a:latin typeface="Tahoma" panose="020B0604030504040204" pitchFamily="34" charset="0"/>
              </a:rPr>
              <a:t>mũ</a:t>
            </a:r>
            <a:r>
              <a:rPr lang="en-US" sz="2000" b="0" i="0" dirty="0" smtClean="0">
                <a:solidFill>
                  <a:srgbClr val="242B2D"/>
                </a:solidFill>
                <a:effectLst/>
                <a:latin typeface="Tahoma" panose="020B0604030504040204" pitchFamily="34" charset="0"/>
              </a:rPr>
              <a:t> </a:t>
            </a:r>
            <a:r>
              <a:rPr lang="en-US" sz="2000" b="0" i="0" dirty="0" err="1" smtClean="0">
                <a:solidFill>
                  <a:srgbClr val="242B2D"/>
                </a:solidFill>
                <a:effectLst/>
                <a:latin typeface="Tahoma" panose="020B0604030504040204" pitchFamily="34" charset="0"/>
              </a:rPr>
              <a:t>nón</a:t>
            </a:r>
            <a:r>
              <a:rPr lang="en-US" sz="2000" b="0" i="0" dirty="0" smtClean="0">
                <a:solidFill>
                  <a:srgbClr val="242B2D"/>
                </a:solidFill>
                <a:effectLst/>
                <a:latin typeface="Tahoma" panose="020B0604030504040204" pitchFamily="34" charset="0"/>
              </a:rPr>
              <a:t>”</a:t>
            </a:r>
          </a:p>
          <a:p>
            <a:r>
              <a:rPr lang="en-US" sz="2000" b="0" i="0" dirty="0" smtClean="0">
                <a:solidFill>
                  <a:srgbClr val="242B2D"/>
                </a:solidFill>
                <a:effectLst/>
                <a:latin typeface="Tahoma" panose="020B0604030504040204" pitchFamily="34" charset="0"/>
              </a:rPr>
              <a:t>                        </a:t>
            </a:r>
            <a:r>
              <a:rPr lang="en-US" sz="2000" b="0" i="0" dirty="0" err="1" smtClean="0">
                <a:solidFill>
                  <a:srgbClr val="242B2D"/>
                </a:solidFill>
                <a:effectLst/>
                <a:latin typeface="Tahoma" panose="020B0604030504040204" pitchFamily="34" charset="0"/>
              </a:rPr>
              <a:t>Đố</a:t>
            </a:r>
            <a:r>
              <a:rPr lang="en-US" sz="2000" b="0" i="0" dirty="0" smtClean="0">
                <a:solidFill>
                  <a:srgbClr val="242B2D"/>
                </a:solidFill>
                <a:effectLst/>
                <a:latin typeface="Tahoma" panose="020B0604030504040204" pitchFamily="34" charset="0"/>
              </a:rPr>
              <a:t> </a:t>
            </a:r>
            <a:r>
              <a:rPr lang="en-US" sz="2000" b="0" i="0" dirty="0" err="1" smtClean="0">
                <a:solidFill>
                  <a:srgbClr val="242B2D"/>
                </a:solidFill>
                <a:effectLst/>
                <a:latin typeface="Tahoma" panose="020B0604030504040204" pitchFamily="34" charset="0"/>
              </a:rPr>
              <a:t>bé</a:t>
            </a:r>
            <a:r>
              <a:rPr lang="en-US" sz="2000" b="0" i="0" dirty="0" smtClean="0">
                <a:solidFill>
                  <a:srgbClr val="242B2D"/>
                </a:solidFill>
                <a:effectLst/>
                <a:latin typeface="Tahoma" panose="020B0604030504040204" pitchFamily="34" charset="0"/>
              </a:rPr>
              <a:t> </a:t>
            </a:r>
            <a:r>
              <a:rPr lang="en-US" sz="2000" b="0" i="0" dirty="0" err="1" smtClean="0">
                <a:solidFill>
                  <a:srgbClr val="242B2D"/>
                </a:solidFill>
                <a:effectLst/>
                <a:latin typeface="Tahoma" panose="020B0604030504040204" pitchFamily="34" charset="0"/>
              </a:rPr>
              <a:t>mùa</a:t>
            </a:r>
            <a:r>
              <a:rPr lang="en-US" sz="2000" b="0" i="0" dirty="0" smtClean="0">
                <a:solidFill>
                  <a:srgbClr val="242B2D"/>
                </a:solidFill>
                <a:effectLst/>
                <a:latin typeface="Tahoma" panose="020B0604030504040204" pitchFamily="34" charset="0"/>
              </a:rPr>
              <a:t> </a:t>
            </a:r>
            <a:r>
              <a:rPr lang="en-US" sz="2000" b="0" i="0" dirty="0" err="1" smtClean="0">
                <a:solidFill>
                  <a:srgbClr val="242B2D"/>
                </a:solidFill>
                <a:effectLst/>
                <a:latin typeface="Tahoma" panose="020B0604030504040204" pitchFamily="34" charset="0"/>
              </a:rPr>
              <a:t>gì</a:t>
            </a:r>
            <a:r>
              <a:rPr lang="en-US" sz="2000" b="0" i="0" dirty="0" smtClean="0">
                <a:solidFill>
                  <a:srgbClr val="242B2D"/>
                </a:solidFill>
                <a:effectLst/>
                <a:latin typeface="Tahoma" panose="020B0604030504040204" pitchFamily="34" charset="0"/>
              </a:rPr>
              <a:t>?</a:t>
            </a:r>
            <a:endParaRPr lang="en-US" sz="2000" b="0" i="0" dirty="0">
              <a:solidFill>
                <a:srgbClr val="242B2D"/>
              </a:solidFill>
              <a:effectLst/>
              <a:latin typeface="Tahoma" panose="020B060403050404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590" y="2117558"/>
            <a:ext cx="8791073" cy="4589457"/>
          </a:xfrm>
          <a:prstGeom prst="rect">
            <a:avLst/>
          </a:prstGeom>
        </p:spPr>
      </p:pic>
    </p:spTree>
    <p:extLst>
      <p:ext uri="{BB962C8B-B14F-4D97-AF65-F5344CB8AC3E}">
        <p14:creationId xmlns:p14="http://schemas.microsoft.com/office/powerpoint/2010/main" val="51682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1842" y="158098"/>
            <a:ext cx="6096000" cy="461665"/>
          </a:xfrm>
          <a:prstGeom prst="rect">
            <a:avLst/>
          </a:prstGeom>
        </p:spPr>
        <p:txBody>
          <a:bodyPr>
            <a:spAutoFit/>
          </a:bodyPr>
          <a:lstStyle/>
          <a:p>
            <a:r>
              <a:rPr lang="vi-VN" sz="2400" b="0" i="0" dirty="0" smtClean="0">
                <a:solidFill>
                  <a:srgbClr val="242B2D"/>
                </a:solidFill>
                <a:effectLst/>
                <a:latin typeface="Tahoma" panose="020B0604030504040204" pitchFamily="34" charset="0"/>
              </a:rPr>
              <a:t>+ Bầu trời mùa hè như thế nào?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2368"/>
            <a:ext cx="5830909" cy="587141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0307" y="902368"/>
            <a:ext cx="4370303" cy="2526632"/>
          </a:xfrm>
          <a:prstGeom prst="rect">
            <a:avLst/>
          </a:prstGeom>
        </p:spPr>
      </p:pic>
      <p:sp>
        <p:nvSpPr>
          <p:cNvPr id="7" name="Rectangle 6"/>
          <p:cNvSpPr/>
          <p:nvPr/>
        </p:nvSpPr>
        <p:spPr>
          <a:xfrm>
            <a:off x="6952214" y="204264"/>
            <a:ext cx="4650632" cy="461665"/>
          </a:xfrm>
          <a:prstGeom prst="rect">
            <a:avLst/>
          </a:prstGeom>
        </p:spPr>
        <p:txBody>
          <a:bodyPr wrap="none">
            <a:spAutoFit/>
          </a:bodyPr>
          <a:lstStyle/>
          <a:p>
            <a:r>
              <a:rPr lang="vi-VN" sz="2400" dirty="0">
                <a:solidFill>
                  <a:srgbClr val="242B2D"/>
                </a:solidFill>
                <a:latin typeface="Tahoma" panose="020B0604030504040204" pitchFamily="34" charset="0"/>
              </a:rPr>
              <a:t>+ Thời tiết mùa hè như thế nào?</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8591" y="3789947"/>
            <a:ext cx="4262019" cy="2983832"/>
          </a:xfrm>
          <a:prstGeom prst="rect">
            <a:avLst/>
          </a:prstGeom>
        </p:spPr>
      </p:pic>
    </p:spTree>
    <p:extLst>
      <p:ext uri="{BB962C8B-B14F-4D97-AF65-F5344CB8AC3E}">
        <p14:creationId xmlns:p14="http://schemas.microsoft.com/office/powerpoint/2010/main" val="43988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6466" y="212377"/>
            <a:ext cx="4567276" cy="369332"/>
          </a:xfrm>
          <a:prstGeom prst="rect">
            <a:avLst/>
          </a:prstGeom>
        </p:spPr>
        <p:txBody>
          <a:bodyPr wrap="none">
            <a:spAutoFit/>
          </a:bodyPr>
          <a:lstStyle/>
          <a:p>
            <a:r>
              <a:rPr lang="vi-VN" b="1" i="0" dirty="0" smtClean="0">
                <a:solidFill>
                  <a:srgbClr val="242B2D"/>
                </a:solidFill>
                <a:effectLst/>
                <a:latin typeface="Tahoma" panose="020B0604030504040204" pitchFamily="34" charset="0"/>
              </a:rPr>
              <a:t>+ Vào mùa hè thường  có con gì kêu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89" y="1311442"/>
            <a:ext cx="4993106" cy="5221705"/>
          </a:xfrm>
          <a:prstGeom prst="rect">
            <a:avLst/>
          </a:prstGeom>
        </p:spPr>
      </p:pic>
      <p:sp>
        <p:nvSpPr>
          <p:cNvPr id="6" name="Rectangle 5"/>
          <p:cNvSpPr/>
          <p:nvPr/>
        </p:nvSpPr>
        <p:spPr>
          <a:xfrm>
            <a:off x="6096000" y="43100"/>
            <a:ext cx="6224337" cy="707886"/>
          </a:xfrm>
          <a:prstGeom prst="rect">
            <a:avLst/>
          </a:prstGeom>
        </p:spPr>
        <p:txBody>
          <a:bodyPr wrap="square">
            <a:spAutoFit/>
          </a:bodyPr>
          <a:lstStyle/>
          <a:p>
            <a:r>
              <a:rPr lang="vi-VN" sz="2000" b="1" i="0" dirty="0" smtClean="0">
                <a:solidFill>
                  <a:srgbClr val="242B2D"/>
                </a:solidFill>
                <a:effectLst/>
                <a:latin typeface="Tahoma" panose="020B0604030504040204" pitchFamily="34" charset="0"/>
              </a:rPr>
              <a:t>Những loại hoa nào nở làm cho cảnh vật mùa hè thêm rực rỡ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883" y="750986"/>
            <a:ext cx="4852737" cy="271327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883" y="3639552"/>
            <a:ext cx="4852737" cy="3110163"/>
          </a:xfrm>
          <a:prstGeom prst="rect">
            <a:avLst/>
          </a:prstGeom>
        </p:spPr>
      </p:pic>
    </p:spTree>
    <p:extLst>
      <p:ext uri="{BB962C8B-B14F-4D97-AF65-F5344CB8AC3E}">
        <p14:creationId xmlns:p14="http://schemas.microsoft.com/office/powerpoint/2010/main" val="267021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5546" y="74710"/>
            <a:ext cx="8000908" cy="461665"/>
          </a:xfrm>
          <a:prstGeom prst="rect">
            <a:avLst/>
          </a:prstGeom>
        </p:spPr>
        <p:txBody>
          <a:bodyPr wrap="none">
            <a:spAutoFit/>
          </a:bodyPr>
          <a:lstStyle/>
          <a:p>
            <a:pPr algn="ctr"/>
            <a:r>
              <a:rPr lang="vi-VN" b="0" i="0" dirty="0" smtClean="0">
                <a:solidFill>
                  <a:srgbClr val="242B2D"/>
                </a:solidFill>
                <a:effectLst/>
                <a:latin typeface="Tahoma" panose="020B0604030504040204" pitchFamily="34" charset="0"/>
              </a:rPr>
              <a:t> </a:t>
            </a:r>
            <a:r>
              <a:rPr lang="vi-VN" sz="2400" b="1" i="0" dirty="0" smtClean="0">
                <a:solidFill>
                  <a:srgbClr val="242B2D"/>
                </a:solidFill>
                <a:effectLst/>
                <a:latin typeface="Tahoma" panose="020B0604030504040204" pitchFamily="34" charset="0"/>
              </a:rPr>
              <a:t>+  </a:t>
            </a:r>
            <a:r>
              <a:rPr lang="vi-VN" sz="2400" b="1" dirty="0">
                <a:solidFill>
                  <a:srgbClr val="242B2D"/>
                </a:solidFill>
                <a:latin typeface="Tahoma" panose="020B0604030504040204" pitchFamily="34" charset="0"/>
              </a:rPr>
              <a:t>N</a:t>
            </a:r>
            <a:r>
              <a:rPr lang="vi-VN" sz="2400" b="1" i="0" dirty="0" smtClean="0">
                <a:solidFill>
                  <a:srgbClr val="242B2D"/>
                </a:solidFill>
                <a:effectLst/>
                <a:latin typeface="Tahoma" panose="020B0604030504040204" pitchFamily="34" charset="0"/>
              </a:rPr>
              <a:t>hững loại trái cây nào thường có vào mùa hè?</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29" y="1122138"/>
            <a:ext cx="4387283" cy="23068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8712" y="905660"/>
            <a:ext cx="4276378" cy="25233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929" y="4138862"/>
            <a:ext cx="4387283" cy="24650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8247" y="4138862"/>
            <a:ext cx="4056843" cy="2465095"/>
          </a:xfrm>
          <a:prstGeom prst="rect">
            <a:avLst/>
          </a:prstGeom>
        </p:spPr>
      </p:pic>
    </p:spTree>
    <p:extLst>
      <p:ext uri="{BB962C8B-B14F-4D97-AF65-F5344CB8AC3E}">
        <p14:creationId xmlns:p14="http://schemas.microsoft.com/office/powerpoint/2010/main" val="121041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882"/>
            <a:ext cx="12192000" cy="707886"/>
          </a:xfrm>
          <a:prstGeom prst="rect">
            <a:avLst/>
          </a:prstGeom>
        </p:spPr>
        <p:txBody>
          <a:bodyPr wrap="square">
            <a:spAutoFit/>
          </a:bodyPr>
          <a:lstStyle/>
          <a:p>
            <a:r>
              <a:rPr lang="vi-VN" sz="2000" b="0" i="0" smtClean="0">
                <a:solidFill>
                  <a:srgbClr val="242B2D"/>
                </a:solidFill>
                <a:effectLst/>
                <a:latin typeface="Tahoma" panose="020B0604030504040204" pitchFamily="34" charset="0"/>
              </a:rPr>
              <a:t>Ngoài ra có một hiện tượng thời tiết gây ra thiếu nước sinh hoạt cho con người và nước tưới cho cây trồng về mùa hè, đó là hiện tượng gì ? </a:t>
            </a:r>
            <a:r>
              <a:rPr lang="vi-VN" sz="2000" b="0" i="0" dirty="0" smtClean="0">
                <a:solidFill>
                  <a:srgbClr val="242B2D"/>
                </a:solidFill>
                <a:effectLst/>
                <a:latin typeface="Tahoma" panose="020B0604030504040204" pitchFamily="34" charset="0"/>
              </a:rPr>
              <a:t>( Hạn hán)</a:t>
            </a:r>
            <a:endParaRPr lang="vi-VN" sz="2000" b="0" i="0" dirty="0">
              <a:solidFill>
                <a:srgbClr val="242B2D"/>
              </a:solidFill>
              <a:effectLst/>
              <a:latin typeface="Tahoma" panose="020B060403050404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1" y="950495"/>
            <a:ext cx="5293895" cy="560671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7301" y="950495"/>
            <a:ext cx="4983331" cy="5606716"/>
          </a:xfrm>
          <a:prstGeom prst="rect">
            <a:avLst/>
          </a:prstGeom>
        </p:spPr>
      </p:pic>
    </p:spTree>
    <p:extLst>
      <p:ext uri="{BB962C8B-B14F-4D97-AF65-F5344CB8AC3E}">
        <p14:creationId xmlns:p14="http://schemas.microsoft.com/office/powerpoint/2010/main" val="98083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8368" y="132347"/>
            <a:ext cx="5715000" cy="461665"/>
          </a:xfrm>
          <a:prstGeom prst="rect">
            <a:avLst/>
          </a:prstGeom>
          <a:noFill/>
        </p:spPr>
        <p:txBody>
          <a:bodyPr wrap="square" rtlCol="0">
            <a:spAutoFit/>
          </a:bodyPr>
          <a:lstStyle/>
          <a:p>
            <a:r>
              <a:rPr lang="vi-VN" sz="2400" dirty="0" smtClean="0"/>
              <a:t>Trang phục vào mùa hè như nào?</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2874" y="979071"/>
            <a:ext cx="2449929" cy="24499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10" y="762001"/>
            <a:ext cx="2884068" cy="28840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910" y="3814058"/>
            <a:ext cx="4762500" cy="28575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3814057"/>
            <a:ext cx="4644189" cy="2932455"/>
          </a:xfrm>
          <a:prstGeom prst="rect">
            <a:avLst/>
          </a:prstGeom>
        </p:spPr>
      </p:pic>
    </p:spTree>
    <p:extLst>
      <p:ext uri="{BB962C8B-B14F-4D97-AF65-F5344CB8AC3E}">
        <p14:creationId xmlns:p14="http://schemas.microsoft.com/office/powerpoint/2010/main" val="3822350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4874" y="156411"/>
            <a:ext cx="8386010" cy="461665"/>
          </a:xfrm>
          <a:prstGeom prst="rect">
            <a:avLst/>
          </a:prstGeom>
          <a:noFill/>
        </p:spPr>
        <p:txBody>
          <a:bodyPr wrap="square" rtlCol="0">
            <a:spAutoFit/>
          </a:bodyPr>
          <a:lstStyle/>
          <a:p>
            <a:pPr algn="ctr"/>
            <a:r>
              <a:rPr lang="vi-VN" sz="2400" dirty="0" smtClean="0"/>
              <a:t>Vào </a:t>
            </a:r>
            <a:r>
              <a:rPr lang="vi-VN" sz="2400" dirty="0"/>
              <a:t>m</a:t>
            </a:r>
            <a:r>
              <a:rPr lang="vi-VN" sz="2400" dirty="0" smtClean="0"/>
              <a:t>ùa hè các con được bố mẹ đưa đi chơi ở đâu?</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1" y="3669630"/>
            <a:ext cx="5703363" cy="305602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31" y="770021"/>
            <a:ext cx="5703363" cy="265897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3620" y="770021"/>
            <a:ext cx="5005137" cy="26356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3620" y="3880184"/>
            <a:ext cx="5081191" cy="2845467"/>
          </a:xfrm>
          <a:prstGeom prst="rect">
            <a:avLst/>
          </a:prstGeom>
        </p:spPr>
      </p:pic>
    </p:spTree>
    <p:extLst>
      <p:ext uri="{BB962C8B-B14F-4D97-AF65-F5344CB8AC3E}">
        <p14:creationId xmlns:p14="http://schemas.microsoft.com/office/powerpoint/2010/main" val="51467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3474" y="0"/>
            <a:ext cx="8217568" cy="400110"/>
          </a:xfrm>
          <a:prstGeom prst="rect">
            <a:avLst/>
          </a:prstGeom>
        </p:spPr>
        <p:txBody>
          <a:bodyPr wrap="square">
            <a:spAutoFit/>
          </a:bodyPr>
          <a:lstStyle/>
          <a:p>
            <a:pPr algn="ctr"/>
            <a:r>
              <a:rPr lang="vi-VN" sz="2000" dirty="0" smtClean="0"/>
              <a:t>Mùa hè trời nóng bức, khi đi học, đi chơi, các con phải chú ý điều gì?</a:t>
            </a:r>
            <a:endParaRPr lang="vi-VN"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1589" y="732528"/>
            <a:ext cx="4535906" cy="26964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06" y="732528"/>
            <a:ext cx="5077326" cy="269647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58" y="3761418"/>
            <a:ext cx="5215690" cy="28559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1589" y="3804225"/>
            <a:ext cx="4535906" cy="2813143"/>
          </a:xfrm>
          <a:prstGeom prst="rect">
            <a:avLst/>
          </a:prstGeom>
        </p:spPr>
      </p:pic>
    </p:spTree>
    <p:extLst>
      <p:ext uri="{BB962C8B-B14F-4D97-AF65-F5344CB8AC3E}">
        <p14:creationId xmlns:p14="http://schemas.microsoft.com/office/powerpoint/2010/main" val="25960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202</Words>
  <Application>Microsoft Office PowerPoint</Application>
  <PresentationFormat>Widescreen</PresentationFormat>
  <Paragraphs>37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 </cp:lastModifiedBy>
  <cp:revision>19</cp:revision>
  <dcterms:created xsi:type="dcterms:W3CDTF">2024-05-09T08:25:37Z</dcterms:created>
  <dcterms:modified xsi:type="dcterms:W3CDTF">2024-05-10T14:30:12Z</dcterms:modified>
</cp:coreProperties>
</file>