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F1507-E775-4986-920A-E8539BC9DF29}"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40059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F1507-E775-4986-920A-E8539BC9DF29}"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154551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F1507-E775-4986-920A-E8539BC9DF29}"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410968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F1507-E775-4986-920A-E8539BC9DF29}"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269347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F1507-E775-4986-920A-E8539BC9DF29}"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349089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F1507-E775-4986-920A-E8539BC9DF29}"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269632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F1507-E775-4986-920A-E8539BC9DF29}"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57028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F1507-E775-4986-920A-E8539BC9DF29}" type="datetimeFigureOut">
              <a:rPr lang="en-US" smtClean="0"/>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186598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F1507-E775-4986-920A-E8539BC9DF29}" type="datetimeFigureOut">
              <a:rPr lang="en-US" smtClean="0"/>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107148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F1507-E775-4986-920A-E8539BC9DF29}"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113438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F1507-E775-4986-920A-E8539BC9DF29}"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69CE2-7276-4561-933A-01F136644358}" type="slidenum">
              <a:rPr lang="en-US" smtClean="0"/>
              <a:t>‹#›</a:t>
            </a:fld>
            <a:endParaRPr lang="en-US"/>
          </a:p>
        </p:txBody>
      </p:sp>
    </p:spTree>
    <p:extLst>
      <p:ext uri="{BB962C8B-B14F-4D97-AF65-F5344CB8AC3E}">
        <p14:creationId xmlns:p14="http://schemas.microsoft.com/office/powerpoint/2010/main" val="381617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F1507-E775-4986-920A-E8539BC9DF29}" type="datetimeFigureOut">
              <a:rPr lang="en-US" smtClean="0"/>
              <a:t>12/14/2024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69CE2-7276-4561-933A-01F136644358}" type="slidenum">
              <a:rPr lang="en-US" smtClean="0"/>
              <a:t>‹#›</a:t>
            </a:fld>
            <a:endParaRPr lang="en-US"/>
          </a:p>
        </p:txBody>
      </p:sp>
    </p:spTree>
    <p:extLst>
      <p:ext uri="{BB962C8B-B14F-4D97-AF65-F5344CB8AC3E}">
        <p14:creationId xmlns:p14="http://schemas.microsoft.com/office/powerpoint/2010/main" val="149601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sp>
        <p:nvSpPr>
          <p:cNvPr id="5" name="Rectangle 4"/>
          <p:cNvSpPr/>
          <p:nvPr/>
        </p:nvSpPr>
        <p:spPr>
          <a:xfrm>
            <a:off x="2521057" y="239899"/>
            <a:ext cx="6096000" cy="954107"/>
          </a:xfrm>
          <a:prstGeom prst="rect">
            <a:avLst/>
          </a:prstGeom>
        </p:spPr>
        <p:txBody>
          <a:bodyPr>
            <a:spAutoFit/>
          </a:bodyPr>
          <a:lstStyle/>
          <a:p>
            <a:pPr algn="ctr"/>
            <a:r>
              <a:rPr lang="en-US" sz="2800" b="1" cap="none" spc="0"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UBND QUẬN LONG BIÊN</a:t>
            </a:r>
          </a:p>
          <a:p>
            <a:pPr algn="ctr"/>
            <a:r>
              <a:rPr lang="en-US" sz="28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TRƯỜNG MẦM NON BẮC BIÊN</a:t>
            </a:r>
            <a:endParaRPr lang="en-US" sz="28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2718" y="1289920"/>
            <a:ext cx="1492679" cy="1397433"/>
          </a:xfrm>
          <a:prstGeom prst="rect">
            <a:avLst/>
          </a:prstGeom>
        </p:spPr>
      </p:pic>
      <p:sp>
        <p:nvSpPr>
          <p:cNvPr id="7" name="Rectangle 6"/>
          <p:cNvSpPr/>
          <p:nvPr/>
        </p:nvSpPr>
        <p:spPr>
          <a:xfrm>
            <a:off x="3868980" y="2915009"/>
            <a:ext cx="4454040" cy="584775"/>
          </a:xfrm>
          <a:prstGeom prst="rect">
            <a:avLst/>
          </a:prstGeom>
        </p:spPr>
        <p:txBody>
          <a:bodyPr wrap="none">
            <a:spAutoFit/>
          </a:bodyPr>
          <a:lstStyle/>
          <a:p>
            <a:pPr algn="ctr"/>
            <a:r>
              <a:rPr lang="en-US" sz="32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LÀM QUEN </a:t>
            </a:r>
            <a:r>
              <a:rPr lang="en-US" sz="3200" b="1" cap="all" dirty="0" err="1"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Văn</a:t>
            </a:r>
            <a:r>
              <a:rPr lang="en-US" sz="3200" b="1" cap="all" dirty="0"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3200" b="1" cap="all" dirty="0" err="1" smtClean="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học</a:t>
            </a:r>
            <a:endParaRPr lang="en-US" sz="32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3048000" y="3781066"/>
            <a:ext cx="6096000" cy="584775"/>
          </a:xfrm>
          <a:prstGeom prst="rect">
            <a:avLst/>
          </a:prstGeom>
        </p:spPr>
        <p:txBody>
          <a:bodyPr>
            <a:spAutoFit/>
          </a:bodyPr>
          <a:lstStyle/>
          <a:p>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Đề</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Tài</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Thơ</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chú</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bộ</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đội</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của</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 </a:t>
            </a:r>
            <a:r>
              <a:rPr lang="en-US" sz="3200" b="1"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em</a:t>
            </a:r>
            <a:r>
              <a:rPr lang="en-US" sz="3200" b="1"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a:t>
            </a:r>
            <a:endParaRPr lang="en-US" sz="3200" dirty="0">
              <a:solidFill>
                <a:srgbClr val="C00000"/>
              </a:solidFill>
            </a:endParaRPr>
          </a:p>
        </p:txBody>
      </p:sp>
      <p:sp>
        <p:nvSpPr>
          <p:cNvPr id="9" name="Rectangle 8"/>
          <p:cNvSpPr/>
          <p:nvPr/>
        </p:nvSpPr>
        <p:spPr>
          <a:xfrm>
            <a:off x="4614344" y="4632326"/>
            <a:ext cx="2963312" cy="523220"/>
          </a:xfrm>
          <a:prstGeom prst="rect">
            <a:avLst/>
          </a:prstGeom>
        </p:spPr>
        <p:txBody>
          <a:bodyPr wrap="none">
            <a:spAutoFit/>
          </a:bodyPr>
          <a:lstStyle/>
          <a:p>
            <a:r>
              <a:rPr lang="en-US" sz="2800" b="1"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Lứa</a:t>
            </a:r>
            <a:r>
              <a:rPr lang="en-US" sz="2800" b="1"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en-US" sz="2800" b="1"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Tuổi</a:t>
            </a:r>
            <a:r>
              <a:rPr lang="en-US" sz="2800" b="1"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en-US" sz="2800" b="1"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Nhà</a:t>
            </a:r>
            <a:r>
              <a:rPr lang="en-US" sz="2800" b="1"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 </a:t>
            </a:r>
            <a:r>
              <a:rPr lang="en-US" sz="2800" b="1" dirty="0" err="1"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trẻ</a:t>
            </a:r>
            <a:endParaRPr lang="en-US" sz="2800" dirty="0">
              <a:solidFill>
                <a:srgbClr val="002060"/>
              </a:solidFill>
            </a:endParaRPr>
          </a:p>
        </p:txBody>
      </p:sp>
    </p:spTree>
    <p:extLst>
      <p:ext uri="{BB962C8B-B14F-4D97-AF65-F5344CB8AC3E}">
        <p14:creationId xmlns:p14="http://schemas.microsoft.com/office/powerpoint/2010/main" val="230591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2228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00150"/>
            <a:ext cx="10515600" cy="5657850"/>
          </a:xfrm>
          <a:prstGeom prst="rect">
            <a:avLst/>
          </a:prstGeom>
        </p:spPr>
      </p:pic>
      <p:sp>
        <p:nvSpPr>
          <p:cNvPr id="6" name="TextBox 5"/>
          <p:cNvSpPr txBox="1"/>
          <p:nvPr/>
        </p:nvSpPr>
        <p:spPr>
          <a:xfrm>
            <a:off x="1128793" y="365125"/>
            <a:ext cx="9934413" cy="523220"/>
          </a:xfrm>
          <a:prstGeom prst="rect">
            <a:avLst/>
          </a:prstGeom>
          <a:noFill/>
        </p:spPr>
        <p:txBody>
          <a:bodyPr wrap="square" rtlCol="0">
            <a:spAutoFit/>
          </a:bodyPr>
          <a:lstStyle/>
          <a:p>
            <a:r>
              <a:rPr lang="en-US" sz="2800" b="1" dirty="0" err="1" smtClean="0">
                <a:solidFill>
                  <a:srgbClr val="7030A0"/>
                </a:solidFill>
                <a:latin typeface="Times New Roman" panose="02020603050405020304" pitchFamily="18" charset="0"/>
                <a:cs typeface="Times New Roman" panose="02020603050405020304" pitchFamily="18" charset="0"/>
              </a:rPr>
              <a:t>Ổn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định</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tổ</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chức</a:t>
            </a:r>
            <a:r>
              <a:rPr lang="en-US" sz="2800" b="1" dirty="0" smtClean="0">
                <a:solidFill>
                  <a:srgbClr val="7030A0"/>
                </a:solidFill>
                <a:latin typeface="Times New Roman" panose="02020603050405020304" pitchFamily="18" charset="0"/>
                <a:cs typeface="Times New Roman" panose="02020603050405020304" pitchFamily="18" charset="0"/>
              </a:rPr>
              <a:t>  : </a:t>
            </a:r>
            <a:r>
              <a:rPr lang="en-US" sz="2800" b="1" dirty="0" err="1" smtClean="0">
                <a:solidFill>
                  <a:srgbClr val="7030A0"/>
                </a:solidFill>
                <a:latin typeface="Times New Roman" panose="02020603050405020304" pitchFamily="18" charset="0"/>
                <a:cs typeface="Times New Roman" panose="02020603050405020304" pitchFamily="18" charset="0"/>
              </a:rPr>
              <a:t>Cô</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cho</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trẻ</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lắng</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nghe</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bài</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chú</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bộ</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đội</a:t>
            </a:r>
            <a:r>
              <a:rPr lang="en-US" sz="2800" b="1" dirty="0" smtClean="0">
                <a:solidFill>
                  <a:srgbClr val="7030A0"/>
                </a:solidFill>
                <a:latin typeface="Times New Roman" panose="02020603050405020304" pitchFamily="18" charset="0"/>
                <a:cs typeface="Times New Roman" panose="02020603050405020304" pitchFamily="18" charset="0"/>
              </a:rPr>
              <a:t>”</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8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10090" cy="6858000"/>
          </a:xfrm>
        </p:spPr>
      </p:pic>
      <p:sp>
        <p:nvSpPr>
          <p:cNvPr id="5" name="TextBox 4"/>
          <p:cNvSpPr txBox="1"/>
          <p:nvPr/>
        </p:nvSpPr>
        <p:spPr>
          <a:xfrm>
            <a:off x="1441341" y="3429000"/>
            <a:ext cx="6509289"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Cô</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lần</a:t>
            </a:r>
            <a:r>
              <a:rPr lang="en-US" sz="3200" b="1" dirty="0" smtClean="0">
                <a:solidFill>
                  <a:srgbClr val="FF0000"/>
                </a:solidFill>
                <a:latin typeface="Times New Roman" panose="02020603050405020304" pitchFamily="18" charset="0"/>
                <a:cs typeface="Times New Roman" panose="02020603050405020304" pitchFamily="18" charset="0"/>
              </a:rPr>
              <a:t> 1 </a:t>
            </a:r>
            <a:r>
              <a:rPr lang="en-US" sz="3200" b="1" dirty="0" err="1" smtClean="0">
                <a:solidFill>
                  <a:srgbClr val="FF0000"/>
                </a:solidFill>
                <a:latin typeface="Times New Roman" panose="02020603050405020304" pitchFamily="18" charset="0"/>
                <a:cs typeface="Times New Roman" panose="02020603050405020304" pitchFamily="18" charset="0"/>
              </a:rPr>
              <a:t>cho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nghe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chú</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bộ</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92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08800"/>
          </a:xfrm>
        </p:spPr>
      </p:pic>
      <p:sp>
        <p:nvSpPr>
          <p:cNvPr id="5" name="TextBox 4"/>
          <p:cNvSpPr txBox="1"/>
          <p:nvPr/>
        </p:nvSpPr>
        <p:spPr>
          <a:xfrm>
            <a:off x="1332855" y="154983"/>
            <a:ext cx="10709329" cy="707886"/>
          </a:xfrm>
          <a:prstGeom prst="rect">
            <a:avLst/>
          </a:prstGeom>
          <a:noFill/>
        </p:spPr>
        <p:txBody>
          <a:bodyPr wrap="square" rtlCol="0">
            <a:spAutoFit/>
          </a:bodyPr>
          <a:lstStyle/>
          <a:p>
            <a:r>
              <a:rPr lang="en-US" sz="4000" b="1" dirty="0" err="1" smtClean="0">
                <a:solidFill>
                  <a:srgbClr val="0070C0"/>
                </a:solidFill>
                <a:latin typeface="Times New Roman" panose="02020603050405020304" pitchFamily="18" charset="0"/>
                <a:cs typeface="Times New Roman" panose="02020603050405020304" pitchFamily="18" charset="0"/>
              </a:rPr>
              <a:t>Cô</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đọc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lần</a:t>
            </a:r>
            <a:r>
              <a:rPr lang="en-US" sz="4000" b="1" dirty="0" smtClean="0">
                <a:solidFill>
                  <a:srgbClr val="0070C0"/>
                </a:solidFill>
                <a:latin typeface="Times New Roman" panose="02020603050405020304" pitchFamily="18" charset="0"/>
                <a:cs typeface="Times New Roman" panose="02020603050405020304" pitchFamily="18" charset="0"/>
              </a:rPr>
              <a:t> 2 </a:t>
            </a: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thơ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chú</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bộ</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đội</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74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943241"/>
          </a:xfrm>
        </p:spPr>
      </p:pic>
      <p:sp>
        <p:nvSpPr>
          <p:cNvPr id="5" name="Rectangle 4"/>
          <p:cNvSpPr/>
          <p:nvPr/>
        </p:nvSpPr>
        <p:spPr>
          <a:xfrm>
            <a:off x="2360646" y="2221446"/>
            <a:ext cx="2869888" cy="400110"/>
          </a:xfrm>
          <a:prstGeom prst="rect">
            <a:avLst/>
          </a:prstGeom>
        </p:spPr>
        <p:txBody>
          <a:bodyPr wrap="none">
            <a:spAutoFit/>
          </a:bodyPr>
          <a:lstStyle/>
          <a:p>
            <a:r>
              <a:rPr lang="en-US" sz="2000" b="1" i="1" dirty="0" smtClean="0">
                <a:solidFill>
                  <a:srgbClr val="FF0000"/>
                </a:solidFill>
                <a:effectLst/>
                <a:latin typeface="-apple-system"/>
              </a:rPr>
              <a:t>*</a:t>
            </a:r>
            <a:r>
              <a:rPr lang="en-US" sz="2000" b="1" i="1" dirty="0" err="1" smtClean="0">
                <a:solidFill>
                  <a:srgbClr val="FF0000"/>
                </a:solidFill>
                <a:effectLst/>
                <a:latin typeface="-apple-system"/>
              </a:rPr>
              <a:t>Trích</a:t>
            </a:r>
            <a:r>
              <a:rPr lang="en-US" sz="2000" b="1" i="1" dirty="0" smtClean="0">
                <a:solidFill>
                  <a:srgbClr val="FF0000"/>
                </a:solidFill>
                <a:effectLst/>
                <a:latin typeface="-apple-system"/>
              </a:rPr>
              <a:t> </a:t>
            </a:r>
            <a:r>
              <a:rPr lang="en-US" sz="2000" b="1" i="1" dirty="0" err="1" smtClean="0">
                <a:solidFill>
                  <a:srgbClr val="FF0000"/>
                </a:solidFill>
                <a:effectLst/>
                <a:latin typeface="-apple-system"/>
              </a:rPr>
              <a:t>dẫn</a:t>
            </a:r>
            <a:r>
              <a:rPr lang="en-US" sz="2000" b="1" i="1" dirty="0" smtClean="0">
                <a:solidFill>
                  <a:srgbClr val="FF0000"/>
                </a:solidFill>
                <a:effectLst/>
                <a:latin typeface="-apple-system"/>
              </a:rPr>
              <a:t>, </a:t>
            </a:r>
            <a:r>
              <a:rPr lang="en-US" sz="2000" b="1" i="1" dirty="0" err="1" smtClean="0">
                <a:solidFill>
                  <a:srgbClr val="FF0000"/>
                </a:solidFill>
                <a:effectLst/>
                <a:latin typeface="-apple-system"/>
              </a:rPr>
              <a:t>đàm</a:t>
            </a:r>
            <a:r>
              <a:rPr lang="en-US" sz="2000" b="1" i="1" dirty="0" smtClean="0">
                <a:solidFill>
                  <a:srgbClr val="FF0000"/>
                </a:solidFill>
                <a:effectLst/>
                <a:latin typeface="-apple-system"/>
              </a:rPr>
              <a:t> </a:t>
            </a:r>
            <a:r>
              <a:rPr lang="en-US" sz="2000" b="1" i="1" dirty="0" err="1" smtClean="0">
                <a:solidFill>
                  <a:srgbClr val="FF0000"/>
                </a:solidFill>
                <a:effectLst/>
                <a:latin typeface="-apple-system"/>
              </a:rPr>
              <a:t>thoại</a:t>
            </a:r>
            <a:r>
              <a:rPr lang="en-US" sz="2000" b="1" i="1" dirty="0" smtClean="0">
                <a:solidFill>
                  <a:srgbClr val="FF0000"/>
                </a:solidFill>
                <a:effectLst/>
                <a:latin typeface="-apple-system"/>
              </a:rPr>
              <a:t>:</a:t>
            </a:r>
            <a:endParaRPr lang="en-US" sz="2000" dirty="0">
              <a:solidFill>
                <a:srgbClr val="FF0000"/>
              </a:solidFill>
            </a:endParaRPr>
          </a:p>
        </p:txBody>
      </p:sp>
      <p:sp>
        <p:nvSpPr>
          <p:cNvPr id="6" name="Rectangle 5"/>
          <p:cNvSpPr/>
          <p:nvPr/>
        </p:nvSpPr>
        <p:spPr>
          <a:xfrm>
            <a:off x="2360646" y="2756271"/>
            <a:ext cx="6096000" cy="2585323"/>
          </a:xfrm>
          <a:prstGeom prst="rect">
            <a:avLst/>
          </a:prstGeom>
        </p:spPr>
        <p:txBody>
          <a:bodyPr>
            <a:spAutoFit/>
          </a:bodyPr>
          <a:lstStyle/>
          <a:p>
            <a:r>
              <a:rPr lang="vi-VN" b="0" i="0" dirty="0" smtClean="0">
                <a:solidFill>
                  <a:srgbClr val="222222"/>
                </a:solidFill>
                <a:effectLst/>
                <a:latin typeface="-apple-system"/>
              </a:rPr>
              <a:t> – Cô vừa đọc bài thơ gì?</a:t>
            </a:r>
            <a:r>
              <a:rPr lang="vi-VN" dirty="0" smtClean="0"/>
              <a:t/>
            </a:r>
            <a:br>
              <a:rPr lang="vi-VN" dirty="0" smtClean="0"/>
            </a:br>
            <a:r>
              <a:rPr lang="vi-VN" b="0" i="0" dirty="0" smtClean="0">
                <a:solidFill>
                  <a:srgbClr val="222222"/>
                </a:solidFill>
                <a:effectLst/>
                <a:latin typeface="-apple-system"/>
              </a:rPr>
              <a:t> – Các em sẽ trả lời tên bài thơ</a:t>
            </a:r>
            <a:r>
              <a:rPr lang="vi-VN" dirty="0" smtClean="0"/>
              <a:t/>
            </a:r>
            <a:br>
              <a:rPr lang="vi-VN" dirty="0" smtClean="0"/>
            </a:br>
            <a:r>
              <a:rPr lang="vi-VN" b="0" i="0" dirty="0" smtClean="0">
                <a:solidFill>
                  <a:srgbClr val="222222"/>
                </a:solidFill>
                <a:effectLst/>
                <a:latin typeface="-apple-system"/>
              </a:rPr>
              <a:t> – Bài thơ do ai sáng tác?</a:t>
            </a:r>
            <a:r>
              <a:rPr lang="vi-VN" dirty="0" smtClean="0"/>
              <a:t/>
            </a:r>
            <a:br>
              <a:rPr lang="vi-VN" dirty="0" smtClean="0"/>
            </a:br>
            <a:r>
              <a:rPr lang="vi-VN" b="0" i="0" dirty="0" smtClean="0">
                <a:solidFill>
                  <a:srgbClr val="222222"/>
                </a:solidFill>
                <a:effectLst/>
                <a:latin typeface="-apple-system"/>
              </a:rPr>
              <a:t> – Các em sẽ trả lời tên tác giả bài thơ</a:t>
            </a:r>
            <a:r>
              <a:rPr lang="vi-VN" dirty="0" smtClean="0"/>
              <a:t/>
            </a:r>
            <a:br>
              <a:rPr lang="vi-VN" dirty="0" smtClean="0"/>
            </a:br>
            <a:r>
              <a:rPr lang="vi-VN" b="0" i="0" dirty="0" smtClean="0">
                <a:solidFill>
                  <a:srgbClr val="222222"/>
                </a:solidFill>
                <a:effectLst/>
                <a:latin typeface="-apple-system"/>
              </a:rPr>
              <a:t> – Giảng nội dung bài thơ: Bài thơ muốn nhắc đến hình ảnh của những ý nghĩa gì ?</a:t>
            </a:r>
            <a:r>
              <a:rPr lang="vi-VN" dirty="0" smtClean="0"/>
              <a:t/>
            </a:r>
            <a:br>
              <a:rPr lang="vi-VN" dirty="0" smtClean="0"/>
            </a:br>
            <a:r>
              <a:rPr lang="vi-VN" b="0" i="0" dirty="0" smtClean="0">
                <a:solidFill>
                  <a:srgbClr val="222222"/>
                </a:solidFill>
                <a:effectLst/>
                <a:latin typeface="-apple-system"/>
              </a:rPr>
              <a:t> – Giáo dục trẻ biết yêu quý những hình ảnh ý nghĩa trong bài thơ.</a:t>
            </a:r>
            <a:r>
              <a:rPr lang="vi-VN" dirty="0" smtClean="0"/>
              <a:t/>
            </a:r>
            <a:br>
              <a:rPr lang="vi-VN" dirty="0" smtClean="0"/>
            </a:br>
            <a:r>
              <a:rPr lang="vi-VN" b="0" i="0" dirty="0" smtClean="0">
                <a:solidFill>
                  <a:srgbClr val="222222"/>
                </a:solidFill>
                <a:effectLst/>
                <a:latin typeface="-apple-system"/>
              </a:rPr>
              <a:t> – Giải thích từ khó :</a:t>
            </a:r>
            <a:endParaRPr lang="en-US" dirty="0"/>
          </a:p>
        </p:txBody>
      </p:sp>
    </p:spTree>
    <p:extLst>
      <p:ext uri="{BB962C8B-B14F-4D97-AF65-F5344CB8AC3E}">
        <p14:creationId xmlns:p14="http://schemas.microsoft.com/office/powerpoint/2010/main" val="126750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
            <a:ext cx="12192001" cy="6896747"/>
          </a:xfrm>
          <a:prstGeom prst="rect">
            <a:avLst/>
          </a:prstGeom>
        </p:spPr>
      </p:pic>
      <p:sp>
        <p:nvSpPr>
          <p:cNvPr id="5" name="Rectangle 4"/>
          <p:cNvSpPr/>
          <p:nvPr/>
        </p:nvSpPr>
        <p:spPr>
          <a:xfrm>
            <a:off x="2288583" y="1558340"/>
            <a:ext cx="6096000" cy="1477328"/>
          </a:xfrm>
          <a:prstGeom prst="rect">
            <a:avLst/>
          </a:prstGeom>
        </p:spPr>
        <p:txBody>
          <a:bodyPr>
            <a:spAutoFit/>
          </a:bodyPr>
          <a:lstStyle/>
          <a:p>
            <a:r>
              <a:rPr lang="vi-VN" b="0" i="0" dirty="0" smtClean="0">
                <a:solidFill>
                  <a:srgbClr val="333333"/>
                </a:solidFill>
                <a:effectLst/>
                <a:latin typeface="Roboto"/>
              </a:rPr>
              <a:t> </a:t>
            </a:r>
            <a:r>
              <a:rPr lang="en-US" b="0" i="0" dirty="0" smtClean="0">
                <a:solidFill>
                  <a:srgbClr val="333333"/>
                </a:solidFill>
                <a:effectLst/>
                <a:latin typeface="Roboto"/>
              </a:rPr>
              <a:t>           </a:t>
            </a:r>
            <a:r>
              <a:rPr lang="vi-VN" b="0" i="0" dirty="0" smtClean="0">
                <a:solidFill>
                  <a:srgbClr val="333333"/>
                </a:solidFill>
                <a:effectLst/>
                <a:latin typeface="Roboto"/>
              </a:rPr>
              <a:t>Để lớn lên có thể kiên cường, dũng cảm như các chú bộ đội thì ngay từ bây giờ các bạn hãy chăm ngoan, học thật giỏi, thường xuyên tập thể dục và ăn đầy đủ các chất dinh dưỡng để có một cơ thể khỏe mạnh, lớn lên sẽ góp phần xây dựng và bảo vệ đất nước.</a:t>
            </a:r>
            <a:endParaRPr lang="en-US" dirty="0"/>
          </a:p>
        </p:txBody>
      </p:sp>
      <p:sp>
        <p:nvSpPr>
          <p:cNvPr id="6" name="TextBox 5"/>
          <p:cNvSpPr txBox="1"/>
          <p:nvPr/>
        </p:nvSpPr>
        <p:spPr>
          <a:xfrm>
            <a:off x="3564610" y="247973"/>
            <a:ext cx="5610387" cy="923330"/>
          </a:xfrm>
          <a:prstGeom prst="rect">
            <a:avLst/>
          </a:prstGeom>
          <a:noFill/>
        </p:spPr>
        <p:txBody>
          <a:bodyPr wrap="square" rtlCol="0">
            <a:spAutoFit/>
          </a:bodyPr>
          <a:lstStyle/>
          <a:p>
            <a:r>
              <a:rPr lang="en-US" sz="5400" dirty="0" err="1" smtClean="0">
                <a:solidFill>
                  <a:srgbClr val="FF0000"/>
                </a:solidFill>
                <a:latin typeface="Times New Roman" panose="02020603050405020304" pitchFamily="18" charset="0"/>
                <a:cs typeface="Times New Roman" panose="02020603050405020304" pitchFamily="18" charset="0"/>
              </a:rPr>
              <a:t>Giáo</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dục</a:t>
            </a:r>
            <a:r>
              <a:rPr lang="en-US" sz="5400" dirty="0" smtClean="0">
                <a:solidFill>
                  <a:srgbClr val="FF0000"/>
                </a:solidFill>
                <a:latin typeface="Times New Roman" panose="02020603050405020304" pitchFamily="18" charset="0"/>
                <a:cs typeface="Times New Roman" panose="02020603050405020304" pitchFamily="18" charset="0"/>
              </a:rPr>
              <a:t>:</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8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109994" y="858024"/>
            <a:ext cx="6607444" cy="3416320"/>
          </a:xfrm>
          <a:prstGeom prst="rect">
            <a:avLst/>
          </a:prstGeom>
        </p:spPr>
        <p:txBody>
          <a:bodyPr wrap="square">
            <a:spAutoFit/>
          </a:bodyPr>
          <a:lstStyle/>
          <a:p>
            <a:r>
              <a:rPr lang="en-US" sz="2400" b="1" dirty="0" err="1" smtClean="0">
                <a:solidFill>
                  <a:srgbClr val="FF0000"/>
                </a:solidFill>
                <a:latin typeface="-apple-system"/>
              </a:rPr>
              <a:t>Dạy</a:t>
            </a:r>
            <a:r>
              <a:rPr lang="en-US" sz="2400" b="1" dirty="0" smtClean="0">
                <a:solidFill>
                  <a:srgbClr val="FF0000"/>
                </a:solidFill>
                <a:latin typeface="-apple-system"/>
              </a:rPr>
              <a:t> </a:t>
            </a:r>
            <a:r>
              <a:rPr lang="en-US" sz="2400" b="1" dirty="0">
                <a:solidFill>
                  <a:srgbClr val="FF0000"/>
                </a:solidFill>
                <a:latin typeface="-apple-system"/>
              </a:rPr>
              <a:t>t</a:t>
            </a:r>
            <a:r>
              <a:rPr lang="vi-VN" sz="2400" b="1" i="0" dirty="0" smtClean="0">
                <a:solidFill>
                  <a:srgbClr val="FF0000"/>
                </a:solidFill>
                <a:effectLst/>
                <a:latin typeface="-apple-system"/>
              </a:rPr>
              <a:t>rẻ đọc thơ:</a:t>
            </a:r>
            <a:endParaRPr lang="en-US" sz="2400" b="1" i="0" dirty="0" smtClean="0">
              <a:solidFill>
                <a:srgbClr val="FF0000"/>
              </a:solidFill>
              <a:effectLst/>
              <a:latin typeface="-apple-system"/>
            </a:endParaRPr>
          </a:p>
          <a:p>
            <a:r>
              <a:rPr lang="vi-VN" sz="2400" dirty="0" smtClean="0"/>
              <a:t/>
            </a:r>
            <a:br>
              <a:rPr lang="vi-VN" sz="2400" dirty="0" smtClean="0"/>
            </a:br>
            <a:r>
              <a:rPr lang="vi-VN" sz="2400" b="0" i="0" dirty="0" smtClean="0">
                <a:solidFill>
                  <a:srgbClr val="222222"/>
                </a:solidFill>
                <a:effectLst/>
                <a:latin typeface="-apple-system"/>
              </a:rPr>
              <a:t>  – Cả lớp đọc.</a:t>
            </a:r>
            <a:r>
              <a:rPr lang="vi-VN" sz="2400" dirty="0" smtClean="0"/>
              <a:t/>
            </a:r>
            <a:br>
              <a:rPr lang="vi-VN" sz="2400" dirty="0" smtClean="0"/>
            </a:br>
            <a:r>
              <a:rPr lang="vi-VN" sz="2400" b="0" i="0" dirty="0" smtClean="0">
                <a:solidFill>
                  <a:srgbClr val="222222"/>
                </a:solidFill>
                <a:effectLst/>
                <a:latin typeface="-apple-system"/>
              </a:rPr>
              <a:t>  – Đọc theo nhóm nam, nhóm nữ.</a:t>
            </a:r>
            <a:r>
              <a:rPr lang="vi-VN" sz="2400" dirty="0" smtClean="0"/>
              <a:t/>
            </a:r>
            <a:br>
              <a:rPr lang="vi-VN" sz="2400" dirty="0" smtClean="0"/>
            </a:br>
            <a:r>
              <a:rPr lang="vi-VN" sz="2400" b="0" i="0" dirty="0" smtClean="0">
                <a:solidFill>
                  <a:srgbClr val="222222"/>
                </a:solidFill>
                <a:effectLst/>
                <a:latin typeface="-apple-system"/>
              </a:rPr>
              <a:t>  – Đọc nối tiếp.</a:t>
            </a:r>
            <a:r>
              <a:rPr lang="vi-VN" sz="2400" dirty="0" smtClean="0"/>
              <a:t/>
            </a:r>
            <a:br>
              <a:rPr lang="vi-VN" sz="2400" dirty="0" smtClean="0"/>
            </a:br>
            <a:r>
              <a:rPr lang="vi-VN" sz="2400" b="0" i="0" dirty="0" smtClean="0">
                <a:solidFill>
                  <a:srgbClr val="222222"/>
                </a:solidFill>
                <a:effectLst/>
                <a:latin typeface="-apple-system"/>
              </a:rPr>
              <a:t>  – Nhóm 4-6 trẻ</a:t>
            </a:r>
            <a:r>
              <a:rPr lang="vi-VN" sz="2400" dirty="0" smtClean="0"/>
              <a:t/>
            </a:r>
            <a:br>
              <a:rPr lang="vi-VN" sz="2400" dirty="0" smtClean="0"/>
            </a:br>
            <a:r>
              <a:rPr lang="vi-VN" sz="2400" b="0" i="0" dirty="0" smtClean="0">
                <a:solidFill>
                  <a:srgbClr val="222222"/>
                </a:solidFill>
                <a:effectLst/>
                <a:latin typeface="-apple-system"/>
              </a:rPr>
              <a:t>  – Đọc cá nhân.</a:t>
            </a:r>
            <a:r>
              <a:rPr lang="vi-VN" sz="2400" dirty="0" smtClean="0"/>
              <a:t/>
            </a:r>
            <a:br>
              <a:rPr lang="vi-VN" sz="2400" dirty="0" smtClean="0"/>
            </a:br>
            <a:r>
              <a:rPr lang="vi-VN" sz="2400" b="0" i="0" dirty="0" smtClean="0">
                <a:solidFill>
                  <a:srgbClr val="222222"/>
                </a:solidFill>
                <a:effectLst/>
                <a:latin typeface="-apple-system"/>
              </a:rPr>
              <a:t>  – Đọc theo nội dung bài thơ có hình ảnh thay thế từ.  (Chú ý sửa sai cho trẻ cách phát âm).</a:t>
            </a:r>
            <a:endParaRPr lang="en-US" sz="2400" dirty="0"/>
          </a:p>
        </p:txBody>
      </p:sp>
    </p:spTree>
    <p:extLst>
      <p:ext uri="{BB962C8B-B14F-4D97-AF65-F5344CB8AC3E}">
        <p14:creationId xmlns:p14="http://schemas.microsoft.com/office/powerpoint/2010/main" val="92880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82656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91</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-apple-system</vt: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huy_ctn</dc:creator>
  <cp:lastModifiedBy>huy_ctn</cp:lastModifiedBy>
  <cp:revision>5</cp:revision>
  <dcterms:created xsi:type="dcterms:W3CDTF">2024-12-14T04:13:50Z</dcterms:created>
  <dcterms:modified xsi:type="dcterms:W3CDTF">2024-12-14T05:16:51Z</dcterms:modified>
</cp:coreProperties>
</file>