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279" r:id="rId3"/>
    <p:sldId id="312" r:id="rId4"/>
    <p:sldId id="311" r:id="rId5"/>
    <p:sldId id="256" r:id="rId6"/>
    <p:sldId id="257" r:id="rId7"/>
    <p:sldId id="258" r:id="rId8"/>
    <p:sldId id="259" r:id="rId9"/>
    <p:sldId id="260" r:id="rId10"/>
    <p:sldId id="261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306" r:id="rId28"/>
    <p:sldId id="307" r:id="rId29"/>
    <p:sldId id="308" r:id="rId30"/>
    <p:sldId id="30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00CC"/>
    <a:srgbClr val="C50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7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1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0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0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8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6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3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739AB-1F28-4348-BB0F-C23450FE34C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8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358"/>
          </a:xfrm>
        </p:spPr>
      </p:pic>
      <p:sp>
        <p:nvSpPr>
          <p:cNvPr id="7" name="TextBox 6"/>
          <p:cNvSpPr txBox="1"/>
          <p:nvPr/>
        </p:nvSpPr>
        <p:spPr>
          <a:xfrm>
            <a:off x="3165233" y="2549769"/>
            <a:ext cx="640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LĨNH VỰC PHÁT TRIỂN NGÔN NGỮ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4093" y="3678757"/>
            <a:ext cx="39389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</a:rPr>
              <a:t>Hoạt động: Làm quen văn học</a:t>
            </a:r>
          </a:p>
          <a:p>
            <a:r>
              <a:rPr lang="vi-VN" b="1" dirty="0">
                <a:solidFill>
                  <a:srgbClr val="0070C0"/>
                </a:solidFill>
              </a:rPr>
              <a:t>Đề tài: Thơ ‘Cô giáo của em’</a:t>
            </a:r>
          </a:p>
          <a:p>
            <a:r>
              <a:rPr lang="vi-VN" b="1" dirty="0">
                <a:solidFill>
                  <a:srgbClr val="0070C0"/>
                </a:solidFill>
              </a:rPr>
              <a:t>Lứa tuổi 4-5 tuổi</a:t>
            </a:r>
          </a:p>
          <a:p>
            <a:r>
              <a:rPr lang="vi-VN" b="1" dirty="0">
                <a:solidFill>
                  <a:srgbClr val="0070C0"/>
                </a:solidFill>
              </a:rPr>
              <a:t>Giáo viên: Trương Thị Như Quỳnh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8954" y="668215"/>
            <a:ext cx="481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b="1" dirty="0">
                <a:solidFill>
                  <a:srgbClr val="0070C0"/>
                </a:solidFill>
              </a:rPr>
              <a:t>UBND QUẬN LONG BIÊN</a:t>
            </a:r>
          </a:p>
          <a:p>
            <a:pPr algn="ctr"/>
            <a:r>
              <a:rPr lang="vi-VN" sz="1400" b="1" dirty="0">
                <a:solidFill>
                  <a:srgbClr val="0070C0"/>
                </a:solidFill>
              </a:rPr>
              <a:t>TRƯỜNG MẦM NON ÁNH SAO</a:t>
            </a:r>
            <a:endParaRPr lang="en-US" sz="1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Dell\Downloads\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192" y="1191435"/>
            <a:ext cx="1274763" cy="13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39" y="3849603"/>
            <a:ext cx="2250831" cy="1686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06" y="801687"/>
            <a:ext cx="2641311" cy="19789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10" y="801687"/>
            <a:ext cx="2262543" cy="169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56" y="3849603"/>
            <a:ext cx="2161828" cy="1619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0380603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088675" y="-26894"/>
            <a:ext cx="3952666" cy="223374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59275" y="61240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của con</a:t>
            </a:r>
          </a:p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mà chẳng quý.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867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6047" y="2678708"/>
            <a:ext cx="8319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nội dung bài thơ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053455" cy="6770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194" y="904961"/>
            <a:ext cx="8131995" cy="4814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2116" y="2381690"/>
            <a:ext cx="78101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*Cô vừa đọc cho các bài thơ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ai sáng tác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Tranh vẽ cô giáo và học sinh, tranh vẽ kỷ niệm 20/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1440"/>
            <a:ext cx="12192001" cy="69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48212" y="311607"/>
            <a:ext cx="6283171" cy="20658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Cô giáo của con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4383" y="1533237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Hà Quang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3180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358"/>
          </a:xfrm>
        </p:spPr>
      </p:pic>
      <p:sp>
        <p:nvSpPr>
          <p:cNvPr id="5" name="Rectangle 4"/>
          <p:cNvSpPr/>
          <p:nvPr/>
        </p:nvSpPr>
        <p:spPr>
          <a:xfrm>
            <a:off x="3069370" y="1224816"/>
            <a:ext cx="60532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điều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0330" y="2716404"/>
            <a:ext cx="88713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tình cảm của bạn nhỏ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 cho cô giáo của bạn đấy.</a:t>
            </a:r>
          </a:p>
        </p:txBody>
      </p:sp>
    </p:spTree>
    <p:extLst>
      <p:ext uri="{BB962C8B-B14F-4D97-AF65-F5344CB8AC3E}">
        <p14:creationId xmlns:p14="http://schemas.microsoft.com/office/powerpoint/2010/main" val="3858561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12"/>
            <a:ext cx="12192001" cy="6834488"/>
          </a:xfrm>
        </p:spPr>
      </p:pic>
      <p:sp>
        <p:nvSpPr>
          <p:cNvPr id="6" name="Rounded Rectangle 5"/>
          <p:cNvSpPr/>
          <p:nvPr/>
        </p:nvSpPr>
        <p:spPr>
          <a:xfrm>
            <a:off x="1894114" y="1027906"/>
            <a:ext cx="8765177" cy="40274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0569" y="2164453"/>
            <a:ext cx="85122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đến lớp cô giáo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thế nào?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1296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748" y="374931"/>
            <a:ext cx="5567326" cy="4693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12" y="616921"/>
            <a:ext cx="5243014" cy="2383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7449" y="1095900"/>
            <a:ext cx="3366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vào lớp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cười thật tươi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77783" cy="6962503"/>
          </a:xfrm>
        </p:spPr>
      </p:pic>
      <p:sp>
        <p:nvSpPr>
          <p:cNvPr id="5" name="Rectangle 4"/>
          <p:cNvSpPr/>
          <p:nvPr/>
        </p:nvSpPr>
        <p:spPr>
          <a:xfrm>
            <a:off x="1506357" y="643185"/>
            <a:ext cx="68018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cô giảng bài thì ra sao?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64" y="1382676"/>
            <a:ext cx="5377950" cy="4923664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5917474" y="1027905"/>
            <a:ext cx="4741817" cy="3234009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3719" y="2145303"/>
            <a:ext cx="286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Say sưa giảng bài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cô ấm áp.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0267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358438" y="1810888"/>
            <a:ext cx="74751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bạn nghịch thì cô </a:t>
            </a:r>
            <a:r>
              <a:rPr lang="en-US" sz="4400" b="1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 nào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6938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730" y="747571"/>
            <a:ext cx="4433831" cy="220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17" y="546732"/>
            <a:ext cx="5971813" cy="5571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3561" y="1275189"/>
            <a:ext cx="3402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hay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chẳng thích đâu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40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8172" y="1765319"/>
            <a:ext cx="8612156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b="1" dirty="0"/>
              <a:t>I. Mục đích – yêu cầu:</a:t>
            </a:r>
          </a:p>
          <a:p>
            <a:r>
              <a:rPr lang="vi-VN" sz="2400" b="1" dirty="0"/>
              <a:t>1. Kiến thức:</a:t>
            </a:r>
            <a:r>
              <a:rPr lang="vi-VN" sz="2400" dirty="0"/>
              <a:t> </a:t>
            </a:r>
          </a:p>
          <a:p>
            <a:pPr algn="just"/>
            <a:r>
              <a:rPr lang="vi-VN" sz="2400" dirty="0"/>
              <a:t> - Trẻ nhớ tên bài thơ là “Cô giáo của em” do tác giả Hà Quang sáng tác.</a:t>
            </a:r>
          </a:p>
          <a:p>
            <a:r>
              <a:rPr lang="vi-VN" sz="2400" dirty="0"/>
              <a:t>- Trẻ hiểu nội dung bài thơ: công việc của cô giáo và tình cảm của bạn nhỏ dành cho cô giáo mình.</a:t>
            </a:r>
          </a:p>
          <a:p>
            <a:r>
              <a:rPr lang="vi-VN" sz="2400" b="1" dirty="0"/>
              <a:t>2.Kỹ năng:</a:t>
            </a:r>
            <a:endParaRPr lang="vi-VN" sz="2400" dirty="0"/>
          </a:p>
          <a:p>
            <a:r>
              <a:rPr lang="vi-VN" sz="2400" dirty="0"/>
              <a:t> - Trẻ biết đọc thuộc thơ, không bị lỗi phát âm, thể hiện tình cảm qua ánh mắt, cử chỉ điệu bộ khi đọc thơ.</a:t>
            </a:r>
          </a:p>
          <a:p>
            <a:r>
              <a:rPr lang="vi-VN" sz="2400" dirty="0"/>
              <a:t>- Trẻ biết trả lời đủ câu rõ ràng mạch lạc.</a:t>
            </a:r>
          </a:p>
          <a:p>
            <a:r>
              <a:rPr lang="en-US" sz="2400" b="1" dirty="0"/>
              <a:t>3. Thái </a:t>
            </a:r>
            <a:r>
              <a:rPr lang="en-US" sz="2400" b="1" dirty="0" err="1"/>
              <a:t>độ</a:t>
            </a:r>
            <a:r>
              <a:rPr lang="en-US" sz="2400" b="1" dirty="0"/>
              <a:t>:</a:t>
            </a:r>
            <a:r>
              <a:rPr lang="en-US" sz="2400" dirty="0"/>
              <a:t>  </a:t>
            </a:r>
            <a:endParaRPr lang="vi-VN" sz="2400" dirty="0"/>
          </a:p>
          <a:p>
            <a:r>
              <a:rPr lang="en-US" sz="2400" dirty="0"/>
              <a:t>- Qua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 </a:t>
            </a:r>
            <a:r>
              <a:rPr lang="en-US" sz="2400" dirty="0" err="1"/>
              <a:t>trọng</a:t>
            </a:r>
            <a:r>
              <a:rPr lang="en-US" sz="2400" dirty="0"/>
              <a:t> và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ơn</a:t>
            </a:r>
            <a:r>
              <a:rPr lang="en-US" sz="2400" dirty="0"/>
              <a:t> </a:t>
            </a:r>
            <a:r>
              <a:rPr lang="en-US" sz="2400" dirty="0" err="1"/>
              <a:t>cô</a:t>
            </a:r>
            <a:r>
              <a:rPr lang="en-US" sz="2400" dirty="0"/>
              <a:t> </a:t>
            </a:r>
            <a:r>
              <a:rPr lang="en-US" sz="2400" dirty="0" err="1"/>
              <a:t>giáo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ý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.</a:t>
            </a:r>
            <a:endParaRPr lang="vi-VN" sz="2400" dirty="0"/>
          </a:p>
          <a:p>
            <a:pPr algn="ctr"/>
            <a:endParaRPr lang="en-US" sz="5400" b="1" cap="none" spc="0" dirty="0">
              <a:ln w="0"/>
              <a:solidFill>
                <a:srgbClr val="66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45167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523549" y="1810888"/>
            <a:ext cx="71449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 các bạn ngoan thì cô thế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1213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3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524" y="657086"/>
            <a:ext cx="5396753" cy="4424082"/>
          </a:xfrm>
          <a:prstGeom prst="rect">
            <a:avLst/>
          </a:prstGeom>
        </p:spPr>
      </p:pic>
      <p:sp>
        <p:nvSpPr>
          <p:cNvPr id="8" name="16-Point Star 7"/>
          <p:cNvSpPr/>
          <p:nvPr/>
        </p:nvSpPr>
        <p:spPr>
          <a:xfrm>
            <a:off x="1237129" y="1141180"/>
            <a:ext cx="4858871" cy="2474258"/>
          </a:xfrm>
          <a:prstGeom prst="star1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7365" y="1625274"/>
            <a:ext cx="2671482" cy="1440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7365" y="1930102"/>
            <a:ext cx="3070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chăm ngoan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yêu lắm đấy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0526" cy="7731580"/>
          </a:xfrm>
        </p:spPr>
      </p:pic>
      <p:sp>
        <p:nvSpPr>
          <p:cNvPr id="7" name="Rectangle 6"/>
          <p:cNvSpPr/>
          <p:nvPr/>
        </p:nvSpPr>
        <p:spPr>
          <a:xfrm>
            <a:off x="1567543" y="783771"/>
            <a:ext cx="9196251" cy="53296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6520" y="2967335"/>
            <a:ext cx="86789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bạn nhỏ đẹp như nào?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863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33" y="409438"/>
            <a:ext cx="6443544" cy="5808482"/>
          </a:xfrm>
          <a:prstGeom prst="rect">
            <a:avLst/>
          </a:prstGeom>
        </p:spPr>
      </p:pic>
      <p:sp>
        <p:nvSpPr>
          <p:cNvPr id="9" name="12-Point Star 8"/>
          <p:cNvSpPr/>
          <p:nvPr/>
        </p:nvSpPr>
        <p:spPr>
          <a:xfrm>
            <a:off x="7003868" y="365125"/>
            <a:ext cx="4349932" cy="3971109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0594" y="1690688"/>
            <a:ext cx="275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như hạt muối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như hoa rừng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4201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</p:spPr>
      </p:pic>
      <p:sp>
        <p:nvSpPr>
          <p:cNvPr id="5" name="Rectangle 4"/>
          <p:cNvSpPr/>
          <p:nvPr/>
        </p:nvSpPr>
        <p:spPr>
          <a:xfrm>
            <a:off x="2560474" y="1817803"/>
            <a:ext cx="75151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tự hào về cô giáo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 </a:t>
            </a:r>
            <a:r>
              <a:rPr lang="en-US" sz="4400" b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 sao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5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49070"/>
            <a:ext cx="12193057" cy="6956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23" y="431818"/>
            <a:ext cx="5681964" cy="456020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175657" y="705394"/>
            <a:ext cx="4539766" cy="291301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6564" y="1640243"/>
            <a:ext cx="286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mà chẳng quý.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3257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1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2777" y="2967335"/>
            <a:ext cx="412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thơ lần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6168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0477" y="2832742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cười thật tươi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2909" y="1798616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vào lớp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2897" y="3907042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Say sưa giảng bài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2909" y="4977930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cô ấm áp</a:t>
            </a:r>
          </a:p>
        </p:txBody>
      </p:sp>
      <p:sp>
        <p:nvSpPr>
          <p:cNvPr id="4" name="Rectangle 3"/>
          <p:cNvSpPr/>
          <p:nvPr/>
        </p:nvSpPr>
        <p:spPr>
          <a:xfrm>
            <a:off x="3166901" y="86838"/>
            <a:ext cx="60933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Cô giáo của con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88183" y="995486"/>
            <a:ext cx="3358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 : Hà Quang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2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6485" y="1771089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chẳng thích đâu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2909" y="672548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hay nghịch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4701" y="2918277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chăm ngoan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2909" y="4172210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yêu lắm đấy!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8737" y="2043477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như         rừng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2909" y="672548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như hạt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7763" y="3250955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con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89926" y="4359353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mà chẳng quý!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74" y="1846044"/>
            <a:ext cx="991749" cy="877654"/>
          </a:xfrm>
          <a:prstGeom prst="rect">
            <a:avLst/>
          </a:prstGeom>
        </p:spPr>
      </p:pic>
      <p:pic>
        <p:nvPicPr>
          <p:cNvPr id="14" name="Picture 2" descr="Hai hạt muối | Gx.Tân Hươ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83" y="689880"/>
            <a:ext cx="946471" cy="67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40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8172" y="1765319"/>
            <a:ext cx="8612156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b="1" dirty="0"/>
              <a:t>II. Chuẩn bị:</a:t>
            </a:r>
          </a:p>
          <a:p>
            <a:r>
              <a:rPr lang="en-US" sz="3200" b="1" dirty="0"/>
              <a:t>1. Đồ </a:t>
            </a:r>
            <a:r>
              <a:rPr lang="en-US" sz="3200" b="1" dirty="0" err="1"/>
              <a:t>dùng</a:t>
            </a:r>
            <a:r>
              <a:rPr lang="en-US" sz="3200" b="1" dirty="0"/>
              <a:t> của </a:t>
            </a:r>
            <a:r>
              <a:rPr lang="en-US" sz="3200" b="1" dirty="0" err="1"/>
              <a:t>cô</a:t>
            </a:r>
            <a:r>
              <a:rPr lang="en-US" sz="3200" b="1" dirty="0"/>
              <a:t>: </a:t>
            </a:r>
            <a:endParaRPr lang="vi-VN" sz="3200" dirty="0"/>
          </a:p>
          <a:p>
            <a:r>
              <a:rPr lang="en-US" sz="3200" dirty="0"/>
              <a:t>- Ti vi,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r>
              <a:rPr lang="en-US" sz="3200" dirty="0"/>
              <a:t> </a:t>
            </a:r>
            <a:r>
              <a:rPr lang="en-US" sz="3200" dirty="0" err="1"/>
              <a:t>mềm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dung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.</a:t>
            </a:r>
            <a:endParaRPr lang="vi-VN" sz="3200" dirty="0"/>
          </a:p>
          <a:p>
            <a:r>
              <a:rPr lang="en-US" sz="3200" dirty="0"/>
              <a:t>- </a:t>
            </a:r>
            <a:r>
              <a:rPr lang="en-US" sz="3200" dirty="0" err="1"/>
              <a:t>Nhạc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: </a:t>
            </a:r>
            <a:r>
              <a:rPr lang="en-US" sz="3200" dirty="0" err="1"/>
              <a:t>Cô</a:t>
            </a:r>
            <a:r>
              <a:rPr lang="en-US" sz="3200" dirty="0"/>
              <a:t> </a:t>
            </a:r>
            <a:r>
              <a:rPr lang="en-US" sz="3200" dirty="0" err="1"/>
              <a:t>giáo</a:t>
            </a:r>
            <a:endParaRPr lang="vi-VN" sz="3200" dirty="0"/>
          </a:p>
          <a:p>
            <a:r>
              <a:rPr lang="en-US" sz="3200" b="1" dirty="0"/>
              <a:t>2. Đồ </a:t>
            </a:r>
            <a:r>
              <a:rPr lang="en-US" sz="3200" b="1" dirty="0" err="1"/>
              <a:t>dùng</a:t>
            </a:r>
            <a:r>
              <a:rPr lang="en-US" sz="3200" b="1" dirty="0"/>
              <a:t> của </a:t>
            </a:r>
            <a:r>
              <a:rPr lang="en-US" sz="3200" b="1" dirty="0" err="1"/>
              <a:t>trẻ</a:t>
            </a:r>
            <a:r>
              <a:rPr lang="en-US" sz="3200" b="1" dirty="0"/>
              <a:t>:</a:t>
            </a:r>
            <a:endParaRPr lang="vi-VN" sz="3200" dirty="0"/>
          </a:p>
          <a:p>
            <a:r>
              <a:rPr lang="en-US" sz="3200" dirty="0"/>
              <a:t>-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, </a:t>
            </a:r>
            <a:r>
              <a:rPr lang="en-US" sz="3200" dirty="0" err="1"/>
              <a:t>bút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.</a:t>
            </a:r>
            <a:endParaRPr lang="vi-VN" sz="3200" dirty="0"/>
          </a:p>
          <a:p>
            <a:endParaRPr lang="vi-VN" sz="3200" dirty="0"/>
          </a:p>
          <a:p>
            <a:pPr algn="ctr"/>
            <a:endParaRPr lang="en-US" sz="5400" b="1" cap="none" spc="0" dirty="0">
              <a:ln w="0"/>
              <a:solidFill>
                <a:srgbClr val="66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544621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66" y="-297"/>
            <a:ext cx="12412532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56" y="2642391"/>
            <a:ext cx="9900762" cy="926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0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5665" y="2418695"/>
            <a:ext cx="8300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54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của con”</a:t>
            </a:r>
          </a:p>
          <a:p>
            <a:pPr algn="ctr"/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857" y="5057487"/>
            <a:ext cx="385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36205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0" y="-2"/>
            <a:ext cx="3931920" cy="135853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7017" y="251600"/>
            <a:ext cx="248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khi vào lớp</a:t>
            </a: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cười thật tươi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18" y="-2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738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91440" y="91440"/>
            <a:ext cx="4359563" cy="13716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0969" y="365125"/>
            <a:ext cx="261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sưa giảng bài</a:t>
            </a:r>
          </a:p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cô ấm áp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58" y="-13698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9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2-Point Star 6"/>
          <p:cNvSpPr/>
          <p:nvPr/>
        </p:nvSpPr>
        <p:spPr>
          <a:xfrm>
            <a:off x="0" y="-1"/>
            <a:ext cx="4480560" cy="1825625"/>
          </a:xfrm>
          <a:prstGeom prst="star1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444193"/>
            <a:ext cx="2769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hay nghịch</a:t>
            </a:r>
          </a:p>
          <a:p>
            <a:r>
              <a:rPr lang="en-US" sz="24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chẳng thích đâu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35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7602584" y="634304"/>
            <a:ext cx="4589416" cy="159132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16983" y="101446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chăm ngoan</a:t>
            </a:r>
          </a:p>
          <a:p>
            <a:r>
              <a:rPr lang="en-US" sz="24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yêu lắm đấy.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209402" y="-26761"/>
            <a:ext cx="4167051" cy="1267097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11678" y="191288"/>
            <a:ext cx="296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như hạt muối</a:t>
            </a:r>
          </a:p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như hoa rừng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514</Words>
  <Application>Microsoft Office PowerPoint</Application>
  <PresentationFormat>Widescreen</PresentationFormat>
  <Paragraphs>81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Thuỵ Trần</cp:lastModifiedBy>
  <cp:revision>25</cp:revision>
  <dcterms:created xsi:type="dcterms:W3CDTF">2021-11-04T12:32:43Z</dcterms:created>
  <dcterms:modified xsi:type="dcterms:W3CDTF">2024-09-15T08:24:01Z</dcterms:modified>
</cp:coreProperties>
</file>