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8" r:id="rId4"/>
    <p:sldId id="271" r:id="rId5"/>
    <p:sldId id="272" r:id="rId6"/>
    <p:sldId id="257" r:id="rId7"/>
    <p:sldId id="263" r:id="rId8"/>
    <p:sldId id="262" r:id="rId9"/>
    <p:sldId id="265" r:id="rId10"/>
    <p:sldId id="266" r:id="rId11"/>
    <p:sldId id="267" r:id="rId12"/>
    <p:sldId id="268" r:id="rId13"/>
    <p:sldId id="280" r:id="rId14"/>
    <p:sldId id="27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4FF99-E4EF-463A-8F11-91EC8152AFED}" v="987" dt="2021-11-08T15:34:3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E90F74-6013-41AE-AE86-D1B6AE6B1FEB}"/>
              </a:ext>
            </a:extLst>
          </p:cNvPr>
          <p:cNvSpPr txBox="1"/>
          <p:nvPr/>
        </p:nvSpPr>
        <p:spPr>
          <a:xfrm>
            <a:off x="2293257" y="261257"/>
            <a:ext cx="82586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/>
                <a:cs typeface="Calibri"/>
              </a:rPr>
              <a:t>Phòng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giáo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dục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và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đào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tạo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quận</a:t>
            </a:r>
            <a:r>
              <a:rPr lang="en-US" sz="2800" b="1" dirty="0">
                <a:latin typeface="Times New Roman"/>
                <a:cs typeface="Calibri"/>
              </a:rPr>
              <a:t> Long Biên</a:t>
            </a:r>
            <a:endParaRPr lang="en-US" sz="2800" b="1" dirty="0">
              <a:latin typeface="Times New Roman"/>
              <a:cs typeface="Times New Roman"/>
            </a:endParaRPr>
          </a:p>
          <a:p>
            <a:pPr algn="ctr"/>
            <a:r>
              <a:rPr lang="en-US" sz="2800" b="1" dirty="0">
                <a:latin typeface="Times New Roman"/>
                <a:cs typeface="Calibri"/>
              </a:rPr>
              <a:t>Trường </a:t>
            </a:r>
            <a:r>
              <a:rPr lang="en-US" sz="2800" b="1" dirty="0" err="1">
                <a:latin typeface="Times New Roman"/>
                <a:cs typeface="Calibri"/>
              </a:rPr>
              <a:t>mầm</a:t>
            </a:r>
            <a:r>
              <a:rPr lang="en-US" sz="2800" b="1" dirty="0">
                <a:latin typeface="Times New Roman"/>
                <a:cs typeface="Calibri"/>
              </a:rPr>
              <a:t> non </a:t>
            </a:r>
            <a:r>
              <a:rPr lang="en-US" sz="2800" b="1" dirty="0" err="1" smtClean="0">
                <a:latin typeface="Times New Roman"/>
                <a:cs typeface="Calibri"/>
              </a:rPr>
              <a:t>Ánh</a:t>
            </a:r>
            <a:r>
              <a:rPr lang="en-US" sz="2800" b="1" dirty="0" smtClean="0">
                <a:latin typeface="Times New Roman"/>
                <a:cs typeface="Calibri"/>
              </a:rPr>
              <a:t> Sao</a:t>
            </a:r>
            <a:endParaRPr lang="en-US" sz="2800" b="1" dirty="0">
              <a:latin typeface="Times New Roman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1E883-DA55-411F-A347-C9DDD3C4B6A1}"/>
              </a:ext>
            </a:extLst>
          </p:cNvPr>
          <p:cNvSpPr txBox="1"/>
          <p:nvPr/>
        </p:nvSpPr>
        <p:spPr>
          <a:xfrm>
            <a:off x="3350079" y="2488292"/>
            <a:ext cx="6389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DF53C-16CD-410F-8DB4-53662099F8E7}"/>
              </a:ext>
            </a:extLst>
          </p:cNvPr>
          <p:cNvSpPr txBox="1"/>
          <p:nvPr/>
        </p:nvSpPr>
        <p:spPr>
          <a:xfrm>
            <a:off x="4327525" y="4091667"/>
            <a:ext cx="4439555" cy="1456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Đề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tài</a:t>
            </a:r>
            <a:r>
              <a:rPr lang="en-US" sz="2000" b="1" dirty="0">
                <a:latin typeface="Times New Roman"/>
                <a:cs typeface="Times New Roman"/>
              </a:rPr>
              <a:t>: </a:t>
            </a:r>
            <a:r>
              <a:rPr lang="en-US" sz="2000" b="1" dirty="0" err="1">
                <a:latin typeface="Times New Roman"/>
                <a:cs typeface="Times New Roman"/>
              </a:rPr>
              <a:t>Bài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thơ</a:t>
            </a:r>
            <a:r>
              <a:rPr lang="en-US" sz="2000" b="1" dirty="0">
                <a:latin typeface="Times New Roman"/>
                <a:cs typeface="Times New Roman"/>
              </a:rPr>
              <a:t> "</a:t>
            </a:r>
            <a:r>
              <a:rPr lang="en-US" sz="2000" b="1" dirty="0" err="1">
                <a:latin typeface="Times New Roman"/>
                <a:cs typeface="Times New Roman"/>
              </a:rPr>
              <a:t>Cái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bát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"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Lứa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r>
              <a:rPr lang="en-US" sz="2000" b="1" dirty="0">
                <a:latin typeface="Times New Roman"/>
                <a:cs typeface="Times New Roman"/>
              </a:rPr>
              <a:t>: 4 – 5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Giáo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viên</a:t>
            </a:r>
            <a:r>
              <a:rPr lang="en-US" sz="2000" b="1" dirty="0">
                <a:latin typeface="Times New Roman"/>
                <a:cs typeface="Times New Roman"/>
              </a:rPr>
              <a:t>: </a:t>
            </a:r>
            <a:r>
              <a:rPr lang="en-US" sz="2000" b="1" dirty="0" err="1" smtClean="0">
                <a:latin typeface="Times New Roman"/>
                <a:cs typeface="Times New Roman"/>
              </a:rPr>
              <a:t>Nguyễn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Thị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Phương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Thảo</a:t>
            </a:r>
            <a:endParaRPr lang="en-US" sz="2000" b="1" dirty="0">
              <a:ea typeface="+mn-lt"/>
              <a:cs typeface="+mn-lt"/>
            </a:endParaRPr>
          </a:p>
          <a:p>
            <a:pPr algn="l"/>
            <a:endParaRPr lang="en-US" b="1" dirty="0">
              <a:cs typeface="Calibri"/>
            </a:endParaRPr>
          </a:p>
        </p:txBody>
      </p:sp>
      <p:pic>
        <p:nvPicPr>
          <p:cNvPr id="2" name="FILE_20211109_081744_Thoại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87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4C9E5-8257-4BAD-9A14-1BFD861FED5F}"/>
              </a:ext>
            </a:extLst>
          </p:cNvPr>
          <p:cNvSpPr txBox="1"/>
          <p:nvPr/>
        </p:nvSpPr>
        <p:spPr>
          <a:xfrm>
            <a:off x="3469888" y="372328"/>
            <a:ext cx="5029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đã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mang</a:t>
            </a:r>
            <a:r>
              <a:rPr lang="en-US" sz="2400" b="1" dirty="0">
                <a:latin typeface="Times New Roman"/>
                <a:cs typeface="Calibri"/>
              </a:rPr>
              <a:t> </a:t>
            </a:r>
            <a:r>
              <a:rPr lang="en-US" sz="2400" b="1" dirty="0" err="1">
                <a:latin typeface="Times New Roman"/>
                <a:cs typeface="Calibri"/>
              </a:rPr>
              <a:t>về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tặng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bé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đồ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vật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77AD5E-5554-4C9B-98D2-3DF338ABC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11" y="1251608"/>
            <a:ext cx="2143125" cy="2143125"/>
          </a:xfrm>
          <a:prstGeom prst="rect">
            <a:avLst/>
          </a:prstGeom>
        </p:spPr>
      </p:pic>
      <p:pic>
        <p:nvPicPr>
          <p:cNvPr id="8" name="Picture 8" descr="An orange sports car&#10;&#10;Description automatically generated">
            <a:extLst>
              <a:ext uri="{FF2B5EF4-FFF2-40B4-BE49-F238E27FC236}">
                <a16:creationId xmlns:a16="http://schemas.microsoft.com/office/drawing/2014/main" id="{B5D0CCAD-BE2C-400E-8DF0-5976BC1CC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757" y="1254977"/>
            <a:ext cx="2247900" cy="2136388"/>
          </a:xfrm>
          <a:prstGeom prst="rect">
            <a:avLst/>
          </a:prstGeom>
        </p:spPr>
      </p:pic>
      <p:pic>
        <p:nvPicPr>
          <p:cNvPr id="9" name="Picture 9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9CB38179-F0F1-4CC8-8BCD-4A71382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497" y="3748669"/>
            <a:ext cx="2278567" cy="2102006"/>
          </a:xfrm>
          <a:prstGeom prst="rect">
            <a:avLst/>
          </a:prstGeom>
        </p:spPr>
      </p:pic>
      <p:pic>
        <p:nvPicPr>
          <p:cNvPr id="10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C78404B6-F0A8-4938-B4EB-6F37F92E2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10" y="3674327"/>
            <a:ext cx="2278566" cy="2055543"/>
          </a:xfrm>
          <a:prstGeom prst="rect">
            <a:avLst/>
          </a:prstGeom>
        </p:spPr>
      </p:pic>
      <p:pic>
        <p:nvPicPr>
          <p:cNvPr id="2" name="FILE_20211109_082324_Thoại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0036" y="6237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01EB23D3-7CAB-4EDB-84CB-24FDCE1F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4" y="1211766"/>
            <a:ext cx="3811858" cy="2761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1532A-5E6D-4DD9-91C1-4705FE7B8E36}"/>
              </a:ext>
            </a:extLst>
          </p:cNvPr>
          <p:cNvSpPr txBox="1"/>
          <p:nvPr/>
        </p:nvSpPr>
        <p:spPr>
          <a:xfrm>
            <a:off x="4519962" y="4343400"/>
            <a:ext cx="3495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259831-7636-4843-9933-A0C33659AC28}"/>
              </a:ext>
            </a:extLst>
          </p:cNvPr>
          <p:cNvSpPr txBox="1"/>
          <p:nvPr/>
        </p:nvSpPr>
        <p:spPr>
          <a:xfrm>
            <a:off x="3544229" y="561277"/>
            <a:ext cx="7240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Vì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sao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nâng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niu</a:t>
            </a:r>
            <a:r>
              <a:rPr lang="en-US" sz="2400" b="1" dirty="0">
                <a:latin typeface="Times New Roman"/>
                <a:cs typeface="Calibri"/>
              </a:rPr>
              <a:t>, </a:t>
            </a:r>
            <a:r>
              <a:rPr lang="en-US" sz="2400" b="1" dirty="0" err="1">
                <a:latin typeface="Times New Roman"/>
                <a:cs typeface="Calibri"/>
              </a:rPr>
              <a:t>giữ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cái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bát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FAAD42B9-F4F7-43A2-8CE2-F1262853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815" y="1276815"/>
            <a:ext cx="3811858" cy="2761786"/>
          </a:xfrm>
          <a:prstGeom prst="rect">
            <a:avLst/>
          </a:prstGeom>
        </p:spPr>
      </p:pic>
      <p:pic>
        <p:nvPicPr>
          <p:cNvPr id="2" name="FILE_20211109_082324_Thoại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439" y="61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Calibri Light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Calibri Light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Calibri Light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Calibri Light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Calibri Light"/>
              </a:rPr>
              <a:t>cô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9B64-09A5-4727-8785-51AADDBB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08" y="768485"/>
            <a:ext cx="5992238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5F42A-9339-4062-B37B-DB5B219CE114}"/>
              </a:ext>
            </a:extLst>
          </p:cNvPr>
          <p:cNvSpPr txBox="1"/>
          <p:nvPr/>
        </p:nvSpPr>
        <p:spPr>
          <a:xfrm>
            <a:off x="1499839" y="2373351"/>
            <a:ext cx="95826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/>
                <a:cs typeface="Calibri"/>
              </a:rPr>
              <a:t>XIN CHÀO VÀ HẸN GẶP LẠI</a:t>
            </a:r>
          </a:p>
        </p:txBody>
      </p:sp>
      <p:pic>
        <p:nvPicPr>
          <p:cNvPr id="2" name="FILE_20211109_172003_Thoại 008">
            <a:hlinkClick r:id="" action="ppaction://media"/>
            <a:extLst>
              <a:ext uri="{FF2B5EF4-FFF2-40B4-BE49-F238E27FC236}">
                <a16:creationId xmlns:a16="http://schemas.microsoft.com/office/drawing/2014/main" id="{79607465-6827-4077-A728-6273FF0A5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0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31" y="0"/>
            <a:ext cx="8576441" cy="662151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I. </a:t>
            </a:r>
            <a:r>
              <a:rPr lang="en-US" sz="3600" b="1" dirty="0" err="1" smtClean="0"/>
              <a:t>Mục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đích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yêu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cầu</a:t>
            </a:r>
            <a:r>
              <a:rPr lang="en-US" sz="3600" b="1" dirty="0" smtClean="0"/>
              <a:t>:</a:t>
            </a:r>
            <a:br>
              <a:rPr lang="en-US" sz="3600" b="1" dirty="0" smtClean="0"/>
            </a:br>
            <a:r>
              <a:rPr lang="vi-VN" sz="3600" b="1" dirty="0" smtClean="0"/>
              <a:t>1</a:t>
            </a:r>
            <a:r>
              <a:rPr lang="vi-VN" sz="3600" b="1" dirty="0"/>
              <a:t>. Kiến thức: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dirty="0"/>
              <a:t>- Trẻ nhớ tên bài thơ là “Cái bát xinh xinh” do tác giả Thanh Hoà sáng tác.</a:t>
            </a:r>
            <a:br>
              <a:rPr lang="vi-VN" sz="3600" dirty="0"/>
            </a:br>
            <a:r>
              <a:rPr lang="vi-VN" sz="3600" dirty="0"/>
              <a:t>- Trẻ hiểu nội dung bài thơ.</a:t>
            </a:r>
            <a:br>
              <a:rPr lang="vi-VN" sz="3600" dirty="0"/>
            </a:br>
            <a:r>
              <a:rPr lang="vi-VN" sz="3600" b="1" dirty="0"/>
              <a:t>2. Kỹ năng: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dirty="0"/>
              <a:t>- Rèn trẻ đọc thuộc thơ diễn cảm, đọc rõ lời.</a:t>
            </a:r>
            <a:br>
              <a:rPr lang="vi-VN" sz="3600" dirty="0"/>
            </a:br>
            <a:r>
              <a:rPr lang="vi-VN" sz="3600" dirty="0"/>
              <a:t>- Rèn kỹ năng trả lời được các câu hỏi về nội dung bài thơ.</a:t>
            </a:r>
            <a:br>
              <a:rPr lang="vi-VN" sz="3600" dirty="0"/>
            </a:br>
            <a:r>
              <a:rPr lang="vi-VN" sz="3600" b="1" dirty="0"/>
              <a:t>3. Thái độ: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dirty="0"/>
              <a:t>- Giáo dục trẻ biết yêu quý các nghề trong xã hội và trân trọng các sản phẩm do các cô bác công nhân làm ra.</a:t>
            </a:r>
            <a:br>
              <a:rPr lang="vi-VN" sz="3600" dirty="0"/>
            </a:br>
            <a:r>
              <a:rPr lang="vi-VN" sz="3600" dirty="0"/>
              <a:t> </a:t>
            </a:r>
            <a:br>
              <a:rPr lang="vi-VN" sz="3600" dirty="0"/>
            </a:br>
            <a:r>
              <a:rPr lang="vi-VN" sz="3600" dirty="0"/>
              <a:t> </a:t>
            </a:r>
            <a:br>
              <a:rPr lang="vi-VN" sz="3600" dirty="0"/>
            </a:br>
            <a:r>
              <a:rPr lang="vi-VN" dirty="0"/>
              <a:t> </a:t>
            </a:r>
            <a:br>
              <a:rPr lang="vi-VN" dirty="0"/>
            </a:b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II. </a:t>
            </a:r>
            <a:r>
              <a:rPr lang="en-US" b="1" dirty="0" err="1" smtClean="0"/>
              <a:t>Chuẩn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: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- Ti vi, máy tính có phần mềm nội dung bài thơ.</a:t>
            </a:r>
            <a:br>
              <a:rPr lang="vi-VN" dirty="0"/>
            </a:br>
            <a:r>
              <a:rPr lang="vi-VN" dirty="0"/>
              <a:t>- Nhạc bài: Cháu yêu cô chú công nhân.</a:t>
            </a: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162AA-B5C2-40B0-882D-1C747C695F58}"/>
              </a:ext>
            </a:extLst>
          </p:cNvPr>
          <p:cNvSpPr txBox="1"/>
          <p:nvPr/>
        </p:nvSpPr>
        <p:spPr>
          <a:xfrm>
            <a:off x="3959542" y="1459149"/>
            <a:ext cx="7664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C92D2-F3F8-40C7-A74B-2B6925A1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170" y="1819073"/>
            <a:ext cx="8550613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thoại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DFDE6-A557-423D-BA22-E5B0E962BB60}"/>
              </a:ext>
            </a:extLst>
          </p:cNvPr>
          <p:cNvSpPr txBox="1"/>
          <p:nvPr/>
        </p:nvSpPr>
        <p:spPr>
          <a:xfrm>
            <a:off x="2136905" y="279660"/>
            <a:ext cx="8740739" cy="587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/>
                <a:cs typeface="Times New Roman"/>
              </a:rPr>
              <a:t>Các con </a:t>
            </a:r>
            <a:r>
              <a:rPr lang="en-US" sz="2400" b="1" dirty="0" err="1">
                <a:latin typeface="Times New Roman"/>
                <a:cs typeface="Times New Roman"/>
              </a:rPr>
              <a:t>vừa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nghe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gì</a:t>
            </a:r>
            <a:r>
              <a:rPr lang="en-US" sz="2400" b="1" dirty="0">
                <a:latin typeface="Times New Roman"/>
                <a:cs typeface="Times New Roman"/>
              </a:rPr>
              <a:t>? Do </a:t>
            </a:r>
            <a:r>
              <a:rPr lang="en-US" sz="2400" b="1" dirty="0" err="1">
                <a:latin typeface="Times New Roman"/>
                <a:cs typeface="Times New Roman"/>
              </a:rPr>
              <a:t>ai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sáng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tác</a:t>
            </a:r>
            <a:r>
              <a:rPr lang="en-US" sz="2400" b="1" dirty="0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7E1AB8-FE04-4B70-83B8-C8F806CC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90" y="1958745"/>
            <a:ext cx="6632767" cy="3656444"/>
          </a:xfrm>
          <a:prstGeom prst="rect">
            <a:avLst/>
          </a:prstGeom>
        </p:spPr>
      </p:pic>
      <p:pic>
        <p:nvPicPr>
          <p:cNvPr id="3" name="FILE_20211109_082028_Thoại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179" y="611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081C6-6565-47CF-AA5E-CDD0F650E8E3}"/>
              </a:ext>
            </a:extLst>
          </p:cNvPr>
          <p:cNvSpPr txBox="1"/>
          <p:nvPr/>
        </p:nvSpPr>
        <p:spPr>
          <a:xfrm>
            <a:off x="4352694" y="440473"/>
            <a:ext cx="40999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Trong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có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cs typeface="Times New Roman"/>
              </a:rPr>
              <a:t> ai?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6205" y="1078321"/>
            <a:ext cx="2743200" cy="3993917"/>
            <a:chOff x="1416205" y="1078321"/>
            <a:chExt cx="2743200" cy="3993917"/>
          </a:xfrm>
        </p:grpSpPr>
        <p:pic>
          <p:nvPicPr>
            <p:cNvPr id="5" name="Picture 5" descr="A picture containing text, toy, vector graphics&#10;&#10;Description automatically generated">
              <a:extLst>
                <a:ext uri="{FF2B5EF4-FFF2-40B4-BE49-F238E27FC236}">
                  <a16:creationId xmlns:a16="http://schemas.microsoft.com/office/drawing/2014/main" id="{0A9B021C-DC87-4C67-9AC0-3256C95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9" b="90000" l="10000" r="90000">
                          <a14:foregroundMark x1="31889" y1="2719" x2="31889" y2="2719"/>
                          <a14:foregroundMark x1="19222" y1="14211" x2="19222" y2="14211"/>
                          <a14:foregroundMark x1="17889" y1="74561" x2="17889" y2="74561"/>
                          <a14:foregroundMark x1="86444" y1="74561" x2="86444" y2="74561"/>
                          <a14:foregroundMark x1="76556" y1="16053" x2="76556" y2="160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6205" y="1078321"/>
              <a:ext cx="2743200" cy="34747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70A5C-ED5F-4975-9865-23AAF0B9E194}"/>
                </a:ext>
              </a:extLst>
            </p:cNvPr>
            <p:cNvSpPr txBox="1"/>
            <p:nvPr/>
          </p:nvSpPr>
          <p:spPr>
            <a:xfrm>
              <a:off x="2376835" y="4672128"/>
              <a:ext cx="7266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 err="1">
                  <a:latin typeface="Times New Roman"/>
                  <a:cs typeface="Times New Roman"/>
                </a:rPr>
                <a:t>Bố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" name="FILE_20211109_082324_Thoại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36909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07463" y="2064836"/>
            <a:ext cx="2378846" cy="3628537"/>
            <a:chOff x="4707463" y="2064836"/>
            <a:chExt cx="2378846" cy="3628537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8337A807-A738-4061-A8DD-4BEE1C42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9500" l="7250" r="94000">
                          <a14:foregroundMark x1="17583" y1="21167" x2="17583" y2="21167"/>
                          <a14:foregroundMark x1="76750" y1="13000" x2="76750" y2="13000"/>
                          <a14:foregroundMark x1="94083" y1="94333" x2="94083" y2="94333"/>
                          <a14:foregroundMark x1="7250" y1="88750" x2="7250" y2="8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7463" y="2064836"/>
              <a:ext cx="2378846" cy="30074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7309" y="5293263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Mẹ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9365" y="3255782"/>
            <a:ext cx="2036957" cy="3181182"/>
            <a:chOff x="7729365" y="3255782"/>
            <a:chExt cx="2036957" cy="3181182"/>
          </a:xfrm>
        </p:grpSpPr>
        <p:pic>
          <p:nvPicPr>
            <p:cNvPr id="7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5E2188B-74F3-4F7C-8E87-A6E7F58B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91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9365" y="3255782"/>
              <a:ext cx="2036957" cy="2594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52625" y="6036854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3007-FCC5-4B6B-A4FA-C2953B8B31A7}"/>
              </a:ext>
            </a:extLst>
          </p:cNvPr>
          <p:cNvSpPr txBox="1"/>
          <p:nvPr/>
        </p:nvSpPr>
        <p:spPr>
          <a:xfrm>
            <a:off x="4361985" y="366131"/>
            <a:ext cx="38211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làm</a:t>
            </a:r>
            <a:r>
              <a:rPr lang="en-US" sz="2400" b="1" dirty="0">
                <a:latin typeface="Times New Roman"/>
                <a:cs typeface="Calibri"/>
              </a:rPr>
              <a:t> ở </a:t>
            </a:r>
            <a:r>
              <a:rPr lang="en-US" sz="2400" b="1" dirty="0" err="1">
                <a:latin typeface="Times New Roman"/>
                <a:cs typeface="Calibri"/>
              </a:rPr>
              <a:t>đâu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52D22-07B3-4741-B1FE-686C44949D90}"/>
              </a:ext>
            </a:extLst>
          </p:cNvPr>
          <p:cNvSpPr txBox="1"/>
          <p:nvPr/>
        </p:nvSpPr>
        <p:spPr>
          <a:xfrm>
            <a:off x="4492082" y="1524354"/>
            <a:ext cx="35609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Nhà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Tràng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pic>
        <p:nvPicPr>
          <p:cNvPr id="4" name="FILE_20211109_082324_Thoại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9813" y="62484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5BEF0-1C68-48DC-8CA4-59AB83A2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933" y="2278321"/>
            <a:ext cx="5554133" cy="3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136</Words>
  <Application>Microsoft Office PowerPoint</Application>
  <PresentationFormat>Widescreen</PresentationFormat>
  <Paragraphs>27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I. Mục đích – yêu cầu: 1. Kiến thức: - Trẻ nhớ tên bài thơ là “Cái bát xinh xinh” do tác giả Thanh Hoà sáng tác. - Trẻ hiểu nội dung bài thơ. 2. Kỹ năng: - Rèn trẻ đọc thuộc thơ diễn cảm, đọc rõ lời. - Rèn kỹ năng trả lời được các câu hỏi về nội dung bài thơ. 3. Thái độ: - Giáo dục trẻ biết yêu quý các nghề trong xã hội và trân trọng các sản phẩm do các cô bác công nhân làm ra.       </vt:lpstr>
      <vt:lpstr>   II. Chuẩn bị: - Ti vi, máy tính có phần mềm nội dung bài thơ. - Nhạc bài: Cháu yêu cô chú công nhân.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 cùng cô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</cp:lastModifiedBy>
  <cp:revision>223</cp:revision>
  <dcterms:created xsi:type="dcterms:W3CDTF">2021-11-08T14:36:42Z</dcterms:created>
  <dcterms:modified xsi:type="dcterms:W3CDTF">2024-06-12T03:36:20Z</dcterms:modified>
</cp:coreProperties>
</file>