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5" r:id="rId6"/>
    <p:sldId id="266" r:id="rId7"/>
    <p:sldId id="264" r:id="rId8"/>
    <p:sldId id="268" r:id="rId9"/>
    <p:sldId id="269" r:id="rId10"/>
    <p:sldId id="270" r:id="rId11"/>
    <p:sldId id="258" r:id="rId12"/>
    <p:sldId id="259" r:id="rId13"/>
    <p:sldId id="260" r:id="rId14"/>
    <p:sldId id="261" r:id="rId15"/>
    <p:sldId id="271" r:id="rId16"/>
    <p:sldId id="272" r:id="rId17"/>
  </p:sldIdLst>
  <p:sldSz cx="18288000" cy="10287000"/>
  <p:notesSz cx="6858000" cy="9144000"/>
  <p:embeddedFontLst>
    <p:embeddedFont>
      <p:font typeface="Noto Serif Display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71500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714500"/>
            <a:ext cx="19049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8225" y="5377815"/>
            <a:ext cx="55165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229100"/>
            <a:ext cx="1066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362700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(24-36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guyễn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9056013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24599" r="13098"/>
          <a:stretch/>
        </p:blipFill>
        <p:spPr>
          <a:xfrm>
            <a:off x="1086855" y="4108726"/>
            <a:ext cx="3561345" cy="49472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4859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292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6230600" h="10287000">
                <a:moveTo>
                  <a:pt x="0" y="0"/>
                </a:moveTo>
                <a:lnTo>
                  <a:pt x="16230600" y="0"/>
                </a:lnTo>
                <a:lnTo>
                  <a:pt x="16230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66" b="-91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00600" y="266700"/>
            <a:ext cx="12072320" cy="120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4"/>
              </a:lnSpc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yêu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trăng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như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-239138"/>
            <a:ext cx="18669000" cy="10526137"/>
          </a:xfrm>
          <a:custGeom>
            <a:avLst/>
            <a:gdLst/>
            <a:ahLst/>
            <a:cxnLst/>
            <a:rect l="l" t="t" r="r" b="b"/>
            <a:pathLst>
              <a:path w="17381738" h="10287000">
                <a:moveTo>
                  <a:pt x="0" y="0"/>
                </a:moveTo>
                <a:lnTo>
                  <a:pt x="17381738" y="0"/>
                </a:lnTo>
                <a:lnTo>
                  <a:pt x="17381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43" r="-12038" b="-324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800100"/>
            <a:ext cx="8153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  <a:spcBef>
                <a:spcPct val="0"/>
              </a:spcBef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Bé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mong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trăng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182" y="-40562"/>
            <a:ext cx="18135600" cy="10287000"/>
          </a:xfrm>
          <a:custGeom>
            <a:avLst/>
            <a:gdLst/>
            <a:ahLst/>
            <a:cxnLst/>
            <a:rect l="l" t="t" r="r" b="b"/>
            <a:pathLst>
              <a:path w="16813410" h="10595926">
                <a:moveTo>
                  <a:pt x="0" y="0"/>
                </a:moveTo>
                <a:lnTo>
                  <a:pt x="16813410" y="0"/>
                </a:lnTo>
                <a:lnTo>
                  <a:pt x="16813410" y="10595926"/>
                </a:lnTo>
                <a:lnTo>
                  <a:pt x="0" y="10595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66" b="-85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600" y="952500"/>
            <a:ext cx="73152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Ai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cũng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muốn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chơi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cùng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trăng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nữa</a:t>
            </a:r>
            <a:r>
              <a:rPr lang="en-US" sz="3200" dirty="0" smtClean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?</a:t>
            </a:r>
            <a:endParaRPr lang="en-US" sz="3200" dirty="0">
              <a:solidFill>
                <a:srgbClr val="000000"/>
              </a:solidFill>
              <a:latin typeface="Noto Serif Display"/>
              <a:ea typeface="Noto Serif Display"/>
              <a:cs typeface="Noto Serif Display"/>
              <a:sym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7764943" h="10287000">
                <a:moveTo>
                  <a:pt x="0" y="0"/>
                </a:moveTo>
                <a:lnTo>
                  <a:pt x="17764943" y="0"/>
                </a:lnTo>
                <a:lnTo>
                  <a:pt x="177649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50" b="-37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257300"/>
            <a:ext cx="94488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trăng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đừng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lặn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079300"/>
            <a:ext cx="1417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Qua </a:t>
            </a:r>
            <a:r>
              <a:rPr lang="vi-VN" sz="3600" dirty="0">
                <a:latin typeface="+mj-lt"/>
              </a:rPr>
              <a:t>bài thơ các con thấy bạn nhỏ có yêu trăng không ?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-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Còn chúng mình thì sao chúng mình có yêu trăng không ? vì sao ?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-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Đúng rồi đấy vì ánh trăng của đêm rằm Trung Thu rất sáng cho chúng mình được vui chơi, </a:t>
            </a:r>
            <a:r>
              <a:rPr lang="vi-VN" sz="3600" dirty="0" smtClean="0">
                <a:latin typeface="+mj-lt"/>
              </a:rPr>
              <a:t>đựơc </a:t>
            </a:r>
            <a:r>
              <a:rPr lang="vi-VN" sz="3600" dirty="0">
                <a:latin typeface="+mj-lt"/>
              </a:rPr>
              <a:t>đi rước đèn ông sao…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6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485900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3:trẻ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é yêu trăng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Lê Bình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74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723900"/>
            <a:ext cx="1432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 – YÊU 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</a:p>
          <a:p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altLang="en-US" sz="3600" b="1" dirty="0">
                <a:latin typeface="Times New Roman" pitchFamily="18" charset="0"/>
              </a:rPr>
              <a:t>- </a:t>
            </a:r>
            <a:r>
              <a:rPr lang="vi-VN" altLang="en-US" sz="3600" dirty="0">
                <a:latin typeface="Times New Roman" pitchFamily="18" charset="0"/>
              </a:rPr>
              <a:t>Trẻ nhớ tên bài thơ, tên tác giả. Trẻ hiểu nội dung bài thơ </a:t>
            </a:r>
            <a:r>
              <a:rPr lang="en-US" altLang="en-US" sz="3600" dirty="0" smtClean="0">
                <a:latin typeface="Times New Roman" pitchFamily="18" charset="0"/>
              </a:rPr>
              <a:t>“</a:t>
            </a:r>
            <a:r>
              <a:rPr lang="en-US" altLang="en-US" sz="3600" dirty="0" err="1" smtClean="0">
                <a:latin typeface="Times New Roman" pitchFamily="18" charset="0"/>
              </a:rPr>
              <a:t>Bé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</a:rPr>
              <a:t>yêu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</a:rPr>
              <a:t>trăng</a:t>
            </a:r>
            <a:r>
              <a:rPr lang="en-US" altLang="en-US" sz="3600" dirty="0" smtClean="0">
                <a:latin typeface="Times New Roman" pitchFamily="18" charset="0"/>
              </a:rPr>
              <a:t>’’</a:t>
            </a:r>
            <a:r>
              <a:rPr lang="vi-VN" altLang="en-US" sz="3600" dirty="0">
                <a:latin typeface="Times New Roman" pitchFamily="18" charset="0"/>
              </a:rPr>
              <a:t>.</a:t>
            </a:r>
          </a:p>
          <a:p>
            <a:r>
              <a:rPr lang="vi-VN" altLang="en-US" sz="3600" dirty="0">
                <a:latin typeface="Times New Roman" pitchFamily="18" charset="0"/>
              </a:rPr>
              <a:t>+ Trẻ biết đọc cùng cô cả bài thơ </a:t>
            </a:r>
            <a:r>
              <a:rPr lang="vi-VN" altLang="en-US" sz="3600" dirty="0" smtClean="0">
                <a:latin typeface="Times New Roman" pitchFamily="18" charset="0"/>
              </a:rPr>
              <a:t>“</a:t>
            </a:r>
            <a:r>
              <a:rPr lang="en-US" altLang="en-US" sz="3600" dirty="0" err="1">
                <a:latin typeface="Times New Roman" pitchFamily="18" charset="0"/>
              </a:rPr>
              <a:t>Bé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yêu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trăng</a:t>
            </a:r>
            <a:r>
              <a:rPr lang="vi-VN" altLang="en-US" sz="3600" dirty="0" smtClean="0">
                <a:latin typeface="Times New Roman" pitchFamily="18" charset="0"/>
              </a:rPr>
              <a:t> ”</a:t>
            </a:r>
            <a:endParaRPr lang="en-US" altLang="en-US" sz="3600" dirty="0" smtClean="0">
              <a:latin typeface="Times New Roman" pitchFamily="18" charset="0"/>
            </a:endParaRPr>
          </a:p>
          <a:p>
            <a:r>
              <a:rPr lang="en-US" sz="3600" b="1" dirty="0"/>
              <a:t>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chú ý ghi nhớ và lắng nghe cô đọc thơ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vi-VN" sz="3600" dirty="0">
                <a:latin typeface="+mj-lt"/>
              </a:rPr>
              <a:t>- Giáo dục trẻ đi học ngoan, biết đoàn kết và biết giúp đỡ bạn bè.</a:t>
            </a:r>
            <a:endParaRPr lang="vi-VN" alt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96100"/>
            <a:ext cx="998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H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ình ảnh minh hoạ nội dung bài thơ</a:t>
            </a:r>
            <a:r>
              <a:rPr lang="vi-VN" altLang="en-US" sz="3600" dirty="0"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324100"/>
            <a:ext cx="9296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solidFill>
                  <a:srgbClr val="3C3C3C"/>
                </a:solidFill>
                <a:latin typeface="Times New Roman" pitchFamily="18" charset="0"/>
              </a:rPr>
              <a:t>- </a:t>
            </a:r>
            <a:r>
              <a:rPr lang="en-US" altLang="en-US" sz="3600" dirty="0" err="1">
                <a:solidFill>
                  <a:srgbClr val="3C3C3C"/>
                </a:solidFill>
                <a:latin typeface="Times New Roman" pitchFamily="18" charset="0"/>
              </a:rPr>
              <a:t>Cô</a:t>
            </a:r>
            <a:r>
              <a:rPr lang="en-US" altLang="en-US" sz="3600" dirty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3C3C3C"/>
                </a:solidFill>
                <a:latin typeface="Times New Roman" pitchFamily="18" charset="0"/>
              </a:rPr>
              <a:t>cho</a:t>
            </a:r>
            <a:r>
              <a:rPr lang="en-US" altLang="en-US" sz="3600" dirty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3C3C3C"/>
                </a:solidFill>
                <a:latin typeface="Times New Roman" pitchFamily="18" charset="0"/>
              </a:rPr>
              <a:t>trẻ</a:t>
            </a:r>
            <a:r>
              <a:rPr lang="en-US" altLang="en-US" sz="3600" dirty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3C3C3C"/>
                </a:solidFill>
                <a:latin typeface="Times New Roman" pitchFamily="18" charset="0"/>
              </a:rPr>
              <a:t>xem</a:t>
            </a:r>
            <a:r>
              <a:rPr lang="en-US" altLang="en-US" sz="3600" dirty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số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hình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ảnh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đêm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trung</a:t>
            </a:r>
            <a:r>
              <a:rPr lang="en-US" altLang="en-US" sz="3600" dirty="0" smtClean="0">
                <a:solidFill>
                  <a:srgbClr val="3C3C3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3C3C3C"/>
                </a:solidFill>
                <a:latin typeface="Times New Roman" pitchFamily="18" charset="0"/>
              </a:rPr>
              <a:t>thu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15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31520" y="5372100"/>
            <a:ext cx="5543749" cy="3896591"/>
          </a:xfrm>
          <a:custGeom>
            <a:avLst/>
            <a:gdLst/>
            <a:ahLst/>
            <a:cxnLst/>
            <a:rect l="l" t="t" r="r" b="b"/>
            <a:pathLst>
              <a:path w="5543749" h="4485397">
                <a:moveTo>
                  <a:pt x="0" y="0"/>
                </a:moveTo>
                <a:lnTo>
                  <a:pt x="5543749" y="0"/>
                </a:lnTo>
                <a:lnTo>
                  <a:pt x="5543749" y="4485397"/>
                </a:lnTo>
                <a:lnTo>
                  <a:pt x="0" y="448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27420" y="5034394"/>
            <a:ext cx="7221756" cy="4572001"/>
          </a:xfrm>
          <a:custGeom>
            <a:avLst/>
            <a:gdLst/>
            <a:ahLst/>
            <a:cxnLst/>
            <a:rect l="l" t="t" r="r" b="b"/>
            <a:pathLst>
              <a:path w="7221756" h="5344100">
                <a:moveTo>
                  <a:pt x="0" y="0"/>
                </a:moveTo>
                <a:lnTo>
                  <a:pt x="7221756" y="0"/>
                </a:lnTo>
                <a:lnTo>
                  <a:pt x="7221756" y="5344100"/>
                </a:lnTo>
                <a:lnTo>
                  <a:pt x="0" y="534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7178" y="1028700"/>
            <a:ext cx="2633800" cy="3314852"/>
          </a:xfrm>
          <a:custGeom>
            <a:avLst/>
            <a:gdLst/>
            <a:ahLst/>
            <a:cxnLst/>
            <a:rect l="l" t="t" r="r" b="b"/>
            <a:pathLst>
              <a:path w="2633800" h="3314852">
                <a:moveTo>
                  <a:pt x="0" y="0"/>
                </a:moveTo>
                <a:lnTo>
                  <a:pt x="2633800" y="0"/>
                </a:lnTo>
                <a:lnTo>
                  <a:pt x="2633800" y="3314852"/>
                </a:lnTo>
                <a:lnTo>
                  <a:pt x="0" y="3314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11301" y="2371833"/>
            <a:ext cx="1514374" cy="2203454"/>
          </a:xfrm>
          <a:custGeom>
            <a:avLst/>
            <a:gdLst/>
            <a:ahLst/>
            <a:cxnLst/>
            <a:rect l="l" t="t" r="r" b="b"/>
            <a:pathLst>
              <a:path w="1514374" h="2203454">
                <a:moveTo>
                  <a:pt x="0" y="0"/>
                </a:moveTo>
                <a:lnTo>
                  <a:pt x="1514374" y="0"/>
                </a:lnTo>
                <a:lnTo>
                  <a:pt x="1514374" y="2203455"/>
                </a:lnTo>
                <a:lnTo>
                  <a:pt x="0" y="2203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48305">
            <a:off x="2411420" y="1255418"/>
            <a:ext cx="2343621" cy="2232831"/>
          </a:xfrm>
          <a:custGeom>
            <a:avLst/>
            <a:gdLst/>
            <a:ahLst/>
            <a:cxnLst/>
            <a:rect l="l" t="t" r="r" b="b"/>
            <a:pathLst>
              <a:path w="2343621" h="2232831">
                <a:moveTo>
                  <a:pt x="0" y="0"/>
                </a:moveTo>
                <a:lnTo>
                  <a:pt x="2343620" y="0"/>
                </a:lnTo>
                <a:lnTo>
                  <a:pt x="2343620" y="2232831"/>
                </a:lnTo>
                <a:lnTo>
                  <a:pt x="0" y="22328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7806" y="384673"/>
            <a:ext cx="6877248" cy="4758827"/>
          </a:xfrm>
          <a:custGeom>
            <a:avLst/>
            <a:gdLst/>
            <a:ahLst/>
            <a:cxnLst/>
            <a:rect l="l" t="t" r="r" b="b"/>
            <a:pathLst>
              <a:path w="6430847" h="4758827">
                <a:moveTo>
                  <a:pt x="0" y="0"/>
                </a:moveTo>
                <a:lnTo>
                  <a:pt x="6430848" y="0"/>
                </a:lnTo>
                <a:lnTo>
                  <a:pt x="6430848" y="4758827"/>
                </a:lnTo>
                <a:lnTo>
                  <a:pt x="0" y="4758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3705" y="5565572"/>
            <a:ext cx="6154546" cy="3692728"/>
          </a:xfrm>
          <a:custGeom>
            <a:avLst/>
            <a:gdLst/>
            <a:ahLst/>
            <a:cxnLst/>
            <a:rect l="l" t="t" r="r" b="b"/>
            <a:pathLst>
              <a:path w="6154546" h="3692728">
                <a:moveTo>
                  <a:pt x="0" y="0"/>
                </a:moveTo>
                <a:lnTo>
                  <a:pt x="6154546" y="0"/>
                </a:lnTo>
                <a:lnTo>
                  <a:pt x="6154546" y="3692728"/>
                </a:lnTo>
                <a:lnTo>
                  <a:pt x="0" y="36927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6903" y="5372100"/>
            <a:ext cx="6688151" cy="4234295"/>
          </a:xfrm>
          <a:custGeom>
            <a:avLst/>
            <a:gdLst/>
            <a:ahLst/>
            <a:cxnLst/>
            <a:rect l="l" t="t" r="r" b="b"/>
            <a:pathLst>
              <a:path w="6688151" h="4949232">
                <a:moveTo>
                  <a:pt x="0" y="0"/>
                </a:moveTo>
                <a:lnTo>
                  <a:pt x="6688151" y="0"/>
                </a:lnTo>
                <a:lnTo>
                  <a:pt x="6688151" y="4949232"/>
                </a:lnTo>
                <a:lnTo>
                  <a:pt x="0" y="4949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10800" y="616409"/>
            <a:ext cx="6477001" cy="3958879"/>
          </a:xfrm>
          <a:custGeom>
            <a:avLst/>
            <a:gdLst/>
            <a:ahLst/>
            <a:cxnLst/>
            <a:rect l="l" t="t" r="r" b="b"/>
            <a:pathLst>
              <a:path w="5660533" h="3958879">
                <a:moveTo>
                  <a:pt x="0" y="0"/>
                </a:moveTo>
                <a:lnTo>
                  <a:pt x="5660533" y="0"/>
                </a:lnTo>
                <a:lnTo>
                  <a:pt x="5660533" y="3958879"/>
                </a:lnTo>
                <a:lnTo>
                  <a:pt x="0" y="395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091" r="-5091" b="-49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578842" y="981075"/>
            <a:ext cx="2621215" cy="43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</a:pPr>
            <a:r>
              <a:rPr lang="en-US" sz="2545">
                <a:solidFill>
                  <a:srgbClr val="FDC54A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TẾT TRUNG THU </a:t>
            </a:r>
          </a:p>
        </p:txBody>
      </p:sp>
      <p:sp>
        <p:nvSpPr>
          <p:cNvPr id="12" name="Freeform 12"/>
          <p:cNvSpPr/>
          <p:nvPr/>
        </p:nvSpPr>
        <p:spPr>
          <a:xfrm>
            <a:off x="9829800" y="384673"/>
            <a:ext cx="7391400" cy="4190614"/>
          </a:xfrm>
          <a:custGeom>
            <a:avLst/>
            <a:gdLst/>
            <a:ahLst/>
            <a:cxnLst/>
            <a:rect l="l" t="t" r="r" b="b"/>
            <a:pathLst>
              <a:path w="6449869" h="4772903">
                <a:moveTo>
                  <a:pt x="0" y="0"/>
                </a:moveTo>
                <a:lnTo>
                  <a:pt x="6449869" y="0"/>
                </a:lnTo>
                <a:lnTo>
                  <a:pt x="6449869" y="4772903"/>
                </a:lnTo>
                <a:lnTo>
                  <a:pt x="0" y="4772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6230600" h="10287000">
                <a:moveTo>
                  <a:pt x="0" y="0"/>
                </a:moveTo>
                <a:lnTo>
                  <a:pt x="16230600" y="0"/>
                </a:lnTo>
                <a:lnTo>
                  <a:pt x="16230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66" b="-9166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11201400" y="7239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Bé yêu trăng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Bằng giọng hát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Trăng vằng vặc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Soi bé cười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53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-239138"/>
            <a:ext cx="18669000" cy="10526137"/>
          </a:xfrm>
          <a:custGeom>
            <a:avLst/>
            <a:gdLst/>
            <a:ahLst/>
            <a:cxnLst/>
            <a:rect l="l" t="t" r="r" b="b"/>
            <a:pathLst>
              <a:path w="17381738" h="10287000">
                <a:moveTo>
                  <a:pt x="0" y="0"/>
                </a:moveTo>
                <a:lnTo>
                  <a:pt x="17381738" y="0"/>
                </a:lnTo>
                <a:lnTo>
                  <a:pt x="17381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43" r="-12038" b="-3243"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990600" y="12573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Ông trăng ơi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Đừng lặn nhé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Để cho bé</a:t>
            </a:r>
            <a:br>
              <a:rPr lang="vi-VN" sz="3600" b="1" dirty="0">
                <a:solidFill>
                  <a:schemeClr val="bg1"/>
                </a:solidFill>
                <a:latin typeface="+mj-lt"/>
              </a:rPr>
            </a:br>
            <a:r>
              <a:rPr lang="vi-VN" sz="3600" b="1" dirty="0">
                <a:solidFill>
                  <a:schemeClr val="bg1"/>
                </a:solidFill>
                <a:latin typeface="+mj-lt"/>
              </a:rPr>
              <a:t>Hát dưới trăng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2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89588" cy="102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16383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40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0"/>
            <a:ext cx="18135600" cy="10287000"/>
          </a:xfrm>
          <a:custGeom>
            <a:avLst/>
            <a:gdLst/>
            <a:ahLst/>
            <a:cxnLst/>
            <a:rect l="l" t="t" r="r" b="b"/>
            <a:pathLst>
              <a:path w="16813410" h="10595926">
                <a:moveTo>
                  <a:pt x="0" y="0"/>
                </a:moveTo>
                <a:lnTo>
                  <a:pt x="16813410" y="0"/>
                </a:lnTo>
                <a:lnTo>
                  <a:pt x="16813410" y="10595926"/>
                </a:lnTo>
                <a:lnTo>
                  <a:pt x="0" y="10595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66" b="-85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600" y="952500"/>
            <a:ext cx="7315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  <a:spcBef>
                <a:spcPct val="0"/>
              </a:spcBef>
            </a:pPr>
            <a:r>
              <a:rPr lang="vi-VN" sz="3600" dirty="0">
                <a:latin typeface="+mj-lt"/>
              </a:rPr>
              <a:t>Để chị Hằng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Chơi cùng bé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Để chú Cuội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Vơi buồn tẻ</a:t>
            </a:r>
            <a:endParaRPr lang="en-US" sz="3600" dirty="0">
              <a:solidFill>
                <a:srgbClr val="000000"/>
              </a:solidFill>
              <a:latin typeface="+mj-lt"/>
              <a:ea typeface="Noto Serif Display"/>
              <a:cs typeface="Noto Serif Display"/>
              <a:sym typeface="Noto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457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7764943" h="10287000">
                <a:moveTo>
                  <a:pt x="0" y="0"/>
                </a:moveTo>
                <a:lnTo>
                  <a:pt x="17764943" y="0"/>
                </a:lnTo>
                <a:lnTo>
                  <a:pt x="177649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50" b="-3750"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2057400" y="962891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Ông trăng ơi</a:t>
            </a:r>
            <a:br>
              <a:rPr lang="vi-VN" sz="3600" b="1" dirty="0">
                <a:latin typeface="+mj-lt"/>
              </a:rPr>
            </a:br>
            <a:r>
              <a:rPr lang="vi-VN" sz="3600" b="1" dirty="0">
                <a:latin typeface="+mj-lt"/>
              </a:rPr>
              <a:t>Đừng lặn nhé</a:t>
            </a:r>
            <a:br>
              <a:rPr lang="vi-VN" sz="3600" b="1" dirty="0">
                <a:latin typeface="+mj-lt"/>
              </a:rPr>
            </a:br>
            <a:r>
              <a:rPr lang="vi-VN" sz="3600" b="1" dirty="0">
                <a:latin typeface="+mj-lt"/>
              </a:rPr>
              <a:t>Để cho bé</a:t>
            </a:r>
            <a:br>
              <a:rPr lang="vi-VN" sz="3600" b="1" dirty="0">
                <a:latin typeface="+mj-lt"/>
              </a:rPr>
            </a:br>
            <a:r>
              <a:rPr lang="vi-VN" sz="3600" b="1" dirty="0">
                <a:latin typeface="+mj-lt"/>
              </a:rPr>
              <a:t>Hát cùng trăng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184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Noto Serif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nội dung văn bản</dc:title>
  <cp:lastModifiedBy>Windows User</cp:lastModifiedBy>
  <cp:revision>17</cp:revision>
  <dcterms:created xsi:type="dcterms:W3CDTF">2006-08-16T00:00:00Z</dcterms:created>
  <dcterms:modified xsi:type="dcterms:W3CDTF">2024-09-19T03:50:13Z</dcterms:modified>
  <dc:identifier>DAGQzD80O3o</dc:identifier>
</cp:coreProperties>
</file>