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257" r:id="rId3"/>
    <p:sldId id="272" r:id="rId4"/>
    <p:sldId id="273" r:id="rId5"/>
    <p:sldId id="256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CC3300"/>
    <a:srgbClr val="FFCC00"/>
    <a:srgbClr val="FFFF66"/>
    <a:srgbClr val="008000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60"/>
  </p:normalViewPr>
  <p:slideViewPr>
    <p:cSldViewPr>
      <p:cViewPr varScale="1">
        <p:scale>
          <a:sx n="90" d="100"/>
          <a:sy n="90" d="100"/>
        </p:scale>
        <p:origin x="13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25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861765D-ECF4-74B3-DFD6-59E597D5F6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Sáng kiến kinh nghiệm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20C3FCB-F2AF-25DA-05EA-5B81F13138E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CB08A417-2248-6626-CF48-47CB746083E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  <a:p>
            <a:pPr>
              <a:defRPr/>
            </a:pPr>
            <a:r>
              <a:rPr lang="en-US" altLang="en-US"/>
              <a:t>- GV: Trịnh Hoang fHương</a:t>
            </a: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F7E62894-F283-8C3C-7B91-83D75D7406A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FED7AF5-5DF2-4C1A-BCB4-DF442D5D0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16D86A8-FF8B-B17A-8E40-793AC57C98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4224D34-2DA4-95BB-3321-C427C7B8DA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1006652-04ED-A69F-F7E1-1EA8D6536C9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B066E751-B2F6-F498-A88F-A23A32DBB4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B7C0FA60-4FA9-7C16-8EA9-CC66E061CA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F1BECA9B-A691-4381-4CEC-47E859C7A3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FE72D0C-9070-445E-BFE1-897568FC3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5BEFBE9C-BE0B-99F9-C7BF-F0D5FAB5FC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Trường MN Đại Kim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8EE24C-D50B-6C9F-1EC2-A83691CB93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GV: Trịnh Hoàng Hương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8FDCA575-5385-938D-4D41-666B4DA9F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C5B0E7-30AD-4939-8A66-48A3CA490FE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4285E7D6-84FB-B19A-B7AA-20BBF0495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4648200"/>
            <a:ext cx="4572000" cy="3429000"/>
          </a:xfrm>
          <a:ln/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779B8E2B-1591-E7F7-8D88-EDE56C74E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0264635A-1E87-21B6-2160-206A9A2145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Trường MN Đại Kim</a:t>
            </a:r>
          </a:p>
        </p:txBody>
      </p:sp>
      <p:sp>
        <p:nvSpPr>
          <p:cNvPr id="7171" name="Rectangle 6">
            <a:extLst>
              <a:ext uri="{FF2B5EF4-FFF2-40B4-BE49-F238E27FC236}">
                <a16:creationId xmlns:a16="http://schemas.microsoft.com/office/drawing/2014/main" id="{232CDBF5-EC07-620F-C40E-95040EB3ECE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GV: Trịnh Hoàng Hương</a:t>
            </a:r>
          </a:p>
        </p:txBody>
      </p:sp>
      <p:sp>
        <p:nvSpPr>
          <p:cNvPr id="7172" name="Rectangle 7">
            <a:extLst>
              <a:ext uri="{FF2B5EF4-FFF2-40B4-BE49-F238E27FC236}">
                <a16:creationId xmlns:a16="http://schemas.microsoft.com/office/drawing/2014/main" id="{8D58BE05-AC7D-5565-4821-4B74395ECA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979EB5-ADAB-4BF8-A02E-EDB67DB3B4A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98C88BA4-1CA3-7F61-C73B-AC020E11B0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143995F1-1F07-226B-8A28-892ED2AA9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22AEB431-2597-B2B7-7357-03EDFBBEBD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Trường MN Đại Kim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FF6E59B5-FB8B-ED10-4F03-4970916A95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GV: Trịnh Hoàng Hương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DC832476-11ED-97A1-FA4B-0E519E0AD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4555E4-816A-473E-A8C0-8C7846A116C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64153283-EA9E-F3E0-108E-263D99816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C2826AD8-19C9-D101-297B-224CC31B2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ECA3F4-A0ED-B434-0C4C-84DEE98DA0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F705F-9EA4-F599-42D2-8EBD22E8E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25A49C-186F-29D7-2493-FB4A56D97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DD52F-70C8-49EE-9BC0-64906E6C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28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7D505F-E788-7227-C527-76E619030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3B6FD5-494E-73DF-B3DC-983F83B3D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74B48B-A915-2286-F89E-D78C4798E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B57B3-2786-4E04-8F0D-65D9125756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56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6D4FC1-E825-DE9F-A178-2739F784B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68DAB6-E2A1-C5EA-5DF5-9E6C03F8F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6585F3-4346-7F0B-0F9D-4D80E356D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91A4-4A7C-4DFF-B30E-F2F5DFB98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94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903AF8-40FD-FC41-8830-AB0954828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60F9B2-485E-EFFD-6850-85D652120C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0A013A-6044-AFDB-4114-62AD590A4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2DD68-BAC1-4BDC-8C6A-BBCC1F1B1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998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270CF-361A-E7CE-F8B3-1145BDDF8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A4F45-8363-7B12-FB66-8FB9CCEA11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211B1-D206-1884-3F1E-2016E9F71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C32A2-F935-4CFF-8F13-F57D91432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66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43582D-744E-FCCB-6569-C1DBCD58B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64E205-2FE0-1449-EF3B-C9952E000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F2B8B0-DFDA-AF10-F4C8-A5AF9FE15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423D-AEC3-47E7-9B39-CFB0E4CCB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57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0A77A0-4A33-476C-199A-CD58CF2F1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4EBC21-B25E-1FDA-7DBA-6204054E0B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DEFCA0-7CB5-4782-0157-7AD8668B8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FE46-0BD7-4A73-BC62-9C1B194A9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04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E53F55-CF38-319E-3970-D002FCB9F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ECF61D-AEEC-E8FC-835C-7FD2CDA4E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E9F91-F896-DEC2-9E06-9EC46C147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FFC71-8439-47E8-89A5-56400C9B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49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E8E220-606B-C42F-5A2C-868F444DD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43F151-D4F5-8CDF-A4D0-E2AC2C357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679415-BBD3-C749-3CD0-57DDA9157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A8676-3DD4-41AC-B64B-D177C3976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74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BBF3D8-EDCA-6114-46F8-F5F64DA96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A5A014-1B7D-5079-F3AF-5C11697E49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227635-99DB-3A94-9438-B8576EF83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71CF7-808C-4EA4-9058-3FAFB974C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61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4041DF-0641-7461-64F4-EBFB6134C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E7A45F-7398-16CC-2AF7-ED4584903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661A94-9783-8BC0-C07A-3BCE41E18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F13D-C58D-4B6E-8004-7EE634AEF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01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CF6754-F456-EE40-48C9-EEFAFAFB6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155875-19D9-10ED-B1BD-1EDEF03E1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289DF-6FF4-32A1-9E73-17B2BBEC3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70EE-BBA4-4DB7-A8D0-908EE9B81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90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21453-88F5-B0CD-3C90-D4B559E5D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B5DC5E-7C1C-A4B3-13BE-0FF8D80A20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30CC97-CDF8-0C1F-DD00-9D545FFF6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6DC4E-15C4-4F5B-B888-8B86E32BD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21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45E85A-8B95-605F-30CA-7E4143516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EB94C7-1E5A-B604-9796-2E422A4AA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EA860F7-B3B2-8CF9-A766-34D6FC588B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F870CF-8E6D-3BCF-F42C-0E72D453D9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9EABD9-BD46-5191-0E43-498F6AFF87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EDD56B6-AA80-4618-840F-E33CC988B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08.wav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Luu%20tuan\tai%20lieu%20lam%20SKKN\giao%20an\giao%20an%20chuan%201\chuan%202\MGN\C&#272;%20B&#7843;n%20th&#226;n\P_T\L&#253;%20K&#233;o%20Ch&#224;i.mp3" TargetMode="External"/><Relationship Id="rId1" Type="http://schemas.openxmlformats.org/officeDocument/2006/relationships/audio" Target="file:///E:\Luu%20tuan\tai%20lieu%20lam%20SKKN\giao%20an\giao%20an%20chuan%201\chuan%202\MGN\C&#272;%20B&#7843;n%20th&#226;n\P_T\M2U00809.wav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10.wav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11.wav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file:///E:\Luu%20tuan\tai%20lieu%20lam%20SKKN\giao%20an\giao%20an%20chuan%201\chuan%202\MGN\C&#272;%20B&#7843;n%20th&#226;n\P_T\em%20tap%20mua.mp3" TargetMode="External"/><Relationship Id="rId7" Type="http://schemas.openxmlformats.org/officeDocument/2006/relationships/image" Target="../media/image12.jpeg"/><Relationship Id="rId2" Type="http://schemas.openxmlformats.org/officeDocument/2006/relationships/audio" Target="file:///E:\Luu%20tuan\tai%20lieu%20lam%20SKKN\giao%20an\giao%20an%20chuan%201\chuan%202\MGN\C&#272;%20B&#7843;n%20th&#226;n\P_T\M2U00814.wav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gif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792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794.wav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Toan-%20XDPPPT%20cua%20BT\nhac\Tay%20tho&#795;m%20tay%20ngoan.mp4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Luu%20tuan\tai%20lieu%20lam%20SKKN\giao%20an\giao%20an%20chuan%201\chuan%202\MGN\C&#272;%20B&#7843;n%20th&#226;n\P_T\M2U00795.wav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Luu%20tuan\tai%20lieu%20lam%20SKKN\giao%20an\giao%20an%20chuan%201\chuan%202\MGN\C&#272;%20B&#7843;n%20th&#226;n\P_T\M2U00800.wav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02.wav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03.wav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04.wav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A white rectangular sign with green and blue dots&#10;&#10;Description automatically generated">
            <a:extLst>
              <a:ext uri="{FF2B5EF4-FFF2-40B4-BE49-F238E27FC236}">
                <a16:creationId xmlns:a16="http://schemas.microsoft.com/office/drawing/2014/main" id="{E6F5D52F-4F4D-AFC8-E0AC-675058C8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>
            <a:extLst>
              <a:ext uri="{FF2B5EF4-FFF2-40B4-BE49-F238E27FC236}">
                <a16:creationId xmlns:a16="http://schemas.microsoft.com/office/drawing/2014/main" id="{AA6DD3C8-7F26-5740-E1B4-5BB10B819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90825"/>
            <a:ext cx="83820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 Làm quen với toán</a:t>
            </a: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C5F1FAF9-F96E-82A3-ED08-CEEC1704C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78213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990000"/>
                </a:solidFill>
              </a:rPr>
              <a:t>Xác định phía phải – phía trái của bản thân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72484EC-9C3E-CA4D-E430-E03F3EE8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6388"/>
            <a:ext cx="9144000" cy="6302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9907D6-8472-FA6B-DC4B-A897A9D81393}"/>
              </a:ext>
            </a:extLst>
          </p:cNvPr>
          <p:cNvSpPr/>
          <p:nvPr/>
        </p:nvSpPr>
        <p:spPr>
          <a:xfrm>
            <a:off x="685800" y="5003800"/>
            <a:ext cx="7696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nhỡ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4-5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Kiều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Lan Anh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38600" y="1285321"/>
            <a:ext cx="1030130" cy="1066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F94B8ED-57A8-07F7-1977-4EE86A0F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Trẻ làm vận động theo cô</a:t>
            </a:r>
          </a:p>
        </p:txBody>
      </p:sp>
      <p:graphicFrame>
        <p:nvGraphicFramePr>
          <p:cNvPr id="13334" name="Group 22">
            <a:extLst>
              <a:ext uri="{FF2B5EF4-FFF2-40B4-BE49-F238E27FC236}">
                <a16:creationId xmlns:a16="http://schemas.microsoft.com/office/drawing/2014/main" id="{622FCB5B-A27E-A151-1A74-47C7FB56F37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676400" y="1905000"/>
          <a:ext cx="7010400" cy="4221163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tai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tai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Dậm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chân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Dậm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chân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Bịt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Bịt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Nghiêng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người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Nghiêng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ngươi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Quay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đầu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Quay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đầu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Thình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thịch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Thình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thịch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Quay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Quay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66" name="Picture 23" descr="user297071_pic42726_1213589560">
            <a:extLst>
              <a:ext uri="{FF2B5EF4-FFF2-40B4-BE49-F238E27FC236}">
                <a16:creationId xmlns:a16="http://schemas.microsoft.com/office/drawing/2014/main" id="{F55A75A7-9034-85F4-BD2D-B3FD9392E4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29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M2U00808.wav">
            <a:hlinkClick r:id="" action="ppaction://media"/>
            <a:extLst>
              <a:ext uri="{FF2B5EF4-FFF2-40B4-BE49-F238E27FC236}">
                <a16:creationId xmlns:a16="http://schemas.microsoft.com/office/drawing/2014/main" id="{A9B070F2-2D64-B34A-1D6D-108DB6388C5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77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1054623-Royalty-Free-Vector-Clip-Art-Illustration-Of-A-St-Patricks-Day-Leprechaun-Girl-Jumping-With-A-Hat-Of-Shamrocks">
            <a:extLst>
              <a:ext uri="{FF2B5EF4-FFF2-40B4-BE49-F238E27FC236}">
                <a16:creationId xmlns:a16="http://schemas.microsoft.com/office/drawing/2014/main" id="{3A9DDBF3-F20D-16C1-E9F7-8A2D2B56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"/>
          <a:stretch>
            <a:fillRect/>
          </a:stretch>
        </p:blipFill>
        <p:spPr bwMode="auto">
          <a:xfrm>
            <a:off x="-11113" y="0"/>
            <a:ext cx="2754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37F0BCA8-1886-1832-E1DB-D3E13F137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0400" y="533400"/>
            <a:ext cx="57150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Nào các ban ơi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Lại đây cùng chơi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Lại đây cùng học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Bạn dùng tay phải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Giơ mũ lên nào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Các bạn hãy nói xem mũ ở phía nào của bạn?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Bạn dùng tay trái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Giơ mũ cùng chơi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Các bạn hãy nói xem mũ ở phía nào của bạn?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Bạn hãy nhìn xem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Ai ở bên phải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Ai ở bên trái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Của bản thân mình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Tất cả những thứ ở phía tay trái của bạn là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ở phía trái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Tất cả những thứ ở phía tay phải của bạn là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ở phía phải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>
            <a:extLst>
              <a:ext uri="{FF2B5EF4-FFF2-40B4-BE49-F238E27FC236}">
                <a16:creationId xmlns:a16="http://schemas.microsoft.com/office/drawing/2014/main" id="{3B991416-D424-1F18-91AB-A5532DA345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Trường MN Đại Kim</a:t>
            </a:r>
          </a:p>
        </p:txBody>
      </p:sp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86B9A751-96C1-8AB1-019B-197728AB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GV: Trịnh Hoàng Hương</a:t>
            </a:r>
          </a:p>
        </p:txBody>
      </p:sp>
      <p:pic>
        <p:nvPicPr>
          <p:cNvPr id="16390" name="M2U00809.wav">
            <a:hlinkClick r:id="" action="ppaction://media"/>
            <a:extLst>
              <a:ext uri="{FF2B5EF4-FFF2-40B4-BE49-F238E27FC236}">
                <a16:creationId xmlns:a16="http://schemas.microsoft.com/office/drawing/2014/main" id="{22B5A6FA-8E62-4C4D-1F5A-C5767E19498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Lý Kéo Chài.mp3">
            <a:hlinkClick r:id="" action="ppaction://media"/>
            <a:extLst>
              <a:ext uri="{FF2B5EF4-FFF2-40B4-BE49-F238E27FC236}">
                <a16:creationId xmlns:a16="http://schemas.microsoft.com/office/drawing/2014/main" id="{3E19EF8F-1107-FEEC-8859-A66FE2B06324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113">
            <a:extLst>
              <a:ext uri="{FF2B5EF4-FFF2-40B4-BE49-F238E27FC236}">
                <a16:creationId xmlns:a16="http://schemas.microsoft.com/office/drawing/2014/main" id="{5FEE4901-731D-71FA-9472-F6B05CC5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C554646-C7F1-197A-75F6-D2424D81D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1143000"/>
            <a:ext cx="5181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- Làm sóng xô bên trái, sóng xô bên phải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- Chèo thuyền bên trái, chèo thuyền bên phải 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(nhạc: lý kéo chài)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- Cho trẻ xác định đồ vật ở bên trái, đồ vật ở bên phải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9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>
            <a:extLst>
              <a:ext uri="{FF2B5EF4-FFF2-40B4-BE49-F238E27FC236}">
                <a16:creationId xmlns:a16="http://schemas.microsoft.com/office/drawing/2014/main" id="{B603497F-2C5C-0262-6FFD-661178F6FD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Trường MN Đại Kim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052B2153-8ADC-F619-8937-360F63A5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GV: Trịnh Hoàng Hương</a:t>
            </a:r>
          </a:p>
        </p:txBody>
      </p:sp>
      <p:pic>
        <p:nvPicPr>
          <p:cNvPr id="18438" name="M2U00810.wav">
            <a:hlinkClick r:id="" action="ppaction://media"/>
            <a:extLst>
              <a:ext uri="{FF2B5EF4-FFF2-40B4-BE49-F238E27FC236}">
                <a16:creationId xmlns:a16="http://schemas.microsoft.com/office/drawing/2014/main" id="{46D2D2B6-A45A-2B56-6227-A4D4190532F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db680eb3035ft">
            <a:extLst>
              <a:ext uri="{FF2B5EF4-FFF2-40B4-BE49-F238E27FC236}">
                <a16:creationId xmlns:a16="http://schemas.microsoft.com/office/drawing/2014/main" id="{2DB68DF4-3F23-BEE1-003B-AB0048377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3AD145E-ECD8-4007-652B-0303BC05C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Hoạt động 3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3FA08CD2-6C3D-0D28-C215-B2A20A75D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828800"/>
            <a:ext cx="5181600" cy="3535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Ôn luyện</a:t>
            </a:r>
          </a:p>
          <a:p>
            <a:pPr algn="ctr" eaLnBrk="1" hangingPunct="1">
              <a:buFontTx/>
              <a:buNone/>
            </a:pPr>
            <a:endParaRPr lang="en-US" altLang="en-US" sz="3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audio>
          </p:childTnLst>
        </p:cTn>
      </p:par>
    </p:tnLst>
    <p:bldLst>
      <p:bldP spid="2" grpId="0"/>
      <p:bldP spid="1843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>
            <a:extLst>
              <a:ext uri="{FF2B5EF4-FFF2-40B4-BE49-F238E27FC236}">
                <a16:creationId xmlns:a16="http://schemas.microsoft.com/office/drawing/2014/main" id="{D50EA910-D4A8-461D-0FE8-D4B41C8FB4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Trường MN Đại Kim</a:t>
            </a: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07D9D26B-1C30-BC30-AA43-04EBF234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GV: Trịnh Hoàng Hương</a:t>
            </a:r>
          </a:p>
        </p:txBody>
      </p:sp>
      <p:pic>
        <p:nvPicPr>
          <p:cNvPr id="19462" name="M2U00811.wav">
            <a:hlinkClick r:id="" action="ppaction://media"/>
            <a:extLst>
              <a:ext uri="{FF2B5EF4-FFF2-40B4-BE49-F238E27FC236}">
                <a16:creationId xmlns:a16="http://schemas.microsoft.com/office/drawing/2014/main" id="{E2639F29-7FB8-1DDB-4279-0339132C046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x60935">
            <a:extLst>
              <a:ext uri="{FF2B5EF4-FFF2-40B4-BE49-F238E27FC236}">
                <a16:creationId xmlns:a16="http://schemas.microsoft.com/office/drawing/2014/main" id="{09C1C69B-F6F1-0A30-6DE0-2249DB89574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561C635-7E8C-5626-0B3B-8CDDC4384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7600" y="2667000"/>
            <a:ext cx="4724400" cy="18288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00FF"/>
                </a:solidFill>
              </a:rPr>
              <a:t>Trẻ cầm đồ chơi mình chọn và đặt vào vị trí theo yêu cầu của cô</a:t>
            </a:r>
          </a:p>
        </p:txBody>
      </p:sp>
      <p:sp>
        <p:nvSpPr>
          <p:cNvPr id="3" name="WordArt 5">
            <a:extLst>
              <a:ext uri="{FF2B5EF4-FFF2-40B4-BE49-F238E27FC236}">
                <a16:creationId xmlns:a16="http://schemas.microsoft.com/office/drawing/2014/main" id="{C9569035-D114-E07E-B28C-51338DADCC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48175" y="1143000"/>
            <a:ext cx="2867025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</a:t>
            </a:r>
          </a:p>
          <a:p>
            <a:pPr algn="ctr"/>
            <a:r>
              <a:rPr lang="vi-VN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Bé nhanh tay</a:t>
            </a:r>
            <a:endParaRPr lang="en-US" sz="3600" b="1" kern="10"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5" name="M2U00814.wav">
            <a:hlinkClick r:id="" action="ppaction://media"/>
            <a:extLst>
              <a:ext uri="{FF2B5EF4-FFF2-40B4-BE49-F238E27FC236}">
                <a16:creationId xmlns:a16="http://schemas.microsoft.com/office/drawing/2014/main" id="{13DC93D2-A073-4FC4-C223-A5ED2D090BFF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0" descr="user297071_pic42726_1213589560">
            <a:extLst>
              <a:ext uri="{FF2B5EF4-FFF2-40B4-BE49-F238E27FC236}">
                <a16:creationId xmlns:a16="http://schemas.microsoft.com/office/drawing/2014/main" id="{29FD1989-02E0-8A97-DAC2-E6A0EE5671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228600"/>
            <a:ext cx="10134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snoopy">
            <a:extLst>
              <a:ext uri="{FF2B5EF4-FFF2-40B4-BE49-F238E27FC236}">
                <a16:creationId xmlns:a16="http://schemas.microsoft.com/office/drawing/2014/main" id="{E2633020-F76D-278B-72E2-4DD419EFC067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0"/>
            <a:ext cx="3733800" cy="272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509" name="Group 15">
            <a:extLst>
              <a:ext uri="{FF2B5EF4-FFF2-40B4-BE49-F238E27FC236}">
                <a16:creationId xmlns:a16="http://schemas.microsoft.com/office/drawing/2014/main" id="{8656CF62-A311-BDC1-CE97-B7371197D04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362200"/>
            <a:ext cx="6553200" cy="2895600"/>
            <a:chOff x="288" y="720"/>
            <a:chExt cx="4224" cy="3408"/>
          </a:xfrm>
        </p:grpSpPr>
        <p:sp>
          <p:nvSpPr>
            <p:cNvPr id="21516" name="Freeform 5">
              <a:extLst>
                <a:ext uri="{FF2B5EF4-FFF2-40B4-BE49-F238E27FC236}">
                  <a16:creationId xmlns:a16="http://schemas.microsoft.com/office/drawing/2014/main" id="{34C2A69C-9788-217B-80F4-49710FFB6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720"/>
              <a:ext cx="4176" cy="3080"/>
            </a:xfrm>
            <a:custGeom>
              <a:avLst/>
              <a:gdLst>
                <a:gd name="T0" fmla="*/ 0 w 4176"/>
                <a:gd name="T1" fmla="*/ 3080 h 3080"/>
                <a:gd name="T2" fmla="*/ 288 w 4176"/>
                <a:gd name="T3" fmla="*/ 2168 h 3080"/>
                <a:gd name="T4" fmla="*/ 144 w 4176"/>
                <a:gd name="T5" fmla="*/ 1736 h 3080"/>
                <a:gd name="T6" fmla="*/ 432 w 4176"/>
                <a:gd name="T7" fmla="*/ 1304 h 3080"/>
                <a:gd name="T8" fmla="*/ 816 w 4176"/>
                <a:gd name="T9" fmla="*/ 872 h 3080"/>
                <a:gd name="T10" fmla="*/ 1392 w 4176"/>
                <a:gd name="T11" fmla="*/ 920 h 3080"/>
                <a:gd name="T12" fmla="*/ 1728 w 4176"/>
                <a:gd name="T13" fmla="*/ 584 h 3080"/>
                <a:gd name="T14" fmla="*/ 2160 w 4176"/>
                <a:gd name="T15" fmla="*/ 56 h 3080"/>
                <a:gd name="T16" fmla="*/ 2928 w 4176"/>
                <a:gd name="T17" fmla="*/ 248 h 3080"/>
                <a:gd name="T18" fmla="*/ 3360 w 4176"/>
                <a:gd name="T19" fmla="*/ 824 h 3080"/>
                <a:gd name="T20" fmla="*/ 3168 w 4176"/>
                <a:gd name="T21" fmla="*/ 1496 h 3080"/>
                <a:gd name="T22" fmla="*/ 3744 w 4176"/>
                <a:gd name="T23" fmla="*/ 2168 h 3080"/>
                <a:gd name="T24" fmla="*/ 3456 w 4176"/>
                <a:gd name="T25" fmla="*/ 2792 h 3080"/>
                <a:gd name="T26" fmla="*/ 4176 w 4176"/>
                <a:gd name="T27" fmla="*/ 3080 h 30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76" h="3080">
                  <a:moveTo>
                    <a:pt x="0" y="3080"/>
                  </a:moveTo>
                  <a:cubicBezTo>
                    <a:pt x="132" y="2736"/>
                    <a:pt x="264" y="2392"/>
                    <a:pt x="288" y="2168"/>
                  </a:cubicBezTo>
                  <a:cubicBezTo>
                    <a:pt x="312" y="1944"/>
                    <a:pt x="120" y="1880"/>
                    <a:pt x="144" y="1736"/>
                  </a:cubicBezTo>
                  <a:cubicBezTo>
                    <a:pt x="168" y="1592"/>
                    <a:pt x="320" y="1448"/>
                    <a:pt x="432" y="1304"/>
                  </a:cubicBezTo>
                  <a:cubicBezTo>
                    <a:pt x="544" y="1160"/>
                    <a:pt x="656" y="936"/>
                    <a:pt x="816" y="872"/>
                  </a:cubicBezTo>
                  <a:cubicBezTo>
                    <a:pt x="976" y="808"/>
                    <a:pt x="1240" y="968"/>
                    <a:pt x="1392" y="920"/>
                  </a:cubicBezTo>
                  <a:cubicBezTo>
                    <a:pt x="1544" y="872"/>
                    <a:pt x="1600" y="728"/>
                    <a:pt x="1728" y="584"/>
                  </a:cubicBezTo>
                  <a:cubicBezTo>
                    <a:pt x="1856" y="440"/>
                    <a:pt x="1960" y="112"/>
                    <a:pt x="2160" y="56"/>
                  </a:cubicBezTo>
                  <a:cubicBezTo>
                    <a:pt x="2360" y="0"/>
                    <a:pt x="2728" y="120"/>
                    <a:pt x="2928" y="248"/>
                  </a:cubicBezTo>
                  <a:cubicBezTo>
                    <a:pt x="3128" y="376"/>
                    <a:pt x="3320" y="616"/>
                    <a:pt x="3360" y="824"/>
                  </a:cubicBezTo>
                  <a:cubicBezTo>
                    <a:pt x="3400" y="1032"/>
                    <a:pt x="3104" y="1272"/>
                    <a:pt x="3168" y="1496"/>
                  </a:cubicBezTo>
                  <a:cubicBezTo>
                    <a:pt x="3232" y="1720"/>
                    <a:pt x="3696" y="1952"/>
                    <a:pt x="3744" y="2168"/>
                  </a:cubicBezTo>
                  <a:cubicBezTo>
                    <a:pt x="3792" y="2384"/>
                    <a:pt x="3384" y="2640"/>
                    <a:pt x="3456" y="2792"/>
                  </a:cubicBezTo>
                  <a:cubicBezTo>
                    <a:pt x="3528" y="2944"/>
                    <a:pt x="3852" y="3012"/>
                    <a:pt x="4176" y="3080"/>
                  </a:cubicBezTo>
                </a:path>
              </a:pathLst>
            </a:custGeom>
            <a:noFill/>
            <a:ln w="57150" cap="flat" cmpd="sng">
              <a:solidFill>
                <a:srgbClr val="0033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7" name="Group 14">
              <a:extLst>
                <a:ext uri="{FF2B5EF4-FFF2-40B4-BE49-F238E27FC236}">
                  <a16:creationId xmlns:a16="http://schemas.microsoft.com/office/drawing/2014/main" id="{A7510753-BD15-3389-2BC8-6D53C04FC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032"/>
              <a:ext cx="3984" cy="3096"/>
              <a:chOff x="528" y="1032"/>
              <a:chExt cx="3984" cy="3096"/>
            </a:xfrm>
          </p:grpSpPr>
          <p:sp>
            <p:nvSpPr>
              <p:cNvPr id="21518" name="Freeform 6">
                <a:extLst>
                  <a:ext uri="{FF2B5EF4-FFF2-40B4-BE49-F238E27FC236}">
                    <a16:creationId xmlns:a16="http://schemas.microsoft.com/office/drawing/2014/main" id="{F8DB618A-C65F-6824-C569-C98BAA304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632"/>
                <a:ext cx="3984" cy="2496"/>
              </a:xfrm>
              <a:custGeom>
                <a:avLst/>
                <a:gdLst>
                  <a:gd name="T0" fmla="*/ 0 w 3984"/>
                  <a:gd name="T1" fmla="*/ 2256 h 2496"/>
                  <a:gd name="T2" fmla="*/ 288 w 3984"/>
                  <a:gd name="T3" fmla="*/ 1296 h 2496"/>
                  <a:gd name="T4" fmla="*/ 816 w 3984"/>
                  <a:gd name="T5" fmla="*/ 864 h 2496"/>
                  <a:gd name="T6" fmla="*/ 912 w 3984"/>
                  <a:gd name="T7" fmla="*/ 384 h 2496"/>
                  <a:gd name="T8" fmla="*/ 1392 w 3984"/>
                  <a:gd name="T9" fmla="*/ 192 h 2496"/>
                  <a:gd name="T10" fmla="*/ 1584 w 3984"/>
                  <a:gd name="T11" fmla="*/ 0 h 2496"/>
                  <a:gd name="T12" fmla="*/ 2016 w 3984"/>
                  <a:gd name="T13" fmla="*/ 192 h 2496"/>
                  <a:gd name="T14" fmla="*/ 2640 w 3984"/>
                  <a:gd name="T15" fmla="*/ 288 h 2496"/>
                  <a:gd name="T16" fmla="*/ 2640 w 3984"/>
                  <a:gd name="T17" fmla="*/ 624 h 2496"/>
                  <a:gd name="T18" fmla="*/ 2400 w 3984"/>
                  <a:gd name="T19" fmla="*/ 1152 h 2496"/>
                  <a:gd name="T20" fmla="*/ 2784 w 3984"/>
                  <a:gd name="T21" fmla="*/ 1728 h 2496"/>
                  <a:gd name="T22" fmla="*/ 2832 w 3984"/>
                  <a:gd name="T23" fmla="*/ 1872 h 2496"/>
                  <a:gd name="T24" fmla="*/ 3312 w 3984"/>
                  <a:gd name="T25" fmla="*/ 2400 h 2496"/>
                  <a:gd name="T26" fmla="*/ 3984 w 3984"/>
                  <a:gd name="T27" fmla="*/ 2448 h 24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984" h="2496">
                    <a:moveTo>
                      <a:pt x="0" y="2256"/>
                    </a:moveTo>
                    <a:cubicBezTo>
                      <a:pt x="76" y="1892"/>
                      <a:pt x="152" y="1528"/>
                      <a:pt x="288" y="1296"/>
                    </a:cubicBezTo>
                    <a:cubicBezTo>
                      <a:pt x="424" y="1064"/>
                      <a:pt x="712" y="1016"/>
                      <a:pt x="816" y="864"/>
                    </a:cubicBezTo>
                    <a:cubicBezTo>
                      <a:pt x="920" y="712"/>
                      <a:pt x="816" y="496"/>
                      <a:pt x="912" y="384"/>
                    </a:cubicBezTo>
                    <a:cubicBezTo>
                      <a:pt x="1008" y="272"/>
                      <a:pt x="1280" y="256"/>
                      <a:pt x="1392" y="192"/>
                    </a:cubicBezTo>
                    <a:cubicBezTo>
                      <a:pt x="1504" y="128"/>
                      <a:pt x="1480" y="0"/>
                      <a:pt x="1584" y="0"/>
                    </a:cubicBezTo>
                    <a:cubicBezTo>
                      <a:pt x="1688" y="0"/>
                      <a:pt x="1840" y="144"/>
                      <a:pt x="2016" y="192"/>
                    </a:cubicBezTo>
                    <a:cubicBezTo>
                      <a:pt x="2192" y="240"/>
                      <a:pt x="2536" y="216"/>
                      <a:pt x="2640" y="288"/>
                    </a:cubicBezTo>
                    <a:cubicBezTo>
                      <a:pt x="2744" y="360"/>
                      <a:pt x="2680" y="480"/>
                      <a:pt x="2640" y="624"/>
                    </a:cubicBezTo>
                    <a:cubicBezTo>
                      <a:pt x="2600" y="768"/>
                      <a:pt x="2376" y="968"/>
                      <a:pt x="2400" y="1152"/>
                    </a:cubicBezTo>
                    <a:cubicBezTo>
                      <a:pt x="2424" y="1336"/>
                      <a:pt x="2712" y="1608"/>
                      <a:pt x="2784" y="1728"/>
                    </a:cubicBezTo>
                    <a:cubicBezTo>
                      <a:pt x="2856" y="1848"/>
                      <a:pt x="2744" y="1760"/>
                      <a:pt x="2832" y="1872"/>
                    </a:cubicBezTo>
                    <a:cubicBezTo>
                      <a:pt x="2920" y="1984"/>
                      <a:pt x="3120" y="2304"/>
                      <a:pt x="3312" y="2400"/>
                    </a:cubicBezTo>
                    <a:cubicBezTo>
                      <a:pt x="3504" y="2496"/>
                      <a:pt x="3744" y="2472"/>
                      <a:pt x="3984" y="2448"/>
                    </a:cubicBezTo>
                  </a:path>
                </a:pathLst>
              </a:custGeom>
              <a:noFill/>
              <a:ln w="57150" cap="flat" cmpd="sng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Freeform 7">
                <a:extLst>
                  <a:ext uri="{FF2B5EF4-FFF2-40B4-BE49-F238E27FC236}">
                    <a16:creationId xmlns:a16="http://schemas.microsoft.com/office/drawing/2014/main" id="{28526B4C-E794-4514-AD74-19DFF8B13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" y="1848"/>
                <a:ext cx="552" cy="776"/>
              </a:xfrm>
              <a:custGeom>
                <a:avLst/>
                <a:gdLst>
                  <a:gd name="T0" fmla="*/ 56 w 552"/>
                  <a:gd name="T1" fmla="*/ 744 h 776"/>
                  <a:gd name="T2" fmla="*/ 56 w 552"/>
                  <a:gd name="T3" fmla="*/ 504 h 776"/>
                  <a:gd name="T4" fmla="*/ 392 w 552"/>
                  <a:gd name="T5" fmla="*/ 72 h 776"/>
                  <a:gd name="T6" fmla="*/ 536 w 552"/>
                  <a:gd name="T7" fmla="*/ 72 h 776"/>
                  <a:gd name="T8" fmla="*/ 488 w 552"/>
                  <a:gd name="T9" fmla="*/ 360 h 776"/>
                  <a:gd name="T10" fmla="*/ 296 w 552"/>
                  <a:gd name="T11" fmla="*/ 696 h 776"/>
                  <a:gd name="T12" fmla="*/ 56 w 552"/>
                  <a:gd name="T13" fmla="*/ 744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2" h="776">
                    <a:moveTo>
                      <a:pt x="56" y="744"/>
                    </a:moveTo>
                    <a:cubicBezTo>
                      <a:pt x="16" y="712"/>
                      <a:pt x="0" y="616"/>
                      <a:pt x="56" y="504"/>
                    </a:cubicBezTo>
                    <a:cubicBezTo>
                      <a:pt x="112" y="392"/>
                      <a:pt x="312" y="144"/>
                      <a:pt x="392" y="72"/>
                    </a:cubicBezTo>
                    <a:cubicBezTo>
                      <a:pt x="472" y="0"/>
                      <a:pt x="520" y="24"/>
                      <a:pt x="536" y="72"/>
                    </a:cubicBezTo>
                    <a:cubicBezTo>
                      <a:pt x="552" y="120"/>
                      <a:pt x="528" y="256"/>
                      <a:pt x="488" y="360"/>
                    </a:cubicBezTo>
                    <a:cubicBezTo>
                      <a:pt x="448" y="464"/>
                      <a:pt x="368" y="624"/>
                      <a:pt x="296" y="696"/>
                    </a:cubicBezTo>
                    <a:cubicBezTo>
                      <a:pt x="224" y="768"/>
                      <a:pt x="96" y="776"/>
                      <a:pt x="56" y="7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150" cap="flat" cmpd="sng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0" name="Freeform 9">
                <a:extLst>
                  <a:ext uri="{FF2B5EF4-FFF2-40B4-BE49-F238E27FC236}">
                    <a16:creationId xmlns:a16="http://schemas.microsoft.com/office/drawing/2014/main" id="{C764F5F1-4275-7B07-D16B-0B081937E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" y="1032"/>
                <a:ext cx="1296" cy="800"/>
              </a:xfrm>
              <a:custGeom>
                <a:avLst/>
                <a:gdLst>
                  <a:gd name="T0" fmla="*/ 8 w 1296"/>
                  <a:gd name="T1" fmla="*/ 408 h 800"/>
                  <a:gd name="T2" fmla="*/ 296 w 1296"/>
                  <a:gd name="T3" fmla="*/ 24 h 800"/>
                  <a:gd name="T4" fmla="*/ 1160 w 1296"/>
                  <a:gd name="T5" fmla="*/ 552 h 800"/>
                  <a:gd name="T6" fmla="*/ 1112 w 1296"/>
                  <a:gd name="T7" fmla="*/ 792 h 800"/>
                  <a:gd name="T8" fmla="*/ 872 w 1296"/>
                  <a:gd name="T9" fmla="*/ 600 h 800"/>
                  <a:gd name="T10" fmla="*/ 248 w 1296"/>
                  <a:gd name="T11" fmla="*/ 504 h 800"/>
                  <a:gd name="T12" fmla="*/ 8 w 1296"/>
                  <a:gd name="T13" fmla="*/ 408 h 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6" h="800">
                    <a:moveTo>
                      <a:pt x="8" y="408"/>
                    </a:moveTo>
                    <a:cubicBezTo>
                      <a:pt x="16" y="328"/>
                      <a:pt x="104" y="0"/>
                      <a:pt x="296" y="24"/>
                    </a:cubicBezTo>
                    <a:cubicBezTo>
                      <a:pt x="488" y="48"/>
                      <a:pt x="1024" y="424"/>
                      <a:pt x="1160" y="552"/>
                    </a:cubicBezTo>
                    <a:cubicBezTo>
                      <a:pt x="1296" y="680"/>
                      <a:pt x="1160" y="784"/>
                      <a:pt x="1112" y="792"/>
                    </a:cubicBezTo>
                    <a:cubicBezTo>
                      <a:pt x="1064" y="800"/>
                      <a:pt x="1016" y="648"/>
                      <a:pt x="872" y="600"/>
                    </a:cubicBezTo>
                    <a:cubicBezTo>
                      <a:pt x="728" y="552"/>
                      <a:pt x="392" y="536"/>
                      <a:pt x="248" y="504"/>
                    </a:cubicBezTo>
                    <a:cubicBezTo>
                      <a:pt x="104" y="472"/>
                      <a:pt x="0" y="488"/>
                      <a:pt x="8" y="4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150" cap="flat" cmpd="sng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1" name="Freeform 10">
                <a:extLst>
                  <a:ext uri="{FF2B5EF4-FFF2-40B4-BE49-F238E27FC236}">
                    <a16:creationId xmlns:a16="http://schemas.microsoft.com/office/drawing/2014/main" id="{60CCB4B7-C7BE-D4A3-6BB6-94D3C22E8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" y="2448"/>
                <a:ext cx="584" cy="768"/>
              </a:xfrm>
              <a:custGeom>
                <a:avLst/>
                <a:gdLst>
                  <a:gd name="T0" fmla="*/ 216 w 584"/>
                  <a:gd name="T1" fmla="*/ 48 h 768"/>
                  <a:gd name="T2" fmla="*/ 552 w 584"/>
                  <a:gd name="T3" fmla="*/ 384 h 768"/>
                  <a:gd name="T4" fmla="*/ 408 w 584"/>
                  <a:gd name="T5" fmla="*/ 768 h 768"/>
                  <a:gd name="T6" fmla="*/ 72 w 584"/>
                  <a:gd name="T7" fmla="*/ 384 h 768"/>
                  <a:gd name="T8" fmla="*/ 24 w 584"/>
                  <a:gd name="T9" fmla="*/ 96 h 768"/>
                  <a:gd name="T10" fmla="*/ 216 w 584"/>
                  <a:gd name="T11" fmla="*/ 48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4" h="768">
                    <a:moveTo>
                      <a:pt x="216" y="48"/>
                    </a:moveTo>
                    <a:cubicBezTo>
                      <a:pt x="304" y="96"/>
                      <a:pt x="520" y="264"/>
                      <a:pt x="552" y="384"/>
                    </a:cubicBezTo>
                    <a:cubicBezTo>
                      <a:pt x="584" y="504"/>
                      <a:pt x="488" y="768"/>
                      <a:pt x="408" y="768"/>
                    </a:cubicBezTo>
                    <a:cubicBezTo>
                      <a:pt x="328" y="768"/>
                      <a:pt x="136" y="496"/>
                      <a:pt x="72" y="384"/>
                    </a:cubicBezTo>
                    <a:cubicBezTo>
                      <a:pt x="8" y="272"/>
                      <a:pt x="0" y="152"/>
                      <a:pt x="24" y="96"/>
                    </a:cubicBezTo>
                    <a:cubicBezTo>
                      <a:pt x="48" y="40"/>
                      <a:pt x="128" y="0"/>
                      <a:pt x="216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150" cap="flat" cmpd="sng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21510" name="Object 18">
            <a:extLst>
              <a:ext uri="{FF2B5EF4-FFF2-40B4-BE49-F238E27FC236}">
                <a16:creationId xmlns:a16="http://schemas.microsoft.com/office/drawing/2014/main" id="{C9124227-93EE-7BBB-F0E7-C5947092524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28600" y="4648200"/>
          <a:ext cx="1143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8" imgW="40000000" imgH="29993651" progId="Photoshop.Image.7">
                  <p:embed/>
                </p:oleObj>
              </mc:Choice>
              <mc:Fallback>
                <p:oleObj name="Image" r:id="rId8" imgW="40000000" imgH="29993651" progId="Photoshop.Image.7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7475" t="30305" r="33588" b="24237"/>
                      <a:stretch>
                        <a:fillRect/>
                      </a:stretch>
                    </p:blipFill>
                    <p:spPr bwMode="auto">
                      <a:xfrm>
                        <a:off x="228600" y="4648200"/>
                        <a:ext cx="11430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1" name="Picture 21" descr="hop qua">
            <a:extLst>
              <a:ext uri="{FF2B5EF4-FFF2-40B4-BE49-F238E27FC236}">
                <a16:creationId xmlns:a16="http://schemas.microsoft.com/office/drawing/2014/main" id="{999C5F8C-87F0-4F93-38D2-EB28475CF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24400"/>
            <a:ext cx="982663" cy="10128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7" name="WordArt 23">
            <a:extLst>
              <a:ext uri="{FF2B5EF4-FFF2-40B4-BE49-F238E27FC236}">
                <a16:creationId xmlns:a16="http://schemas.microsoft.com/office/drawing/2014/main" id="{E267B6F3-744A-CE51-94DA-623B0A93ED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1200" y="685800"/>
            <a:ext cx="22860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4699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8000">
                    <a:alpha val="89018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</a:t>
            </a:r>
          </a:p>
          <a:p>
            <a:pPr algn="ctr"/>
            <a:r>
              <a:rPr lang="vi-VN" sz="3600" b="1" kern="10">
                <a:solidFill>
                  <a:srgbClr val="008000">
                    <a:alpha val="89018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Bé chọn đường nào?</a:t>
            </a:r>
            <a:endParaRPr lang="en-US" sz="3600" b="1" kern="10">
              <a:solidFill>
                <a:srgbClr val="008000">
                  <a:alpha val="89018"/>
                </a:srgb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1531" name="AutoShape 27">
            <a:extLst>
              <a:ext uri="{FF2B5EF4-FFF2-40B4-BE49-F238E27FC236}">
                <a16:creationId xmlns:a16="http://schemas.microsoft.com/office/drawing/2014/main" id="{16D48387-BF90-86F9-A35E-CD0F69F18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3200400" cy="12954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Luật chơi: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Bạn nào đi không đúng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đường sẽ bị mất lượt</a:t>
            </a:r>
          </a:p>
        </p:txBody>
      </p:sp>
      <p:sp>
        <p:nvSpPr>
          <p:cNvPr id="21532" name="AutoShape 28">
            <a:extLst>
              <a:ext uri="{FF2B5EF4-FFF2-40B4-BE49-F238E27FC236}">
                <a16:creationId xmlns:a16="http://schemas.microsoft.com/office/drawing/2014/main" id="{55E1D822-73FC-4E5B-1485-1FC096F7D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4267200" cy="19812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Cách chơi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>
                <a:solidFill>
                  <a:srgbClr val="0000FF"/>
                </a:solidFill>
              </a:rPr>
              <a:t>Trẻ chia làm 2 đội, các đội phải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 đi đúng đường để lấy được hộp quà,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đội1 đi theo con đường rẽ phải,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đội 2 đi theo con đường rẽ trái.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 Sau 1 bản nhạc đội nào lấy được nhiều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1536" name="em tap mua.mp3">
            <a:hlinkClick r:id="" action="ppaction://media"/>
            <a:extLst>
              <a:ext uri="{FF2B5EF4-FFF2-40B4-BE49-F238E27FC236}">
                <a16:creationId xmlns:a16="http://schemas.microsoft.com/office/drawing/2014/main" id="{C5767F11-54F1-94C6-022B-EB11D759C6B3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06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15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35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36"/>
                </p:tgtEl>
              </p:cMediaNode>
            </p:audio>
          </p:childTnLst>
        </p:cTn>
      </p:par>
    </p:tnLst>
    <p:bldLst>
      <p:bldP spid="21531" grpId="0" animBg="1"/>
      <p:bldP spid="215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M2U00792.wav">
            <a:hlinkClick r:id="" action="ppaction://media"/>
            <a:extLst>
              <a:ext uri="{FF2B5EF4-FFF2-40B4-BE49-F238E27FC236}">
                <a16:creationId xmlns:a16="http://schemas.microsoft.com/office/drawing/2014/main" id="{19ADE68D-4489-1482-5F3D-AF9B2419771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D369C054-5B81-7D56-6FCE-0CB3AFC90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4343400" cy="731838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990000"/>
                </a:solidFill>
              </a:rPr>
              <a:t>I. Mục đích – Yêu cầu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C803371-5043-86F5-C9A6-8E76B403C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268413"/>
            <a:ext cx="3962400" cy="48006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1600" b="1">
              <a:solidFill>
                <a:srgbClr val="0000FF"/>
              </a:solidFill>
            </a:endParaRPr>
          </a:p>
          <a:p>
            <a:pPr marL="457200" indent="-457200" eaLnBrk="1" hangingPunct="1">
              <a:lnSpc>
                <a:spcPct val="95000"/>
              </a:lnSpc>
              <a:buFontTx/>
              <a:buAutoNum type="arabicPeriod"/>
            </a:pPr>
            <a:r>
              <a:rPr lang="en-US" altLang="en-US" sz="2000" b="1">
                <a:solidFill>
                  <a:srgbClr val="0000FF"/>
                </a:solidFill>
              </a:rPr>
              <a:t>Kiến thức: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         - Trẻ biết xác định phía phải phía trái của bản thân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2. Kỹ năng: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          - Rèn kỹ năng nhận ra phía phải - trái của bản thân qua một số trò chơi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          - Phát triển khả năng nhanh nhẹn, khéo léo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3. Thái độ: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          - Trẻ hứng thú tham gia các hoạt động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endParaRPr lang="en-US" altLang="en-US" sz="2000"/>
          </a:p>
          <a:p>
            <a:pPr marL="457200" indent="-457200" algn="ctr" eaLnBrk="1" hangingPunct="1">
              <a:lnSpc>
                <a:spcPct val="95000"/>
              </a:lnSpc>
              <a:buFontTx/>
              <a:buNone/>
            </a:pPr>
            <a:endParaRPr lang="en-US" altLang="en-US" sz="2400" b="1">
              <a:solidFill>
                <a:srgbClr val="990000"/>
              </a:solidFill>
            </a:endParaRPr>
          </a:p>
        </p:txBody>
      </p:sp>
      <p:sp>
        <p:nvSpPr>
          <p:cNvPr id="6149" name="Rectangle 6">
            <a:extLst>
              <a:ext uri="{FF2B5EF4-FFF2-40B4-BE49-F238E27FC236}">
                <a16:creationId xmlns:a16="http://schemas.microsoft.com/office/drawing/2014/main" id="{4969319F-B658-E5FC-45A4-767E79434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334000"/>
            <a:ext cx="335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audio>
          </p:childTnLst>
        </p:cTn>
      </p:par>
    </p:tnLst>
    <p:bldLst>
      <p:bldP spid="6146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M2U00794.wav">
            <a:hlinkClick r:id="" action="ppaction://media"/>
            <a:extLst>
              <a:ext uri="{FF2B5EF4-FFF2-40B4-BE49-F238E27FC236}">
                <a16:creationId xmlns:a16="http://schemas.microsoft.com/office/drawing/2014/main" id="{C8E93401-11ED-738F-69EC-D6AF73F43C3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1944F516-43B3-AEA7-B33A-BE3115A9A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4343400" cy="731838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990000"/>
                </a:solidFill>
              </a:rPr>
              <a:t>II. Chuẩn bị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15887F2B-84A8-5F35-3E3D-500352B93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3962400" cy="49530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1400" b="1">
              <a:solidFill>
                <a:srgbClr val="0000FF"/>
              </a:solidFill>
            </a:endParaRPr>
          </a:p>
          <a:p>
            <a:pPr marL="457200" indent="-457200" eaLnBrk="1" hangingPunct="1">
              <a:lnSpc>
                <a:spcPct val="95000"/>
              </a:lnSpc>
              <a:buFontTx/>
              <a:buAutoNum type="arabicPeriod"/>
            </a:pPr>
            <a:r>
              <a:rPr lang="en-US" altLang="en-US" sz="2400" b="1">
                <a:solidFill>
                  <a:srgbClr val="0000FF"/>
                </a:solidFill>
              </a:rPr>
              <a:t>Đồ dùng của cô: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r>
              <a:rPr lang="en-US" altLang="en-US" sz="2400">
                <a:solidFill>
                  <a:srgbClr val="0000FF"/>
                </a:solidFill>
              </a:rPr>
              <a:t>Giáo án điện tử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r>
              <a:rPr lang="en-US" altLang="en-US" sz="2400">
                <a:solidFill>
                  <a:srgbClr val="0000FF"/>
                </a:solidFill>
              </a:rPr>
              <a:t>Mô hình vườn rau có rau bắp cải, su hào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r>
              <a:rPr lang="en-US" altLang="en-US" sz="2400">
                <a:solidFill>
                  <a:srgbClr val="0000FF"/>
                </a:solidFill>
              </a:rPr>
              <a:t>Mô hình đường đi trên mặt đất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r>
              <a:rPr lang="en-US" altLang="en-US" sz="2400">
                <a:solidFill>
                  <a:srgbClr val="0000FF"/>
                </a:solidFill>
              </a:rPr>
              <a:t>20 hộp quà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r>
              <a:rPr lang="en-US" altLang="en-US" sz="2400">
                <a:solidFill>
                  <a:srgbClr val="0000FF"/>
                </a:solidFill>
              </a:rPr>
              <a:t>Nhạc bài hát: Gánh gánh gồng, gồng; Lý kéo chài.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2. Đồ dùng của trẻ: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-     </a:t>
            </a:r>
            <a:r>
              <a:rPr lang="en-US" altLang="en-US" sz="2400">
                <a:solidFill>
                  <a:srgbClr val="0000FF"/>
                </a:solidFill>
              </a:rPr>
              <a:t>Mỗi trẻ một chiếc mũ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7141EEA-2F91-8A92-93D2-501860A3F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334000"/>
            <a:ext cx="335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2"/>
                </p:tgtEl>
              </p:cMediaNode>
            </p:audio>
          </p:childTnLst>
        </p:cTn>
      </p:par>
    </p:tnLst>
    <p:bldLst>
      <p:bldP spid="24579" grpId="0"/>
      <p:bldP spid="245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25.jpg">
            <a:extLst>
              <a:ext uri="{FF2B5EF4-FFF2-40B4-BE49-F238E27FC236}">
                <a16:creationId xmlns:a16="http://schemas.microsoft.com/office/drawing/2014/main" id="{6D3A5D3D-1350-0188-8746-95AC4C877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7EF776-995B-B42C-52F0-E195F38E2A7C}"/>
              </a:ext>
            </a:extLst>
          </p:cNvPr>
          <p:cNvSpPr txBox="1"/>
          <p:nvPr/>
        </p:nvSpPr>
        <p:spPr>
          <a:xfrm>
            <a:off x="671513" y="228600"/>
            <a:ext cx="78740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000" dirty="0" err="1">
                <a:solidFill>
                  <a:srgbClr val="000099"/>
                </a:solidFill>
              </a:rPr>
              <a:t>Ổn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định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tổ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chức</a:t>
            </a:r>
            <a:endParaRPr lang="en-US" sz="2000" dirty="0">
              <a:solidFill>
                <a:srgbClr val="000099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2000" dirty="0" err="1">
                <a:solidFill>
                  <a:srgbClr val="CC3300"/>
                </a:solidFill>
              </a:rPr>
              <a:t>Cô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cho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trẻ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hát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bài</a:t>
            </a:r>
            <a:r>
              <a:rPr lang="en-US" sz="2000" dirty="0">
                <a:solidFill>
                  <a:srgbClr val="CC3300"/>
                </a:solidFill>
              </a:rPr>
              <a:t>: “ </a:t>
            </a:r>
            <a:r>
              <a:rPr lang="en-US" sz="2000" i="1" dirty="0" err="1">
                <a:solidFill>
                  <a:srgbClr val="CC3300"/>
                </a:solidFill>
              </a:rPr>
              <a:t>Tay</a:t>
            </a:r>
            <a:r>
              <a:rPr lang="en-US" sz="2000" i="1" dirty="0">
                <a:solidFill>
                  <a:srgbClr val="CC3300"/>
                </a:solidFill>
              </a:rPr>
              <a:t> </a:t>
            </a:r>
            <a:r>
              <a:rPr lang="en-US" sz="2000" i="1" dirty="0" err="1">
                <a:solidFill>
                  <a:srgbClr val="CC3300"/>
                </a:solidFill>
              </a:rPr>
              <a:t>thơm</a:t>
            </a:r>
            <a:r>
              <a:rPr lang="en-US" sz="2000" i="1" dirty="0">
                <a:solidFill>
                  <a:srgbClr val="CC3300"/>
                </a:solidFill>
              </a:rPr>
              <a:t> </a:t>
            </a:r>
            <a:r>
              <a:rPr lang="en-US" sz="2000" i="1" dirty="0" err="1">
                <a:solidFill>
                  <a:srgbClr val="CC3300"/>
                </a:solidFill>
              </a:rPr>
              <a:t>tay</a:t>
            </a:r>
            <a:r>
              <a:rPr lang="en-US" sz="2000" i="1" dirty="0">
                <a:solidFill>
                  <a:srgbClr val="CC3300"/>
                </a:solidFill>
              </a:rPr>
              <a:t> </a:t>
            </a:r>
            <a:r>
              <a:rPr lang="en-US" sz="2000" i="1" dirty="0" err="1">
                <a:solidFill>
                  <a:srgbClr val="CC3300"/>
                </a:solidFill>
              </a:rPr>
              <a:t>ngoan</a:t>
            </a:r>
            <a:r>
              <a:rPr lang="en-US" sz="2000" dirty="0">
                <a:solidFill>
                  <a:srgbClr val="CC3300"/>
                </a:solidFill>
              </a:rPr>
              <a:t>” </a:t>
            </a:r>
          </a:p>
          <a:p>
            <a:pPr marL="285750" indent="-285750">
              <a:buFontTx/>
              <a:buChar char="-"/>
              <a:defRPr/>
            </a:pPr>
            <a:r>
              <a:rPr lang="en-US" sz="2000" dirty="0" err="1">
                <a:solidFill>
                  <a:srgbClr val="CC3300"/>
                </a:solidFill>
              </a:rPr>
              <a:t>Cùng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trò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chuyện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xem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bàn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tay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của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mình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làm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được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những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việc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gì</a:t>
            </a:r>
            <a:r>
              <a:rPr lang="en-US" sz="2000" dirty="0">
                <a:solidFill>
                  <a:srgbClr val="CC3300"/>
                </a:solidFill>
              </a:rPr>
              <a:t>?</a:t>
            </a:r>
          </a:p>
          <a:p>
            <a:pPr marL="342900" indent="-342900">
              <a:buFontTx/>
              <a:buAutoNum type="arabicPeriod"/>
              <a:defRPr/>
            </a:pPr>
            <a:endParaRPr lang="en-US" sz="2000" dirty="0">
              <a:solidFill>
                <a:srgbClr val="CC3300"/>
              </a:solidFill>
            </a:endParaRPr>
          </a:p>
        </p:txBody>
      </p:sp>
      <p:pic>
        <p:nvPicPr>
          <p:cNvPr id="2" name="Tay thơm tay ngoan.mp4">
            <a:hlinkClick r:id="" action="ppaction://media"/>
            <a:extLst>
              <a:ext uri="{FF2B5EF4-FFF2-40B4-BE49-F238E27FC236}">
                <a16:creationId xmlns:a16="http://schemas.microsoft.com/office/drawing/2014/main" id="{75EAD4D7-1B79-D615-8B76-64AB510A97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676400"/>
            <a:ext cx="83550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M2U00795.wav">
            <a:hlinkClick r:id="" action="ppaction://media"/>
            <a:extLst>
              <a:ext uri="{FF2B5EF4-FFF2-40B4-BE49-F238E27FC236}">
                <a16:creationId xmlns:a16="http://schemas.microsoft.com/office/drawing/2014/main" id="{A50F9469-0339-631E-EE29-44986E2ED3F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629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A83F0300-EE30-45AF-CACA-8E368F3D4E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19400" y="1752600"/>
            <a:ext cx="5486400" cy="1066800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990000"/>
                </a:solidFill>
              </a:rPr>
              <a:t>2. Phương pháp và hình thức tổ chức</a:t>
            </a:r>
          </a:p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*Ôn xác định tay phải, tay trái của bản thân trẻ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7" name="M2U00800.wav">
            <a:hlinkClick r:id="" action="ppaction://media"/>
            <a:extLst>
              <a:ext uri="{FF2B5EF4-FFF2-40B4-BE49-F238E27FC236}">
                <a16:creationId xmlns:a16="http://schemas.microsoft.com/office/drawing/2014/main" id="{CA54CD19-9A5E-ED64-637C-A86C6F1F5C3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AutoShape 32">
            <a:extLst>
              <a:ext uri="{FF2B5EF4-FFF2-40B4-BE49-F238E27FC236}">
                <a16:creationId xmlns:a16="http://schemas.microsoft.com/office/drawing/2014/main" id="{0EF859C2-8727-DCAD-003B-0B92ACFA6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8305800" cy="1371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solidFill>
                  <a:srgbClr val="0000FF"/>
                </a:solidFill>
              </a:rPr>
              <a:t>Trẻ đọc bài đồng dao và làm động tác minh họa</a:t>
            </a:r>
          </a:p>
        </p:txBody>
      </p:sp>
      <p:graphicFrame>
        <p:nvGraphicFramePr>
          <p:cNvPr id="7209" name="Group 41">
            <a:extLst>
              <a:ext uri="{FF2B5EF4-FFF2-40B4-BE49-F238E27FC236}">
                <a16:creationId xmlns:a16="http://schemas.microsoft.com/office/drawing/2014/main" id="{419AEB20-EA3B-AFAF-DE00-EEB5ACFC5B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1419225"/>
          <a:ext cx="6096000" cy="47244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Hai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Ba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Là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rau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bút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thìa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xúc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cơm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buông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câu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bát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giữ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vở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Hai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Ba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Giơ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Làm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động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tác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rau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Chụm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3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ngón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trên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không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Đưa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miệng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Đưa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nhiều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lần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miệng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Giơ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Thả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xuống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giữ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bát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Đưa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uống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nước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Úp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xuống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0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M2U00802.wav">
            <a:hlinkClick r:id="" action="ppaction://media"/>
            <a:extLst>
              <a:ext uri="{FF2B5EF4-FFF2-40B4-BE49-F238E27FC236}">
                <a16:creationId xmlns:a16="http://schemas.microsoft.com/office/drawing/2014/main" id="{43F6CA51-EE47-E300-EAA9-3684D1A088B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A6AAB9F0-5FAF-A0F1-3D15-A60BA682A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6019800" cy="11430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Trẻ hát và dang tay làm động tác gánh đi đến mô hình vườn rau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2E257B7-7F04-0389-22C7-3642CDC05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2179638"/>
            <a:ext cx="5105400" cy="2163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“Thi nhanh thi nhanh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Tay phải hái rau bắp cải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Tay trái hái củ su hào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Bắp cải – Tay phải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Củ su hào – Tay trái”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2"/>
                </p:tgtEl>
              </p:cMediaNode>
            </p:audio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>
            <a:extLst>
              <a:ext uri="{FF2B5EF4-FFF2-40B4-BE49-F238E27FC236}">
                <a16:creationId xmlns:a16="http://schemas.microsoft.com/office/drawing/2014/main" id="{A7F5CF1D-2E00-3E53-D7D4-B4B0C3910D1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Trường MN Đại Kim</a:t>
            </a:r>
          </a:p>
        </p:txBody>
      </p:sp>
      <p:sp>
        <p:nvSpPr>
          <p:cNvPr id="13315" name="Footer Placeholder 4">
            <a:extLst>
              <a:ext uri="{FF2B5EF4-FFF2-40B4-BE49-F238E27FC236}">
                <a16:creationId xmlns:a16="http://schemas.microsoft.com/office/drawing/2014/main" id="{F8B861EC-FDA8-8EE7-1A0B-3607473F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GV: Trịnh Hoàng Hương</a:t>
            </a:r>
          </a:p>
        </p:txBody>
      </p:sp>
      <p:pic>
        <p:nvPicPr>
          <p:cNvPr id="11269" name="M2U00803.wav">
            <a:hlinkClick r:id="" action="ppaction://media"/>
            <a:extLst>
              <a:ext uri="{FF2B5EF4-FFF2-40B4-BE49-F238E27FC236}">
                <a16:creationId xmlns:a16="http://schemas.microsoft.com/office/drawing/2014/main" id="{FD916680-D691-92D0-40C3-D54F2708CAC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db680eb3035ft">
            <a:extLst>
              <a:ext uri="{FF2B5EF4-FFF2-40B4-BE49-F238E27FC236}">
                <a16:creationId xmlns:a16="http://schemas.microsoft.com/office/drawing/2014/main" id="{0ECB419A-7F42-C2A5-553C-A00C8BCC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1C0DECBC-81D4-1CB0-E943-AD837422A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049463"/>
            <a:ext cx="5181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* Xác định phía phải – phía trái của bản thân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M2U00804.wav">
            <a:hlinkClick r:id="" action="ppaction://media"/>
            <a:extLst>
              <a:ext uri="{FF2B5EF4-FFF2-40B4-BE49-F238E27FC236}">
                <a16:creationId xmlns:a16="http://schemas.microsoft.com/office/drawing/2014/main" id="{6E024779-24F5-8388-641D-00EB89CBFCA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snoopy">
            <a:extLst>
              <a:ext uri="{FF2B5EF4-FFF2-40B4-BE49-F238E27FC236}">
                <a16:creationId xmlns:a16="http://schemas.microsoft.com/office/drawing/2014/main" id="{90A915BD-1379-F5F1-4129-3CE7EB4DC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37E60276-9DDF-FB59-F3C9-7B06996FD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4384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3300"/>
                </a:solidFill>
              </a:rPr>
              <a:t>Cơ thể bé</a:t>
            </a:r>
          </a:p>
        </p:txBody>
      </p:sp>
      <p:sp>
        <p:nvSpPr>
          <p:cNvPr id="12293" name="WordArt 5">
            <a:extLst>
              <a:ext uri="{FF2B5EF4-FFF2-40B4-BE49-F238E27FC236}">
                <a16:creationId xmlns:a16="http://schemas.microsoft.com/office/drawing/2014/main" id="{AD792733-C1C7-2C9E-AD59-2E5292A450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167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</a:t>
            </a:r>
          </a:p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4342" name="Picture 6" descr="3816613342_e18a6ff077">
            <a:extLst>
              <a:ext uri="{FF2B5EF4-FFF2-40B4-BE49-F238E27FC236}">
                <a16:creationId xmlns:a16="http://schemas.microsoft.com/office/drawing/2014/main" id="{691D24C9-7B28-6A6A-6452-A749CC5E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3733800" y="2057400"/>
            <a:ext cx="6096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>
            <a:extLst>
              <a:ext uri="{FF2B5EF4-FFF2-40B4-BE49-F238E27FC236}">
                <a16:creationId xmlns:a16="http://schemas.microsoft.com/office/drawing/2014/main" id="{16D494BE-03D8-D02F-FCDA-17FC86C9F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895600"/>
            <a:ext cx="2286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Cách Chơi: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Trẻ đứng làm 3 hàng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dọc, cô cho trẻ chỉ và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làm động tác với các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bộ phận bên phải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và bên trái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760</Words>
  <Application>Microsoft Office PowerPoint</Application>
  <PresentationFormat>On-screen Show (4:3)</PresentationFormat>
  <Paragraphs>154</Paragraphs>
  <Slides>15</Slides>
  <Notes>3</Notes>
  <HiddenSlides>0</HiddenSlides>
  <MMClips>15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Default Design</vt:lpstr>
      <vt:lpstr>Image</vt:lpstr>
      <vt:lpstr>PowerPoint Presentation</vt:lpstr>
      <vt:lpstr>I. Mục đích – Yêu cầu</vt:lpstr>
      <vt:lpstr>II. Chuẩn bị</vt:lpstr>
      <vt:lpstr>PowerPoint Presentation</vt:lpstr>
      <vt:lpstr>PowerPoint Presentation</vt:lpstr>
      <vt:lpstr>PowerPoint Presentation</vt:lpstr>
      <vt:lpstr>Trẻ hát và dang tay làm động tác gánh đi đến mô hình vườn rau</vt:lpstr>
      <vt:lpstr>PowerPoint Presentation</vt:lpstr>
      <vt:lpstr>Cơ thể bé</vt:lpstr>
      <vt:lpstr>Trẻ làm vận động theo cô</vt:lpstr>
      <vt:lpstr>PowerPoint Presentation</vt:lpstr>
      <vt:lpstr>PowerPoint Presentation</vt:lpstr>
      <vt:lpstr>Hoạt động 3</vt:lpstr>
      <vt:lpstr>Trẻ cầm đồ chơi mình chọn và đặt vào vị trí theo yêu cầu của cô</vt:lpstr>
      <vt:lpstr>PowerPoint Presentation</vt:lpstr>
    </vt:vector>
  </TitlesOfParts>
  <Company>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1</dc:title>
  <dc:creator>MrToan</dc:creator>
  <cp:lastModifiedBy>Admin</cp:lastModifiedBy>
  <cp:revision>71</cp:revision>
  <dcterms:created xsi:type="dcterms:W3CDTF">2011-03-15T02:37:19Z</dcterms:created>
  <dcterms:modified xsi:type="dcterms:W3CDTF">2024-10-03T04:19:17Z</dcterms:modified>
</cp:coreProperties>
</file>