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69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4CC9-6114-487D-9627-C7996A8442BD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0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3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gif"/><Relationship Id="rId4" Type="http://schemas.openxmlformats.org/officeDocument/2006/relationships/image" Target="../media/image8.wmf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_nen_dep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/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PTNN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MGL A3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2024- 2025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UBNN QUẬN LONG BIÊN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95600"/>
            <a:ext cx="8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CÁCH CHƠI: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Chia lớp làm 2 đội  </a:t>
            </a:r>
            <a:b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người dẫn trương trình đọc câu hỏi, đưa ra 4 phương án trả lời  đội nào có tín hiệu trả lời trước thì được quyền trả lời . </a:t>
            </a: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Nếu đội nào trả lời đúng sẽ được 100 điểm thưởng và 1 bông hoa.</a:t>
            </a:r>
            <a:br>
              <a:rPr lang="en-US" sz="2800">
                <a:latin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LUẬT CHƠI: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có tín hiệu trả lời phải trả lời ngay . </a:t>
            </a: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nào người dẫn trương trình đọc xong câu hỏi mới được đưa ra tín hiệu trả lời 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560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45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13240" imgH="832680" progId="MS_ClipArt_Gallery.2">
                  <p:embed/>
                </p:oleObj>
              </mc:Choice>
              <mc:Fallback>
                <p:oleObj name="Clip" r:id="rId5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0" y="-38100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139040" imgH="940680" progId="MS_ClipArt_Gallery.2">
                  <p:embed/>
                </p:oleObj>
              </mc:Choice>
              <mc:Fallback>
                <p:oleObj name="Clip" r:id="rId7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100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837360" imgH="639000" progId="MS_ClipArt_Gallery.2">
                  <p:embed/>
                </p:oleObj>
              </mc:Choice>
              <mc:Fallback>
                <p:oleObj name="Clip" r:id="rId9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435200" imgH="3328560" progId="MS_ClipArt_Gallery.2">
                  <p:embed/>
                </p:oleObj>
              </mc:Choice>
              <mc:Fallback>
                <p:oleObj name="Clip" r:id="rId11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6170613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6191250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057400" y="1565275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45" name="AutoShape 22"/>
          <p:cNvSpPr>
            <a:spLocks noChangeArrowheads="1"/>
          </p:cNvSpPr>
          <p:nvPr/>
        </p:nvSpPr>
        <p:spPr bwMode="auto"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24800" y="5784850"/>
            <a:ext cx="304800" cy="304800"/>
            <a:chOff x="4666" y="3644"/>
            <a:chExt cx="192" cy="192"/>
          </a:xfrm>
        </p:grpSpPr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4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6649" name="Group 26"/>
          <p:cNvGrpSpPr>
            <a:grpSpLocks/>
          </p:cNvGrpSpPr>
          <p:nvPr/>
        </p:nvGrpSpPr>
        <p:grpSpPr bwMode="auto">
          <a:xfrm>
            <a:off x="7908925" y="5299075"/>
            <a:ext cx="304800" cy="304800"/>
            <a:chOff x="4656" y="3338"/>
            <a:chExt cx="192" cy="192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6652" name="Group 29"/>
          <p:cNvGrpSpPr>
            <a:grpSpLocks/>
          </p:cNvGrpSpPr>
          <p:nvPr/>
        </p:nvGrpSpPr>
        <p:grpSpPr bwMode="auto"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2014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6655" name="Group 32"/>
          <p:cNvGrpSpPr>
            <a:grpSpLocks/>
          </p:cNvGrpSpPr>
          <p:nvPr/>
        </p:nvGrpSpPr>
        <p:grpSpPr bwMode="auto"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2017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6658" name="Group 35"/>
          <p:cNvGrpSpPr>
            <a:grpSpLocks/>
          </p:cNvGrpSpPr>
          <p:nvPr/>
        </p:nvGrpSpPr>
        <p:grpSpPr bwMode="auto"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6661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3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6664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2026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6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6667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2029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9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6670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2032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72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6673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6674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6675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2209800" y="2667000"/>
            <a:ext cx="3581400" cy="376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BÀI THƠ CÓ TÊN LÀ GÌ?</a:t>
            </a:r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2133600" y="373380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A.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Bé Đi học</a:t>
            </a: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2133600" y="4791075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C.Ước mơ của Tí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4114800" y="37338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B. Chú cảnh sát</a:t>
            </a: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4114800" y="48006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D. Tí làm cảnh sát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26681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6682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6683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2047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5" name="Text Box 64"/>
          <p:cNvSpPr txBox="1">
            <a:spLocks noChangeArrowheads="1"/>
          </p:cNvSpPr>
          <p:nvPr/>
        </p:nvSpPr>
        <p:spPr bwMode="auto">
          <a:xfrm>
            <a:off x="838200" y="228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.VnArabiaH" panose="020B7200000000000000" pitchFamily="34" charset="0"/>
              </a:rPr>
              <a:t>trî gióp </a:t>
            </a:r>
          </a:p>
        </p:txBody>
      </p:sp>
      <p:sp>
        <p:nvSpPr>
          <p:cNvPr id="26686" name="Text Box 67"/>
          <p:cNvSpPr txBox="1">
            <a:spLocks noChangeArrowheads="1"/>
          </p:cNvSpPr>
          <p:nvPr/>
        </p:nvSpPr>
        <p:spPr bwMode="auto">
          <a:xfrm>
            <a:off x="2514600" y="1828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99FF66"/>
                </a:solidFill>
                <a:latin typeface=".VnArial" panose="020B7200000000000000" pitchFamily="34" charset="0"/>
              </a:rPr>
              <a:t>C©u hái 1:</a:t>
            </a:r>
          </a:p>
        </p:txBody>
      </p:sp>
    </p:spTree>
    <p:extLst>
      <p:ext uri="{BB962C8B-B14F-4D97-AF65-F5344CB8AC3E}">
        <p14:creationId xmlns:p14="http://schemas.microsoft.com/office/powerpoint/2010/main" val="96689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39" grpId="0" animBg="1"/>
      <p:bldP spid="42040" grpId="0" animBg="1"/>
      <p:bldP spid="42041" grpId="0" animBg="1"/>
      <p:bldP spid="42042" grpId="0" animBg="1"/>
      <p:bldP spid="42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381000" y="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13240" imgH="832680" progId="MS_ClipArt_Gallery.2">
                  <p:embed/>
                </p:oleObj>
              </mc:Choice>
              <mc:Fallback>
                <p:oleObj name="Clip" r:id="rId5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139040" imgH="940680" progId="MS_ClipArt_Gallery.2">
                  <p:embed/>
                </p:oleObj>
              </mc:Choice>
              <mc:Fallback>
                <p:oleObj name="Clip" r:id="rId7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837360" imgH="639000" progId="MS_ClipArt_Gallery.2">
                  <p:embed/>
                </p:oleObj>
              </mc:Choice>
              <mc:Fallback>
                <p:oleObj name="Clip" r:id="rId9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435200" imgH="3328560" progId="MS_ClipArt_Gallery.2">
                  <p:embed/>
                </p:oleObj>
              </mc:Choice>
              <mc:Fallback>
                <p:oleObj name="Clip" r:id="rId11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6156325" y="35925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6172200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2133600" y="14478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69" name="AutoShape 22"/>
          <p:cNvSpPr>
            <a:spLocks noChangeArrowheads="1"/>
          </p:cNvSpPr>
          <p:nvPr/>
        </p:nvSpPr>
        <p:spPr bwMode="auto"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86700" y="4152900"/>
            <a:ext cx="304800" cy="304800"/>
            <a:chOff x="4666" y="3644"/>
            <a:chExt cx="192" cy="192"/>
          </a:xfrm>
        </p:grpSpPr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7673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5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7676" name="Group 29"/>
          <p:cNvGrpSpPr>
            <a:grpSpLocks/>
          </p:cNvGrpSpPr>
          <p:nvPr/>
        </p:nvGrpSpPr>
        <p:grpSpPr bwMode="auto"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8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7679" name="Group 32"/>
          <p:cNvGrpSpPr>
            <a:grpSpLocks/>
          </p:cNvGrpSpPr>
          <p:nvPr/>
        </p:nvGrpSpPr>
        <p:grpSpPr bwMode="auto"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1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7682" name="Group 35"/>
          <p:cNvGrpSpPr>
            <a:grpSpLocks/>
          </p:cNvGrpSpPr>
          <p:nvPr/>
        </p:nvGrpSpPr>
        <p:grpSpPr bwMode="auto">
          <a:xfrm>
            <a:off x="7848600" y="3581400"/>
            <a:ext cx="304800" cy="304800"/>
            <a:chOff x="4630" y="2304"/>
            <a:chExt cx="192" cy="192"/>
          </a:xfrm>
        </p:grpSpPr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7685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7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7688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5098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0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7691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5101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3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7694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5104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6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7697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698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7699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2209800" y="2641600"/>
            <a:ext cx="3581400" cy="406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Bài thơ do ai sáng tác?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2209800" y="37338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A. Ph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ạm Trọng Cầu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2133600" y="4791075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Lưu Thị Ngọc Lễ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4191000" y="48006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D. Ngu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yên Hồng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4267200" y="373380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Tô Hoài</a:t>
            </a:r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7707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5119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9" name="Rectangle 64"/>
          <p:cNvSpPr>
            <a:spLocks noChangeArrowheads="1"/>
          </p:cNvSpPr>
          <p:nvPr/>
        </p:nvSpPr>
        <p:spPr bwMode="auto">
          <a:xfrm>
            <a:off x="838200" y="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</a:rPr>
              <a:t>Trợ giúp</a:t>
            </a:r>
          </a:p>
        </p:txBody>
      </p:sp>
      <p:sp>
        <p:nvSpPr>
          <p:cNvPr id="27710" name="Text Box 66"/>
          <p:cNvSpPr txBox="1">
            <a:spLocks noChangeArrowheads="1"/>
          </p:cNvSpPr>
          <p:nvPr/>
        </p:nvSpPr>
        <p:spPr bwMode="auto">
          <a:xfrm>
            <a:off x="2590800" y="1828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99"/>
                </a:solidFill>
                <a:latin typeface=".VnTime" panose="020B7200000000000000" pitchFamily="34" charset="0"/>
              </a:rPr>
              <a:t>C©u hái 2:</a:t>
            </a:r>
          </a:p>
        </p:txBody>
      </p:sp>
    </p:spTree>
    <p:extLst>
      <p:ext uri="{BB962C8B-B14F-4D97-AF65-F5344CB8AC3E}">
        <p14:creationId xmlns:p14="http://schemas.microsoft.com/office/powerpoint/2010/main" val="248924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111" grpId="0" animBg="1"/>
      <p:bldP spid="45112" grpId="0" animBg="1"/>
      <p:bldP spid="45113" grpId="0" animBg="1"/>
      <p:bldP spid="45114" grpId="0" animBg="1"/>
      <p:bldP spid="45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13240" imgH="832680" progId="MS_ClipArt_Gallery.2">
                  <p:embed/>
                </p:oleObj>
              </mc:Choice>
              <mc:Fallback>
                <p:oleObj name="Clip" r:id="rId4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139040" imgH="940680" progId="MS_ClipArt_Gallery.2">
                  <p:embed/>
                </p:oleObj>
              </mc:Choice>
              <mc:Fallback>
                <p:oleObj name="Clip" r:id="rId6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837360" imgH="639000" progId="MS_ClipArt_Gallery.2">
                  <p:embed/>
                </p:oleObj>
              </mc:Choice>
              <mc:Fallback>
                <p:oleObj name="Clip" r:id="rId8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435200" imgH="3328560" progId="MS_ClipArt_Gallery.2">
                  <p:embed/>
                </p:oleObj>
              </mc:Choice>
              <mc:Fallback>
                <p:oleObj name="Clip" r:id="rId10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6156325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6172200" y="35814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8693" name="AutoShape 22"/>
          <p:cNvSpPr>
            <a:spLocks noChangeArrowheads="1"/>
          </p:cNvSpPr>
          <p:nvPr/>
        </p:nvSpPr>
        <p:spPr bwMode="auto"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grpSp>
        <p:nvGrpSpPr>
          <p:cNvPr id="28694" name="Group 23"/>
          <p:cNvGrpSpPr>
            <a:grpSpLocks/>
          </p:cNvGrpSpPr>
          <p:nvPr/>
        </p:nvGrpSpPr>
        <p:grpSpPr bwMode="auto">
          <a:xfrm>
            <a:off x="7848600" y="3657600"/>
            <a:ext cx="304800" cy="304800"/>
            <a:chOff x="4666" y="3644"/>
            <a:chExt cx="192" cy="192"/>
          </a:xfrm>
        </p:grpSpPr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8697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8700" name="Group 29"/>
          <p:cNvGrpSpPr>
            <a:grpSpLocks/>
          </p:cNvGrpSpPr>
          <p:nvPr/>
        </p:nvGrpSpPr>
        <p:grpSpPr bwMode="auto"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8703" name="Group 32"/>
          <p:cNvGrpSpPr>
            <a:grpSpLocks/>
          </p:cNvGrpSpPr>
          <p:nvPr/>
        </p:nvGrpSpPr>
        <p:grpSpPr bwMode="auto"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5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8706" name="Group 35"/>
          <p:cNvGrpSpPr>
            <a:grpSpLocks/>
          </p:cNvGrpSpPr>
          <p:nvPr/>
        </p:nvGrpSpPr>
        <p:grpSpPr bwMode="auto">
          <a:xfrm>
            <a:off x="7867650" y="4133850"/>
            <a:ext cx="304800" cy="304800"/>
            <a:chOff x="4630" y="2304"/>
            <a:chExt cx="192" cy="192"/>
          </a:xfrm>
        </p:grpSpPr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8709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8712" name="Group 41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8715" name="Group 44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8718" name="WordArt 48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8719" name="WordArt 49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720" name="WordArt 50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2209800" y="2641600"/>
            <a:ext cx="3581400" cy="466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Tí ước mơ làm nghề gì?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41148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D. Thợ xây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2114550" y="41529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A. Cảnh sát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21336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C. Giáo viên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4095750" y="4191000"/>
            <a:ext cx="192405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B. Hoạ sỹ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7" name="AutoShape 57"/>
          <p:cNvSpPr>
            <a:spLocks noChangeArrowheads="1"/>
          </p:cNvSpPr>
          <p:nvPr/>
        </p:nvSpPr>
        <p:spPr bwMode="auto">
          <a:xfrm>
            <a:off x="6096000" y="19812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848600" y="2019300"/>
            <a:ext cx="304800" cy="304800"/>
            <a:chOff x="4666" y="3644"/>
            <a:chExt cx="192" cy="192"/>
          </a:xfrm>
        </p:grpSpPr>
        <p:sp>
          <p:nvSpPr>
            <p:cNvPr id="46139" name="Oval 59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8730" name="Group 61"/>
          <p:cNvGrpSpPr>
            <a:grpSpLocks/>
          </p:cNvGrpSpPr>
          <p:nvPr/>
        </p:nvGrpSpPr>
        <p:grpSpPr bwMode="auto">
          <a:xfrm>
            <a:off x="7848600" y="2590800"/>
            <a:ext cx="304800" cy="304800"/>
            <a:chOff x="4630" y="1955"/>
            <a:chExt cx="192" cy="192"/>
          </a:xfrm>
        </p:grpSpPr>
        <p:sp>
          <p:nvSpPr>
            <p:cNvPr id="46142" name="Oval 62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sp>
        <p:nvSpPr>
          <p:cNvPr id="28733" name="Oval 64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8734" name="Oval 65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8735" name="Oval 66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6147" name="Picture 67" descr="woman_teacher_blackboard_md_wh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7" name="Rectangle 68"/>
          <p:cNvSpPr>
            <a:spLocks noChangeArrowheads="1"/>
          </p:cNvSpPr>
          <p:nvPr/>
        </p:nvSpPr>
        <p:spPr bwMode="auto">
          <a:xfrm>
            <a:off x="1219200" y="2317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8738" name="Rectangle 69"/>
          <p:cNvSpPr>
            <a:spLocks noChangeArrowheads="1"/>
          </p:cNvSpPr>
          <p:nvPr/>
        </p:nvSpPr>
        <p:spPr bwMode="auto">
          <a:xfrm>
            <a:off x="0" y="2362200"/>
            <a:ext cx="1752600" cy="204152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ai 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lµ 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triÖu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phó</a:t>
            </a:r>
          </a:p>
        </p:txBody>
      </p:sp>
      <p:sp>
        <p:nvSpPr>
          <p:cNvPr id="28739" name="Text Box 70"/>
          <p:cNvSpPr txBox="1">
            <a:spLocks noChangeArrowheads="1"/>
          </p:cNvSpPr>
          <p:nvPr/>
        </p:nvSpPr>
        <p:spPr bwMode="auto">
          <a:xfrm>
            <a:off x="2514600" y="2057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C</a:t>
            </a:r>
            <a:r>
              <a:rPr lang="en-US" sz="3600">
                <a:solidFill>
                  <a:srgbClr val="FF0066"/>
                </a:solidFill>
                <a:latin typeface=".VnTime" panose="020B7200000000000000" pitchFamily="34" charset="0"/>
              </a:rPr>
              <a:t>©u hái 3</a:t>
            </a:r>
            <a:endParaRPr lang="en-US" sz="36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animBg="1"/>
      <p:bldP spid="46133" grpId="0" animBg="1"/>
      <p:bldP spid="46134" grpId="0" animBg="1"/>
      <p:bldP spid="46135" grpId="0" animBg="1"/>
      <p:bldP spid="46136" grpId="0" animBg="1"/>
      <p:bldP spid="46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699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13240" imgH="832680" progId="MS_ClipArt_Gallery.2">
                  <p:embed/>
                </p:oleObj>
              </mc:Choice>
              <mc:Fallback>
                <p:oleObj name="Clip" r:id="rId4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139040" imgH="940680" progId="MS_ClipArt_Gallery.2">
                  <p:embed/>
                </p:oleObj>
              </mc:Choice>
              <mc:Fallback>
                <p:oleObj name="Clip" r:id="rId6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4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5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06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837360" imgH="639000" progId="MS_ClipArt_Gallery.2">
                  <p:embed/>
                </p:oleObj>
              </mc:Choice>
              <mc:Fallback>
                <p:oleObj name="Clip" r:id="rId8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08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435200" imgH="3328560" progId="MS_ClipArt_Gallery.2">
                  <p:embed/>
                </p:oleObj>
              </mc:Choice>
              <mc:Fallback>
                <p:oleObj name="Clip" r:id="rId10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6191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29717" name="AutoShape 22"/>
          <p:cNvSpPr>
            <a:spLocks noChangeArrowheads="1"/>
          </p:cNvSpPr>
          <p:nvPr/>
        </p:nvSpPr>
        <p:spPr bwMode="auto"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86700" y="5233988"/>
            <a:ext cx="304800" cy="304800"/>
            <a:chOff x="4666" y="3644"/>
            <a:chExt cx="192" cy="192"/>
          </a:xfrm>
        </p:grpSpPr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9724" name="Group 29"/>
          <p:cNvGrpSpPr>
            <a:grpSpLocks/>
          </p:cNvGrpSpPr>
          <p:nvPr/>
        </p:nvGrpSpPr>
        <p:grpSpPr bwMode="auto"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9727" name="Group 32"/>
          <p:cNvGrpSpPr>
            <a:grpSpLocks/>
          </p:cNvGrpSpPr>
          <p:nvPr/>
        </p:nvGrpSpPr>
        <p:grpSpPr bwMode="auto"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9730" name="Group 35"/>
          <p:cNvGrpSpPr>
            <a:grpSpLocks/>
          </p:cNvGrpSpPr>
          <p:nvPr/>
        </p:nvGrpSpPr>
        <p:grpSpPr bwMode="auto"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9733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9736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9739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41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9742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4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9745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9746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747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2209800" y="2641600"/>
            <a:ext cx="3581400" cy="8318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Muốn làm cảnh sát Tí phải làm gì?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905000" y="3886200"/>
            <a:ext cx="18288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A.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Ăn nhiều</a:t>
            </a:r>
            <a:endParaRPr lang="en-US" sz="2400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191000" y="481965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Học giỏi</a:t>
            </a:r>
            <a:endParaRPr lang="en-US" sz="2400" baseline="-250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2133600" y="4791075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Học võ</a:t>
            </a:r>
            <a:endParaRPr lang="en-US" sz="2400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38600" y="3962400"/>
            <a:ext cx="20574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B. Tập thể dục</a:t>
            </a:r>
          </a:p>
        </p:txBody>
      </p:sp>
      <p:sp>
        <p:nvSpPr>
          <p:cNvPr id="29753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Kh.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9754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9755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4095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7" name="Rectangle 65"/>
          <p:cNvSpPr>
            <a:spLocks noChangeArrowheads="1"/>
          </p:cNvSpPr>
          <p:nvPr/>
        </p:nvSpPr>
        <p:spPr bwMode="auto">
          <a:xfrm>
            <a:off x="1066800" y="177800"/>
            <a:ext cx="1906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9758" name="Text Box 67"/>
          <p:cNvSpPr txBox="1">
            <a:spLocks noChangeArrowheads="1"/>
          </p:cNvSpPr>
          <p:nvPr/>
        </p:nvSpPr>
        <p:spPr bwMode="auto">
          <a:xfrm>
            <a:off x="2895600" y="16764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C</a:t>
            </a: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âu</a:t>
            </a: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 hỏi 4:</a:t>
            </a:r>
          </a:p>
        </p:txBody>
      </p:sp>
    </p:spTree>
    <p:extLst>
      <p:ext uri="{BB962C8B-B14F-4D97-AF65-F5344CB8AC3E}">
        <p14:creationId xmlns:p14="http://schemas.microsoft.com/office/powerpoint/2010/main" val="296065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8" grpId="0" animBg="1"/>
      <p:bldP spid="44089" grpId="0" animBg="1"/>
      <p:bldP spid="44090" grpId="0" animBg="1"/>
      <p:bldP spid="440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hungdayl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57150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ChauYeuCoThoDet-VA-47450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4208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Cháu Yêu Cô Chú Công Nh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 descr="2013-12-10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458" y="9832"/>
            <a:ext cx="61107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13240" imgH="832680" progId="MS_ClipArt_Gallery.2">
                  <p:embed/>
                </p:oleObj>
              </mc:Choice>
              <mc:Fallback>
                <p:oleObj name="Clip" r:id="rId3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4584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837360" imgH="639000" progId="MS_ClipArt_Gallery.2">
                  <p:embed/>
                </p:oleObj>
              </mc:Choice>
              <mc:Fallback>
                <p:oleObj name="Clip" r:id="rId5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6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759825" y="0"/>
            <a:ext cx="381000" cy="381000"/>
          </a:xfrm>
          <a:prstGeom prst="actionButtonRetur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4587" name="Object 12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435200" imgH="3328560" progId="MS_ClipArt_Gallery.2">
                  <p:embed/>
                </p:oleObj>
              </mc:Choice>
              <mc:Fallback>
                <p:oleObj name="Clip" r:id="rId7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5562600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40000 VND</a:t>
            </a:r>
          </a:p>
        </p:txBody>
      </p:sp>
      <p:sp>
        <p:nvSpPr>
          <p:cNvPr id="24589" name="AutoShape 14"/>
          <p:cNvSpPr>
            <a:spLocks noChangeArrowheads="1"/>
          </p:cNvSpPr>
          <p:nvPr/>
        </p:nvSpPr>
        <p:spPr bwMode="auto">
          <a:xfrm>
            <a:off x="5562600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4590" name="AutoShape 15"/>
          <p:cNvSpPr>
            <a:spLocks noChangeArrowheads="1"/>
          </p:cNvSpPr>
          <p:nvPr/>
        </p:nvSpPr>
        <p:spPr bwMode="auto">
          <a:xfrm>
            <a:off x="5562600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5618163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4592" name="AutoShape 17"/>
          <p:cNvSpPr>
            <a:spLocks noChangeArrowheads="1"/>
          </p:cNvSpPr>
          <p:nvPr/>
        </p:nvSpPr>
        <p:spPr bwMode="auto">
          <a:xfrm>
            <a:off x="5638800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12000 VND</a:t>
            </a: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>
            <a:off x="5632450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4594" name="AutoShape 19"/>
          <p:cNvSpPr>
            <a:spLocks noChangeArrowheads="1"/>
          </p:cNvSpPr>
          <p:nvPr/>
        </p:nvSpPr>
        <p:spPr bwMode="auto">
          <a:xfrm>
            <a:off x="5653088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24595" name="AutoShape 20"/>
          <p:cNvSpPr>
            <a:spLocks noChangeArrowheads="1"/>
          </p:cNvSpPr>
          <p:nvPr/>
        </p:nvSpPr>
        <p:spPr bwMode="auto">
          <a:xfrm>
            <a:off x="5673725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2209800" y="1676400"/>
            <a:ext cx="3446463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55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97" name="AutoShape 22"/>
          <p:cNvSpPr>
            <a:spLocks noChangeArrowheads="1"/>
          </p:cNvSpPr>
          <p:nvPr/>
        </p:nvSpPr>
        <p:spPr bwMode="auto">
          <a:xfrm>
            <a:off x="5638800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4598" name="Group 23"/>
          <p:cNvGrpSpPr>
            <a:grpSpLocks/>
          </p:cNvGrpSpPr>
          <p:nvPr/>
        </p:nvGrpSpPr>
        <p:grpSpPr bwMode="auto">
          <a:xfrm>
            <a:off x="7407275" y="5784850"/>
            <a:ext cx="304800" cy="304800"/>
            <a:chOff x="4666" y="3644"/>
            <a:chExt cx="192" cy="192"/>
          </a:xfrm>
        </p:grpSpPr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4601" name="Group 26"/>
          <p:cNvGrpSpPr>
            <a:grpSpLocks/>
          </p:cNvGrpSpPr>
          <p:nvPr/>
        </p:nvGrpSpPr>
        <p:grpSpPr bwMode="auto">
          <a:xfrm>
            <a:off x="7391400" y="5299075"/>
            <a:ext cx="304800" cy="304800"/>
            <a:chOff x="4656" y="3338"/>
            <a:chExt cx="192" cy="192"/>
          </a:xfrm>
        </p:grpSpPr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4604" name="Group 29"/>
          <p:cNvGrpSpPr>
            <a:grpSpLocks/>
          </p:cNvGrpSpPr>
          <p:nvPr/>
        </p:nvGrpSpPr>
        <p:grpSpPr bwMode="auto">
          <a:xfrm>
            <a:off x="7370763" y="4765675"/>
            <a:ext cx="304800" cy="304800"/>
            <a:chOff x="4643" y="3002"/>
            <a:chExt cx="192" cy="192"/>
          </a:xfrm>
        </p:grpSpPr>
        <p:sp>
          <p:nvSpPr>
            <p:cNvPr id="27678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4607" name="Group 32"/>
          <p:cNvGrpSpPr>
            <a:grpSpLocks/>
          </p:cNvGrpSpPr>
          <p:nvPr/>
        </p:nvGrpSpPr>
        <p:grpSpPr bwMode="auto">
          <a:xfrm>
            <a:off x="7356475" y="4225925"/>
            <a:ext cx="304800" cy="304800"/>
            <a:chOff x="4634" y="2662"/>
            <a:chExt cx="192" cy="192"/>
          </a:xfrm>
        </p:grpSpPr>
        <p:sp>
          <p:nvSpPr>
            <p:cNvPr id="27681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4610" name="Group 35"/>
          <p:cNvGrpSpPr>
            <a:grpSpLocks/>
          </p:cNvGrpSpPr>
          <p:nvPr/>
        </p:nvGrpSpPr>
        <p:grpSpPr bwMode="auto">
          <a:xfrm>
            <a:off x="7350125" y="3657600"/>
            <a:ext cx="304800" cy="304800"/>
            <a:chOff x="4630" y="2304"/>
            <a:chExt cx="192" cy="192"/>
          </a:xfrm>
        </p:grpSpPr>
        <p:sp>
          <p:nvSpPr>
            <p:cNvPr id="27684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4613" name="Group 38"/>
          <p:cNvGrpSpPr>
            <a:grpSpLocks/>
          </p:cNvGrpSpPr>
          <p:nvPr/>
        </p:nvGrpSpPr>
        <p:grpSpPr bwMode="auto">
          <a:xfrm>
            <a:off x="7350125" y="3103563"/>
            <a:ext cx="304800" cy="304800"/>
            <a:chOff x="4630" y="1955"/>
            <a:chExt cx="192" cy="192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4616" name="Group 41"/>
          <p:cNvGrpSpPr>
            <a:grpSpLocks/>
          </p:cNvGrpSpPr>
          <p:nvPr/>
        </p:nvGrpSpPr>
        <p:grpSpPr bwMode="auto">
          <a:xfrm>
            <a:off x="7315200" y="2555875"/>
            <a:ext cx="304800" cy="304800"/>
            <a:chOff x="4608" y="1610"/>
            <a:chExt cx="192" cy="192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4619" name="Group 44"/>
          <p:cNvGrpSpPr>
            <a:grpSpLocks/>
          </p:cNvGrpSpPr>
          <p:nvPr/>
        </p:nvGrpSpPr>
        <p:grpSpPr bwMode="auto">
          <a:xfrm>
            <a:off x="7315200" y="2016125"/>
            <a:ext cx="304800" cy="304800"/>
            <a:chOff x="4608" y="1270"/>
            <a:chExt cx="192" cy="192"/>
          </a:xfrm>
        </p:grpSpPr>
        <p:sp>
          <p:nvSpPr>
            <p:cNvPr id="27693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21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4622" name="Group 47"/>
          <p:cNvGrpSpPr>
            <a:grpSpLocks/>
          </p:cNvGrpSpPr>
          <p:nvPr/>
        </p:nvGrpSpPr>
        <p:grpSpPr bwMode="auto">
          <a:xfrm>
            <a:off x="7294563" y="1509713"/>
            <a:ext cx="304800" cy="304800"/>
            <a:chOff x="4595" y="951"/>
            <a:chExt cx="192" cy="192"/>
          </a:xfrm>
        </p:grpSpPr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2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4625" name="WordArt 50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626" name="WordArt 51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4627" name="WordArt 52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sp>
        <p:nvSpPr>
          <p:cNvPr id="24631" name="Text Box 57"/>
          <p:cNvSpPr txBox="1">
            <a:spLocks noChangeArrowheads="1"/>
          </p:cNvSpPr>
          <p:nvPr/>
        </p:nvSpPr>
        <p:spPr bwMode="auto">
          <a:xfrm>
            <a:off x="9144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.VnArabiaH" panose="020B7200000000000000" pitchFamily="34" charset="0"/>
              </a:rPr>
              <a:t>trî gióp</a:t>
            </a:r>
          </a:p>
        </p:txBody>
      </p:sp>
      <p:sp>
        <p:nvSpPr>
          <p:cNvPr id="24632" name="Text Box 58"/>
          <p:cNvSpPr txBox="1">
            <a:spLocks noChangeArrowheads="1"/>
          </p:cNvSpPr>
          <p:nvPr/>
        </p:nvSpPr>
        <p:spPr bwMode="auto">
          <a:xfrm>
            <a:off x="2514600" y="2133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.VnAristoteH" panose="020B7200000000000000" pitchFamily="34" charset="0"/>
            </a:endParaRPr>
          </a:p>
        </p:txBody>
      </p:sp>
      <p:sp>
        <p:nvSpPr>
          <p:cNvPr id="24633" name="Text Box 59"/>
          <p:cNvSpPr txBox="1">
            <a:spLocks noChangeArrowheads="1"/>
          </p:cNvSpPr>
          <p:nvPr/>
        </p:nvSpPr>
        <p:spPr bwMode="auto">
          <a:xfrm>
            <a:off x="2133600" y="1828800"/>
            <a:ext cx="3581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trß ch¬i: 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ai lµ triÖu phó</a:t>
            </a:r>
            <a:r>
              <a:rPr lang="en-US" sz="4800">
                <a:latin typeface=".VnAristoteH" panose="020B7200000000000000" pitchFamily="34" charset="0"/>
              </a:rPr>
              <a:t> </a:t>
            </a:r>
          </a:p>
        </p:txBody>
      </p:sp>
      <p:sp>
        <p:nvSpPr>
          <p:cNvPr id="24634" name="Oval 60"/>
          <p:cNvSpPr>
            <a:spLocks noChangeArrowheads="1"/>
          </p:cNvSpPr>
          <p:nvPr/>
        </p:nvSpPr>
        <p:spPr bwMode="auto">
          <a:xfrm>
            <a:off x="838200" y="830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4635" name="Picture 61" descr="8F831D4C86504E53A1502B3F9E6393B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36" name="Group 63"/>
          <p:cNvGrpSpPr>
            <a:grpSpLocks/>
          </p:cNvGrpSpPr>
          <p:nvPr/>
        </p:nvGrpSpPr>
        <p:grpSpPr bwMode="auto">
          <a:xfrm>
            <a:off x="0" y="228600"/>
            <a:ext cx="2514600" cy="2133600"/>
            <a:chOff x="4080" y="2352"/>
            <a:chExt cx="1584" cy="1344"/>
          </a:xfrm>
        </p:grpSpPr>
        <p:pic>
          <p:nvPicPr>
            <p:cNvPr id="24637" name="Picture 64" descr="ROSE_Y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2352"/>
              <a:ext cx="1014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8" name="Picture 65" descr="MOVE10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4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9" name="Picture 66" descr="QUASBUTN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3048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446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nimBg="1"/>
      <p:bldP spid="276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540</Words>
  <Application>Microsoft Office PowerPoint</Application>
  <PresentationFormat>On-screen Show (4:3)</PresentationFormat>
  <Paragraphs>182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.VnArabiaH</vt:lpstr>
      <vt:lpstr>.VnArial</vt:lpstr>
      <vt:lpstr>.VnAristoteH</vt:lpstr>
      <vt:lpstr>.VnAvant</vt:lpstr>
      <vt:lpstr>.VnTime</vt:lpstr>
      <vt:lpstr>Arial</vt:lpstr>
      <vt:lpstr>Arial Black</vt:lpstr>
      <vt:lpstr>Calibri</vt:lpstr>
      <vt:lpstr>Impact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CHƠI: Chia lớp làm 2 đội   Khi người dẫn trương trình đọc câu hỏi, đưa ra 4 phương án trả lời  đội nào có tín hiệu trả lời trước thì được quyền trả lời .  Nếu đội nào trả lời đúng sẽ được 100 điểm thưởng và 1 bông hoa.  LUẬT CHƠI:  Khi có tín hiệu trả lời phải trả lời ngay .  Khi nào người dẫn trương trình đọc xong câu hỏi mới được đưa ra tín hiệu trả lời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THT</dc:creator>
  <cp:lastModifiedBy>Administrator</cp:lastModifiedBy>
  <cp:revision>10</cp:revision>
  <dcterms:created xsi:type="dcterms:W3CDTF">2013-12-10T06:00:40Z</dcterms:created>
  <dcterms:modified xsi:type="dcterms:W3CDTF">2024-11-11T05:57:17Z</dcterms:modified>
</cp:coreProperties>
</file>