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3" r:id="rId4"/>
    <p:sldId id="257" r:id="rId5"/>
    <p:sldId id="276" r:id="rId6"/>
    <p:sldId id="269" r:id="rId7"/>
    <p:sldId id="263" r:id="rId8"/>
    <p:sldId id="260" r:id="rId9"/>
    <p:sldId id="266" r:id="rId10"/>
    <p:sldId id="270" r:id="rId11"/>
    <p:sldId id="262" r:id="rId12"/>
    <p:sldId id="264" r:id="rId13"/>
    <p:sldId id="268" r:id="rId14"/>
    <p:sldId id="259" r:id="rId15"/>
    <p:sldId id="265" r:id="rId16"/>
    <p:sldId id="261" r:id="rId17"/>
    <p:sldId id="267" r:id="rId18"/>
    <p:sldId id="271" r:id="rId19"/>
    <p:sldId id="258" r:id="rId20"/>
    <p:sldId id="272" r:id="rId21"/>
    <p:sldId id="274" r:id="rId22"/>
    <p:sldId id="275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0C2A-B392-48B0-8754-9725928B01F0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7A56-8577-47EF-BD98-569AB786E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572" y="1490227"/>
            <a:ext cx="5559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LÀM QUEN </a:t>
            </a:r>
          </a:p>
          <a:p>
            <a:pPr algn="ctr"/>
            <a:r>
              <a:rPr lang="vi-V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CHỮ CÁI A,Ă, Â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238" y="3798276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Đối tượng: 5-6 tuổi</a:t>
            </a:r>
          </a:p>
          <a:p>
            <a:r>
              <a:rPr lang="vi-VN" sz="2000" dirty="0">
                <a:latin typeface="+mj-lt"/>
              </a:rPr>
              <a:t>Giáo viên</a:t>
            </a:r>
            <a:r>
              <a:rPr lang="vi-VN" sz="2000">
                <a:latin typeface="+mj-lt"/>
              </a:rPr>
              <a:t>: </a:t>
            </a:r>
            <a:r>
              <a:rPr lang="en-US" sz="2000">
                <a:latin typeface="+mj-lt"/>
              </a:rPr>
              <a:t>Ngô Thị Thúy</a:t>
            </a:r>
            <a:endParaRPr lang="en-US" sz="20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9A64E5-A903-2B08-BE9A-B3F1DAD2E756}"/>
              </a:ext>
            </a:extLst>
          </p:cNvPr>
          <p:cNvSpPr txBox="1"/>
          <p:nvPr/>
        </p:nvSpPr>
        <p:spPr>
          <a:xfrm>
            <a:off x="2952416" y="205524"/>
            <a:ext cx="5996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ÁNH SAO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0C0944-A56B-41B6-EE57-6969F29BE2D2}"/>
              </a:ext>
            </a:extLst>
          </p:cNvPr>
          <p:cNvSpPr txBox="1"/>
          <p:nvPr/>
        </p:nvSpPr>
        <p:spPr>
          <a:xfrm>
            <a:off x="478858" y="5367773"/>
            <a:ext cx="1063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 /2024</a:t>
            </a:r>
          </a:p>
        </p:txBody>
      </p:sp>
    </p:spTree>
    <p:extLst>
      <p:ext uri="{BB962C8B-B14F-4D97-AF65-F5344CB8AC3E}">
        <p14:creationId xmlns:p14="http://schemas.microsoft.com/office/powerpoint/2010/main" val="82777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2000" y1="23111" x2="82000" y2="23111"/>
                        <a14:foregroundMark x1="85667" y1="17222" x2="85667" y2="17222"/>
                        <a14:foregroundMark x1="76889" y1="14444" x2="76889" y2="14444"/>
                        <a14:foregroundMark x1="80333" y1="15222" x2="80333" y2="15222"/>
                        <a14:foregroundMark x1="85444" y1="15222" x2="85444" y2="15222"/>
                        <a14:foregroundMark x1="77667" y1="38444" x2="77667" y2="38444"/>
                        <a14:foregroundMark x1="79667" y1="52778" x2="79667" y2="52778"/>
                        <a14:foregroundMark x1="77333" y1="46111" x2="77333" y2="46111"/>
                        <a14:foregroundMark x1="84889" y1="48444" x2="84889" y2="48444"/>
                        <a14:foregroundMark x1="85556" y1="60667" x2="85556" y2="60667"/>
                        <a14:foregroundMark x1="84444" y1="69111" x2="84778" y2="69556"/>
                        <a14:foregroundMark x1="77556" y1="74778" x2="77556" y2="74778"/>
                        <a14:foregroundMark x1="73222" y1="77444" x2="73222" y2="77444"/>
                        <a14:foregroundMark x1="80111" y1="77889" x2="80111" y2="77889"/>
                        <a14:foregroundMark x1="86222" y1="73333" x2="86222" y2="73333"/>
                        <a14:foregroundMark x1="82778" y1="59889" x2="82778" y2="59889"/>
                        <a14:foregroundMark x1="28000" y1="15111" x2="28000" y2="15111"/>
                        <a14:foregroundMark x1="23000" y1="64111" x2="23000" y2="64111"/>
                        <a14:foregroundMark x1="74222" y1="79111" x2="74222" y2="79111"/>
                        <a14:foregroundMark x1="77667" y1="77444" x2="77667" y2="77444"/>
                        <a14:foregroundMark x1="86000" y1="66667" x2="86000" y2="66667"/>
                        <a14:foregroundMark x1="86667" y1="54333" x2="86667" y2="54333"/>
                        <a14:foregroundMark x1="79667" y1="28667" x2="79667" y2="28667"/>
                        <a14:foregroundMark x1="84778" y1="23778" x2="84778" y2="23778"/>
                        <a14:foregroundMark x1="85556" y1="20778" x2="85556" y2="20778"/>
                        <a14:foregroundMark x1="87556" y1="17333" x2="87556" y2="17333"/>
                        <a14:foregroundMark x1="87333" y1="14889" x2="87333" y2="14889"/>
                        <a14:foregroundMark x1="81667" y1="56111" x2="81667" y2="56111"/>
                        <a14:foregroundMark x1="80000" y1="46889" x2="80000" y2="46889"/>
                        <a14:foregroundMark x1="82111" y1="45333" x2="82111" y2="45333"/>
                        <a14:foregroundMark x1="84444" y1="45778" x2="84444" y2="45778"/>
                        <a14:foregroundMark x1="85556" y1="46111" x2="88667" y2="49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855" y="-56806"/>
            <a:ext cx="5863236" cy="462350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277772" y="4342114"/>
            <a:ext cx="5162843" cy="1323439"/>
            <a:chOff x="3277772" y="4342114"/>
            <a:chExt cx="5162843" cy="1323439"/>
          </a:xfrm>
        </p:grpSpPr>
        <p:sp>
          <p:nvSpPr>
            <p:cNvPr id="36" name="TextBox 35"/>
            <p:cNvSpPr txBox="1"/>
            <p:nvPr/>
          </p:nvSpPr>
          <p:spPr>
            <a:xfrm>
              <a:off x="3277772" y="4342114"/>
              <a:ext cx="516284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8000" b="1" dirty="0">
                  <a:solidFill>
                    <a:srgbClr val="FF0000"/>
                  </a:solidFill>
                </a:rPr>
                <a:t>Kh  n gi  y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723969" y="4589482"/>
              <a:ext cx="523280" cy="765505"/>
              <a:chOff x="4572601" y="442128"/>
              <a:chExt cx="4027382" cy="4974939"/>
            </a:xfrm>
          </p:grpSpPr>
          <p:sp>
            <p:nvSpPr>
              <p:cNvPr id="38" name="Block Arc 37"/>
              <p:cNvSpPr/>
              <p:nvPr/>
            </p:nvSpPr>
            <p:spPr>
              <a:xfrm rot="10800000">
                <a:off x="5359020" y="442128"/>
                <a:ext cx="2024743" cy="1384663"/>
              </a:xfrm>
              <a:prstGeom prst="blockArc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4572601" y="2011680"/>
                <a:ext cx="4027382" cy="3405387"/>
                <a:chOff x="6635930" y="1711233"/>
                <a:chExt cx="3304904" cy="303058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235440" y="1711233"/>
                  <a:ext cx="705394" cy="30305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Donut 40"/>
                <p:cNvSpPr/>
                <p:nvPr/>
              </p:nvSpPr>
              <p:spPr>
                <a:xfrm>
                  <a:off x="6635930" y="1711234"/>
                  <a:ext cx="2952207" cy="3030583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7068201" y="4679173"/>
              <a:ext cx="542422" cy="675814"/>
              <a:chOff x="5183129" y="1162973"/>
              <a:chExt cx="3180755" cy="4062167"/>
            </a:xfrm>
          </p:grpSpPr>
          <p:sp>
            <p:nvSpPr>
              <p:cNvPr id="43" name="Donut 42"/>
              <p:cNvSpPr/>
              <p:nvPr/>
            </p:nvSpPr>
            <p:spPr>
              <a:xfrm>
                <a:off x="5183129" y="2194557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58490" y="2194557"/>
                <a:ext cx="705394" cy="303058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alf Frame 44"/>
              <p:cNvSpPr/>
              <p:nvPr/>
            </p:nvSpPr>
            <p:spPr>
              <a:xfrm rot="2626753">
                <a:off x="5982859" y="1162973"/>
                <a:ext cx="1751942" cy="1598596"/>
              </a:xfrm>
              <a:prstGeom prst="half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Parallelogram 45"/>
            <p:cNvSpPr/>
            <p:nvPr/>
          </p:nvSpPr>
          <p:spPr>
            <a:xfrm rot="1163775" flipV="1">
              <a:off x="7457515" y="4400860"/>
              <a:ext cx="122420" cy="205733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04044" y="2541761"/>
            <a:ext cx="1134244" cy="1294958"/>
            <a:chOff x="4572601" y="442128"/>
            <a:chExt cx="4027382" cy="4974939"/>
          </a:xfrm>
        </p:grpSpPr>
        <p:sp>
          <p:nvSpPr>
            <p:cNvPr id="49" name="Block Arc 48"/>
            <p:cNvSpPr/>
            <p:nvPr/>
          </p:nvSpPr>
          <p:spPr>
            <a:xfrm rot="10800000">
              <a:off x="5359020" y="442128"/>
              <a:ext cx="2024743" cy="1384663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572601" y="2011680"/>
              <a:ext cx="4027382" cy="3405387"/>
              <a:chOff x="6635930" y="1711233"/>
              <a:chExt cx="3304904" cy="303058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9235440" y="1711233"/>
                <a:ext cx="705394" cy="303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onut 51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80232" y="976701"/>
            <a:ext cx="4027382" cy="4974939"/>
            <a:chOff x="4572601" y="442128"/>
            <a:chExt cx="4027382" cy="4974939"/>
          </a:xfrm>
        </p:grpSpPr>
        <p:sp>
          <p:nvSpPr>
            <p:cNvPr id="2" name="Block Arc 1"/>
            <p:cNvSpPr/>
            <p:nvPr/>
          </p:nvSpPr>
          <p:spPr>
            <a:xfrm rot="10800000">
              <a:off x="5359020" y="442128"/>
              <a:ext cx="2024743" cy="1384663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72601" y="2011680"/>
              <a:ext cx="4027382" cy="3405387"/>
              <a:chOff x="6635930" y="1711233"/>
              <a:chExt cx="3304904" cy="30305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235440" y="1711233"/>
                <a:ext cx="705394" cy="303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nut 10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69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5683444" y="1975503"/>
            <a:ext cx="2952207" cy="30305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2954" y="1975503"/>
            <a:ext cx="705394" cy="303058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ck Arc 1"/>
          <p:cNvSpPr/>
          <p:nvPr/>
        </p:nvSpPr>
        <p:spPr>
          <a:xfrm rot="10800000">
            <a:off x="6147175" y="245180"/>
            <a:ext cx="2024743" cy="1384663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6437" y="647114"/>
            <a:ext cx="3474720" cy="4232363"/>
            <a:chOff x="4572601" y="442128"/>
            <a:chExt cx="4027382" cy="4974939"/>
          </a:xfrm>
        </p:grpSpPr>
        <p:sp>
          <p:nvSpPr>
            <p:cNvPr id="7" name="Block Arc 6"/>
            <p:cNvSpPr/>
            <p:nvPr/>
          </p:nvSpPr>
          <p:spPr>
            <a:xfrm rot="10800000">
              <a:off x="5359020" y="442128"/>
              <a:ext cx="2024743" cy="1384663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601" y="2011680"/>
              <a:ext cx="4027382" cy="3405387"/>
              <a:chOff x="6635930" y="1711233"/>
              <a:chExt cx="3304904" cy="303058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235440" y="1711233"/>
                <a:ext cx="705394" cy="303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nut 9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67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08431" y="138670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Các kiểu chữ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46842" y="844186"/>
            <a:ext cx="23231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b="1" dirty="0"/>
              <a:t>Ă</a:t>
            </a:r>
            <a:endParaRPr lang="en-US" sz="34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6447" y="1674055"/>
            <a:ext cx="2153363" cy="3492790"/>
            <a:chOff x="4572601" y="442128"/>
            <a:chExt cx="4027382" cy="4974939"/>
          </a:xfrm>
        </p:grpSpPr>
        <p:sp>
          <p:nvSpPr>
            <p:cNvPr id="13" name="Block Arc 12"/>
            <p:cNvSpPr/>
            <p:nvPr/>
          </p:nvSpPr>
          <p:spPr>
            <a:xfrm rot="10800000">
              <a:off x="5359020" y="442128"/>
              <a:ext cx="2024743" cy="1384663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72601" y="2011680"/>
              <a:ext cx="4027382" cy="3405387"/>
              <a:chOff x="6635930" y="1711233"/>
              <a:chExt cx="3304904" cy="303058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235440" y="1711233"/>
                <a:ext cx="705394" cy="303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nut 15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84" t="13182" r="56339" b="59685"/>
          <a:stretch/>
        </p:blipFill>
        <p:spPr>
          <a:xfrm>
            <a:off x="8237049" y="1220673"/>
            <a:ext cx="3954951" cy="50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95" y="190625"/>
            <a:ext cx="6937990" cy="33561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909395" y="4552433"/>
            <a:ext cx="6290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FF0000"/>
                </a:solidFill>
              </a:rPr>
              <a:t>Kh  u tr  ng</a:t>
            </a:r>
            <a:endParaRPr lang="en-US" sz="8800" b="1" dirty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907237" y="5050301"/>
            <a:ext cx="633046" cy="660387"/>
            <a:chOff x="6635930" y="1619795"/>
            <a:chExt cx="3304904" cy="3122022"/>
          </a:xfrm>
        </p:grpSpPr>
        <p:sp>
          <p:nvSpPr>
            <p:cNvPr id="56" name="Rectangle 55"/>
            <p:cNvSpPr/>
            <p:nvPr/>
          </p:nvSpPr>
          <p:spPr>
            <a:xfrm>
              <a:off x="9235440" y="1619795"/>
              <a:ext cx="705394" cy="31220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nut 56"/>
            <p:cNvSpPr/>
            <p:nvPr/>
          </p:nvSpPr>
          <p:spPr>
            <a:xfrm>
              <a:off x="6635930" y="1711234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24890" y="4867745"/>
            <a:ext cx="632391" cy="815926"/>
            <a:chOff x="1055077" y="414811"/>
            <a:chExt cx="1083211" cy="1707902"/>
          </a:xfrm>
        </p:grpSpPr>
        <p:grpSp>
          <p:nvGrpSpPr>
            <p:cNvPr id="58" name="Group 57"/>
            <p:cNvGrpSpPr/>
            <p:nvPr/>
          </p:nvGrpSpPr>
          <p:grpSpPr>
            <a:xfrm>
              <a:off x="1055077" y="899618"/>
              <a:ext cx="1083211" cy="1223095"/>
              <a:chOff x="6635930" y="1619795"/>
              <a:chExt cx="3304904" cy="312202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9235440" y="1619795"/>
                <a:ext cx="705394" cy="31220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Donut 59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Half Frame 60"/>
            <p:cNvSpPr/>
            <p:nvPr/>
          </p:nvSpPr>
          <p:spPr>
            <a:xfrm rot="2477082">
              <a:off x="1326460" y="414811"/>
              <a:ext cx="692641" cy="622211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Block Arc 62"/>
          <p:cNvSpPr/>
          <p:nvPr/>
        </p:nvSpPr>
        <p:spPr>
          <a:xfrm rot="5400000">
            <a:off x="4874924" y="4513301"/>
            <a:ext cx="243225" cy="321488"/>
          </a:xfrm>
          <a:prstGeom prst="blockArc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9388 -0.2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21198 -0.3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46698" y="1416191"/>
            <a:ext cx="3180755" cy="4062167"/>
            <a:chOff x="5183129" y="1162973"/>
            <a:chExt cx="3180755" cy="4062167"/>
          </a:xfrm>
        </p:grpSpPr>
        <p:sp>
          <p:nvSpPr>
            <p:cNvPr id="4" name="Donut 3"/>
            <p:cNvSpPr/>
            <p:nvPr/>
          </p:nvSpPr>
          <p:spPr>
            <a:xfrm>
              <a:off x="5183129" y="2194557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58490" y="2194557"/>
              <a:ext cx="705394" cy="30305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 rot="2626753">
              <a:off x="5982859" y="1162973"/>
              <a:ext cx="1751942" cy="1598596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13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5183129" y="2194557"/>
            <a:ext cx="2952207" cy="30305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1614" y="2169396"/>
            <a:ext cx="705394" cy="303058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2626753">
            <a:off x="5982859" y="1162973"/>
            <a:ext cx="1751942" cy="1598596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125" y="1420837"/>
            <a:ext cx="3296323" cy="3804303"/>
            <a:chOff x="5183129" y="1162973"/>
            <a:chExt cx="3180755" cy="4062167"/>
          </a:xfrm>
        </p:grpSpPr>
        <p:sp>
          <p:nvSpPr>
            <p:cNvPr id="12" name="Donut 11"/>
            <p:cNvSpPr/>
            <p:nvPr/>
          </p:nvSpPr>
          <p:spPr>
            <a:xfrm>
              <a:off x="5183129" y="2194557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8490" y="2194557"/>
              <a:ext cx="705394" cy="30305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/>
            <p:cNvSpPr/>
            <p:nvPr/>
          </p:nvSpPr>
          <p:spPr>
            <a:xfrm rot="2626753">
              <a:off x="5982859" y="1162973"/>
              <a:ext cx="1751942" cy="1598596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1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08431" y="138670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Các kiểu chữ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46842" y="844186"/>
            <a:ext cx="23231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b="1" dirty="0"/>
              <a:t>Â</a:t>
            </a:r>
            <a:endParaRPr lang="en-US" sz="3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93" t="59599" r="81268" b="8395"/>
          <a:stretch/>
        </p:blipFill>
        <p:spPr>
          <a:xfrm>
            <a:off x="7948246" y="723445"/>
            <a:ext cx="4069036" cy="58930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08077" y="2246137"/>
            <a:ext cx="2075800" cy="2847700"/>
            <a:chOff x="5183129" y="1162973"/>
            <a:chExt cx="3180755" cy="4062167"/>
          </a:xfrm>
        </p:grpSpPr>
        <p:sp>
          <p:nvSpPr>
            <p:cNvPr id="18" name="Donut 17"/>
            <p:cNvSpPr/>
            <p:nvPr/>
          </p:nvSpPr>
          <p:spPr>
            <a:xfrm>
              <a:off x="5183129" y="2194557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58490" y="2194557"/>
              <a:ext cx="705394" cy="30305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2626753">
              <a:off x="5982859" y="1162973"/>
              <a:ext cx="1751942" cy="1598596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3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771" y="319104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So sánh</a:t>
            </a:r>
            <a:endParaRPr lang="en-US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8523542" y="619900"/>
            <a:ext cx="2215727" cy="2915147"/>
            <a:chOff x="8523542" y="619900"/>
            <a:chExt cx="2215727" cy="2915147"/>
          </a:xfrm>
        </p:grpSpPr>
        <p:sp>
          <p:nvSpPr>
            <p:cNvPr id="18" name="Donut 17"/>
            <p:cNvSpPr/>
            <p:nvPr/>
          </p:nvSpPr>
          <p:spPr>
            <a:xfrm>
              <a:off x="8523542" y="1410518"/>
              <a:ext cx="1926647" cy="2124529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78920" y="1410518"/>
              <a:ext cx="460349" cy="21245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2626753">
              <a:off x="9136990" y="619900"/>
              <a:ext cx="1143339" cy="1120663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54970" y="527348"/>
            <a:ext cx="2194560" cy="3007699"/>
            <a:chOff x="4633775" y="487966"/>
            <a:chExt cx="2194560" cy="3007699"/>
          </a:xfrm>
        </p:grpSpPr>
        <p:sp>
          <p:nvSpPr>
            <p:cNvPr id="10" name="Block Arc 9"/>
            <p:cNvSpPr/>
            <p:nvPr/>
          </p:nvSpPr>
          <p:spPr>
            <a:xfrm rot="10800000">
              <a:off x="5103086" y="487966"/>
              <a:ext cx="1103302" cy="831827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633775" y="1449902"/>
              <a:ext cx="2194560" cy="2045763"/>
              <a:chOff x="6635930" y="1711233"/>
              <a:chExt cx="3304904" cy="303058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235440" y="1711233"/>
                <a:ext cx="705394" cy="303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nut 12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58775" y="1242085"/>
            <a:ext cx="2280918" cy="2045764"/>
            <a:chOff x="6635930" y="1711233"/>
            <a:chExt cx="3304904" cy="3030584"/>
          </a:xfrm>
        </p:grpSpPr>
        <p:sp>
          <p:nvSpPr>
            <p:cNvPr id="15" name="Rectangle 14"/>
            <p:cNvSpPr/>
            <p:nvPr/>
          </p:nvSpPr>
          <p:spPr>
            <a:xfrm>
              <a:off x="9235440" y="1711233"/>
              <a:ext cx="705394" cy="3030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nut 15"/>
            <p:cNvSpPr/>
            <p:nvPr/>
          </p:nvSpPr>
          <p:spPr>
            <a:xfrm>
              <a:off x="6635930" y="1711234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Donut 3"/>
          <p:cNvSpPr/>
          <p:nvPr/>
        </p:nvSpPr>
        <p:spPr>
          <a:xfrm>
            <a:off x="764431" y="4784191"/>
            <a:ext cx="1786720" cy="189169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4701845" y="4784191"/>
            <a:ext cx="1786720" cy="189169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8639259" y="4784191"/>
            <a:ext cx="1786720" cy="189169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/>
          <p:cNvSpPr/>
          <p:nvPr/>
        </p:nvSpPr>
        <p:spPr>
          <a:xfrm rot="2626753">
            <a:off x="8906817" y="4170003"/>
            <a:ext cx="1143339" cy="1120663"/>
          </a:xfrm>
          <a:prstGeom prst="half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10800000">
            <a:off x="5103086" y="3625775"/>
            <a:ext cx="1103302" cy="831827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74189" y="4868048"/>
            <a:ext cx="476340" cy="17239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42956" y="4868048"/>
            <a:ext cx="476340" cy="17239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212019" y="4951906"/>
            <a:ext cx="476340" cy="17239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9683" y="3361231"/>
            <a:ext cx="53014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TRÒ CHƠI</a:t>
            </a:r>
          </a:p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AI CHỌN ĐÚNG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34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Hình ảnh 6" descr="Ảnh có chứa phim hoạt hình, bong bóng, cầu vồng&#10;&#10;Mô tả được tạo tự động">
            <a:extLst>
              <a:ext uri="{FF2B5EF4-FFF2-40B4-BE49-F238E27FC236}">
                <a16:creationId xmlns:a16="http://schemas.microsoft.com/office/drawing/2014/main" id="{0765DDCF-6BD3-CB5B-88E7-5519C8B3E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6897E82-DDBA-0D5D-3682-56CB2D346CC5}"/>
              </a:ext>
            </a:extLst>
          </p:cNvPr>
          <p:cNvSpPr txBox="1"/>
          <p:nvPr/>
        </p:nvSpPr>
        <p:spPr>
          <a:xfrm>
            <a:off x="406400" y="448437"/>
            <a:ext cx="108566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>
                <a:solidFill>
                  <a:srgbClr val="002060"/>
                </a:solidFill>
                <a:effectLst/>
                <a:latin typeface="+mj-lt"/>
              </a:rPr>
              <a:t>1. Kiến thức:</a:t>
            </a:r>
            <a:endParaRPr lang="vi-VN" sz="3200" b="0" i="0">
              <a:solidFill>
                <a:srgbClr val="002060"/>
              </a:solidFill>
              <a:effectLst/>
              <a:latin typeface="+mj-lt"/>
            </a:endParaRPr>
          </a:p>
          <a:p>
            <a:pPr algn="l"/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+ Trẻ nhận biết và phát âm đúng chữ cái a, ă, â.</a:t>
            </a:r>
          </a:p>
          <a:p>
            <a:pPr algn="l"/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+ Nhân biết được chữ a, ă, â trong từ chọn vẹn.</a:t>
            </a:r>
          </a:p>
          <a:p>
            <a:pPr algn="l"/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+ Biết đặc điểm cấu tạo chữ a, ă, â.</a:t>
            </a:r>
          </a:p>
          <a:p>
            <a:pPr algn="l"/>
            <a:r>
              <a:rPr lang="vi-VN" sz="3200" b="1" i="0">
                <a:solidFill>
                  <a:srgbClr val="002060"/>
                </a:solidFill>
                <a:effectLst/>
                <a:latin typeface="+mj-lt"/>
              </a:rPr>
              <a:t>2. Kỹ năng</a:t>
            </a:r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: </a:t>
            </a:r>
          </a:p>
          <a:p>
            <a:pPr algn="l"/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+ Rèn kỹ năng nhận biết và phát âm đúng chữ a,ă cho trẻ.</a:t>
            </a:r>
          </a:p>
          <a:p>
            <a:pPr algn="l"/>
            <a:r>
              <a:rPr lang="vi-VN" sz="3200" b="1" i="0">
                <a:solidFill>
                  <a:srgbClr val="002060"/>
                </a:solidFill>
                <a:effectLst/>
                <a:latin typeface="+mj-lt"/>
              </a:rPr>
              <a:t>3. Thái độ</a:t>
            </a:r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:   </a:t>
            </a:r>
          </a:p>
          <a:p>
            <a:pPr algn="l"/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+ Trẻ thích học chữ cái, tham gia tiết học sôi nổi hứng thú.</a:t>
            </a:r>
          </a:p>
          <a:p>
            <a:pPr algn="l"/>
            <a:r>
              <a:rPr lang="vi-VN" sz="3200" b="0" i="0">
                <a:solidFill>
                  <a:srgbClr val="002060"/>
                </a:solidFill>
                <a:effectLst/>
                <a:latin typeface="+mj-lt"/>
              </a:rPr>
              <a:t>+ Giáo dục trẻ biết yêu quý, bảo vệ giữ gìn các bộ phận trên cơ thể và ăn uống đầy đủ chất.</a:t>
            </a:r>
          </a:p>
        </p:txBody>
      </p:sp>
    </p:spTree>
    <p:extLst>
      <p:ext uri="{BB962C8B-B14F-4D97-AF65-F5344CB8AC3E}">
        <p14:creationId xmlns:p14="http://schemas.microsoft.com/office/powerpoint/2010/main" val="226297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4997" y="1097280"/>
            <a:ext cx="3903785" cy="3010487"/>
            <a:chOff x="4368018" y="1322363"/>
            <a:chExt cx="3903785" cy="3010487"/>
          </a:xfrm>
        </p:grpSpPr>
        <p:sp>
          <p:nvSpPr>
            <p:cNvPr id="3" name="7-Point Star 2"/>
            <p:cNvSpPr/>
            <p:nvPr/>
          </p:nvSpPr>
          <p:spPr>
            <a:xfrm>
              <a:off x="4368018" y="1322363"/>
              <a:ext cx="3903785" cy="3010487"/>
            </a:xfrm>
            <a:prstGeom prst="star7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383994" y="2124222"/>
              <a:ext cx="1790529" cy="1539326"/>
              <a:chOff x="6635930" y="1711233"/>
              <a:chExt cx="3304904" cy="303058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35440" y="1711233"/>
                <a:ext cx="705394" cy="303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nut 11"/>
              <p:cNvSpPr/>
              <p:nvPr/>
            </p:nvSpPr>
            <p:spPr>
              <a:xfrm>
                <a:off x="6635930" y="1711234"/>
                <a:ext cx="2952207" cy="3030583"/>
              </a:xfrm>
              <a:prstGeom prst="donu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Flowchart: Process 13"/>
          <p:cNvSpPr/>
          <p:nvPr/>
        </p:nvSpPr>
        <p:spPr>
          <a:xfrm>
            <a:off x="3728436" y="5444197"/>
            <a:ext cx="7581989" cy="1294228"/>
          </a:xfrm>
          <a:prstGeom prst="flowChart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nut 15"/>
          <p:cNvSpPr/>
          <p:nvPr/>
        </p:nvSpPr>
        <p:spPr>
          <a:xfrm>
            <a:off x="3938954" y="5577840"/>
            <a:ext cx="1083212" cy="10269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5658977" y="5704449"/>
            <a:ext cx="773723" cy="773724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2195896">
            <a:off x="8354977" y="6166618"/>
            <a:ext cx="639304" cy="483237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arallelogram 22"/>
          <p:cNvSpPr/>
          <p:nvPr/>
        </p:nvSpPr>
        <p:spPr>
          <a:xfrm rot="720980">
            <a:off x="7152983" y="5601650"/>
            <a:ext cx="400681" cy="844062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03020" y="5671987"/>
            <a:ext cx="298691" cy="956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21237 -0.49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0625 -0.5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2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08431" y="138670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nét chữ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7386035" y="1308295"/>
            <a:ext cx="4171071" cy="3221502"/>
            <a:chOff x="98971" y="984738"/>
            <a:chExt cx="4171071" cy="3221502"/>
          </a:xfrm>
        </p:grpSpPr>
        <p:sp>
          <p:nvSpPr>
            <p:cNvPr id="3" name="7-Point Star 2"/>
            <p:cNvSpPr/>
            <p:nvPr/>
          </p:nvSpPr>
          <p:spPr>
            <a:xfrm>
              <a:off x="98971" y="984738"/>
              <a:ext cx="4171071" cy="3221502"/>
            </a:xfrm>
            <a:prstGeom prst="star7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06860" y="1336431"/>
              <a:ext cx="1886506" cy="2310307"/>
              <a:chOff x="4633775" y="487966"/>
              <a:chExt cx="2194560" cy="3007699"/>
            </a:xfrm>
          </p:grpSpPr>
          <p:sp>
            <p:nvSpPr>
              <p:cNvPr id="13" name="Block Arc 12"/>
              <p:cNvSpPr/>
              <p:nvPr/>
            </p:nvSpPr>
            <p:spPr>
              <a:xfrm rot="10800000">
                <a:off x="5103086" y="487966"/>
                <a:ext cx="1103302" cy="831827"/>
              </a:xfrm>
              <a:prstGeom prst="blockArc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633775" y="1449902"/>
                <a:ext cx="2194560" cy="2045763"/>
                <a:chOff x="6635930" y="1711233"/>
                <a:chExt cx="3304904" cy="3030584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9235440" y="1711233"/>
                  <a:ext cx="705394" cy="30305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Donut 15"/>
                <p:cNvSpPr/>
                <p:nvPr/>
              </p:nvSpPr>
              <p:spPr>
                <a:xfrm>
                  <a:off x="6635930" y="1711234"/>
                  <a:ext cx="2952207" cy="3030583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" name="Flowchart: Process 4"/>
          <p:cNvSpPr/>
          <p:nvPr/>
        </p:nvSpPr>
        <p:spPr>
          <a:xfrm>
            <a:off x="1139980" y="5458265"/>
            <a:ext cx="7581989" cy="1294228"/>
          </a:xfrm>
          <a:prstGeom prst="flowChart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1434905" y="5556738"/>
            <a:ext cx="1083212" cy="10269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3281537" y="5627076"/>
            <a:ext cx="773723" cy="773724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2195896">
            <a:off x="4899710" y="6126318"/>
            <a:ext cx="639304" cy="483237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arallelogram 17"/>
          <p:cNvSpPr/>
          <p:nvPr/>
        </p:nvSpPr>
        <p:spPr>
          <a:xfrm rot="720980">
            <a:off x="6280290" y="5650079"/>
            <a:ext cx="400681" cy="844062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33960" y="5627076"/>
            <a:ext cx="298691" cy="956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0521 -0.4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4401 -0.4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643 L -0.14375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08431" y="138670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nét chữ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65477" y="1519311"/>
            <a:ext cx="3903785" cy="3010487"/>
            <a:chOff x="393612" y="1153551"/>
            <a:chExt cx="3903785" cy="3010487"/>
          </a:xfrm>
        </p:grpSpPr>
        <p:sp>
          <p:nvSpPr>
            <p:cNvPr id="3" name="7-Point Star 2"/>
            <p:cNvSpPr/>
            <p:nvPr/>
          </p:nvSpPr>
          <p:spPr>
            <a:xfrm>
              <a:off x="393612" y="1153551"/>
              <a:ext cx="3903785" cy="3010487"/>
            </a:xfrm>
            <a:prstGeom prst="star7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7982" y="1415278"/>
              <a:ext cx="1555046" cy="2212950"/>
            </a:xfrm>
            <a:prstGeom prst="rect">
              <a:avLst/>
            </a:prstGeom>
          </p:spPr>
        </p:pic>
      </p:grpSp>
      <p:sp>
        <p:nvSpPr>
          <p:cNvPr id="13" name="Flowchart: Process 12"/>
          <p:cNvSpPr/>
          <p:nvPr/>
        </p:nvSpPr>
        <p:spPr>
          <a:xfrm>
            <a:off x="3728436" y="5444197"/>
            <a:ext cx="7581989" cy="1294228"/>
          </a:xfrm>
          <a:prstGeom prst="flowChart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7982002" y="5518860"/>
            <a:ext cx="1083212" cy="10269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10800000">
            <a:off x="4027125" y="5704449"/>
            <a:ext cx="773723" cy="773724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208" y="5577840"/>
            <a:ext cx="298691" cy="956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2195896">
            <a:off x="6638476" y="6198465"/>
            <a:ext cx="639304" cy="489484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 rot="720980">
            <a:off x="9987479" y="5669278"/>
            <a:ext cx="400681" cy="844062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07943 -0.4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0555 L 0.21367 -0.4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3703 L 0.05495 -0.6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2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645" y="2967335"/>
            <a:ext cx="362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550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7AFAC1-8723-ABE1-06D0-3B593767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830A518-C6F2-7CD7-5703-BDDA99AC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5+ Hình Ảnh Tạm Biệt Đẹp, Ấn Tượng Nhất, Đa Chủ Đề">
            <a:extLst>
              <a:ext uri="{FF2B5EF4-FFF2-40B4-BE49-F238E27FC236}">
                <a16:creationId xmlns:a16="http://schemas.microsoft.com/office/drawing/2014/main" id="{B974411B-0CAE-514C-2E4E-5954315E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277" y="1687175"/>
            <a:ext cx="7032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TRÒ CHƠI</a:t>
            </a:r>
          </a:p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CHIẾC NÓN KỲ DIỆU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10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21097222"/>
              </p:ext>
            </p:extLst>
          </p:nvPr>
        </p:nvGraphicFramePr>
        <p:xfrm>
          <a:off x="3545058" y="445481"/>
          <a:ext cx="5838093" cy="511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3652760" y="665264"/>
            <a:ext cx="5504376" cy="5383302"/>
            <a:chOff x="3695895" y="494583"/>
            <a:chExt cx="5504376" cy="5118426"/>
          </a:xfrm>
        </p:grpSpPr>
        <p:grpSp>
          <p:nvGrpSpPr>
            <p:cNvPr id="41" name="Group 40"/>
            <p:cNvGrpSpPr/>
            <p:nvPr/>
          </p:nvGrpSpPr>
          <p:grpSpPr>
            <a:xfrm>
              <a:off x="3695895" y="494583"/>
              <a:ext cx="5504376" cy="5118426"/>
              <a:chOff x="4216400" y="1563688"/>
              <a:chExt cx="3759201" cy="3730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6091238" y="1563688"/>
                <a:ext cx="1476375" cy="1870075"/>
              </a:xfrm>
              <a:custGeom>
                <a:avLst/>
                <a:gdLst>
                  <a:gd name="T0" fmla="*/ 0 w 930"/>
                  <a:gd name="T1" fmla="*/ 0 h 1178"/>
                  <a:gd name="T2" fmla="*/ 139 w 930"/>
                  <a:gd name="T3" fmla="*/ 6 h 1178"/>
                  <a:gd name="T4" fmla="*/ 267 w 930"/>
                  <a:gd name="T5" fmla="*/ 31 h 1178"/>
                  <a:gd name="T6" fmla="*/ 396 w 930"/>
                  <a:gd name="T7" fmla="*/ 67 h 1178"/>
                  <a:gd name="T8" fmla="*/ 519 w 930"/>
                  <a:gd name="T9" fmla="*/ 113 h 1178"/>
                  <a:gd name="T10" fmla="*/ 632 w 930"/>
                  <a:gd name="T11" fmla="*/ 180 h 1178"/>
                  <a:gd name="T12" fmla="*/ 740 w 930"/>
                  <a:gd name="T13" fmla="*/ 256 h 1178"/>
                  <a:gd name="T14" fmla="*/ 838 w 930"/>
                  <a:gd name="T15" fmla="*/ 343 h 1178"/>
                  <a:gd name="T16" fmla="*/ 930 w 930"/>
                  <a:gd name="T17" fmla="*/ 441 h 1178"/>
                  <a:gd name="T18" fmla="*/ 0 w 930"/>
                  <a:gd name="T19" fmla="*/ 1178 h 1178"/>
                  <a:gd name="T20" fmla="*/ 0 w 930"/>
                  <a:gd name="T21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0" h="1178">
                    <a:moveTo>
                      <a:pt x="0" y="0"/>
                    </a:moveTo>
                    <a:lnTo>
                      <a:pt x="139" y="6"/>
                    </a:lnTo>
                    <a:lnTo>
                      <a:pt x="267" y="31"/>
                    </a:lnTo>
                    <a:lnTo>
                      <a:pt x="396" y="67"/>
                    </a:lnTo>
                    <a:lnTo>
                      <a:pt x="519" y="113"/>
                    </a:lnTo>
                    <a:lnTo>
                      <a:pt x="632" y="180"/>
                    </a:lnTo>
                    <a:lnTo>
                      <a:pt x="740" y="256"/>
                    </a:lnTo>
                    <a:lnTo>
                      <a:pt x="838" y="343"/>
                    </a:lnTo>
                    <a:lnTo>
                      <a:pt x="930" y="441"/>
                    </a:lnTo>
                    <a:lnTo>
                      <a:pt x="0" y="1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6091238" y="1563688"/>
                <a:ext cx="1476375" cy="1870075"/>
              </a:xfrm>
              <a:custGeom>
                <a:avLst/>
                <a:gdLst>
                  <a:gd name="T0" fmla="*/ 0 w 930"/>
                  <a:gd name="T1" fmla="*/ 0 h 1178"/>
                  <a:gd name="T2" fmla="*/ 139 w 930"/>
                  <a:gd name="T3" fmla="*/ 6 h 1178"/>
                  <a:gd name="T4" fmla="*/ 267 w 930"/>
                  <a:gd name="T5" fmla="*/ 31 h 1178"/>
                  <a:gd name="T6" fmla="*/ 396 w 930"/>
                  <a:gd name="T7" fmla="*/ 67 h 1178"/>
                  <a:gd name="T8" fmla="*/ 519 w 930"/>
                  <a:gd name="T9" fmla="*/ 113 h 1178"/>
                  <a:gd name="T10" fmla="*/ 632 w 930"/>
                  <a:gd name="T11" fmla="*/ 180 h 1178"/>
                  <a:gd name="T12" fmla="*/ 740 w 930"/>
                  <a:gd name="T13" fmla="*/ 256 h 1178"/>
                  <a:gd name="T14" fmla="*/ 838 w 930"/>
                  <a:gd name="T15" fmla="*/ 343 h 1178"/>
                  <a:gd name="T16" fmla="*/ 930 w 930"/>
                  <a:gd name="T17" fmla="*/ 441 h 1178"/>
                  <a:gd name="T18" fmla="*/ 0 w 930"/>
                  <a:gd name="T19" fmla="*/ 1178 h 1178"/>
                  <a:gd name="T20" fmla="*/ 0 w 930"/>
                  <a:gd name="T21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0" h="1178">
                    <a:moveTo>
                      <a:pt x="0" y="0"/>
                    </a:moveTo>
                    <a:lnTo>
                      <a:pt x="139" y="6"/>
                    </a:lnTo>
                    <a:lnTo>
                      <a:pt x="267" y="31"/>
                    </a:lnTo>
                    <a:lnTo>
                      <a:pt x="396" y="67"/>
                    </a:lnTo>
                    <a:lnTo>
                      <a:pt x="519" y="113"/>
                    </a:lnTo>
                    <a:lnTo>
                      <a:pt x="632" y="180"/>
                    </a:lnTo>
                    <a:lnTo>
                      <a:pt x="740" y="256"/>
                    </a:lnTo>
                    <a:lnTo>
                      <a:pt x="838" y="343"/>
                    </a:lnTo>
                    <a:lnTo>
                      <a:pt x="930" y="441"/>
                    </a:lnTo>
                    <a:lnTo>
                      <a:pt x="0" y="1178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6091238" y="2263776"/>
                <a:ext cx="1884363" cy="1584325"/>
              </a:xfrm>
              <a:custGeom>
                <a:avLst/>
                <a:gdLst>
                  <a:gd name="T0" fmla="*/ 930 w 1187"/>
                  <a:gd name="T1" fmla="*/ 0 h 998"/>
                  <a:gd name="T2" fmla="*/ 1007 w 1187"/>
                  <a:gd name="T3" fmla="*/ 107 h 998"/>
                  <a:gd name="T4" fmla="*/ 1069 w 1187"/>
                  <a:gd name="T5" fmla="*/ 225 h 998"/>
                  <a:gd name="T6" fmla="*/ 1120 w 1187"/>
                  <a:gd name="T7" fmla="*/ 348 h 998"/>
                  <a:gd name="T8" fmla="*/ 1156 w 1187"/>
                  <a:gd name="T9" fmla="*/ 470 h 998"/>
                  <a:gd name="T10" fmla="*/ 1182 w 1187"/>
                  <a:gd name="T11" fmla="*/ 603 h 998"/>
                  <a:gd name="T12" fmla="*/ 1187 w 1187"/>
                  <a:gd name="T13" fmla="*/ 731 h 998"/>
                  <a:gd name="T14" fmla="*/ 1182 w 1187"/>
                  <a:gd name="T15" fmla="*/ 865 h 998"/>
                  <a:gd name="T16" fmla="*/ 1156 w 1187"/>
                  <a:gd name="T17" fmla="*/ 998 h 998"/>
                  <a:gd name="T18" fmla="*/ 0 w 1187"/>
                  <a:gd name="T19" fmla="*/ 737 h 998"/>
                  <a:gd name="T20" fmla="*/ 930 w 1187"/>
                  <a:gd name="T21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7" h="998">
                    <a:moveTo>
                      <a:pt x="930" y="0"/>
                    </a:moveTo>
                    <a:lnTo>
                      <a:pt x="1007" y="107"/>
                    </a:lnTo>
                    <a:lnTo>
                      <a:pt x="1069" y="225"/>
                    </a:lnTo>
                    <a:lnTo>
                      <a:pt x="1120" y="348"/>
                    </a:lnTo>
                    <a:lnTo>
                      <a:pt x="1156" y="470"/>
                    </a:lnTo>
                    <a:lnTo>
                      <a:pt x="1182" y="603"/>
                    </a:lnTo>
                    <a:lnTo>
                      <a:pt x="1187" y="731"/>
                    </a:lnTo>
                    <a:lnTo>
                      <a:pt x="1182" y="865"/>
                    </a:lnTo>
                    <a:lnTo>
                      <a:pt x="1156" y="998"/>
                    </a:lnTo>
                    <a:lnTo>
                      <a:pt x="0" y="737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6091238" y="2263776"/>
                <a:ext cx="1884363" cy="1584325"/>
              </a:xfrm>
              <a:custGeom>
                <a:avLst/>
                <a:gdLst>
                  <a:gd name="T0" fmla="*/ 930 w 1187"/>
                  <a:gd name="T1" fmla="*/ 0 h 998"/>
                  <a:gd name="T2" fmla="*/ 1007 w 1187"/>
                  <a:gd name="T3" fmla="*/ 107 h 998"/>
                  <a:gd name="T4" fmla="*/ 1069 w 1187"/>
                  <a:gd name="T5" fmla="*/ 225 h 998"/>
                  <a:gd name="T6" fmla="*/ 1120 w 1187"/>
                  <a:gd name="T7" fmla="*/ 348 h 998"/>
                  <a:gd name="T8" fmla="*/ 1156 w 1187"/>
                  <a:gd name="T9" fmla="*/ 470 h 998"/>
                  <a:gd name="T10" fmla="*/ 1182 w 1187"/>
                  <a:gd name="T11" fmla="*/ 603 h 998"/>
                  <a:gd name="T12" fmla="*/ 1187 w 1187"/>
                  <a:gd name="T13" fmla="*/ 731 h 998"/>
                  <a:gd name="T14" fmla="*/ 1182 w 1187"/>
                  <a:gd name="T15" fmla="*/ 865 h 998"/>
                  <a:gd name="T16" fmla="*/ 1156 w 1187"/>
                  <a:gd name="T17" fmla="*/ 998 h 998"/>
                  <a:gd name="T18" fmla="*/ 0 w 1187"/>
                  <a:gd name="T19" fmla="*/ 737 h 998"/>
                  <a:gd name="T20" fmla="*/ 930 w 1187"/>
                  <a:gd name="T21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7" h="998">
                    <a:moveTo>
                      <a:pt x="930" y="0"/>
                    </a:moveTo>
                    <a:lnTo>
                      <a:pt x="1007" y="107"/>
                    </a:lnTo>
                    <a:lnTo>
                      <a:pt x="1069" y="225"/>
                    </a:lnTo>
                    <a:lnTo>
                      <a:pt x="1120" y="348"/>
                    </a:lnTo>
                    <a:lnTo>
                      <a:pt x="1156" y="470"/>
                    </a:lnTo>
                    <a:lnTo>
                      <a:pt x="1182" y="603"/>
                    </a:lnTo>
                    <a:lnTo>
                      <a:pt x="1187" y="731"/>
                    </a:lnTo>
                    <a:lnTo>
                      <a:pt x="1182" y="865"/>
                    </a:lnTo>
                    <a:lnTo>
                      <a:pt x="1156" y="998"/>
                    </a:lnTo>
                    <a:lnTo>
                      <a:pt x="0" y="737"/>
                    </a:lnTo>
                    <a:lnTo>
                      <a:pt x="930" y="0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6091238" y="3433763"/>
                <a:ext cx="1835150" cy="1681163"/>
              </a:xfrm>
              <a:custGeom>
                <a:avLst/>
                <a:gdLst>
                  <a:gd name="T0" fmla="*/ 1156 w 1156"/>
                  <a:gd name="T1" fmla="*/ 261 h 1059"/>
                  <a:gd name="T2" fmla="*/ 1120 w 1156"/>
                  <a:gd name="T3" fmla="*/ 389 h 1059"/>
                  <a:gd name="T4" fmla="*/ 1069 w 1156"/>
                  <a:gd name="T5" fmla="*/ 511 h 1059"/>
                  <a:gd name="T6" fmla="*/ 1007 w 1156"/>
                  <a:gd name="T7" fmla="*/ 624 h 1059"/>
                  <a:gd name="T8" fmla="*/ 930 w 1156"/>
                  <a:gd name="T9" fmla="*/ 731 h 1059"/>
                  <a:gd name="T10" fmla="*/ 843 w 1156"/>
                  <a:gd name="T11" fmla="*/ 829 h 1059"/>
                  <a:gd name="T12" fmla="*/ 740 w 1156"/>
                  <a:gd name="T13" fmla="*/ 916 h 1059"/>
                  <a:gd name="T14" fmla="*/ 632 w 1156"/>
                  <a:gd name="T15" fmla="*/ 992 h 1059"/>
                  <a:gd name="T16" fmla="*/ 519 w 1156"/>
                  <a:gd name="T17" fmla="*/ 1059 h 1059"/>
                  <a:gd name="T18" fmla="*/ 0 w 1156"/>
                  <a:gd name="T19" fmla="*/ 0 h 1059"/>
                  <a:gd name="T20" fmla="*/ 1156 w 1156"/>
                  <a:gd name="T21" fmla="*/ 261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6" h="1059">
                    <a:moveTo>
                      <a:pt x="1156" y="261"/>
                    </a:moveTo>
                    <a:lnTo>
                      <a:pt x="1120" y="389"/>
                    </a:lnTo>
                    <a:lnTo>
                      <a:pt x="1069" y="511"/>
                    </a:lnTo>
                    <a:lnTo>
                      <a:pt x="1007" y="624"/>
                    </a:lnTo>
                    <a:lnTo>
                      <a:pt x="930" y="731"/>
                    </a:lnTo>
                    <a:lnTo>
                      <a:pt x="843" y="829"/>
                    </a:lnTo>
                    <a:lnTo>
                      <a:pt x="740" y="916"/>
                    </a:lnTo>
                    <a:lnTo>
                      <a:pt x="632" y="992"/>
                    </a:lnTo>
                    <a:lnTo>
                      <a:pt x="519" y="1059"/>
                    </a:lnTo>
                    <a:lnTo>
                      <a:pt x="0" y="0"/>
                    </a:lnTo>
                    <a:lnTo>
                      <a:pt x="1156" y="26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6091238" y="3433763"/>
                <a:ext cx="1835150" cy="1681163"/>
              </a:xfrm>
              <a:custGeom>
                <a:avLst/>
                <a:gdLst>
                  <a:gd name="T0" fmla="*/ 1156 w 1156"/>
                  <a:gd name="T1" fmla="*/ 261 h 1059"/>
                  <a:gd name="T2" fmla="*/ 1120 w 1156"/>
                  <a:gd name="T3" fmla="*/ 389 h 1059"/>
                  <a:gd name="T4" fmla="*/ 1069 w 1156"/>
                  <a:gd name="T5" fmla="*/ 511 h 1059"/>
                  <a:gd name="T6" fmla="*/ 1007 w 1156"/>
                  <a:gd name="T7" fmla="*/ 624 h 1059"/>
                  <a:gd name="T8" fmla="*/ 930 w 1156"/>
                  <a:gd name="T9" fmla="*/ 731 h 1059"/>
                  <a:gd name="T10" fmla="*/ 843 w 1156"/>
                  <a:gd name="T11" fmla="*/ 829 h 1059"/>
                  <a:gd name="T12" fmla="*/ 740 w 1156"/>
                  <a:gd name="T13" fmla="*/ 916 h 1059"/>
                  <a:gd name="T14" fmla="*/ 632 w 1156"/>
                  <a:gd name="T15" fmla="*/ 992 h 1059"/>
                  <a:gd name="T16" fmla="*/ 519 w 1156"/>
                  <a:gd name="T17" fmla="*/ 1059 h 1059"/>
                  <a:gd name="T18" fmla="*/ 0 w 1156"/>
                  <a:gd name="T19" fmla="*/ 0 h 1059"/>
                  <a:gd name="T20" fmla="*/ 1156 w 1156"/>
                  <a:gd name="T21" fmla="*/ 261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6" h="1059">
                    <a:moveTo>
                      <a:pt x="1156" y="261"/>
                    </a:moveTo>
                    <a:lnTo>
                      <a:pt x="1120" y="389"/>
                    </a:lnTo>
                    <a:lnTo>
                      <a:pt x="1069" y="511"/>
                    </a:lnTo>
                    <a:lnTo>
                      <a:pt x="1007" y="624"/>
                    </a:lnTo>
                    <a:lnTo>
                      <a:pt x="930" y="731"/>
                    </a:lnTo>
                    <a:lnTo>
                      <a:pt x="843" y="829"/>
                    </a:lnTo>
                    <a:lnTo>
                      <a:pt x="740" y="916"/>
                    </a:lnTo>
                    <a:lnTo>
                      <a:pt x="632" y="992"/>
                    </a:lnTo>
                    <a:lnTo>
                      <a:pt x="519" y="1059"/>
                    </a:lnTo>
                    <a:lnTo>
                      <a:pt x="0" y="0"/>
                    </a:lnTo>
                    <a:lnTo>
                      <a:pt x="1156" y="261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5284788" y="3433763"/>
                <a:ext cx="1630363" cy="1860550"/>
              </a:xfrm>
              <a:custGeom>
                <a:avLst/>
                <a:gdLst>
                  <a:gd name="T0" fmla="*/ 1027 w 1027"/>
                  <a:gd name="T1" fmla="*/ 1059 h 1172"/>
                  <a:gd name="T2" fmla="*/ 899 w 1027"/>
                  <a:gd name="T3" fmla="*/ 1110 h 1172"/>
                  <a:gd name="T4" fmla="*/ 775 w 1027"/>
                  <a:gd name="T5" fmla="*/ 1146 h 1172"/>
                  <a:gd name="T6" fmla="*/ 642 w 1027"/>
                  <a:gd name="T7" fmla="*/ 1166 h 1172"/>
                  <a:gd name="T8" fmla="*/ 514 w 1027"/>
                  <a:gd name="T9" fmla="*/ 1172 h 1172"/>
                  <a:gd name="T10" fmla="*/ 380 w 1027"/>
                  <a:gd name="T11" fmla="*/ 1166 h 1172"/>
                  <a:gd name="T12" fmla="*/ 252 w 1027"/>
                  <a:gd name="T13" fmla="*/ 1146 h 1172"/>
                  <a:gd name="T14" fmla="*/ 123 w 1027"/>
                  <a:gd name="T15" fmla="*/ 1110 h 1172"/>
                  <a:gd name="T16" fmla="*/ 0 w 1027"/>
                  <a:gd name="T17" fmla="*/ 1059 h 1172"/>
                  <a:gd name="T18" fmla="*/ 508 w 1027"/>
                  <a:gd name="T19" fmla="*/ 0 h 1172"/>
                  <a:gd name="T20" fmla="*/ 1027 w 1027"/>
                  <a:gd name="T21" fmla="*/ 1059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7" h="1172">
                    <a:moveTo>
                      <a:pt x="1027" y="1059"/>
                    </a:moveTo>
                    <a:lnTo>
                      <a:pt x="899" y="1110"/>
                    </a:lnTo>
                    <a:lnTo>
                      <a:pt x="775" y="1146"/>
                    </a:lnTo>
                    <a:lnTo>
                      <a:pt x="642" y="1166"/>
                    </a:lnTo>
                    <a:lnTo>
                      <a:pt x="514" y="1172"/>
                    </a:lnTo>
                    <a:lnTo>
                      <a:pt x="380" y="1166"/>
                    </a:lnTo>
                    <a:lnTo>
                      <a:pt x="252" y="1146"/>
                    </a:lnTo>
                    <a:lnTo>
                      <a:pt x="123" y="1110"/>
                    </a:lnTo>
                    <a:lnTo>
                      <a:pt x="0" y="1059"/>
                    </a:lnTo>
                    <a:lnTo>
                      <a:pt x="508" y="0"/>
                    </a:lnTo>
                    <a:lnTo>
                      <a:pt x="1027" y="105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5284788" y="3433763"/>
                <a:ext cx="1630363" cy="1860550"/>
              </a:xfrm>
              <a:custGeom>
                <a:avLst/>
                <a:gdLst>
                  <a:gd name="T0" fmla="*/ 1027 w 1027"/>
                  <a:gd name="T1" fmla="*/ 1059 h 1172"/>
                  <a:gd name="T2" fmla="*/ 899 w 1027"/>
                  <a:gd name="T3" fmla="*/ 1110 h 1172"/>
                  <a:gd name="T4" fmla="*/ 775 w 1027"/>
                  <a:gd name="T5" fmla="*/ 1146 h 1172"/>
                  <a:gd name="T6" fmla="*/ 642 w 1027"/>
                  <a:gd name="T7" fmla="*/ 1166 h 1172"/>
                  <a:gd name="T8" fmla="*/ 514 w 1027"/>
                  <a:gd name="T9" fmla="*/ 1172 h 1172"/>
                  <a:gd name="T10" fmla="*/ 380 w 1027"/>
                  <a:gd name="T11" fmla="*/ 1166 h 1172"/>
                  <a:gd name="T12" fmla="*/ 252 w 1027"/>
                  <a:gd name="T13" fmla="*/ 1146 h 1172"/>
                  <a:gd name="T14" fmla="*/ 123 w 1027"/>
                  <a:gd name="T15" fmla="*/ 1110 h 1172"/>
                  <a:gd name="T16" fmla="*/ 0 w 1027"/>
                  <a:gd name="T17" fmla="*/ 1059 h 1172"/>
                  <a:gd name="T18" fmla="*/ 508 w 1027"/>
                  <a:gd name="T19" fmla="*/ 0 h 1172"/>
                  <a:gd name="T20" fmla="*/ 1027 w 1027"/>
                  <a:gd name="T21" fmla="*/ 1059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7" h="1172">
                    <a:moveTo>
                      <a:pt x="1027" y="1059"/>
                    </a:moveTo>
                    <a:lnTo>
                      <a:pt x="899" y="1110"/>
                    </a:lnTo>
                    <a:lnTo>
                      <a:pt x="775" y="1146"/>
                    </a:lnTo>
                    <a:lnTo>
                      <a:pt x="642" y="1166"/>
                    </a:lnTo>
                    <a:lnTo>
                      <a:pt x="514" y="1172"/>
                    </a:lnTo>
                    <a:lnTo>
                      <a:pt x="380" y="1166"/>
                    </a:lnTo>
                    <a:lnTo>
                      <a:pt x="252" y="1146"/>
                    </a:lnTo>
                    <a:lnTo>
                      <a:pt x="123" y="1110"/>
                    </a:lnTo>
                    <a:lnTo>
                      <a:pt x="0" y="1059"/>
                    </a:lnTo>
                    <a:lnTo>
                      <a:pt x="508" y="0"/>
                    </a:lnTo>
                    <a:lnTo>
                      <a:pt x="1027" y="1059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4265613" y="3433763"/>
                <a:ext cx="1825625" cy="1681163"/>
              </a:xfrm>
              <a:custGeom>
                <a:avLst/>
                <a:gdLst>
                  <a:gd name="T0" fmla="*/ 642 w 1150"/>
                  <a:gd name="T1" fmla="*/ 1059 h 1059"/>
                  <a:gd name="T2" fmla="*/ 524 w 1150"/>
                  <a:gd name="T3" fmla="*/ 992 h 1059"/>
                  <a:gd name="T4" fmla="*/ 411 w 1150"/>
                  <a:gd name="T5" fmla="*/ 916 h 1059"/>
                  <a:gd name="T6" fmla="*/ 313 w 1150"/>
                  <a:gd name="T7" fmla="*/ 829 h 1059"/>
                  <a:gd name="T8" fmla="*/ 226 w 1150"/>
                  <a:gd name="T9" fmla="*/ 731 h 1059"/>
                  <a:gd name="T10" fmla="*/ 149 w 1150"/>
                  <a:gd name="T11" fmla="*/ 624 h 1059"/>
                  <a:gd name="T12" fmla="*/ 87 w 1150"/>
                  <a:gd name="T13" fmla="*/ 511 h 1059"/>
                  <a:gd name="T14" fmla="*/ 36 w 1150"/>
                  <a:gd name="T15" fmla="*/ 389 h 1059"/>
                  <a:gd name="T16" fmla="*/ 0 w 1150"/>
                  <a:gd name="T17" fmla="*/ 261 h 1059"/>
                  <a:gd name="T18" fmla="*/ 1150 w 1150"/>
                  <a:gd name="T19" fmla="*/ 0 h 1059"/>
                  <a:gd name="T20" fmla="*/ 642 w 1150"/>
                  <a:gd name="T21" fmla="*/ 1059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59">
                    <a:moveTo>
                      <a:pt x="642" y="1059"/>
                    </a:moveTo>
                    <a:lnTo>
                      <a:pt x="524" y="992"/>
                    </a:lnTo>
                    <a:lnTo>
                      <a:pt x="411" y="916"/>
                    </a:lnTo>
                    <a:lnTo>
                      <a:pt x="313" y="829"/>
                    </a:lnTo>
                    <a:lnTo>
                      <a:pt x="226" y="731"/>
                    </a:lnTo>
                    <a:lnTo>
                      <a:pt x="149" y="624"/>
                    </a:lnTo>
                    <a:lnTo>
                      <a:pt x="87" y="511"/>
                    </a:lnTo>
                    <a:lnTo>
                      <a:pt x="36" y="389"/>
                    </a:lnTo>
                    <a:lnTo>
                      <a:pt x="0" y="261"/>
                    </a:lnTo>
                    <a:lnTo>
                      <a:pt x="1150" y="0"/>
                    </a:lnTo>
                    <a:lnTo>
                      <a:pt x="642" y="1059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4265613" y="3433763"/>
                <a:ext cx="1825625" cy="1681163"/>
              </a:xfrm>
              <a:custGeom>
                <a:avLst/>
                <a:gdLst>
                  <a:gd name="T0" fmla="*/ 642 w 1150"/>
                  <a:gd name="T1" fmla="*/ 1059 h 1059"/>
                  <a:gd name="T2" fmla="*/ 524 w 1150"/>
                  <a:gd name="T3" fmla="*/ 992 h 1059"/>
                  <a:gd name="T4" fmla="*/ 411 w 1150"/>
                  <a:gd name="T5" fmla="*/ 916 h 1059"/>
                  <a:gd name="T6" fmla="*/ 313 w 1150"/>
                  <a:gd name="T7" fmla="*/ 829 h 1059"/>
                  <a:gd name="T8" fmla="*/ 226 w 1150"/>
                  <a:gd name="T9" fmla="*/ 731 h 1059"/>
                  <a:gd name="T10" fmla="*/ 149 w 1150"/>
                  <a:gd name="T11" fmla="*/ 624 h 1059"/>
                  <a:gd name="T12" fmla="*/ 87 w 1150"/>
                  <a:gd name="T13" fmla="*/ 511 h 1059"/>
                  <a:gd name="T14" fmla="*/ 36 w 1150"/>
                  <a:gd name="T15" fmla="*/ 389 h 1059"/>
                  <a:gd name="T16" fmla="*/ 0 w 1150"/>
                  <a:gd name="T17" fmla="*/ 261 h 1059"/>
                  <a:gd name="T18" fmla="*/ 1150 w 1150"/>
                  <a:gd name="T19" fmla="*/ 0 h 1059"/>
                  <a:gd name="T20" fmla="*/ 642 w 1150"/>
                  <a:gd name="T21" fmla="*/ 1059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59">
                    <a:moveTo>
                      <a:pt x="642" y="1059"/>
                    </a:moveTo>
                    <a:lnTo>
                      <a:pt x="524" y="992"/>
                    </a:lnTo>
                    <a:lnTo>
                      <a:pt x="411" y="916"/>
                    </a:lnTo>
                    <a:lnTo>
                      <a:pt x="313" y="829"/>
                    </a:lnTo>
                    <a:lnTo>
                      <a:pt x="226" y="731"/>
                    </a:lnTo>
                    <a:lnTo>
                      <a:pt x="149" y="624"/>
                    </a:lnTo>
                    <a:lnTo>
                      <a:pt x="87" y="511"/>
                    </a:lnTo>
                    <a:lnTo>
                      <a:pt x="36" y="389"/>
                    </a:lnTo>
                    <a:lnTo>
                      <a:pt x="0" y="261"/>
                    </a:lnTo>
                    <a:lnTo>
                      <a:pt x="1150" y="0"/>
                    </a:lnTo>
                    <a:lnTo>
                      <a:pt x="642" y="1059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4216400" y="2263776"/>
                <a:ext cx="1874838" cy="1584325"/>
              </a:xfrm>
              <a:custGeom>
                <a:avLst/>
                <a:gdLst>
                  <a:gd name="T0" fmla="*/ 31 w 1181"/>
                  <a:gd name="T1" fmla="*/ 998 h 998"/>
                  <a:gd name="T2" fmla="*/ 5 w 1181"/>
                  <a:gd name="T3" fmla="*/ 865 h 998"/>
                  <a:gd name="T4" fmla="*/ 0 w 1181"/>
                  <a:gd name="T5" fmla="*/ 731 h 998"/>
                  <a:gd name="T6" fmla="*/ 5 w 1181"/>
                  <a:gd name="T7" fmla="*/ 603 h 998"/>
                  <a:gd name="T8" fmla="*/ 31 w 1181"/>
                  <a:gd name="T9" fmla="*/ 470 h 998"/>
                  <a:gd name="T10" fmla="*/ 67 w 1181"/>
                  <a:gd name="T11" fmla="*/ 348 h 998"/>
                  <a:gd name="T12" fmla="*/ 118 w 1181"/>
                  <a:gd name="T13" fmla="*/ 225 h 998"/>
                  <a:gd name="T14" fmla="*/ 180 w 1181"/>
                  <a:gd name="T15" fmla="*/ 107 h 998"/>
                  <a:gd name="T16" fmla="*/ 257 w 1181"/>
                  <a:gd name="T17" fmla="*/ 0 h 998"/>
                  <a:gd name="T18" fmla="*/ 1181 w 1181"/>
                  <a:gd name="T19" fmla="*/ 737 h 998"/>
                  <a:gd name="T20" fmla="*/ 31 w 1181"/>
                  <a:gd name="T21" fmla="*/ 9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1" h="998">
                    <a:moveTo>
                      <a:pt x="31" y="998"/>
                    </a:moveTo>
                    <a:lnTo>
                      <a:pt x="5" y="865"/>
                    </a:lnTo>
                    <a:lnTo>
                      <a:pt x="0" y="731"/>
                    </a:lnTo>
                    <a:lnTo>
                      <a:pt x="5" y="603"/>
                    </a:lnTo>
                    <a:lnTo>
                      <a:pt x="31" y="470"/>
                    </a:lnTo>
                    <a:lnTo>
                      <a:pt x="67" y="348"/>
                    </a:lnTo>
                    <a:lnTo>
                      <a:pt x="118" y="225"/>
                    </a:lnTo>
                    <a:lnTo>
                      <a:pt x="180" y="107"/>
                    </a:lnTo>
                    <a:lnTo>
                      <a:pt x="257" y="0"/>
                    </a:lnTo>
                    <a:lnTo>
                      <a:pt x="1181" y="737"/>
                    </a:lnTo>
                    <a:lnTo>
                      <a:pt x="31" y="998"/>
                    </a:ln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4216400" y="2263776"/>
                <a:ext cx="1874838" cy="1584325"/>
              </a:xfrm>
              <a:custGeom>
                <a:avLst/>
                <a:gdLst>
                  <a:gd name="T0" fmla="*/ 31 w 1181"/>
                  <a:gd name="T1" fmla="*/ 998 h 998"/>
                  <a:gd name="T2" fmla="*/ 5 w 1181"/>
                  <a:gd name="T3" fmla="*/ 865 h 998"/>
                  <a:gd name="T4" fmla="*/ 0 w 1181"/>
                  <a:gd name="T5" fmla="*/ 731 h 998"/>
                  <a:gd name="T6" fmla="*/ 5 w 1181"/>
                  <a:gd name="T7" fmla="*/ 603 h 998"/>
                  <a:gd name="T8" fmla="*/ 31 w 1181"/>
                  <a:gd name="T9" fmla="*/ 470 h 998"/>
                  <a:gd name="T10" fmla="*/ 67 w 1181"/>
                  <a:gd name="T11" fmla="*/ 348 h 998"/>
                  <a:gd name="T12" fmla="*/ 118 w 1181"/>
                  <a:gd name="T13" fmla="*/ 225 h 998"/>
                  <a:gd name="T14" fmla="*/ 180 w 1181"/>
                  <a:gd name="T15" fmla="*/ 107 h 998"/>
                  <a:gd name="T16" fmla="*/ 257 w 1181"/>
                  <a:gd name="T17" fmla="*/ 0 h 998"/>
                  <a:gd name="T18" fmla="*/ 1181 w 1181"/>
                  <a:gd name="T19" fmla="*/ 737 h 998"/>
                  <a:gd name="T20" fmla="*/ 31 w 1181"/>
                  <a:gd name="T21" fmla="*/ 998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1" h="998">
                    <a:moveTo>
                      <a:pt x="31" y="998"/>
                    </a:moveTo>
                    <a:lnTo>
                      <a:pt x="5" y="865"/>
                    </a:lnTo>
                    <a:lnTo>
                      <a:pt x="0" y="731"/>
                    </a:lnTo>
                    <a:lnTo>
                      <a:pt x="5" y="603"/>
                    </a:lnTo>
                    <a:lnTo>
                      <a:pt x="31" y="470"/>
                    </a:lnTo>
                    <a:lnTo>
                      <a:pt x="67" y="348"/>
                    </a:lnTo>
                    <a:lnTo>
                      <a:pt x="118" y="225"/>
                    </a:lnTo>
                    <a:lnTo>
                      <a:pt x="180" y="107"/>
                    </a:lnTo>
                    <a:lnTo>
                      <a:pt x="257" y="0"/>
                    </a:lnTo>
                    <a:lnTo>
                      <a:pt x="1181" y="737"/>
                    </a:lnTo>
                    <a:lnTo>
                      <a:pt x="31" y="998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4624388" y="1563688"/>
                <a:ext cx="1466850" cy="1870075"/>
              </a:xfrm>
              <a:custGeom>
                <a:avLst/>
                <a:gdLst>
                  <a:gd name="T0" fmla="*/ 0 w 924"/>
                  <a:gd name="T1" fmla="*/ 441 h 1178"/>
                  <a:gd name="T2" fmla="*/ 92 w 924"/>
                  <a:gd name="T3" fmla="*/ 343 h 1178"/>
                  <a:gd name="T4" fmla="*/ 190 w 924"/>
                  <a:gd name="T5" fmla="*/ 256 h 1178"/>
                  <a:gd name="T6" fmla="*/ 298 w 924"/>
                  <a:gd name="T7" fmla="*/ 180 h 1178"/>
                  <a:gd name="T8" fmla="*/ 416 w 924"/>
                  <a:gd name="T9" fmla="*/ 113 h 1178"/>
                  <a:gd name="T10" fmla="*/ 534 w 924"/>
                  <a:gd name="T11" fmla="*/ 67 h 1178"/>
                  <a:gd name="T12" fmla="*/ 663 w 924"/>
                  <a:gd name="T13" fmla="*/ 31 h 1178"/>
                  <a:gd name="T14" fmla="*/ 791 w 924"/>
                  <a:gd name="T15" fmla="*/ 6 h 1178"/>
                  <a:gd name="T16" fmla="*/ 924 w 924"/>
                  <a:gd name="T17" fmla="*/ 0 h 1178"/>
                  <a:gd name="T18" fmla="*/ 924 w 924"/>
                  <a:gd name="T19" fmla="*/ 1178 h 1178"/>
                  <a:gd name="T20" fmla="*/ 0 w 924"/>
                  <a:gd name="T21" fmla="*/ 44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4" h="1178">
                    <a:moveTo>
                      <a:pt x="0" y="441"/>
                    </a:moveTo>
                    <a:lnTo>
                      <a:pt x="92" y="343"/>
                    </a:lnTo>
                    <a:lnTo>
                      <a:pt x="190" y="256"/>
                    </a:lnTo>
                    <a:lnTo>
                      <a:pt x="298" y="180"/>
                    </a:lnTo>
                    <a:lnTo>
                      <a:pt x="416" y="113"/>
                    </a:lnTo>
                    <a:lnTo>
                      <a:pt x="534" y="67"/>
                    </a:lnTo>
                    <a:lnTo>
                      <a:pt x="663" y="31"/>
                    </a:lnTo>
                    <a:lnTo>
                      <a:pt x="791" y="6"/>
                    </a:lnTo>
                    <a:lnTo>
                      <a:pt x="924" y="0"/>
                    </a:lnTo>
                    <a:lnTo>
                      <a:pt x="924" y="1178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255E9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4624388" y="1563688"/>
                <a:ext cx="1466850" cy="1870075"/>
              </a:xfrm>
              <a:custGeom>
                <a:avLst/>
                <a:gdLst>
                  <a:gd name="T0" fmla="*/ 0 w 924"/>
                  <a:gd name="T1" fmla="*/ 441 h 1178"/>
                  <a:gd name="T2" fmla="*/ 92 w 924"/>
                  <a:gd name="T3" fmla="*/ 343 h 1178"/>
                  <a:gd name="T4" fmla="*/ 190 w 924"/>
                  <a:gd name="T5" fmla="*/ 256 h 1178"/>
                  <a:gd name="T6" fmla="*/ 298 w 924"/>
                  <a:gd name="T7" fmla="*/ 180 h 1178"/>
                  <a:gd name="T8" fmla="*/ 416 w 924"/>
                  <a:gd name="T9" fmla="*/ 113 h 1178"/>
                  <a:gd name="T10" fmla="*/ 534 w 924"/>
                  <a:gd name="T11" fmla="*/ 67 h 1178"/>
                  <a:gd name="T12" fmla="*/ 663 w 924"/>
                  <a:gd name="T13" fmla="*/ 31 h 1178"/>
                  <a:gd name="T14" fmla="*/ 791 w 924"/>
                  <a:gd name="T15" fmla="*/ 6 h 1178"/>
                  <a:gd name="T16" fmla="*/ 924 w 924"/>
                  <a:gd name="T17" fmla="*/ 0 h 1178"/>
                  <a:gd name="T18" fmla="*/ 924 w 924"/>
                  <a:gd name="T19" fmla="*/ 1178 h 1178"/>
                  <a:gd name="T20" fmla="*/ 0 w 924"/>
                  <a:gd name="T21" fmla="*/ 44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4" h="1178">
                    <a:moveTo>
                      <a:pt x="0" y="441"/>
                    </a:moveTo>
                    <a:lnTo>
                      <a:pt x="92" y="343"/>
                    </a:lnTo>
                    <a:lnTo>
                      <a:pt x="190" y="256"/>
                    </a:lnTo>
                    <a:lnTo>
                      <a:pt x="298" y="180"/>
                    </a:lnTo>
                    <a:lnTo>
                      <a:pt x="416" y="113"/>
                    </a:lnTo>
                    <a:lnTo>
                      <a:pt x="534" y="67"/>
                    </a:lnTo>
                    <a:lnTo>
                      <a:pt x="663" y="31"/>
                    </a:lnTo>
                    <a:lnTo>
                      <a:pt x="791" y="6"/>
                    </a:lnTo>
                    <a:lnTo>
                      <a:pt x="924" y="0"/>
                    </a:lnTo>
                    <a:lnTo>
                      <a:pt x="924" y="1178"/>
                    </a:lnTo>
                    <a:lnTo>
                      <a:pt x="0" y="441"/>
                    </a:lnTo>
                  </a:path>
                </a:pathLst>
              </a:custGeom>
              <a:noFill/>
              <a:ln w="15875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786122" y="809044"/>
              <a:ext cx="17457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5477285">
              <a:off x="7915047" y="1937238"/>
              <a:ext cx="971439" cy="139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688070">
              <a:off x="7457469" y="3478808"/>
              <a:ext cx="971439" cy="139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1261" y="4072966"/>
              <a:ext cx="1021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3330923">
              <a:off x="4645578" y="3322950"/>
              <a:ext cx="971439" cy="139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5745553">
              <a:off x="4294532" y="2026408"/>
              <a:ext cx="971439" cy="139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8405833">
              <a:off x="5108754" y="864680"/>
              <a:ext cx="1021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5802778" y="2827249"/>
            <a:ext cx="1168565" cy="108255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</a:p>
        </p:txBody>
      </p:sp>
      <p:sp>
        <p:nvSpPr>
          <p:cNvPr id="54" name="Oval 53"/>
          <p:cNvSpPr/>
          <p:nvPr/>
        </p:nvSpPr>
        <p:spPr>
          <a:xfrm>
            <a:off x="5806424" y="2871010"/>
            <a:ext cx="1143413" cy="999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2692823" y="2872283"/>
            <a:ext cx="142873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614" y="1841919"/>
            <a:ext cx="7029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 QUEN CHỮ CÁI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A, Ă, Â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95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305780" y="5746441"/>
            <a:ext cx="633046" cy="520505"/>
            <a:chOff x="1216855" y="2124221"/>
            <a:chExt cx="633046" cy="520505"/>
          </a:xfrm>
        </p:grpSpPr>
        <p:sp>
          <p:nvSpPr>
            <p:cNvPr id="27" name="Donut 26"/>
            <p:cNvSpPr/>
            <p:nvPr/>
          </p:nvSpPr>
          <p:spPr>
            <a:xfrm>
              <a:off x="1216855" y="2124222"/>
              <a:ext cx="633046" cy="520504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95157" y="2124221"/>
              <a:ext cx="154744" cy="520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1000" l="2429" r="97143">
                        <a14:foregroundMark x1="44429" y1="37000" x2="44429" y2="37000"/>
                        <a14:foregroundMark x1="50714" y1="36400" x2="50714" y2="36400"/>
                        <a14:foregroundMark x1="16143" y1="53200" x2="16143" y2="53200"/>
                        <a14:foregroundMark x1="15143" y1="50400" x2="38714" y2="4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2797" y="-45168"/>
            <a:ext cx="6855921" cy="418773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549573" y="4142567"/>
            <a:ext cx="5127551" cy="1387043"/>
            <a:chOff x="3254028" y="4445659"/>
            <a:chExt cx="5127551" cy="1387043"/>
          </a:xfrm>
        </p:grpSpPr>
        <p:sp>
          <p:nvSpPr>
            <p:cNvPr id="19" name="TextBox 18"/>
            <p:cNvSpPr txBox="1"/>
            <p:nvPr/>
          </p:nvSpPr>
          <p:spPr>
            <a:xfrm>
              <a:off x="4887013" y="4445659"/>
              <a:ext cx="34945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b="1" dirty="0">
                  <a:solidFill>
                    <a:srgbClr val="FF0000"/>
                  </a:solidFill>
                </a:rPr>
                <a:t>phòng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254028" y="4509263"/>
              <a:ext cx="1815865" cy="1323439"/>
              <a:chOff x="3071149" y="4830397"/>
              <a:chExt cx="1815865" cy="132343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625" b="31250" l="1750" r="13375"/>
                        </a14:imgEffect>
                      </a14:imgLayer>
                    </a14:imgProps>
                  </a:ext>
                </a:extLst>
              </a:blip>
              <a:srcRect l="-3411" t="17486" r="82484" b="68015"/>
              <a:stretch/>
            </p:blipFill>
            <p:spPr>
              <a:xfrm>
                <a:off x="3506369" y="5133629"/>
                <a:ext cx="1380645" cy="95660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071149" y="4830397"/>
                <a:ext cx="8704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FF0000"/>
                    </a:solidFill>
                  </a:rPr>
                  <a:t>X</a:t>
                </a:r>
                <a:endParaRPr lang="en-US" sz="8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Parallelogram 21"/>
              <p:cNvSpPr/>
              <p:nvPr/>
            </p:nvSpPr>
            <p:spPr>
              <a:xfrm rot="20859291" flipH="1">
                <a:off x="4066030" y="5061102"/>
                <a:ext cx="155698" cy="152814"/>
              </a:xfrm>
              <a:prstGeom prst="parallelogram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Donut 29"/>
          <p:cNvSpPr/>
          <p:nvPr/>
        </p:nvSpPr>
        <p:spPr>
          <a:xfrm>
            <a:off x="6578169" y="5665553"/>
            <a:ext cx="703343" cy="6822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1037" y="2180492"/>
            <a:ext cx="4027382" cy="3405387"/>
            <a:chOff x="6635930" y="1711233"/>
            <a:chExt cx="3304904" cy="3030584"/>
          </a:xfrm>
        </p:grpSpPr>
        <p:sp>
          <p:nvSpPr>
            <p:cNvPr id="5" name="Rectangle 4"/>
            <p:cNvSpPr/>
            <p:nvPr/>
          </p:nvSpPr>
          <p:spPr>
            <a:xfrm>
              <a:off x="9235440" y="1711233"/>
              <a:ext cx="705394" cy="3030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nut 3"/>
            <p:cNvSpPr/>
            <p:nvPr/>
          </p:nvSpPr>
          <p:spPr>
            <a:xfrm>
              <a:off x="6635930" y="1711234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37834" y="110535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Cách phát âm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691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6635930" y="1745917"/>
            <a:ext cx="2952207" cy="30305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5440" y="1654478"/>
            <a:ext cx="705394" cy="312202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08431" y="138670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Cấu tạo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44620" y="1745917"/>
            <a:ext cx="3304904" cy="3122022"/>
            <a:chOff x="6635930" y="1619795"/>
            <a:chExt cx="3304904" cy="3122022"/>
          </a:xfrm>
        </p:grpSpPr>
        <p:sp>
          <p:nvSpPr>
            <p:cNvPr id="10" name="Rectangle 9"/>
            <p:cNvSpPr/>
            <p:nvPr/>
          </p:nvSpPr>
          <p:spPr>
            <a:xfrm>
              <a:off x="9235440" y="1619795"/>
              <a:ext cx="705394" cy="31220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nut 10"/>
            <p:cNvSpPr/>
            <p:nvPr/>
          </p:nvSpPr>
          <p:spPr>
            <a:xfrm>
              <a:off x="6635930" y="1711234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35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08431" y="138670"/>
            <a:ext cx="419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Các kiểu chữ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64235" y="2799470"/>
            <a:ext cx="2616590" cy="2151563"/>
            <a:chOff x="6635930" y="1619795"/>
            <a:chExt cx="3304904" cy="3122022"/>
          </a:xfrm>
        </p:grpSpPr>
        <p:sp>
          <p:nvSpPr>
            <p:cNvPr id="10" name="Rectangle 9"/>
            <p:cNvSpPr/>
            <p:nvPr/>
          </p:nvSpPr>
          <p:spPr>
            <a:xfrm>
              <a:off x="9235440" y="1619795"/>
              <a:ext cx="705394" cy="31220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nut 10"/>
            <p:cNvSpPr/>
            <p:nvPr/>
          </p:nvSpPr>
          <p:spPr>
            <a:xfrm>
              <a:off x="6635930" y="1711234"/>
              <a:ext cx="2952207" cy="3030583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46842" y="844186"/>
            <a:ext cx="23231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b="1" dirty="0"/>
              <a:t>A</a:t>
            </a:r>
            <a:endParaRPr lang="en-US" sz="3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3" t="15887" r="79424" b="58469"/>
          <a:stretch/>
        </p:blipFill>
        <p:spPr>
          <a:xfrm>
            <a:off x="7666891" y="1840484"/>
            <a:ext cx="4000246" cy="40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220</Words>
  <Application>Microsoft Office PowerPoint</Application>
  <PresentationFormat>Màn hình rộng</PresentationFormat>
  <Paragraphs>47</Paragraphs>
  <Slides>24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Huế Đỗ</cp:lastModifiedBy>
  <cp:revision>34</cp:revision>
  <dcterms:created xsi:type="dcterms:W3CDTF">2023-11-11T13:50:02Z</dcterms:created>
  <dcterms:modified xsi:type="dcterms:W3CDTF">2024-09-20T04:13:58Z</dcterms:modified>
</cp:coreProperties>
</file>