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41"/>
  </p:notesMasterIdLst>
  <p:sldIdLst>
    <p:sldId id="291" r:id="rId3"/>
    <p:sldId id="312" r:id="rId4"/>
    <p:sldId id="313" r:id="rId5"/>
    <p:sldId id="279" r:id="rId6"/>
    <p:sldId id="283" r:id="rId7"/>
    <p:sldId id="281" r:id="rId8"/>
    <p:sldId id="282" r:id="rId9"/>
    <p:sldId id="314" r:id="rId10"/>
    <p:sldId id="262" r:id="rId11"/>
    <p:sldId id="259" r:id="rId12"/>
    <p:sldId id="260" r:id="rId13"/>
    <p:sldId id="288" r:id="rId14"/>
    <p:sldId id="261" r:id="rId15"/>
    <p:sldId id="263" r:id="rId16"/>
    <p:sldId id="264" r:id="rId17"/>
    <p:sldId id="265" r:id="rId18"/>
    <p:sldId id="287" r:id="rId19"/>
    <p:sldId id="266" r:id="rId20"/>
    <p:sldId id="268" r:id="rId21"/>
    <p:sldId id="269" r:id="rId22"/>
    <p:sldId id="270" r:id="rId23"/>
    <p:sldId id="271" r:id="rId24"/>
    <p:sldId id="289" r:id="rId25"/>
    <p:sldId id="272" r:id="rId26"/>
    <p:sldId id="286" r:id="rId27"/>
    <p:sldId id="267" r:id="rId28"/>
    <p:sldId id="273" r:id="rId29"/>
    <p:sldId id="299" r:id="rId30"/>
    <p:sldId id="297" r:id="rId31"/>
    <p:sldId id="298" r:id="rId32"/>
    <p:sldId id="311" r:id="rId33"/>
    <p:sldId id="309" r:id="rId34"/>
    <p:sldId id="284" r:id="rId35"/>
    <p:sldId id="310" r:id="rId36"/>
    <p:sldId id="275" r:id="rId37"/>
    <p:sldId id="278" r:id="rId38"/>
    <p:sldId id="316" r:id="rId39"/>
    <p:sldId id="315" r:id="rId4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62B"/>
    <a:srgbClr val="CC0099"/>
    <a:srgbClr val="6600CC"/>
    <a:srgbClr val="FF0066"/>
    <a:srgbClr val="FFFF00"/>
    <a:srgbClr val="00CC00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35" autoAdjust="0"/>
    <p:restoredTop sz="91388" autoAdjust="0"/>
  </p:normalViewPr>
  <p:slideViewPr>
    <p:cSldViewPr>
      <p:cViewPr varScale="1">
        <p:scale>
          <a:sx n="60" d="100"/>
          <a:sy n="60" d="100"/>
        </p:scale>
        <p:origin x="996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0307DF02-7BAB-4F5B-6B7C-6951BB1C41A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3CF0F86E-D055-D09A-5C9D-6AD442D7EF2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F69024DF-BC02-56B9-0C93-A7E36F589FB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2469" name="Rectangle 5">
            <a:extLst>
              <a:ext uri="{FF2B5EF4-FFF2-40B4-BE49-F238E27FC236}">
                <a16:creationId xmlns:a16="http://schemas.microsoft.com/office/drawing/2014/main" id="{B0F3BB2F-08A7-095C-2E52-06A4F5CAF58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2470" name="Rectangle 6">
            <a:extLst>
              <a:ext uri="{FF2B5EF4-FFF2-40B4-BE49-F238E27FC236}">
                <a16:creationId xmlns:a16="http://schemas.microsoft.com/office/drawing/2014/main" id="{9C508CF0-41D9-479F-80B3-A2792DD4BA5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1" name="Rectangle 7">
            <a:extLst>
              <a:ext uri="{FF2B5EF4-FFF2-40B4-BE49-F238E27FC236}">
                <a16:creationId xmlns:a16="http://schemas.microsoft.com/office/drawing/2014/main" id="{03B21DBE-2886-A15C-744C-4532E243A7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97DFB0-284F-4EFF-92C3-6AB3ABD48A1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7DFB0-284F-4EFF-92C3-6AB3ABD48A13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511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7DFB0-284F-4EFF-92C3-6AB3ABD48A1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292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C124F3CD-69C1-DDE0-4023-7CF60360EC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3288B07-2345-4F0A-8D32-EE4ED8BEBECA}" type="slidenum">
              <a:rPr lang="en-US" altLang="en-US"/>
              <a:pPr eaLnBrk="1" hangingPunct="1"/>
              <a:t>29</a:t>
            </a:fld>
            <a:endParaRPr lang="en-US" altLang="en-US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AD2EE8AB-2BA1-5AAB-09BB-1B9CBE8F3F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0B9F0F04-0434-31BF-0E58-5561ECD790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FB556335-2EA8-D399-8221-5C148EEB22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47E05CC-AB24-406B-853F-7F1B9693BD76}" type="slidenum">
              <a:rPr lang="en-US" altLang="en-US"/>
              <a:pPr eaLnBrk="1" hangingPunct="1"/>
              <a:t>30</a:t>
            </a:fld>
            <a:endParaRPr lang="en-US" altLang="en-US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49EBFBEE-75FC-D875-5370-72BC90ADD6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F03A5889-C6FE-08A9-2227-95817038BC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47E1A6-1AE4-5B04-F7E6-FB57991BDB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A05F16-344C-0911-AAB9-8B84DEF21D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04F873-E5ED-4644-D432-A5A5D060BC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E135B4-EC70-4827-9FFB-4DEC5B5F53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8195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0C80C4-EF92-0D13-081D-87627EA1E1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D27847-F284-2063-3331-C9DFC764B4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B65214-A523-842D-601E-9BC70237AF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8E6778-09A0-4175-8C4D-B5336F3985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209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68621A-FCBB-65CE-B5D2-27485F0D11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716729-908F-E7C2-D3AD-3244C8A4A3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051659B-86DA-0A0B-6CA5-DC4DDC1F4F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19CB90-921B-4BA5-962A-D23418744E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3140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423223A-0E21-7E6D-9EA3-6A11463AB6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76388B0-9C15-66B6-714B-D770572A94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EDEBFF8-80AC-6288-EC15-CE430D3D4C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2A7282-27AF-47D2-BF78-B060D55094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479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3EB33F1-6C7F-FF7E-26AA-89739C7CE596}"/>
              </a:ext>
            </a:extLst>
          </p:cNvPr>
          <p:cNvGrpSpPr>
            <a:grpSpLocks/>
          </p:cNvGrpSpPr>
          <p:nvPr/>
        </p:nvGrpSpPr>
        <p:grpSpPr bwMode="auto">
          <a:xfrm>
            <a:off x="2211917" y="1600200"/>
            <a:ext cx="9116483" cy="3200400"/>
            <a:chOff x="1045" y="1008"/>
            <a:chExt cx="4307" cy="2016"/>
          </a:xfrm>
        </p:grpSpPr>
        <p:sp>
          <p:nvSpPr>
            <p:cNvPr id="3" name="Oval 3">
              <a:extLst>
                <a:ext uri="{FF2B5EF4-FFF2-40B4-BE49-F238E27FC236}">
                  <a16:creationId xmlns:a16="http://schemas.microsoft.com/office/drawing/2014/main" id="{CFE9B315-E9CB-6C01-D915-D5F1A213A7B5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" name="Oval 4">
              <a:extLst>
                <a:ext uri="{FF2B5EF4-FFF2-40B4-BE49-F238E27FC236}">
                  <a16:creationId xmlns:a16="http://schemas.microsoft.com/office/drawing/2014/main" id="{AB4715CE-10F1-5865-04B6-AC9C9185960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4D821D71-E719-1839-AB39-B87F11EA5F5B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A122F02D-F77C-950A-3317-424C2F379B2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293B87A6-C990-13DE-3038-435FCE0F8D08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2459F5C2-6A48-C801-A738-0E01F00882CB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5018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14400" y="1219201"/>
            <a:ext cx="103632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018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3505200"/>
            <a:ext cx="85344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851A93B5-8FF6-8D51-A9E8-D292E2EC9F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5286B7A9-3E8E-8C35-899C-F76F3A7E5B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D062B81F-423A-EC06-E6E5-9D45023692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E519E-3851-4904-9413-0F52439D3D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8845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2EF9CDCF-A925-6169-5BC4-926E2613F0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9ECE450-16C6-525F-3718-2F3253B366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B8B10C0D-EA93-F900-92C6-C14F52363B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77612-BEBE-4CF4-B050-83C7E1DC0D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279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BD159BDA-0A81-3B6A-7C5A-46B72CF1CB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7C45A309-C9E4-A7DF-8EAC-C0BFEB7110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73939B44-7F91-CFFD-A42B-1FBD48D159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0EBB4C-F7E2-4813-A817-6CE249C9F5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4889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12E88971-2419-E741-542E-54E295403B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337EBCF-778C-7D80-D4B2-405BAB2F44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71CEC754-B9D9-88A7-7C3E-070801A618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77270C-3717-4E7A-ABFC-B8F93C4841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3559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9BE5433A-F084-EE49-C81B-4EBA868193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C638AA16-516D-2028-08CE-CFADD73FCE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4DD56BE9-05DC-058B-56CD-5A7C6ACACC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025011-9D78-4869-886D-0067F06333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9343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F8CE5537-5878-AB64-C966-33AA4D8C6F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9BF019D6-F178-8B79-7CF3-354D04A31B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6A4296CC-D206-08A1-39E7-6062A1A06B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3B0D29-B0F5-4CAB-96E4-840D21172D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9233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CD4F62C0-6EEE-5A35-36D8-65D563D3CC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2AD14022-3518-15C4-D064-F2FC847B37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8CDE7E06-0991-641A-3A81-3806F7A4CE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A0FC69-9F7B-4239-8C8D-2C681BC820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1628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59696A-E3C0-9081-CD88-5B0AF57FAD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2E7065-2EB2-70A2-0EC5-D808900290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AB7A1B-8BB6-3EA4-5D2F-11A956337A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A3F305-D611-4DB4-BAE0-AA208759F0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9613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468622C-2F1A-131F-7ABE-1C41F57462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9F27E0B-1371-C684-E84B-90CF6E99FA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DDCD57B7-BA47-FDDE-D4AF-69714B429C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0C0CDC-F9AE-40EC-8EAC-4F6D9F4036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65498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3E34730-4649-77F4-0D0B-595BCC31D8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DD3ADA74-6DC9-CC89-4160-D9CBB286C6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A4D79BC4-01D4-488D-BB61-4ED6ED3AB8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F6B84C-8C69-4C95-B39F-C0E15777CC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78552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539CE413-A551-4AA8-1B03-CC5F979CC1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1FC6D082-161C-F1C2-60AE-7A3A534624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BAA303A8-657D-0911-5660-57E93B5D04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EAD78E-8974-4B5F-BC3F-58793F2C50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83954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FB6B6CB2-3665-F141-52ED-097EF20D29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C1BF9CD3-7131-ABB9-50A3-5E94BB8CB5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412DA1E7-86EC-3A02-7E6B-011CC427A0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D545C8-A6D2-4B47-A065-EFBA6D3CCE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9469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959487-0900-A52A-4D2B-5A1DE99460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5046F1-8580-0062-0DCE-37179D988D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C23D25-C718-30CE-A33B-5DBD946DCB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775C8A-7C64-42EC-B7DF-F1CC0B8E2B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9983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545B67-DE61-1CDE-8C3C-0DCC913C16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1D7B75-18AD-43B0-27D4-86BBAB368D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D9BC0D-B572-11AE-7CFA-311E57DDFA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4A287D-F64D-48BD-B82C-0EDBFD75AE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438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7538901-7D0D-07D7-7CAC-E92882BF07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7CFA113-BCCC-6E9A-FBDF-FF6363330B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869835E-FC2C-2CA4-3F97-29A05ECFE9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8CADCF-5D73-4890-9C32-A2B21A2C41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4599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02CC36A-2C4D-FB67-9809-FD05BF755B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ABE75ED-AAE1-67ED-88EE-D5A357F114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28C64DD-0843-3B87-EE16-9AE11885FE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167B7B-C02B-4866-AE37-AE1724088C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4069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8EDE104-570F-5F51-3150-BC1F627F78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145A5AA-6251-4200-5BBF-0ED856DBC0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84FE0C1-EEE8-E7C3-023B-015632782A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C3F64-2AFD-4721-BE5E-8EB26B5E67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2832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1ED793-1857-0CEE-88BD-F59FF0C05A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588B9F-9E5F-2089-6043-4BF7DD16B9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7066C1-E13E-9AB4-4B9C-274A933C1F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FA679C-F446-40BA-AB7B-63BB089028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0436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24C742-C575-5055-29A1-26339B5BAB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EE6BBD-2CF8-4227-17CA-04192BCF93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38F9CF-51EE-2D8D-CEB6-0B40B5A0DF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8615B-A451-464C-A00E-9523AF77BB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824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path path="rect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4075011-3B3F-3B49-4900-222DFC973C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0413124-68C8-56A0-CB4B-0AA5CF9AD3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A6CC21B-4BC6-B109-9DCB-C292E69F1FD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180C550-066F-6D2F-1642-A7BBEEC92C8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28B79C3-3EB9-F58C-8D19-D577B61B75D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AB0F6C4-ED2F-481E-8EAD-A68E31D32BD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path path="rect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696C39FA-71CA-C638-44F3-664FBBE51C47}"/>
              </a:ext>
            </a:extLst>
          </p:cNvPr>
          <p:cNvGrpSpPr>
            <a:grpSpLocks/>
          </p:cNvGrpSpPr>
          <p:nvPr/>
        </p:nvGrpSpPr>
        <p:grpSpPr bwMode="auto">
          <a:xfrm>
            <a:off x="1428752" y="304800"/>
            <a:ext cx="10153649" cy="1106488"/>
            <a:chOff x="675" y="192"/>
            <a:chExt cx="4797" cy="697"/>
          </a:xfrm>
        </p:grpSpPr>
        <p:sp>
          <p:nvSpPr>
            <p:cNvPr id="2056" name="Oval 3">
              <a:extLst>
                <a:ext uri="{FF2B5EF4-FFF2-40B4-BE49-F238E27FC236}">
                  <a16:creationId xmlns:a16="http://schemas.microsoft.com/office/drawing/2014/main" id="{6FCFA44C-46C0-DB4A-3675-41EA264FC29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57" name="Oval 4">
              <a:extLst>
                <a:ext uri="{FF2B5EF4-FFF2-40B4-BE49-F238E27FC236}">
                  <a16:creationId xmlns:a16="http://schemas.microsoft.com/office/drawing/2014/main" id="{DB345121-58BC-BA22-849E-CC35F07FF18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58" name="Oval 5">
              <a:extLst>
                <a:ext uri="{FF2B5EF4-FFF2-40B4-BE49-F238E27FC236}">
                  <a16:creationId xmlns:a16="http://schemas.microsoft.com/office/drawing/2014/main" id="{E4A19136-CB8F-20B7-D6E3-4785DC8EAF2B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59" name="Oval 6">
              <a:extLst>
                <a:ext uri="{FF2B5EF4-FFF2-40B4-BE49-F238E27FC236}">
                  <a16:creationId xmlns:a16="http://schemas.microsoft.com/office/drawing/2014/main" id="{534FAE04-ADE4-B132-C78A-3F747050EBF5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60" name="Oval 7">
              <a:extLst>
                <a:ext uri="{FF2B5EF4-FFF2-40B4-BE49-F238E27FC236}">
                  <a16:creationId xmlns:a16="http://schemas.microsoft.com/office/drawing/2014/main" id="{502053FA-8A43-9BEE-7E1C-5EEF32A45EA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2051" name="Rectangle 8">
            <a:extLst>
              <a:ext uri="{FF2B5EF4-FFF2-40B4-BE49-F238E27FC236}">
                <a16:creationId xmlns:a16="http://schemas.microsoft.com/office/drawing/2014/main" id="{66B47E79-AE64-63C4-3B9D-CBAD075CA4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9161" name="Rectangle 9">
            <a:extLst>
              <a:ext uri="{FF2B5EF4-FFF2-40B4-BE49-F238E27FC236}">
                <a16:creationId xmlns:a16="http://schemas.microsoft.com/office/drawing/2014/main" id="{8CFD8508-6D6C-18E7-30C1-CD33F0A448A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62" name="Rectangle 10">
            <a:extLst>
              <a:ext uri="{FF2B5EF4-FFF2-40B4-BE49-F238E27FC236}">
                <a16:creationId xmlns:a16="http://schemas.microsoft.com/office/drawing/2014/main" id="{405C2559-8282-E22C-8E47-BFC57423607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63" name="Rectangle 11">
            <a:extLst>
              <a:ext uri="{FF2B5EF4-FFF2-40B4-BE49-F238E27FC236}">
                <a16:creationId xmlns:a16="http://schemas.microsoft.com/office/drawing/2014/main" id="{05B8AB1A-EF0B-5C1A-5BF5-DFDB6580819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9BA605EE-B462-4844-95EB-D6FE803AA88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55" name="Rectangle 12">
            <a:extLst>
              <a:ext uri="{FF2B5EF4-FFF2-40B4-BE49-F238E27FC236}">
                <a16:creationId xmlns:a16="http://schemas.microsoft.com/office/drawing/2014/main" id="{FD74D981-B732-95E0-E723-05FB91A681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6.wav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7.wav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8.wav"/><Relationship Id="rId4" Type="http://schemas.openxmlformats.org/officeDocument/2006/relationships/audio" Target="../media/audio5.wav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y">
            <a:extLst>
              <a:ext uri="{FF2B5EF4-FFF2-40B4-BE49-F238E27FC236}">
                <a16:creationId xmlns:a16="http://schemas.microsoft.com/office/drawing/2014/main" id="{01097D9D-C110-DC57-0746-6CABA63BC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C93ED20-1E47-0F07-FE8D-F7248766F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9259"/>
            <a:ext cx="39312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rgbClr val="0070C0"/>
                </a:solidFill>
              </a:rPr>
              <a:t>UBND QUẬN LONG BIÊN</a:t>
            </a:r>
          </a:p>
          <a:p>
            <a:pPr algn="ctr" eaLnBrk="1" hangingPunct="1"/>
            <a:r>
              <a:rPr lang="en-US" altLang="en-US" sz="2000" b="1">
                <a:solidFill>
                  <a:srgbClr val="0070C0"/>
                </a:solidFill>
              </a:rPr>
              <a:t>TRƯỜNG MẦM NON ÁNH SAO</a:t>
            </a: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BE2FDD80-5904-0BDA-E6B1-045CF0843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590800"/>
            <a:ext cx="6686550" cy="144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63"/>
              <a:t>  </a:t>
            </a:r>
            <a:r>
              <a:rPr lang="en-US" altLang="en-US" sz="2925" b="1">
                <a:solidFill>
                  <a:schemeClr val="accent2"/>
                </a:solidFill>
                <a:latin typeface="Times New Roman" panose="02020603050405020304" pitchFamily="18" charset="0"/>
              </a:rPr>
              <a:t>Đề tài : Làm quen chữ cái b, d, đ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925" b="1">
                <a:solidFill>
                  <a:schemeClr val="accent2"/>
                </a:solidFill>
                <a:latin typeface="Times New Roman" panose="02020603050405020304" pitchFamily="18" charset="0"/>
              </a:rPr>
              <a:t> Độ tuổi: Mẫu giáo lớn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925" b="1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3352D0F-20C8-D155-571A-4691CD3EB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525909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33CC"/>
                </a:solidFill>
              </a:rPr>
              <a:t>BÀI GIẢNG ĐIỆN TỬ</a:t>
            </a:r>
          </a:p>
          <a:p>
            <a:pPr algn="ctr" eaLnBrk="1" hangingPunct="1"/>
            <a:endParaRPr lang="en-US" altLang="en-US" sz="3600" b="1">
              <a:solidFill>
                <a:srgbClr val="FF33CC"/>
              </a:solidFill>
            </a:endParaRP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684E0A0C-8A0B-4A4E-2D36-A687543B6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107794"/>
            <a:ext cx="4191000" cy="992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925" b="1">
                <a:solidFill>
                  <a:schemeClr val="accent2"/>
                </a:solidFill>
                <a:latin typeface="Times New Roman" panose="02020603050405020304" pitchFamily="18" charset="0"/>
              </a:rPr>
              <a:t>Giáo viên: Ngô Thị Thúy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925" b="1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C697E878-B79E-EE67-30B9-88540C4F0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-1066800"/>
            <a:ext cx="4038600" cy="760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9300" b="1">
                <a:solidFill>
                  <a:srgbClr val="0000FF"/>
                </a:solidFill>
                <a:latin typeface="Century Gothic" panose="020B0502020202020204" pitchFamily="34" charset="0"/>
              </a:rPr>
              <a:t>b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2">
            <a:extLst>
              <a:ext uri="{FF2B5EF4-FFF2-40B4-BE49-F238E27FC236}">
                <a16:creationId xmlns:a16="http://schemas.microsoft.com/office/drawing/2014/main" id="{AD07CEBF-5374-0227-15C4-8FF567F1E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4083724"/>
            <a:ext cx="259766" cy="51935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6147" name="AutoShape 3">
            <a:extLst>
              <a:ext uri="{FF2B5EF4-FFF2-40B4-BE49-F238E27FC236}">
                <a16:creationId xmlns:a16="http://schemas.microsoft.com/office/drawing/2014/main" id="{260BD522-C7B3-6C66-21B2-89D7D9455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2286000"/>
            <a:ext cx="3810000" cy="3657600"/>
          </a:xfrm>
          <a:custGeom>
            <a:avLst/>
            <a:gdLst>
              <a:gd name="T0" fmla="*/ 1905000 w 21600"/>
              <a:gd name="T1" fmla="*/ 0 h 21600"/>
              <a:gd name="T2" fmla="*/ 557918 w 21600"/>
              <a:gd name="T3" fmla="*/ 535601 h 21600"/>
              <a:gd name="T4" fmla="*/ 0 w 21600"/>
              <a:gd name="T5" fmla="*/ 1828800 h 21600"/>
              <a:gd name="T6" fmla="*/ 557918 w 21600"/>
              <a:gd name="T7" fmla="*/ 3121999 h 21600"/>
              <a:gd name="T8" fmla="*/ 1905000 w 21600"/>
              <a:gd name="T9" fmla="*/ 3657600 h 21600"/>
              <a:gd name="T10" fmla="*/ 3252082 w 21600"/>
              <a:gd name="T11" fmla="*/ 3121999 h 21600"/>
              <a:gd name="T12" fmla="*/ 3810000 w 21600"/>
              <a:gd name="T13" fmla="*/ 1828800 h 21600"/>
              <a:gd name="T14" fmla="*/ 3252082 w 21600"/>
              <a:gd name="T15" fmla="*/ 53560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09EE71AC-A88C-A993-E78C-4DA320082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762000"/>
            <a:ext cx="990600" cy="51816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sz="142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4.95837E-6 L -0.33333 -0.011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-5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4">
            <a:extLst>
              <a:ext uri="{FF2B5EF4-FFF2-40B4-BE49-F238E27FC236}">
                <a16:creationId xmlns:a16="http://schemas.microsoft.com/office/drawing/2014/main" id="{2F45FCD1-6948-2F96-8B4B-6821CE369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-1066800"/>
            <a:ext cx="4038600" cy="760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9300" b="1">
                <a:solidFill>
                  <a:srgbClr val="FF0000"/>
                </a:solidFill>
                <a:latin typeface="Century Gothic" panose="020B0502020202020204" pitchFamily="34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FEC21146-0164-9279-F25C-358485177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81000"/>
            <a:ext cx="1752600" cy="271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7200" b="1">
                <a:solidFill>
                  <a:srgbClr val="FF3300"/>
                </a:solidFill>
                <a:latin typeface=".VnAvant" panose="020B7200000000000000" pitchFamily="34" charset="0"/>
              </a:rPr>
              <a:t>b</a:t>
            </a: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7DBEEEE2-C735-0F3F-7D38-8EBFBFD8B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"/>
            <a:ext cx="2057400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5000" b="1">
                <a:solidFill>
                  <a:srgbClr val="00B050"/>
                </a:solidFill>
                <a:latin typeface="VNI-Avo" pitchFamily="2" charset="0"/>
              </a:rPr>
              <a:t>B</a:t>
            </a:r>
          </a:p>
        </p:txBody>
      </p:sp>
      <p:pic>
        <p:nvPicPr>
          <p:cNvPr id="7175" name="Picture 7" descr="ANd9GcRxDnOgHtda6CiCW1qd29cEGfqT-vRDNKuC7nIvJ7g2-yf_Tnqb">
            <a:extLst>
              <a:ext uri="{FF2B5EF4-FFF2-40B4-BE49-F238E27FC236}">
                <a16:creationId xmlns:a16="http://schemas.microsoft.com/office/drawing/2014/main" id="{38A27D65-64C6-B823-E517-FB0F0F846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4994 C 0 -0.06173 0.00069 -0.07329 0.00087 -0.07329 C 0.00208 -0.07329 0.0033 0.10983 0.0033 0.29295 C 0.0033 0.20046 0.00382 0.10983 0.00451 0.10983 C 0.00503 0.10983 0.00573 0.20208 0.00573 0.29295 C 0.00573 0.2474 0.00608 0.20046 0.00625 0.20046 C 0.0066 0.20046 0.00694 0.24601 0.00694 0.29295 C 0.00694 0.26937 0.00712 0.2474 0.00729 0.2474 C 0.00747 0.2474 0.00764 0.27075 0.00764 0.29295 C 0.00764 0.28116 0.00764 0.26937 0.00764 0.2696 C 0.00781 0.26937 0.00781 0.28116 0.00781 0.29295 C 0.00781 0.28694 0.00799 0.28116 0.00799 0.28139 C 0.00799 0.28278 0.00799 0.28694 0.00799 0.29295 C 0.00799 0.28971 0.00799 0.28694 0.00816 0.28694 C 0.00816 0.28856 0.00816 0.28994 0.00816 0.29295 C 0.00816 0.29133 0.00816 0.28971 0.00816 0.28856 C 0.00816 0.28879 0.00816 0.28994 0.00816 0.29156 C 0.00816 0.29179 0.00816 0.28994 0.00816 0.28856 C 0.00833 0.28856 0.00833 0.28994 0.00833 0.29156 " pathEditMode="relative" rAng="0" ptsTypes="fffffffffffffffffff">
                                      <p:cBhvr>
                                        <p:cTn id="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159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7 C -0.00035 -0.0111 -0.00122 -0.02127 -0.00139 -0.02127 C -0.0033 -0.02127 -0.00504 0.14034 -0.00504 0.30196 C -0.00504 0.22034 -0.00608 0.14034 -0.00695 0.14034 C -0.00782 0.14034 -0.00868 0.22173 -0.00868 0.30196 C -0.00868 0.26173 -0.0092 0.22034 -0.00973 0.22034 C -0.01025 0.22034 -0.01059 0.26058 -0.01059 0.30196 C -0.01059 0.28115 -0.01094 0.26173 -0.01111 0.26173 C -0.01129 0.26173 -0.01164 0.28231 -0.01164 0.30196 C -0.01164 0.29156 -0.01164 0.28115 -0.01181 0.28115 C -0.01181 0.28115 -0.01198 0.29156 -0.01198 0.30196 C -0.01198 0.29665 -0.01216 0.29156 -0.01216 0.29156 C -0.01216 0.29295 -0.01233 0.29665 -0.01233 0.30196 C -0.01233 0.29919 -0.01233 0.29665 -0.01233 0.29665 C -0.01233 0.29803 -0.01233 0.29942 -0.01233 0.30196 C -0.01233 0.30058 -0.01233 0.29919 -0.01233 0.29803 C -0.0125 0.29803 -0.0125 0.29942 -0.0125 0.30081 C -0.0125 0.30081 -0.0125 0.29942 -0.0125 0.29803 C -0.0125 0.29803 -0.0125 0.29942 -0.0125 0.30081 " pathEditMode="relative" rAng="0" ptsTypes="fffffffffffffffffff">
                                      <p:cBhvr>
                                        <p:cTn id="1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141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6574 C -3.33333E-6 0.05509 0.0007 0.04444 0.00087 0.04444 C 0.00209 0.04444 0.0033 0.21111 0.0033 0.37778 C 0.0033 0.29375 0.00382 0.21111 0.00452 0.21111 C 0.00504 0.21111 0.00573 0.29514 0.00573 0.37778 C 0.00573 0.33634 0.00608 0.29375 0.00625 0.29375 C 0.0066 0.29375 0.00695 0.33519 0.00695 0.37778 C 0.00695 0.35648 0.00712 0.33634 0.0073 0.33634 C 0.00747 0.33634 0.00764 0.35764 0.00764 0.37778 C 0.00764 0.36713 0.00764 0.35648 0.00764 0.35671 C 0.00782 0.35648 0.00782 0.36713 0.00782 0.37778 C 0.00782 0.37245 0.00799 0.36713 0.00799 0.36736 C 0.00799 0.36852 0.00799 0.37245 0.00799 0.37778 C 0.00799 0.375 0.00799 0.37245 0.00816 0.37245 C 0.00816 0.37384 0.00816 0.37523 0.00816 0.37778 C 0.00816 0.37639 0.00816 0.375 0.00816 0.37384 C 0.00816 0.37407 0.00816 0.37523 0.00816 0.37662 C 0.00816 0.37685 0.00816 0.37523 0.00816 0.37384 C 0.00834 0.37384 0.00834 0.37523 0.00834 0.37662 " pathEditMode="relative" rAng="0" ptsTypes="fffffffffffffffffff">
                                      <p:cBhvr>
                                        <p:cTn id="14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BA2008BE-AED6-DBE1-7B0B-51B06044C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6863" y="5564189"/>
            <a:ext cx="80486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0">
                <a:solidFill>
                  <a:srgbClr val="0000FF"/>
                </a:solidFill>
                <a:latin typeface=".VnBlack" panose="020B7200000000000000" pitchFamily="34" charset="0"/>
              </a:rPr>
              <a:t>c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386210BB-CD02-D79E-810C-FEB5E9394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2975" y="5584826"/>
            <a:ext cx="863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0">
                <a:solidFill>
                  <a:srgbClr val="0000FF"/>
                </a:solidFill>
                <a:latin typeface=".VnBlack" panose="020B7200000000000000" pitchFamily="34" charset="0"/>
              </a:rPr>
              <a:t>o</a:t>
            </a:r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F6430CC2-09DA-651E-2284-5D0A00C3E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4975" y="5573714"/>
            <a:ext cx="863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0">
                <a:solidFill>
                  <a:srgbClr val="0000FF"/>
                </a:solidFill>
                <a:latin typeface=".VnBlack" panose="020B7200000000000000" pitchFamily="34" charset="0"/>
              </a:rPr>
              <a:t>n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CCEC7F03-C829-BF07-7D3F-9E9F3FE30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5649914"/>
            <a:ext cx="863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0">
                <a:solidFill>
                  <a:srgbClr val="0000FF"/>
                </a:solidFill>
                <a:latin typeface=".VnBlack" panose="020B7200000000000000" pitchFamily="34" charset="0"/>
              </a:rPr>
              <a:t>d</a:t>
            </a:r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6028FB3C-E7D2-B0B6-88B8-72D5CB083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8513" y="5649914"/>
            <a:ext cx="80486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0">
                <a:solidFill>
                  <a:srgbClr val="0000FF"/>
                </a:solidFill>
                <a:latin typeface=".VnBlack" panose="020B7200000000000000" pitchFamily="34" charset="0"/>
              </a:rPr>
              <a:t>ª</a:t>
            </a:r>
          </a:p>
        </p:txBody>
      </p:sp>
      <p:sp>
        <p:nvSpPr>
          <p:cNvPr id="9224" name="Rectangle 8">
            <a:extLst>
              <a:ext uri="{FF2B5EF4-FFF2-40B4-BE49-F238E27FC236}">
                <a16:creationId xmlns:a16="http://schemas.microsoft.com/office/drawing/2014/main" id="{71C25F17-EA87-FEDC-DD4D-FAD77E493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1" y="2279650"/>
            <a:ext cx="118586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900">
                <a:solidFill>
                  <a:srgbClr val="FF0066"/>
                </a:solidFill>
                <a:latin typeface=".VnBlack" panose="020B7200000000000000" pitchFamily="34" charset="0"/>
              </a:rPr>
              <a:t>c</a:t>
            </a:r>
          </a:p>
        </p:txBody>
      </p:sp>
      <p:sp>
        <p:nvSpPr>
          <p:cNvPr id="9225" name="Rectangle 9">
            <a:extLst>
              <a:ext uri="{FF2B5EF4-FFF2-40B4-BE49-F238E27FC236}">
                <a16:creationId xmlns:a16="http://schemas.microsoft.com/office/drawing/2014/main" id="{3AF3B3C5-1452-2545-4EC6-3B4E0F7F1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5925" y="2312988"/>
            <a:ext cx="1277938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900">
                <a:solidFill>
                  <a:srgbClr val="FF0066"/>
                </a:solidFill>
                <a:latin typeface=".VnBlack" panose="020B7200000000000000" pitchFamily="34" charset="0"/>
              </a:rPr>
              <a:t>o</a:t>
            </a:r>
          </a:p>
        </p:txBody>
      </p:sp>
      <p:sp>
        <p:nvSpPr>
          <p:cNvPr id="9226" name="Rectangle 10">
            <a:extLst>
              <a:ext uri="{FF2B5EF4-FFF2-40B4-BE49-F238E27FC236}">
                <a16:creationId xmlns:a16="http://schemas.microsoft.com/office/drawing/2014/main" id="{97598BBA-9183-EA9B-0EB6-12B890631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2274888"/>
            <a:ext cx="1277938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900">
                <a:solidFill>
                  <a:srgbClr val="FF0066"/>
                </a:solidFill>
                <a:latin typeface=".VnBlack" panose="020B7200000000000000" pitchFamily="34" charset="0"/>
              </a:rPr>
              <a:t>n</a:t>
            </a:r>
          </a:p>
        </p:txBody>
      </p:sp>
      <p:sp>
        <p:nvSpPr>
          <p:cNvPr id="15370" name="Rectangle 11">
            <a:extLst>
              <a:ext uri="{FF2B5EF4-FFF2-40B4-BE49-F238E27FC236}">
                <a16:creationId xmlns:a16="http://schemas.microsoft.com/office/drawing/2014/main" id="{0093D9D7-A1EE-D53D-91F3-D307DBC55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9889" y="2281238"/>
            <a:ext cx="1277937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900">
                <a:solidFill>
                  <a:srgbClr val="FF0066"/>
                </a:solidFill>
                <a:latin typeface=".VnBlack" panose="020B7200000000000000" pitchFamily="34" charset="0"/>
              </a:rPr>
              <a:t>d</a:t>
            </a:r>
          </a:p>
        </p:txBody>
      </p:sp>
      <p:sp>
        <p:nvSpPr>
          <p:cNvPr id="9228" name="Rectangle 12">
            <a:extLst>
              <a:ext uri="{FF2B5EF4-FFF2-40B4-BE49-F238E27FC236}">
                <a16:creationId xmlns:a16="http://schemas.microsoft.com/office/drawing/2014/main" id="{ED45B26A-5D48-B36F-A3C4-3A6D2C069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3526" y="2286000"/>
            <a:ext cx="118586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900">
                <a:solidFill>
                  <a:srgbClr val="FF0066"/>
                </a:solidFill>
                <a:latin typeface=".VnBlack" panose="020B7200000000000000" pitchFamily="34" charset="0"/>
              </a:rPr>
              <a:t>ª</a:t>
            </a:r>
          </a:p>
        </p:txBody>
      </p:sp>
      <p:pic>
        <p:nvPicPr>
          <p:cNvPr id="9229" name="Picture 13" descr="30103612_de-trang[1]">
            <a:extLst>
              <a:ext uri="{FF2B5EF4-FFF2-40B4-BE49-F238E27FC236}">
                <a16:creationId xmlns:a16="http://schemas.microsoft.com/office/drawing/2014/main" id="{36BE3E07-788B-47D5-BDD8-7758EE9FC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0"/>
            <a:ext cx="7010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19" grpId="1"/>
      <p:bldP spid="9220" grpId="0"/>
      <p:bldP spid="9220" grpId="1"/>
      <p:bldP spid="9221" grpId="0"/>
      <p:bldP spid="9221" grpId="1"/>
      <p:bldP spid="9222" grpId="0"/>
      <p:bldP spid="9222" grpId="1"/>
      <p:bldP spid="9223" grpId="0"/>
      <p:bldP spid="9223" grpId="1"/>
      <p:bldP spid="9224" grpId="0"/>
      <p:bldP spid="9225" grpId="0"/>
      <p:bldP spid="9226" grpId="0"/>
      <p:bldP spid="92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682CE27F-6702-685E-89EA-55B8EB39C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-533400"/>
            <a:ext cx="5029200" cy="691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800" b="1">
                <a:solidFill>
                  <a:srgbClr val="0000FF"/>
                </a:solidFill>
                <a:latin typeface="Century Gothic" panose="020B0502020202020204" pitchFamily="34" charset="0"/>
              </a:rPr>
              <a:t>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>
            <a:extLst>
              <a:ext uri="{FF2B5EF4-FFF2-40B4-BE49-F238E27FC236}">
                <a16:creationId xmlns:a16="http://schemas.microsoft.com/office/drawing/2014/main" id="{6B692B16-36F6-C376-4459-8BA1B8546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057400"/>
            <a:ext cx="3810000" cy="3657600"/>
          </a:xfrm>
          <a:custGeom>
            <a:avLst/>
            <a:gdLst>
              <a:gd name="T0" fmla="*/ 1905000 w 21600"/>
              <a:gd name="T1" fmla="*/ 0 h 21600"/>
              <a:gd name="T2" fmla="*/ 557918 w 21600"/>
              <a:gd name="T3" fmla="*/ 535601 h 21600"/>
              <a:gd name="T4" fmla="*/ 0 w 21600"/>
              <a:gd name="T5" fmla="*/ 1828800 h 21600"/>
              <a:gd name="T6" fmla="*/ 557918 w 21600"/>
              <a:gd name="T7" fmla="*/ 3121999 h 21600"/>
              <a:gd name="T8" fmla="*/ 1905000 w 21600"/>
              <a:gd name="T9" fmla="*/ 3657600 h 21600"/>
              <a:gd name="T10" fmla="*/ 3252082 w 21600"/>
              <a:gd name="T11" fmla="*/ 3121999 h 21600"/>
              <a:gd name="T12" fmla="*/ 3810000 w 21600"/>
              <a:gd name="T13" fmla="*/ 1828800 h 21600"/>
              <a:gd name="T14" fmla="*/ 3252082 w 21600"/>
              <a:gd name="T15" fmla="*/ 53560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8408C659-B3CE-41A2-FA1B-792F7941A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533400"/>
            <a:ext cx="990600" cy="5181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-2.46068E-6 L 0.21667 0.011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5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>
            <a:extLst>
              <a:ext uri="{FF2B5EF4-FFF2-40B4-BE49-F238E27FC236}">
                <a16:creationId xmlns:a16="http://schemas.microsoft.com/office/drawing/2014/main" id="{F91064D0-DCB8-BB15-8FFE-888AD7019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-533400"/>
            <a:ext cx="5029200" cy="69199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800" b="1">
                <a:solidFill>
                  <a:srgbClr val="0000FF"/>
                </a:solidFill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43014" name="Text Box 6">
            <a:extLst>
              <a:ext uri="{FF2B5EF4-FFF2-40B4-BE49-F238E27FC236}">
                <a16:creationId xmlns:a16="http://schemas.microsoft.com/office/drawing/2014/main" id="{AF6380E4-3855-242D-F57A-FC69C27A8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-61913"/>
            <a:ext cx="5029200" cy="69199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800" b="1">
                <a:solidFill>
                  <a:srgbClr val="0000FF"/>
                </a:solidFill>
                <a:latin typeface="Century Gothic" panose="020B0502020202020204" pitchFamily="34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430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>
            <a:extLst>
              <a:ext uri="{FF2B5EF4-FFF2-40B4-BE49-F238E27FC236}">
                <a16:creationId xmlns:a16="http://schemas.microsoft.com/office/drawing/2014/main" id="{EE0CD7E0-3AEC-A2EA-31AD-82C97DF01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0"/>
            <a:ext cx="16764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900" b="1">
                <a:solidFill>
                  <a:srgbClr val="0000FF"/>
                </a:solidFill>
                <a:latin typeface=".VnAvant" panose="020B7200000000000000" pitchFamily="34" charset="0"/>
              </a:rPr>
              <a:t>d</a:t>
            </a:r>
          </a:p>
        </p:txBody>
      </p:sp>
      <p:sp>
        <p:nvSpPr>
          <p:cNvPr id="19459" name="Text Box 4">
            <a:extLst>
              <a:ext uri="{FF2B5EF4-FFF2-40B4-BE49-F238E27FC236}">
                <a16:creationId xmlns:a16="http://schemas.microsoft.com/office/drawing/2014/main" id="{7F0E9EE3-B77A-0F70-A1B9-F694D7F1A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057400"/>
            <a:ext cx="2209800" cy="225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4200">
              <a:latin typeface="Times New Roman" panose="02020603050405020304" pitchFamily="18" charset="0"/>
            </a:endParaRPr>
          </a:p>
        </p:txBody>
      </p:sp>
      <p:sp>
        <p:nvSpPr>
          <p:cNvPr id="12294" name="WordArt 6">
            <a:extLst>
              <a:ext uri="{FF2B5EF4-FFF2-40B4-BE49-F238E27FC236}">
                <a16:creationId xmlns:a16="http://schemas.microsoft.com/office/drawing/2014/main" id="{AC104D2D-0C93-3843-7E79-BB91C73C57B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5000" y="381000"/>
            <a:ext cx="1828800" cy="1790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D</a:t>
            </a:r>
          </a:p>
        </p:txBody>
      </p:sp>
      <p:pic>
        <p:nvPicPr>
          <p:cNvPr id="12299" name="Picture 11" descr="ANd9GcRdU2EJtU8X8-HaI8nMb0ENd_PIHAnuCn7I6Z-2PkvUXPCYFzHn">
            <a:extLst>
              <a:ext uri="{FF2B5EF4-FFF2-40B4-BE49-F238E27FC236}">
                <a16:creationId xmlns:a16="http://schemas.microsoft.com/office/drawing/2014/main" id="{430C8EC4-304D-97EF-2265-016B64045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04800"/>
            <a:ext cx="2819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03333 0.35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1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C 0.00226 0.00371 0.00434 0.00903 0.00434 0.01968 C 0.00434 0.03172 0.00226 0.03588 -8.33333E-7 0.03982 C -0.00243 0.04514 -0.00469 0.04908 -0.00469 0.0625 C -0.00469 0.07454 -0.00243 0.07847 -8.33333E-7 0.0838 C 0.00226 0.08634 0.00434 0.09167 0.00434 0.10371 C 0.00434 0.11435 0.00226 0.11945 -8.33333E-7 0.12384 C -0.00243 0.12755 -0.00469 0.13287 -0.00469 0.14491 C -0.00469 0.15695 -8.33333E-7 0.16621 -8.33333E-7 0.16621 C 0.00226 0.17014 0.00434 0.17431 0.00434 0.18611 C 0.00434 0.19815 0.00226 0.20232 -8.33333E-7 0.20625 C -0.00243 0.21158 -0.00469 0.21551 -0.00469 0.22894 C -0.00469 0.24097 -0.00243 0.24491 -8.33333E-7 0.24884 C 0.00226 0.25417 0.00434 0.2581 0.00434 0.27014 C 0.00434 0.28079 0.00226 0.28611 -8.33333E-7 0.29028 C -0.00243 0.29422 -0.00469 0.29954 -0.00469 0.31158 C -0.00469 0.32361 -0.00243 0.32755 -8.33333E-7 0.33287 " pathEditMode="relative" rAng="5400000" ptsTypes="fffffffffffffffff">
                                      <p:cBhvr>
                                        <p:cTn id="10" dur="2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6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2778 L -0.00417 0.36111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A853EF2E-7BD3-34D6-8454-D8091AB8D2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CDAF0A4D-9922-A817-5A82-4BE2DEC443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14340" name="Picture 4" descr="images">
            <a:extLst>
              <a:ext uri="{FF2B5EF4-FFF2-40B4-BE49-F238E27FC236}">
                <a16:creationId xmlns:a16="http://schemas.microsoft.com/office/drawing/2014/main" id="{848E8A15-8B42-2C83-E1E9-9943104CB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5">
            <a:extLst>
              <a:ext uri="{FF2B5EF4-FFF2-40B4-BE49-F238E27FC236}">
                <a16:creationId xmlns:a16="http://schemas.microsoft.com/office/drawing/2014/main" id="{57FB35A1-2A06-8BE1-DAD9-0B1ABBF5E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334001"/>
            <a:ext cx="46482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800" b="1">
                <a:solidFill>
                  <a:srgbClr val="FF0000"/>
                </a:solidFill>
                <a:latin typeface="Times New Roman" panose="02020603050405020304" pitchFamily="18" charset="0"/>
              </a:rPr>
              <a:t>đàn cá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Tác phẩm nghệ thuật của trẻ con&#10;&#10;Mô tả được tạo tự động">
            <a:extLst>
              <a:ext uri="{FF2B5EF4-FFF2-40B4-BE49-F238E27FC236}">
                <a16:creationId xmlns:a16="http://schemas.microsoft.com/office/drawing/2014/main" id="{F989C4EF-61C7-C355-57F7-DA241F2704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55502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4A7C049-9025-772A-817E-FE60394004FA}"/>
              </a:ext>
            </a:extLst>
          </p:cNvPr>
          <p:cNvSpPr txBox="1"/>
          <p:nvPr/>
        </p:nvSpPr>
        <p:spPr>
          <a:xfrm>
            <a:off x="838200" y="381000"/>
            <a:ext cx="10591800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800" b="1" i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1. Kiến thức</a:t>
            </a:r>
            <a:endParaRPr lang="vi-VN" sz="2800" b="0" i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just">
              <a:spcAft>
                <a:spcPts val="0"/>
              </a:spcAft>
            </a:pPr>
            <a:r>
              <a:rPr lang="vi-VN" sz="2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- Trẻ nhận biết và phát âm đúng chữ cái: b, d,</a:t>
            </a:r>
            <a:r>
              <a:rPr lang="vi-VN" sz="28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vi-VN" sz="2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đ</a:t>
            </a:r>
            <a:endParaRPr lang="vi-VN" sz="2800" b="0" i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just">
              <a:spcAft>
                <a:spcPts val="0"/>
              </a:spcAft>
            </a:pPr>
            <a:r>
              <a:rPr lang="vi-VN" sz="2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- Nhận ra âm và chữ cái b, d, đ  trong tiếng và từ trọn vẹn</a:t>
            </a:r>
            <a:endParaRPr lang="vi-VN" sz="2800" b="0" i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just">
              <a:spcAft>
                <a:spcPts val="0"/>
              </a:spcAft>
            </a:pPr>
            <a:r>
              <a:rPr lang="vi-VN" sz="2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- Biết nhận xét về cấu tạo của chữ b, d,</a:t>
            </a:r>
            <a:r>
              <a:rPr lang="vi-VN" sz="28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vi-VN" sz="2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đ</a:t>
            </a:r>
            <a:endParaRPr lang="vi-VN" sz="2800" b="0" i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just">
              <a:spcAft>
                <a:spcPts val="0"/>
              </a:spcAft>
            </a:pPr>
            <a:r>
              <a:rPr lang="vi-VN" sz="2800" b="1" i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2.</a:t>
            </a:r>
            <a:r>
              <a:rPr lang="vi-VN" sz="2800" b="1" i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vi-VN" sz="2800" b="1" i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Kỹ năng</a:t>
            </a:r>
            <a:endParaRPr lang="vi-VN" sz="2800" b="0" i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just">
              <a:spcAft>
                <a:spcPts val="0"/>
              </a:spcAft>
            </a:pPr>
            <a:r>
              <a:rPr lang="vi-VN" sz="2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- Rèn kỹ năng phát âm , so sánh,</a:t>
            </a:r>
            <a:r>
              <a:rPr lang="vi-VN" sz="28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vi-VN" sz="2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phân biệt được sự giống và khác nhau giữa chữ b , d và  chữ  d , đ</a:t>
            </a:r>
            <a:endParaRPr lang="vi-VN" sz="2800" b="0" i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just">
              <a:spcAft>
                <a:spcPts val="0"/>
              </a:spcAft>
            </a:pPr>
            <a:r>
              <a:rPr lang="vi-VN" sz="2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- Rèn kỹ năng hoạt động nhóm thông qua trò chơi với nhóm chữ cái  b , d ,đ</a:t>
            </a:r>
            <a:endParaRPr lang="vi-VN" sz="2800" b="0" i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l">
              <a:spcAft>
                <a:spcPts val="0"/>
              </a:spcAft>
            </a:pPr>
            <a:r>
              <a:rPr lang="vi-VN" sz="2800" b="0" i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- Phát triển nhanh nhẹn cho trẻ, </a:t>
            </a:r>
            <a:r>
              <a:rPr lang="vi-VN" sz="2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phát triển vận động (chạy)</a:t>
            </a:r>
            <a:r>
              <a:rPr lang="vi-VN" sz="28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vi-VN" sz="2800" b="0" i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khi tham gia trò chơi.</a:t>
            </a:r>
            <a:endParaRPr lang="vi-VN" sz="2800" b="0" i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just">
              <a:spcAft>
                <a:spcPts val="0"/>
              </a:spcAft>
            </a:pPr>
            <a:r>
              <a:rPr lang="vi-VN" sz="2800" b="1" i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3. Thái độ</a:t>
            </a:r>
            <a:endParaRPr lang="vi-VN" sz="2800" b="0" i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just">
              <a:spcAft>
                <a:spcPts val="0"/>
              </a:spcAft>
            </a:pPr>
            <a:r>
              <a:rPr lang="vi-VN" sz="2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- Có ý thức, hứng thú trong học tập ,biết giữ gìn đồ dùng, đồ chơi.</a:t>
            </a:r>
            <a:endParaRPr lang="vi-VN" sz="2800" b="0" i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just">
              <a:spcAft>
                <a:spcPts val="0"/>
              </a:spcAft>
            </a:pPr>
            <a:r>
              <a:rPr lang="vi-VN" sz="2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- Giáo dục trẻ bảo biết bảo vệ môi trường.</a:t>
            </a:r>
            <a:endParaRPr lang="vi-VN" sz="2800" b="0" i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725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A4C8B7ED-73DF-8B15-6690-A553EFB8A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1" y="1828800"/>
            <a:ext cx="1374775" cy="22558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200" b="1">
                <a:solidFill>
                  <a:srgbClr val="0000FF"/>
                </a:solidFill>
                <a:latin typeface="Century Gothic" panose="020B0502020202020204" pitchFamily="34" charset="0"/>
              </a:rPr>
              <a:t>đ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3714B1A1-3E0D-49A2-657E-21EA42142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1752600"/>
            <a:ext cx="1631950" cy="225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200" b="1">
                <a:solidFill>
                  <a:srgbClr val="0000FF"/>
                </a:solidFill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52D1F717-B820-946C-22E3-9C1314E2A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828800"/>
            <a:ext cx="1905000" cy="225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200" b="1">
                <a:solidFill>
                  <a:srgbClr val="0000FF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id="{E0A90AA6-A4F1-DF86-20F8-2B40B46F9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828800"/>
            <a:ext cx="1371600" cy="225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200" b="1">
                <a:solidFill>
                  <a:srgbClr val="0000FF"/>
                </a:solidFill>
                <a:latin typeface="Century Gothic" panose="020B0502020202020204" pitchFamily="34" charset="0"/>
              </a:rPr>
              <a:t>n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A05C1EDE-A366-D7BB-3129-A75EFF3E0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1752600"/>
            <a:ext cx="1631950" cy="225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200" b="1">
                <a:solidFill>
                  <a:srgbClr val="0000FF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6394" name="AutoShape 10">
            <a:extLst>
              <a:ext uri="{FF2B5EF4-FFF2-40B4-BE49-F238E27FC236}">
                <a16:creationId xmlns:a16="http://schemas.microsoft.com/office/drawing/2014/main" id="{728D61AF-2EE3-BBFB-FE66-FECA09377966}"/>
              </a:ext>
            </a:extLst>
          </p:cNvPr>
          <p:cNvSpPr>
            <a:spLocks noChangeArrowheads="1"/>
          </p:cNvSpPr>
          <p:nvPr/>
        </p:nvSpPr>
        <p:spPr bwMode="auto">
          <a:xfrm rot="7480271">
            <a:off x="4872038" y="2138363"/>
            <a:ext cx="233363" cy="376238"/>
          </a:xfrm>
          <a:prstGeom prst="parallelogram">
            <a:avLst>
              <a:gd name="adj" fmla="val 250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solidFill>
                <a:srgbClr val="0000FF"/>
              </a:solidFill>
            </a:endParaRPr>
          </a:p>
        </p:txBody>
      </p:sp>
      <p:sp>
        <p:nvSpPr>
          <p:cNvPr id="16395" name="AutoShape 11">
            <a:extLst>
              <a:ext uri="{FF2B5EF4-FFF2-40B4-BE49-F238E27FC236}">
                <a16:creationId xmlns:a16="http://schemas.microsoft.com/office/drawing/2014/main" id="{5081F1AB-0937-43BA-5585-90FA0FF1C511}"/>
              </a:ext>
            </a:extLst>
          </p:cNvPr>
          <p:cNvSpPr>
            <a:spLocks noChangeArrowheads="1"/>
          </p:cNvSpPr>
          <p:nvPr/>
        </p:nvSpPr>
        <p:spPr bwMode="auto">
          <a:xfrm rot="19644346">
            <a:off x="8382000" y="2209800"/>
            <a:ext cx="304800" cy="152400"/>
          </a:xfrm>
          <a:prstGeom prst="parallelogram">
            <a:avLst>
              <a:gd name="adj" fmla="val 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8009 L -0.00417 0.70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36666 -1.1111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/>
      <p:bldP spid="16390" grpId="0"/>
      <p:bldP spid="16394" grpId="0" animBg="1"/>
      <p:bldP spid="1639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0334354C-9607-0D15-55C0-92C772A06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-228600"/>
            <a:ext cx="5257800" cy="691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800" b="1">
                <a:solidFill>
                  <a:srgbClr val="0000FF"/>
                </a:solidFill>
                <a:latin typeface="Century Gothic" panose="020B0502020202020204" pitchFamily="34" charset="0"/>
              </a:rPr>
              <a:t>đ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>
            <a:extLst>
              <a:ext uri="{FF2B5EF4-FFF2-40B4-BE49-F238E27FC236}">
                <a16:creationId xmlns:a16="http://schemas.microsoft.com/office/drawing/2014/main" id="{90FC1190-265D-11AD-ABA1-19A0D44BD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434834"/>
            <a:ext cx="184731" cy="369332"/>
          </a:xfrm>
          <a:prstGeom prst="flowChart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3555" name="AutoShape 3">
            <a:extLst>
              <a:ext uri="{FF2B5EF4-FFF2-40B4-BE49-F238E27FC236}">
                <a16:creationId xmlns:a16="http://schemas.microsoft.com/office/drawing/2014/main" id="{B423C0FA-EF41-9446-CE24-BF79D74DA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206234"/>
            <a:ext cx="184731" cy="369332"/>
          </a:xfrm>
          <a:prstGeom prst="flowChart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8436" name="AutoShape 4">
            <a:extLst>
              <a:ext uri="{FF2B5EF4-FFF2-40B4-BE49-F238E27FC236}">
                <a16:creationId xmlns:a16="http://schemas.microsoft.com/office/drawing/2014/main" id="{67AB1692-D25D-237E-A175-B802DE9EC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133600"/>
            <a:ext cx="3810000" cy="3657600"/>
          </a:xfrm>
          <a:custGeom>
            <a:avLst/>
            <a:gdLst>
              <a:gd name="T0" fmla="*/ 1905000 w 21600"/>
              <a:gd name="T1" fmla="*/ 0 h 21600"/>
              <a:gd name="T2" fmla="*/ 557918 w 21600"/>
              <a:gd name="T3" fmla="*/ 535601 h 21600"/>
              <a:gd name="T4" fmla="*/ 0 w 21600"/>
              <a:gd name="T5" fmla="*/ 1828800 h 21600"/>
              <a:gd name="T6" fmla="*/ 557918 w 21600"/>
              <a:gd name="T7" fmla="*/ 3121999 h 21600"/>
              <a:gd name="T8" fmla="*/ 1905000 w 21600"/>
              <a:gd name="T9" fmla="*/ 3657600 h 21600"/>
              <a:gd name="T10" fmla="*/ 3252082 w 21600"/>
              <a:gd name="T11" fmla="*/ 3121999 h 21600"/>
              <a:gd name="T12" fmla="*/ 3810000 w 21600"/>
              <a:gd name="T13" fmla="*/ 1828800 h 21600"/>
              <a:gd name="T14" fmla="*/ 3252082 w 21600"/>
              <a:gd name="T15" fmla="*/ 53560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1CD3FAE8-993D-BD15-BCEE-A35AF7EFB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57200"/>
            <a:ext cx="990600" cy="52578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66EC9244-EBC8-0B65-0DE9-542913278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0" y="914400"/>
            <a:ext cx="22860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sz="142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8.23312E-7 L 0.66667 -0.011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3" y="-5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  <p:bldP spid="184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>
            <a:extLst>
              <a:ext uri="{FF2B5EF4-FFF2-40B4-BE49-F238E27FC236}">
                <a16:creationId xmlns:a16="http://schemas.microsoft.com/office/drawing/2014/main" id="{4B8EF0EF-C65B-A625-FDCD-F601A3E79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-228600"/>
            <a:ext cx="5257800" cy="691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800" b="1">
                <a:solidFill>
                  <a:srgbClr val="00CC00"/>
                </a:solidFill>
                <a:latin typeface="Century Gothic" panose="020B0502020202020204" pitchFamily="34" charset="0"/>
              </a:rPr>
              <a:t>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  <p:bldP spid="46084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>
            <a:extLst>
              <a:ext uri="{FF2B5EF4-FFF2-40B4-BE49-F238E27FC236}">
                <a16:creationId xmlns:a16="http://schemas.microsoft.com/office/drawing/2014/main" id="{DD55A63D-01F4-28C8-9EE8-8E3F831E1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0"/>
            <a:ext cx="1600200" cy="271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7200" b="1">
                <a:solidFill>
                  <a:srgbClr val="3333FF"/>
                </a:solidFill>
                <a:latin typeface=".VnAvant" panose="020B7200000000000000" pitchFamily="34" charset="0"/>
              </a:rPr>
              <a:t>đ</a:t>
            </a:r>
          </a:p>
        </p:txBody>
      </p:sp>
      <p:sp>
        <p:nvSpPr>
          <p:cNvPr id="19463" name="WordArt 7">
            <a:extLst>
              <a:ext uri="{FF2B5EF4-FFF2-40B4-BE49-F238E27FC236}">
                <a16:creationId xmlns:a16="http://schemas.microsoft.com/office/drawing/2014/main" id="{EDEEB8CE-1D6A-AF88-A3CF-79DB4DAE70F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381001"/>
            <a:ext cx="1600200" cy="18891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Đ</a:t>
            </a:r>
          </a:p>
        </p:txBody>
      </p:sp>
      <p:pic>
        <p:nvPicPr>
          <p:cNvPr id="19466" name="Picture 10" descr="chu">
            <a:extLst>
              <a:ext uri="{FF2B5EF4-FFF2-40B4-BE49-F238E27FC236}">
                <a16:creationId xmlns:a16="http://schemas.microsoft.com/office/drawing/2014/main" id="{B19AF79A-96C6-9B72-F0E2-21679C8AA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8600"/>
            <a:ext cx="3429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0.00671 L 0.05 0.3551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" y="174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13873E-6 L 0.00694 0.08948 C 0.00868 0.10844 0.00972 0.13665 0.00972 0.16578 C 0.00972 0.1993 0.00868 0.22589 0.00694 0.24485 L 0 0.33503 " pathEditMode="relative" rAng="0" ptsTypes="FffFF">
                                      <p:cBhvr>
                                        <p:cTn id="10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167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C 0.00035 -0.01065 0.00191 -0.0213 0.0026 -0.0213 C 0.00625 -0.0213 0.0099 0.14537 0.0099 0.31204 C 0.0099 0.22801 0.01181 0.14537 0.01354 0.14537 C 0.01545 0.14537 0.01719 0.2294 0.01719 0.31204 C 0.01719 0.2706 0.01806 0.22801 0.0191 0.22801 C 0.01997 0.22801 0.02101 0.26945 0.02101 0.31204 C 0.02101 0.29074 0.02135 0.2706 0.02188 0.2706 C 0.0224 0.2706 0.02292 0.2919 0.02292 0.31204 C 0.02292 0.30139 0.02309 0.29074 0.02326 0.29074 C 0.02344 0.29074 0.02378 0.30139 0.02378 0.31204 C 0.02378 0.30671 0.02396 0.30139 0.02396 0.30162 C 0.02396 0.30278 0.02431 0.30671 0.02431 0.31204 C 0.02431 0.30926 0.02431 0.30671 0.02431 0.30695 C 0.02431 0.3081 0.02448 0.30949 0.02448 0.31204 C 0.02448 0.31065 0.02448 0.30926 0.02448 0.3081 C 0.02465 0.3081 0.02465 0.30949 0.02465 0.31088 C 0.02483 0.31088 0.02483 0.30949 0.02483 0.3081 C 0.025 0.3081 0.025 0.30949 0.025 0.31088 " pathEditMode="relative" rAng="0" ptsTypes="fffffffffffffffffff">
                                      <p:cBhvr>
                                        <p:cTn id="14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2A6BB53D-E99A-0572-E5FE-FD2FCAC72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057400"/>
            <a:ext cx="9144000" cy="1555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So sánh tìm ra sự giống và khác nhau giữa chữ: b – d và chữ: d - đ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>
            <a:extLst>
              <a:ext uri="{FF2B5EF4-FFF2-40B4-BE49-F238E27FC236}">
                <a16:creationId xmlns:a16="http://schemas.microsoft.com/office/drawing/2014/main" id="{3F437640-10D3-3562-3480-8F6D1CFB4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429000"/>
            <a:ext cx="2362200" cy="2438400"/>
          </a:xfrm>
          <a:custGeom>
            <a:avLst/>
            <a:gdLst>
              <a:gd name="T0" fmla="*/ 1181100 w 21600"/>
              <a:gd name="T1" fmla="*/ 0 h 21600"/>
              <a:gd name="T2" fmla="*/ 345909 w 21600"/>
              <a:gd name="T3" fmla="*/ 357068 h 21600"/>
              <a:gd name="T4" fmla="*/ 0 w 21600"/>
              <a:gd name="T5" fmla="*/ 1219200 h 21600"/>
              <a:gd name="T6" fmla="*/ 345909 w 21600"/>
              <a:gd name="T7" fmla="*/ 2081332 h 21600"/>
              <a:gd name="T8" fmla="*/ 1181100 w 21600"/>
              <a:gd name="T9" fmla="*/ 2438400 h 21600"/>
              <a:gd name="T10" fmla="*/ 2016291 w 21600"/>
              <a:gd name="T11" fmla="*/ 2081332 h 21600"/>
              <a:gd name="T12" fmla="*/ 2362200 w 21600"/>
              <a:gd name="T13" fmla="*/ 1219200 h 21600"/>
              <a:gd name="T14" fmla="*/ 2016291 w 21600"/>
              <a:gd name="T15" fmla="*/ 35706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B69DB985-F941-8084-E156-D5D053703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2286000"/>
            <a:ext cx="609600" cy="345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3316" name="AutoShape 4">
            <a:extLst>
              <a:ext uri="{FF2B5EF4-FFF2-40B4-BE49-F238E27FC236}">
                <a16:creationId xmlns:a16="http://schemas.microsoft.com/office/drawing/2014/main" id="{C9E72464-9878-F671-AFD5-4A682993A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352800"/>
            <a:ext cx="2438400" cy="2514600"/>
          </a:xfrm>
          <a:custGeom>
            <a:avLst/>
            <a:gdLst>
              <a:gd name="T0" fmla="*/ 1219200 w 21600"/>
              <a:gd name="T1" fmla="*/ 0 h 21600"/>
              <a:gd name="T2" fmla="*/ 357068 w 21600"/>
              <a:gd name="T3" fmla="*/ 368226 h 21600"/>
              <a:gd name="T4" fmla="*/ 0 w 21600"/>
              <a:gd name="T5" fmla="*/ 1257300 h 21600"/>
              <a:gd name="T6" fmla="*/ 357068 w 21600"/>
              <a:gd name="T7" fmla="*/ 2146374 h 21600"/>
              <a:gd name="T8" fmla="*/ 1219200 w 21600"/>
              <a:gd name="T9" fmla="*/ 2514600 h 21600"/>
              <a:gd name="T10" fmla="*/ 2081332 w 21600"/>
              <a:gd name="T11" fmla="*/ 2146374 h 21600"/>
              <a:gd name="T12" fmla="*/ 2438400 w 21600"/>
              <a:gd name="T13" fmla="*/ 1257300 h 21600"/>
              <a:gd name="T14" fmla="*/ 2081332 w 21600"/>
              <a:gd name="T15" fmla="*/ 36822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B7AB0726-9356-800A-289F-C17F7CEF7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209800"/>
            <a:ext cx="660400" cy="35639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sz="142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8" name="AutoShape 6">
            <a:extLst>
              <a:ext uri="{FF2B5EF4-FFF2-40B4-BE49-F238E27FC236}">
                <a16:creationId xmlns:a16="http://schemas.microsoft.com/office/drawing/2014/main" id="{85DB07BD-C5A7-F428-E005-1A5AA8E34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352800"/>
            <a:ext cx="2438400" cy="2514600"/>
          </a:xfrm>
          <a:custGeom>
            <a:avLst/>
            <a:gdLst>
              <a:gd name="T0" fmla="*/ 1219200 w 21600"/>
              <a:gd name="T1" fmla="*/ 0 h 21600"/>
              <a:gd name="T2" fmla="*/ 357068 w 21600"/>
              <a:gd name="T3" fmla="*/ 368226 h 21600"/>
              <a:gd name="T4" fmla="*/ 0 w 21600"/>
              <a:gd name="T5" fmla="*/ 1257300 h 21600"/>
              <a:gd name="T6" fmla="*/ 357068 w 21600"/>
              <a:gd name="T7" fmla="*/ 2146374 h 21600"/>
              <a:gd name="T8" fmla="*/ 1219200 w 21600"/>
              <a:gd name="T9" fmla="*/ 2514600 h 21600"/>
              <a:gd name="T10" fmla="*/ 2081332 w 21600"/>
              <a:gd name="T11" fmla="*/ 2146374 h 21600"/>
              <a:gd name="T12" fmla="*/ 2438400 w 21600"/>
              <a:gd name="T13" fmla="*/ 1257300 h 21600"/>
              <a:gd name="T14" fmla="*/ 2081332 w 21600"/>
              <a:gd name="T15" fmla="*/ 36822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83DFA9C4-C331-1DE5-3A02-D840AE044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209800"/>
            <a:ext cx="685800" cy="3563938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sz="142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0" name="AutoShape 8">
            <a:extLst>
              <a:ext uri="{FF2B5EF4-FFF2-40B4-BE49-F238E27FC236}">
                <a16:creationId xmlns:a16="http://schemas.microsoft.com/office/drawing/2014/main" id="{5F8BDA11-7453-A105-2621-D197A27BA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429000"/>
            <a:ext cx="2362200" cy="2438400"/>
          </a:xfrm>
          <a:custGeom>
            <a:avLst/>
            <a:gdLst>
              <a:gd name="T0" fmla="*/ 1181100 w 21600"/>
              <a:gd name="T1" fmla="*/ 0 h 21600"/>
              <a:gd name="T2" fmla="*/ 345909 w 21600"/>
              <a:gd name="T3" fmla="*/ 357068 h 21600"/>
              <a:gd name="T4" fmla="*/ 0 w 21600"/>
              <a:gd name="T5" fmla="*/ 1219200 h 21600"/>
              <a:gd name="T6" fmla="*/ 345909 w 21600"/>
              <a:gd name="T7" fmla="*/ 2081332 h 21600"/>
              <a:gd name="T8" fmla="*/ 1181100 w 21600"/>
              <a:gd name="T9" fmla="*/ 2438400 h 21600"/>
              <a:gd name="T10" fmla="*/ 2016291 w 21600"/>
              <a:gd name="T11" fmla="*/ 2081332 h 21600"/>
              <a:gd name="T12" fmla="*/ 2362200 w 21600"/>
              <a:gd name="T13" fmla="*/ 1219200 h 21600"/>
              <a:gd name="T14" fmla="*/ 2016291 w 21600"/>
              <a:gd name="T15" fmla="*/ 35706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Rectangle 9">
            <a:extLst>
              <a:ext uri="{FF2B5EF4-FFF2-40B4-BE49-F238E27FC236}">
                <a16:creationId xmlns:a16="http://schemas.microsoft.com/office/drawing/2014/main" id="{2C5E724B-EC1C-DD3F-23B8-2BB345673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2286000"/>
            <a:ext cx="609600" cy="3454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97687E-6 C 0.09879 -4.97687E-6 0.17917 0.01342 0.17917 0.03053 C 0.17917 0.04695 0.09879 0.06106 -3.33333E-6 0.06106 C -0.09895 0.06106 -0.17916 0.04695 -0.17916 0.03053 C -0.17916 0.01342 -0.09895 -4.97687E-6 -3.33333E-6 -4.97687E-6 Z " pathEditMode="relative" rAng="0" ptsTypes="fffff">
                                      <p:cBhvr>
                                        <p:cTn id="36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45976E-6 C -0.09392 -3.45976E-6 -0.17049 -0.01272 -0.17049 -0.0289 C -0.17135 -0.04486 -0.0934 -0.05804 -5.55556E-7 -0.05804 C 0.09462 -0.05804 0.17135 -0.04486 0.17153 -0.02914 C 0.17135 -0.01272 0.09479 -3.45976E-6 -5.55556E-7 -3.45976E-6 Z " pathEditMode="relative" rAng="10800000" ptsTypes="fffff">
                                      <p:cBhvr>
                                        <p:cTn id="40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28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animBg="1"/>
      <p:bldP spid="133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>
            <a:extLst>
              <a:ext uri="{FF2B5EF4-FFF2-40B4-BE49-F238E27FC236}">
                <a16:creationId xmlns:a16="http://schemas.microsoft.com/office/drawing/2014/main" id="{A7AC70EF-4B7E-BCCD-2F8C-8A5656E33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733800"/>
            <a:ext cx="2362200" cy="2438400"/>
          </a:xfrm>
          <a:custGeom>
            <a:avLst/>
            <a:gdLst>
              <a:gd name="T0" fmla="*/ 1181100 w 21600"/>
              <a:gd name="T1" fmla="*/ 0 h 21600"/>
              <a:gd name="T2" fmla="*/ 345909 w 21600"/>
              <a:gd name="T3" fmla="*/ 357068 h 21600"/>
              <a:gd name="T4" fmla="*/ 0 w 21600"/>
              <a:gd name="T5" fmla="*/ 1219200 h 21600"/>
              <a:gd name="T6" fmla="*/ 345909 w 21600"/>
              <a:gd name="T7" fmla="*/ 2081332 h 21600"/>
              <a:gd name="T8" fmla="*/ 1181100 w 21600"/>
              <a:gd name="T9" fmla="*/ 2438400 h 21600"/>
              <a:gd name="T10" fmla="*/ 2016291 w 21600"/>
              <a:gd name="T11" fmla="*/ 2081332 h 21600"/>
              <a:gd name="T12" fmla="*/ 2362200 w 21600"/>
              <a:gd name="T13" fmla="*/ 1219200 h 21600"/>
              <a:gd name="T14" fmla="*/ 2016291 w 21600"/>
              <a:gd name="T15" fmla="*/ 35706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4638ADB2-36FC-D190-92C4-27A5D23A9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667000"/>
            <a:ext cx="609600" cy="345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0484" name="AutoShape 4">
            <a:extLst>
              <a:ext uri="{FF2B5EF4-FFF2-40B4-BE49-F238E27FC236}">
                <a16:creationId xmlns:a16="http://schemas.microsoft.com/office/drawing/2014/main" id="{91061BAF-C429-6EE0-52E4-9A4412174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3733800"/>
            <a:ext cx="2362200" cy="2438400"/>
          </a:xfrm>
          <a:custGeom>
            <a:avLst/>
            <a:gdLst>
              <a:gd name="T0" fmla="*/ 1181100 w 21600"/>
              <a:gd name="T1" fmla="*/ 0 h 21600"/>
              <a:gd name="T2" fmla="*/ 345909 w 21600"/>
              <a:gd name="T3" fmla="*/ 357068 h 21600"/>
              <a:gd name="T4" fmla="*/ 0 w 21600"/>
              <a:gd name="T5" fmla="*/ 1219200 h 21600"/>
              <a:gd name="T6" fmla="*/ 345909 w 21600"/>
              <a:gd name="T7" fmla="*/ 2081332 h 21600"/>
              <a:gd name="T8" fmla="*/ 1181100 w 21600"/>
              <a:gd name="T9" fmla="*/ 2438400 h 21600"/>
              <a:gd name="T10" fmla="*/ 2016291 w 21600"/>
              <a:gd name="T11" fmla="*/ 2081332 h 21600"/>
              <a:gd name="T12" fmla="*/ 2362200 w 21600"/>
              <a:gd name="T13" fmla="*/ 1219200 h 21600"/>
              <a:gd name="T14" fmla="*/ 2016291 w 21600"/>
              <a:gd name="T15" fmla="*/ 35706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976FA167-5A2F-D827-8642-173E273C7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2667000"/>
            <a:ext cx="609600" cy="345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0486" name="Rectangle 6">
            <a:extLst>
              <a:ext uri="{FF2B5EF4-FFF2-40B4-BE49-F238E27FC236}">
                <a16:creationId xmlns:a16="http://schemas.microsoft.com/office/drawing/2014/main" id="{0C9D32D3-1379-A5A4-FE4C-6F158A42A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2895600"/>
            <a:ext cx="12954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0487" name="AutoShape 7">
            <a:extLst>
              <a:ext uri="{FF2B5EF4-FFF2-40B4-BE49-F238E27FC236}">
                <a16:creationId xmlns:a16="http://schemas.microsoft.com/office/drawing/2014/main" id="{3D04E7FD-5C5A-01E7-3705-4F8D12F09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733800"/>
            <a:ext cx="2362200" cy="2438400"/>
          </a:xfrm>
          <a:custGeom>
            <a:avLst/>
            <a:gdLst>
              <a:gd name="T0" fmla="*/ 1181100 w 21600"/>
              <a:gd name="T1" fmla="*/ 0 h 21600"/>
              <a:gd name="T2" fmla="*/ 345909 w 21600"/>
              <a:gd name="T3" fmla="*/ 357068 h 21600"/>
              <a:gd name="T4" fmla="*/ 0 w 21600"/>
              <a:gd name="T5" fmla="*/ 1219200 h 21600"/>
              <a:gd name="T6" fmla="*/ 345909 w 21600"/>
              <a:gd name="T7" fmla="*/ 2081332 h 21600"/>
              <a:gd name="T8" fmla="*/ 1181100 w 21600"/>
              <a:gd name="T9" fmla="*/ 2438400 h 21600"/>
              <a:gd name="T10" fmla="*/ 2016291 w 21600"/>
              <a:gd name="T11" fmla="*/ 2081332 h 21600"/>
              <a:gd name="T12" fmla="*/ 2362200 w 21600"/>
              <a:gd name="T13" fmla="*/ 1219200 h 21600"/>
              <a:gd name="T14" fmla="*/ 2016291 w 21600"/>
              <a:gd name="T15" fmla="*/ 35706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CC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AutoShape 8">
            <a:extLst>
              <a:ext uri="{FF2B5EF4-FFF2-40B4-BE49-F238E27FC236}">
                <a16:creationId xmlns:a16="http://schemas.microsoft.com/office/drawing/2014/main" id="{96F135D6-E31F-6532-747D-5869E9725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3733800"/>
            <a:ext cx="2362200" cy="2438400"/>
          </a:xfrm>
          <a:custGeom>
            <a:avLst/>
            <a:gdLst>
              <a:gd name="T0" fmla="*/ 1181100 w 21600"/>
              <a:gd name="T1" fmla="*/ 0 h 21600"/>
              <a:gd name="T2" fmla="*/ 345909 w 21600"/>
              <a:gd name="T3" fmla="*/ 357068 h 21600"/>
              <a:gd name="T4" fmla="*/ 0 w 21600"/>
              <a:gd name="T5" fmla="*/ 1219200 h 21600"/>
              <a:gd name="T6" fmla="*/ 345909 w 21600"/>
              <a:gd name="T7" fmla="*/ 2081332 h 21600"/>
              <a:gd name="T8" fmla="*/ 1181100 w 21600"/>
              <a:gd name="T9" fmla="*/ 2438400 h 21600"/>
              <a:gd name="T10" fmla="*/ 2016291 w 21600"/>
              <a:gd name="T11" fmla="*/ 2081332 h 21600"/>
              <a:gd name="T12" fmla="*/ 2362200 w 21600"/>
              <a:gd name="T13" fmla="*/ 1219200 h 21600"/>
              <a:gd name="T14" fmla="*/ 2016291 w 21600"/>
              <a:gd name="T15" fmla="*/ 35706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CC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Rectangle 9">
            <a:extLst>
              <a:ext uri="{FF2B5EF4-FFF2-40B4-BE49-F238E27FC236}">
                <a16:creationId xmlns:a16="http://schemas.microsoft.com/office/drawing/2014/main" id="{AF36DDDF-1DF2-BBBA-4B07-5A112D2E1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2667000"/>
            <a:ext cx="609600" cy="345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0490" name="Rectangle 10">
            <a:extLst>
              <a:ext uri="{FF2B5EF4-FFF2-40B4-BE49-F238E27FC236}">
                <a16:creationId xmlns:a16="http://schemas.microsoft.com/office/drawing/2014/main" id="{49457BF4-D75C-E6C0-F4EF-47DFCECE5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667000"/>
            <a:ext cx="609600" cy="345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0491" name="Rectangle 11">
            <a:extLst>
              <a:ext uri="{FF2B5EF4-FFF2-40B4-BE49-F238E27FC236}">
                <a16:creationId xmlns:a16="http://schemas.microsoft.com/office/drawing/2014/main" id="{2825FFAC-2F8C-2610-0F56-C2992F7B3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2971800"/>
            <a:ext cx="12954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11656E-6 C 0.06892 -4.11656E-6 0.125 0.02475 0.125 0.05551 C 0.125 0.08604 0.06892 0.11101 2.77556E-17 0.11101 C -0.06892 0.11101 -0.125 0.08604 -0.125 0.05551 C -0.125 0.02475 -0.06892 -4.11656E-6 2.77556E-17 -4.11656E-6 Z " pathEditMode="relative" rAng="0" ptsTypes="fffff">
                                      <p:cBhvr>
                                        <p:cTn id="28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45143E-6 C 0.06893 -2.45143E-6 0.125 0.02475 0.125 0.05551 C 0.125 0.08603 0.06893 0.11101 -3.33333E-6 0.11101 C -0.06892 0.11101 -0.125 0.08603 -0.125 0.05551 C -0.125 0.02475 -0.06892 -2.45143E-6 -3.33333E-6 -2.45143E-6 Z " pathEditMode="relative" rAng="0" ptsTypes="fffff">
                                      <p:cBhvr>
                                        <p:cTn id="30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13506E-6 L 0.34583 -4.13506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9" grpId="0" animBg="1"/>
      <p:bldP spid="20490" grpId="0" animBg="1"/>
      <p:bldP spid="20491" grpId="0" animBg="1"/>
      <p:bldP spid="20491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5104C50D-3456-50BF-3AE7-39EA10084A6B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29699" name="Picture 2" descr="4930c6cb0a241_f">
            <a:extLst>
              <a:ext uri="{FF2B5EF4-FFF2-40B4-BE49-F238E27FC236}">
                <a16:creationId xmlns:a16="http://schemas.microsoft.com/office/drawing/2014/main" id="{9BB79079-3A2F-C654-EB8C-7D7226E4924F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2426" y="152400"/>
            <a:ext cx="8816975" cy="6477000"/>
          </a:xfrm>
          <a:noFill/>
        </p:spPr>
      </p:pic>
      <p:sp>
        <p:nvSpPr>
          <p:cNvPr id="29700" name="Rectangle 4">
            <a:extLst>
              <a:ext uri="{FF2B5EF4-FFF2-40B4-BE49-F238E27FC236}">
                <a16:creationId xmlns:a16="http://schemas.microsoft.com/office/drawing/2014/main" id="{76550938-D709-D41D-C409-40D6FE84F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151064"/>
            <a:ext cx="845820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  TC:</a:t>
            </a:r>
          </a:p>
          <a:p>
            <a:pPr eaLnBrk="1" hangingPunct="1"/>
            <a:r>
              <a:rPr lang="en-US" altLang="en-US" sz="8000" b="1">
                <a:solidFill>
                  <a:srgbClr val="0000FF"/>
                </a:solidFill>
                <a:latin typeface="Times New Roman" panose="02020603050405020304" pitchFamily="18" charset="0"/>
              </a:rPr>
              <a:t>Chữ nào biến mất</a:t>
            </a:r>
            <a:endParaRPr lang="en-US" altLang="en-US" sz="800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1807F0D2-5A3B-5929-7E78-3918CD40DED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42243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0500" b="1">
                <a:solidFill>
                  <a:srgbClr val="008000"/>
                </a:solidFill>
                <a:latin typeface=".VnTime" panose="020B7200000000000000" pitchFamily="34" charset="0"/>
              </a:rPr>
              <a:t>d</a:t>
            </a:r>
          </a:p>
        </p:txBody>
      </p:sp>
      <p:sp>
        <p:nvSpPr>
          <p:cNvPr id="30723" name="Text Box 3">
            <a:extLst>
              <a:ext uri="{FF2B5EF4-FFF2-40B4-BE49-F238E27FC236}">
                <a16:creationId xmlns:a16="http://schemas.microsoft.com/office/drawing/2014/main" id="{369AFDFC-AB1A-2AC8-79D5-C5F03F5CF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5864" y="-744538"/>
            <a:ext cx="1920875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500" b="1">
                <a:solidFill>
                  <a:srgbClr val="0080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43012" name="Text Box 4">
            <a:extLst>
              <a:ext uri="{FF2B5EF4-FFF2-40B4-BE49-F238E27FC236}">
                <a16:creationId xmlns:a16="http://schemas.microsoft.com/office/drawing/2014/main" id="{97C3205E-4BC4-65A2-6C18-31F6E9B39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2275" y="-533400"/>
            <a:ext cx="2338388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500" b="1">
                <a:solidFill>
                  <a:srgbClr val="0080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0725" name="Text Box 5">
            <a:extLst>
              <a:ext uri="{FF2B5EF4-FFF2-40B4-BE49-F238E27FC236}">
                <a16:creationId xmlns:a16="http://schemas.microsoft.com/office/drawing/2014/main" id="{18D6F9AA-DC06-60F8-FD19-45AF0A674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667001"/>
            <a:ext cx="2139950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500" b="1">
                <a:solidFill>
                  <a:srgbClr val="0080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1446" name="Text Box 6">
            <a:extLst>
              <a:ext uri="{FF2B5EF4-FFF2-40B4-BE49-F238E27FC236}">
                <a16:creationId xmlns:a16="http://schemas.microsoft.com/office/drawing/2014/main" id="{0A4559AD-D549-2105-A4E3-21AD583D7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9576" y="2393951"/>
            <a:ext cx="1920875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500" b="1">
                <a:solidFill>
                  <a:srgbClr val="0080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ª</a:t>
            </a:r>
          </a:p>
        </p:txBody>
      </p:sp>
      <p:sp>
        <p:nvSpPr>
          <p:cNvPr id="43015" name="Text Box 7">
            <a:extLst>
              <a:ext uri="{FF2B5EF4-FFF2-40B4-BE49-F238E27FC236}">
                <a16:creationId xmlns:a16="http://schemas.microsoft.com/office/drawing/2014/main" id="{2CC44022-53F7-66AA-633D-2F253E6ED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6" y="-533400"/>
            <a:ext cx="2454275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500" b="1">
                <a:solidFill>
                  <a:srgbClr val="008000"/>
                </a:solidFill>
                <a:cs typeface="Arial" panose="020B0604020202020204" pitchFamily="34" charset="0"/>
              </a:rPr>
              <a:t>đ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70CDC81-6F5D-B8F7-E879-BF2A5D779DFE}"/>
              </a:ext>
            </a:extLst>
          </p:cNvPr>
          <p:cNvCxnSpPr/>
          <p:nvPr/>
        </p:nvCxnSpPr>
        <p:spPr>
          <a:xfrm rot="5400000">
            <a:off x="1449388" y="3427413"/>
            <a:ext cx="6858000" cy="317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BA0DDB9-AE91-667C-6C90-4EDBCEBBDF19}"/>
              </a:ext>
            </a:extLst>
          </p:cNvPr>
          <p:cNvCxnSpPr/>
          <p:nvPr/>
        </p:nvCxnSpPr>
        <p:spPr>
          <a:xfrm rot="5400000">
            <a:off x="4496594" y="3428206"/>
            <a:ext cx="68580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B75B8A-0384-EA23-AE4F-25A2DFB30534}"/>
              </a:ext>
            </a:extLst>
          </p:cNvPr>
          <p:cNvCxnSpPr/>
          <p:nvPr/>
        </p:nvCxnSpPr>
        <p:spPr>
          <a:xfrm flipV="1">
            <a:off x="1524000" y="3352800"/>
            <a:ext cx="9144000" cy="76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decel="100000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2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0" grpId="1"/>
      <p:bldP spid="43012" grpId="0"/>
      <p:bldP spid="43012" grpId="1"/>
      <p:bldP spid="61446" grpId="0"/>
      <p:bldP spid="61446" grpId="1"/>
      <p:bldP spid="43015" grpId="0"/>
      <p:bldP spid="4301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805AC4BA-8CAD-4D45-AC31-E73B5942A9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47"/>
          <a:stretch/>
        </p:blipFill>
        <p:spPr>
          <a:xfrm>
            <a:off x="20" y="-38100"/>
            <a:ext cx="12191980" cy="685671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CC8AD20-C387-A0CC-2DC3-E175020CF493}"/>
              </a:ext>
            </a:extLst>
          </p:cNvPr>
          <p:cNvSpPr txBox="1"/>
          <p:nvPr/>
        </p:nvSpPr>
        <p:spPr>
          <a:xfrm>
            <a:off x="3048000" y="1600200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i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1.Ổn định tổ chức:</a:t>
            </a:r>
            <a:endParaRPr lang="en-US" sz="480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2076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ECA0EB34-68CA-380E-517B-5F87F145F1F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029200" y="4495800"/>
            <a:ext cx="2133600" cy="1143000"/>
          </a:xfrm>
        </p:spPr>
        <p:txBody>
          <a:bodyPr/>
          <a:lstStyle/>
          <a:p>
            <a:pPr eaLnBrk="1" hangingPunct="1"/>
            <a:r>
              <a:rPr lang="en-US" altLang="en-US" sz="26300" b="1">
                <a:solidFill>
                  <a:srgbClr val="FF0000"/>
                </a:solidFill>
                <a:latin typeface=".VnTime" panose="020B7200000000000000" pitchFamily="34" charset="0"/>
              </a:rPr>
              <a:t>¬</a:t>
            </a:r>
          </a:p>
        </p:txBody>
      </p:sp>
      <p:sp>
        <p:nvSpPr>
          <p:cNvPr id="41987" name="Text Box 3">
            <a:extLst>
              <a:ext uri="{FF2B5EF4-FFF2-40B4-BE49-F238E27FC236}">
                <a16:creationId xmlns:a16="http://schemas.microsoft.com/office/drawing/2014/main" id="{1385AE9F-F264-098B-122A-673118163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-844550"/>
            <a:ext cx="2409634" cy="47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500" b="1">
                <a:solidFill>
                  <a:srgbClr val="FF0000"/>
                </a:solidFill>
                <a:latin typeface=".VnTime" panose="020B7200000000000000" pitchFamily="34" charset="0"/>
              </a:rPr>
              <a:t>đ</a:t>
            </a:r>
          </a:p>
        </p:txBody>
      </p:sp>
      <p:sp>
        <p:nvSpPr>
          <p:cNvPr id="31748" name="Text Box 4">
            <a:extLst>
              <a:ext uri="{FF2B5EF4-FFF2-40B4-BE49-F238E27FC236}">
                <a16:creationId xmlns:a16="http://schemas.microsoft.com/office/drawing/2014/main" id="{E87ABFF2-B3BE-70C7-94CB-5B9335CF3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5114" y="-887413"/>
            <a:ext cx="1920875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500" b="1">
                <a:solidFill>
                  <a:srgbClr val="FF0000"/>
                </a:solidFill>
                <a:latin typeface=".VnTime" panose="020B7200000000000000" pitchFamily="34" charset="0"/>
              </a:rPr>
              <a:t>e</a:t>
            </a:r>
          </a:p>
        </p:txBody>
      </p:sp>
      <p:sp>
        <p:nvSpPr>
          <p:cNvPr id="31749" name="Text Box 5">
            <a:extLst>
              <a:ext uri="{FF2B5EF4-FFF2-40B4-BE49-F238E27FC236}">
                <a16:creationId xmlns:a16="http://schemas.microsoft.com/office/drawing/2014/main" id="{4472D5B7-D336-D83B-6657-7F81EF547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2503488"/>
            <a:ext cx="2139950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500" b="1">
                <a:solidFill>
                  <a:srgbClr val="FF0000"/>
                </a:solidFill>
                <a:latin typeface=".VnTime" panose="020B7200000000000000" pitchFamily="34" charset="0"/>
              </a:rPr>
              <a:t>©</a:t>
            </a:r>
          </a:p>
        </p:txBody>
      </p:sp>
      <p:sp>
        <p:nvSpPr>
          <p:cNvPr id="41990" name="Text Box 6">
            <a:extLst>
              <a:ext uri="{FF2B5EF4-FFF2-40B4-BE49-F238E27FC236}">
                <a16:creationId xmlns:a16="http://schemas.microsoft.com/office/drawing/2014/main" id="{55063868-5705-0DE2-7274-71686C419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1" y="-685800"/>
            <a:ext cx="2625725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500" b="1">
                <a:solidFill>
                  <a:srgbClr val="FF0000"/>
                </a:solidFill>
                <a:latin typeface=".VnTime" panose="020B7200000000000000" pitchFamily="34" charset="0"/>
              </a:rPr>
              <a:t>d</a:t>
            </a:r>
          </a:p>
        </p:txBody>
      </p:sp>
      <p:sp>
        <p:nvSpPr>
          <p:cNvPr id="64519" name="Text Box 7">
            <a:extLst>
              <a:ext uri="{FF2B5EF4-FFF2-40B4-BE49-F238E27FC236}">
                <a16:creationId xmlns:a16="http://schemas.microsoft.com/office/drawing/2014/main" id="{F1D93599-5718-0654-34D8-B74D0B931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8476" y="2667001"/>
            <a:ext cx="2168525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500" b="1">
                <a:solidFill>
                  <a:srgbClr val="FF0000"/>
                </a:solidFill>
                <a:latin typeface=".VnTime" panose="020B7200000000000000" pitchFamily="34" charset="0"/>
              </a:rPr>
              <a:t>b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E5110C2-A820-286F-2509-D7D07B2EA4D1}"/>
              </a:ext>
            </a:extLst>
          </p:cNvPr>
          <p:cNvCxnSpPr/>
          <p:nvPr/>
        </p:nvCxnSpPr>
        <p:spPr>
          <a:xfrm>
            <a:off x="1676400" y="3429000"/>
            <a:ext cx="8991600" cy="76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FFBADE-AF7E-3F70-1A8A-E4DB8439318D}"/>
              </a:ext>
            </a:extLst>
          </p:cNvPr>
          <p:cNvCxnSpPr/>
          <p:nvPr/>
        </p:nvCxnSpPr>
        <p:spPr>
          <a:xfrm rot="5400000">
            <a:off x="991394" y="3428206"/>
            <a:ext cx="68580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7F7289-4E44-D6D1-FF6D-24863207FB54}"/>
              </a:ext>
            </a:extLst>
          </p:cNvPr>
          <p:cNvCxnSpPr/>
          <p:nvPr/>
        </p:nvCxnSpPr>
        <p:spPr>
          <a:xfrm rot="16200000" flipH="1">
            <a:off x="4305300" y="3390900"/>
            <a:ext cx="6858000" cy="76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7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  <p:bldP spid="41987" grpId="1"/>
      <p:bldP spid="41990" grpId="0"/>
      <p:bldP spid="41990" grpId="1"/>
      <p:bldP spid="64519" grpId="0"/>
      <p:bldP spid="64519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C00D78B1-C846-3494-94B4-CC446FB74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905001"/>
            <a:ext cx="8839200" cy="210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600" b="1">
                <a:solidFill>
                  <a:srgbClr val="0000FF"/>
                </a:solidFill>
                <a:latin typeface="Century Gothic" panose="020B0502020202020204" pitchFamily="34" charset="0"/>
              </a:rPr>
              <a:t>Tr</a:t>
            </a:r>
            <a:r>
              <a:rPr lang="en-US" altLang="en-US" sz="6600" b="1">
                <a:solidFill>
                  <a:srgbClr val="0000FF"/>
                </a:solidFill>
              </a:rPr>
              <a:t>ò chơi 2: Tìm chữ thiếu trong từ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>
            <a:extLst>
              <a:ext uri="{FF2B5EF4-FFF2-40B4-BE49-F238E27FC236}">
                <a16:creationId xmlns:a16="http://schemas.microsoft.com/office/drawing/2014/main" id="{30C7A638-EB28-4B60-559A-CCDC2AF08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1" y="1752601"/>
            <a:ext cx="8048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0" b="1">
                <a:solidFill>
                  <a:srgbClr val="FF3300"/>
                </a:solidFill>
              </a:rPr>
              <a:t>b</a:t>
            </a:r>
          </a:p>
        </p:txBody>
      </p:sp>
      <p:sp>
        <p:nvSpPr>
          <p:cNvPr id="33795" name="Text Box 3">
            <a:extLst>
              <a:ext uri="{FF2B5EF4-FFF2-40B4-BE49-F238E27FC236}">
                <a16:creationId xmlns:a16="http://schemas.microsoft.com/office/drawing/2014/main" id="{23D2A63A-660A-9467-0A0E-0F34691C5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2714" y="228600"/>
            <a:ext cx="2935287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600" b="1"/>
              <a:t>đàn </a:t>
            </a:r>
            <a:r>
              <a:rPr lang="en-US" altLang="en-US" sz="6600" b="1">
                <a:solidFill>
                  <a:srgbClr val="FF0000"/>
                </a:solidFill>
              </a:rPr>
              <a:t>b</a:t>
            </a:r>
            <a:r>
              <a:rPr lang="en-US" altLang="en-US" sz="6600" b="1"/>
              <a:t>ò</a:t>
            </a:r>
          </a:p>
        </p:txBody>
      </p:sp>
      <p:sp>
        <p:nvSpPr>
          <p:cNvPr id="33796" name="Line 5">
            <a:extLst>
              <a:ext uri="{FF2B5EF4-FFF2-40B4-BE49-F238E27FC236}">
                <a16:creationId xmlns:a16="http://schemas.microsoft.com/office/drawing/2014/main" id="{9C7787FC-DF33-D35F-C059-F1FCDAD887A9}"/>
              </a:ext>
            </a:extLst>
          </p:cNvPr>
          <p:cNvSpPr>
            <a:spLocks noChangeShapeType="1"/>
          </p:cNvSpPr>
          <p:nvPr/>
        </p:nvSpPr>
        <p:spPr bwMode="auto">
          <a:xfrm>
            <a:off x="9372600" y="3810000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797" name="Picture 3" descr="danbò">
            <a:extLst>
              <a:ext uri="{FF2B5EF4-FFF2-40B4-BE49-F238E27FC236}">
                <a16:creationId xmlns:a16="http://schemas.microsoft.com/office/drawing/2014/main" id="{ADC83418-7913-B634-D948-5179D4664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90600"/>
            <a:ext cx="5218114" cy="365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Rectangle 12">
            <a:extLst>
              <a:ext uri="{FF2B5EF4-FFF2-40B4-BE49-F238E27FC236}">
                <a16:creationId xmlns:a16="http://schemas.microsoft.com/office/drawing/2014/main" id="{3FA53ADE-1AE0-D60D-5048-7B1B83B74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5486400"/>
            <a:ext cx="38862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7200" b="1"/>
              <a:t>đàn </a:t>
            </a:r>
            <a:r>
              <a:rPr lang="en-US" altLang="en-US" sz="7200" b="1">
                <a:solidFill>
                  <a:srgbClr val="FF0000"/>
                </a:solidFill>
              </a:rPr>
              <a:t>  </a:t>
            </a:r>
            <a:r>
              <a:rPr lang="en-US" altLang="en-US" sz="7200" b="1"/>
              <a:t>ò</a:t>
            </a:r>
          </a:p>
        </p:txBody>
      </p:sp>
      <p:sp>
        <p:nvSpPr>
          <p:cNvPr id="33799" name="Text Box 18">
            <a:extLst>
              <a:ext uri="{FF2B5EF4-FFF2-40B4-BE49-F238E27FC236}">
                <a16:creationId xmlns:a16="http://schemas.microsoft.com/office/drawing/2014/main" id="{DCE54BD6-8A7F-A9B5-2EAA-3705641B8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1" y="152401"/>
            <a:ext cx="8048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0" b="1">
                <a:solidFill>
                  <a:srgbClr val="FF3300"/>
                </a:solidFill>
              </a:rPr>
              <a:t>d</a:t>
            </a:r>
          </a:p>
        </p:txBody>
      </p:sp>
      <p:sp>
        <p:nvSpPr>
          <p:cNvPr id="33800" name="Text Box 19">
            <a:extLst>
              <a:ext uri="{FF2B5EF4-FFF2-40B4-BE49-F238E27FC236}">
                <a16:creationId xmlns:a16="http://schemas.microsoft.com/office/drawing/2014/main" id="{9EDD0E5D-8BB2-C00D-2CAA-423411E91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1" y="3810001"/>
            <a:ext cx="8048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0" b="1">
                <a:solidFill>
                  <a:srgbClr val="FF3300"/>
                </a:solidFill>
              </a:rPr>
              <a:t>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59259E-6 L 0.35591 0.526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95" y="2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8">
            <a:extLst>
              <a:ext uri="{FF2B5EF4-FFF2-40B4-BE49-F238E27FC236}">
                <a16:creationId xmlns:a16="http://schemas.microsoft.com/office/drawing/2014/main" id="{AD1EAAFC-AE1D-1125-C1EB-334CC1C14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1" y="381001"/>
            <a:ext cx="27654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 b="1"/>
              <a:t>Con </a:t>
            </a:r>
            <a:r>
              <a:rPr lang="en-US" altLang="en-US" sz="6000" b="1">
                <a:solidFill>
                  <a:srgbClr val="FF0000"/>
                </a:solidFill>
              </a:rPr>
              <a:t>d</a:t>
            </a:r>
            <a:r>
              <a:rPr lang="en-US" altLang="en-US" sz="6000" b="1"/>
              <a:t>ê</a:t>
            </a:r>
          </a:p>
        </p:txBody>
      </p:sp>
      <p:sp>
        <p:nvSpPr>
          <p:cNvPr id="34819" name="Line 9">
            <a:extLst>
              <a:ext uri="{FF2B5EF4-FFF2-40B4-BE49-F238E27FC236}">
                <a16:creationId xmlns:a16="http://schemas.microsoft.com/office/drawing/2014/main" id="{66FAF78A-D35F-613E-8898-DECDEB9B17F7}"/>
              </a:ext>
            </a:extLst>
          </p:cNvPr>
          <p:cNvSpPr>
            <a:spLocks noChangeShapeType="1"/>
          </p:cNvSpPr>
          <p:nvPr/>
        </p:nvSpPr>
        <p:spPr bwMode="auto">
          <a:xfrm>
            <a:off x="9372600" y="3810000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7" name="Text Box 11">
            <a:extLst>
              <a:ext uri="{FF2B5EF4-FFF2-40B4-BE49-F238E27FC236}">
                <a16:creationId xmlns:a16="http://schemas.microsoft.com/office/drawing/2014/main" id="{035CF644-3D9B-79B2-44B7-0986D101B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1676401"/>
            <a:ext cx="866775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800" b="1">
                <a:solidFill>
                  <a:srgbClr val="FF0000"/>
                </a:solidFill>
              </a:rPr>
              <a:t>d</a:t>
            </a:r>
          </a:p>
        </p:txBody>
      </p:sp>
      <p:pic>
        <p:nvPicPr>
          <p:cNvPr id="34821" name="Picture 18" descr="30103612_de-trang[1]">
            <a:extLst>
              <a:ext uri="{FF2B5EF4-FFF2-40B4-BE49-F238E27FC236}">
                <a16:creationId xmlns:a16="http://schemas.microsoft.com/office/drawing/2014/main" id="{59B6F26B-25B7-8B84-C3B6-D2E566C4F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57200"/>
            <a:ext cx="4953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Rectangle 24">
            <a:extLst>
              <a:ext uri="{FF2B5EF4-FFF2-40B4-BE49-F238E27FC236}">
                <a16:creationId xmlns:a16="http://schemas.microsoft.com/office/drawing/2014/main" id="{ABA36506-AC2D-F355-10B4-B03FFEB52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486400"/>
            <a:ext cx="35814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7200" b="1"/>
              <a:t>Con</a:t>
            </a:r>
            <a:r>
              <a:rPr lang="en-US" altLang="en-US" sz="7200" b="1">
                <a:solidFill>
                  <a:srgbClr val="0000FF"/>
                </a:solidFill>
              </a:rPr>
              <a:t> </a:t>
            </a:r>
            <a:r>
              <a:rPr lang="en-US" altLang="en-US" sz="7200" b="1">
                <a:solidFill>
                  <a:srgbClr val="FF0000"/>
                </a:solidFill>
              </a:rPr>
              <a:t>  </a:t>
            </a:r>
            <a:r>
              <a:rPr lang="en-US" altLang="en-US" sz="7200" b="1"/>
              <a:t>ê</a:t>
            </a:r>
          </a:p>
        </p:txBody>
      </p:sp>
      <p:sp>
        <p:nvSpPr>
          <p:cNvPr id="34823" name="Text Box 25">
            <a:extLst>
              <a:ext uri="{FF2B5EF4-FFF2-40B4-BE49-F238E27FC236}">
                <a16:creationId xmlns:a16="http://schemas.microsoft.com/office/drawing/2014/main" id="{7249A72C-854F-4B75-20EE-58E49B90D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1" y="228601"/>
            <a:ext cx="866775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800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4824" name="Text Box 26">
            <a:extLst>
              <a:ext uri="{FF2B5EF4-FFF2-40B4-BE49-F238E27FC236}">
                <a16:creationId xmlns:a16="http://schemas.microsoft.com/office/drawing/2014/main" id="{9A1358E5-89E3-404F-54E0-576697241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1" y="3733801"/>
            <a:ext cx="866775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800" b="1">
                <a:solidFill>
                  <a:srgbClr val="FF0000"/>
                </a:solidFill>
              </a:rPr>
              <a:t>đ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0.41927 0.528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4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55" y="2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Line 5">
            <a:extLst>
              <a:ext uri="{FF2B5EF4-FFF2-40B4-BE49-F238E27FC236}">
                <a16:creationId xmlns:a16="http://schemas.microsoft.com/office/drawing/2014/main" id="{01A7DF8E-5BAB-459C-2C01-1232DA344DCE}"/>
              </a:ext>
            </a:extLst>
          </p:cNvPr>
          <p:cNvSpPr>
            <a:spLocks noChangeShapeType="1"/>
          </p:cNvSpPr>
          <p:nvPr/>
        </p:nvSpPr>
        <p:spPr bwMode="auto">
          <a:xfrm>
            <a:off x="9372600" y="3810000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1" name="Text Box 7">
            <a:extLst>
              <a:ext uri="{FF2B5EF4-FFF2-40B4-BE49-F238E27FC236}">
                <a16:creationId xmlns:a16="http://schemas.microsoft.com/office/drawing/2014/main" id="{82E4F826-E5C8-C93E-1925-6EDA3B42F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1" y="1828801"/>
            <a:ext cx="866775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800" b="1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35844" name="Text Box 8">
            <a:extLst>
              <a:ext uri="{FF2B5EF4-FFF2-40B4-BE49-F238E27FC236}">
                <a16:creationId xmlns:a16="http://schemas.microsoft.com/office/drawing/2014/main" id="{2447E975-AB97-BB49-BE94-5D1BAACE9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1" y="228600"/>
            <a:ext cx="2843213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600" b="1">
                <a:solidFill>
                  <a:srgbClr val="FF0000"/>
                </a:solidFill>
              </a:rPr>
              <a:t>đ</a:t>
            </a:r>
            <a:r>
              <a:rPr lang="en-US" altLang="en-US" sz="6600" b="1"/>
              <a:t>àn cá</a:t>
            </a:r>
          </a:p>
        </p:txBody>
      </p:sp>
      <p:pic>
        <p:nvPicPr>
          <p:cNvPr id="35845" name="Picture 11" descr="con ca 3">
            <a:extLst>
              <a:ext uri="{FF2B5EF4-FFF2-40B4-BE49-F238E27FC236}">
                <a16:creationId xmlns:a16="http://schemas.microsoft.com/office/drawing/2014/main" id="{6CE1F1E5-8700-E24A-D0F6-5A135245C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4800"/>
            <a:ext cx="5105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Rectangle 13">
            <a:extLst>
              <a:ext uri="{FF2B5EF4-FFF2-40B4-BE49-F238E27FC236}">
                <a16:creationId xmlns:a16="http://schemas.microsoft.com/office/drawing/2014/main" id="{6BFFC36A-FDCD-D84A-588A-D7CEAC9D6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1" y="5410200"/>
            <a:ext cx="2690813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FF0000"/>
                </a:solidFill>
              </a:rPr>
              <a:t> </a:t>
            </a:r>
            <a:r>
              <a:rPr lang="en-US" altLang="en-US" sz="7200" b="1"/>
              <a:t>àn cá</a:t>
            </a:r>
          </a:p>
        </p:txBody>
      </p:sp>
      <p:sp>
        <p:nvSpPr>
          <p:cNvPr id="35847" name="Text Box 15">
            <a:extLst>
              <a:ext uri="{FF2B5EF4-FFF2-40B4-BE49-F238E27FC236}">
                <a16:creationId xmlns:a16="http://schemas.microsoft.com/office/drawing/2014/main" id="{7E1EAA9D-6007-48A4-CB78-076D9A429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1" y="228601"/>
            <a:ext cx="866775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800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5848" name="Text Box 16">
            <a:extLst>
              <a:ext uri="{FF2B5EF4-FFF2-40B4-BE49-F238E27FC236}">
                <a16:creationId xmlns:a16="http://schemas.microsoft.com/office/drawing/2014/main" id="{880E7401-3ECD-C08D-9DBD-F95A00D1E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1" y="4038601"/>
            <a:ext cx="866775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800" b="1">
                <a:solidFill>
                  <a:srgbClr val="FF0000"/>
                </a:solidFill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4 0.06203 L 0.21927 0.495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7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138917772uxxzuk_fs">
            <a:extLst>
              <a:ext uri="{FF2B5EF4-FFF2-40B4-BE49-F238E27FC236}">
                <a16:creationId xmlns:a16="http://schemas.microsoft.com/office/drawing/2014/main" id="{BD9FE543-47A8-4A1C-2AEF-A5DC16D1C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3">
            <a:extLst>
              <a:ext uri="{FF2B5EF4-FFF2-40B4-BE49-F238E27FC236}">
                <a16:creationId xmlns:a16="http://schemas.microsoft.com/office/drawing/2014/main" id="{B4114EE1-63A7-AE7D-F46B-B10AEFA19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0"/>
            <a:ext cx="2851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917B8"/>
                </a:solidFill>
                <a:latin typeface="Times New Roman" panose="02020603050405020304" pitchFamily="18" charset="0"/>
              </a:rPr>
              <a:t>TRÒ CHƠI 3</a:t>
            </a:r>
          </a:p>
        </p:txBody>
      </p:sp>
      <p:sp>
        <p:nvSpPr>
          <p:cNvPr id="36868" name="Text Box 4">
            <a:extLst>
              <a:ext uri="{FF2B5EF4-FFF2-40B4-BE49-F238E27FC236}">
                <a16:creationId xmlns:a16="http://schemas.microsoft.com/office/drawing/2014/main" id="{BF00A8FF-636C-F771-5C21-8293E1A34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609600"/>
            <a:ext cx="7696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THI CHỌN NHANH VÀ ĐÚNG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0" descr="48dd1379d4732_f">
            <a:extLst>
              <a:ext uri="{FF2B5EF4-FFF2-40B4-BE49-F238E27FC236}">
                <a16:creationId xmlns:a16="http://schemas.microsoft.com/office/drawing/2014/main" id="{C4B13F69-8FF9-004C-962F-BBD36EDED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2">
            <a:extLst>
              <a:ext uri="{FF2B5EF4-FFF2-40B4-BE49-F238E27FC236}">
                <a16:creationId xmlns:a16="http://schemas.microsoft.com/office/drawing/2014/main" id="{310EBEBE-2D89-8F43-7F8E-320E65E28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33400"/>
            <a:ext cx="9067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ôn luyện củng cố</a:t>
            </a:r>
          </a:p>
          <a:p>
            <a:pPr eaLnBrk="1" hangingPunct="1"/>
            <a:r>
              <a:rPr lang="it-IT" sz="36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*Trò chơi 1: Ai nhanh nhất</a:t>
            </a:r>
          </a:p>
          <a:p>
            <a:pPr eaLnBrk="1" hangingPunct="1"/>
            <a:r>
              <a:rPr lang="en-US" sz="3600">
                <a:solidFill>
                  <a:srgbClr val="333333"/>
                </a:solidFill>
                <a:latin typeface="Times New Roman" panose="02020603050405020304" pitchFamily="18" charset="0"/>
              </a:rPr>
              <a:t>*Trò </a:t>
            </a:r>
            <a:r>
              <a:rPr lang="vi-VN" sz="36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chơi 2: chú thỏ thông minh</a:t>
            </a:r>
            <a:endParaRPr lang="it-IT" sz="3600">
              <a:solidFill>
                <a:srgbClr val="333333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vi-VN" sz="36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*Trò chơi 3: Bé sáng tạo:“Xếp chữ bằng hột hạt, duy băng, đất nặn…"</a:t>
            </a:r>
            <a:endParaRPr lang="en-US" altLang="en-US" sz="6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Mặt người, hình vẽ, minh họa, phim hoạt hình&#10;&#10;Mô tả được tạo tự động">
            <a:extLst>
              <a:ext uri="{FF2B5EF4-FFF2-40B4-BE49-F238E27FC236}">
                <a16:creationId xmlns:a16="http://schemas.microsoft.com/office/drawing/2014/main" id="{8189E513-F468-B6EE-8351-2F1D38248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7"/>
          <a:stretch/>
        </p:blipFill>
        <p:spPr>
          <a:xfrm>
            <a:off x="1676400" y="38100"/>
            <a:ext cx="8534400" cy="6819900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BF35D9F2-8A9D-51FD-CEFB-365E4950D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267200"/>
            <a:ext cx="5410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3.Kết thúc</a:t>
            </a:r>
          </a:p>
          <a:p>
            <a:pPr algn="ctr" eaLnBrk="1" hangingPunct="1"/>
            <a:r>
              <a:rPr lang="en-US" sz="36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Cô tập trung trẻ hỏi lại bài, nhận xét động viên trẻ.</a:t>
            </a:r>
            <a:endParaRPr lang="it-IT" sz="3600" b="0" i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8395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phim hoạt hình, Tác phẩm nghệ thuật của trẻ con, hình vẽ&#10;&#10;Mô tả được tạo tự động">
            <a:extLst>
              <a:ext uri="{FF2B5EF4-FFF2-40B4-BE49-F238E27FC236}">
                <a16:creationId xmlns:a16="http://schemas.microsoft.com/office/drawing/2014/main" id="{5B7BB821-56BB-75E9-BDD2-B31256E15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5058" name="Picture 2" descr="Các mẫu hình nền cảm ơn đẹp và ấn tượng dành cho điện thoại của bạn">
            <a:extLst>
              <a:ext uri="{FF2B5EF4-FFF2-40B4-BE49-F238E27FC236}">
                <a16:creationId xmlns:a16="http://schemas.microsoft.com/office/drawing/2014/main" id="{85493902-E10D-EE6B-93EC-50CB3B271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-381000"/>
            <a:ext cx="105298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DB318FAD-D805-DF72-87A1-10E7C789D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263170"/>
            <a:ext cx="5410200" cy="1569660"/>
          </a:xfrm>
          <a:prstGeom prst="rect">
            <a:avLst/>
          </a:prstGeom>
          <a:solidFill>
            <a:srgbClr val="00562B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>
                <a:solidFill>
                  <a:schemeClr val="bg1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Xin chân thành</a:t>
            </a:r>
          </a:p>
          <a:p>
            <a:pPr algn="ctr" eaLnBrk="1" hangingPunct="1"/>
            <a:r>
              <a:rPr lang="en-US" altLang="en-US" sz="4800">
                <a:solidFill>
                  <a:schemeClr val="bg1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cảm ơn!</a:t>
            </a:r>
            <a:endParaRPr lang="it-IT" sz="3600" b="0" i="0">
              <a:solidFill>
                <a:schemeClr val="bg1"/>
              </a:solidFill>
              <a:effectLst/>
              <a:latin typeface="#9Slide05 Fourth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507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ga20">
            <a:extLst>
              <a:ext uri="{FF2B5EF4-FFF2-40B4-BE49-F238E27FC236}">
                <a16:creationId xmlns:a16="http://schemas.microsoft.com/office/drawing/2014/main" id="{85B042F4-6DE1-60C7-324A-D2E1C603A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0"/>
            <a:ext cx="784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 Box 5">
            <a:extLst>
              <a:ext uri="{FF2B5EF4-FFF2-40B4-BE49-F238E27FC236}">
                <a16:creationId xmlns:a16="http://schemas.microsoft.com/office/drawing/2014/main" id="{90CE884B-B099-D2AC-AC12-928CBA213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562601"/>
            <a:ext cx="5791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 b="1">
                <a:solidFill>
                  <a:srgbClr val="0000FF"/>
                </a:solidFill>
              </a:rPr>
              <a:t>Con gà trống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ga08">
            <a:extLst>
              <a:ext uri="{FF2B5EF4-FFF2-40B4-BE49-F238E27FC236}">
                <a16:creationId xmlns:a16="http://schemas.microsoft.com/office/drawing/2014/main" id="{0612A224-98B6-0A87-0F9A-C72B9704C526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0"/>
            <a:ext cx="8153400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5" name="Text Box 3">
            <a:extLst>
              <a:ext uri="{FF2B5EF4-FFF2-40B4-BE49-F238E27FC236}">
                <a16:creationId xmlns:a16="http://schemas.microsoft.com/office/drawing/2014/main" id="{095A1722-742D-DAFE-98DC-A471C8113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800600"/>
            <a:ext cx="60198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AU" altLang="en-US" sz="24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Con gì cục tác cục te </a:t>
            </a:r>
          </a:p>
          <a:p>
            <a:pPr eaLnBrk="1" hangingPunct="1">
              <a:spcBef>
                <a:spcPct val="50000"/>
              </a:spcBef>
            </a:pPr>
            <a:r>
              <a:rPr lang="en-AU" altLang="en-US" sz="24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Đẻ ra quả trứng nó khoe trứng tròn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AU" altLang="en-US" sz="24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Ấp rồi trứng nở thành con</a:t>
            </a:r>
          </a:p>
          <a:p>
            <a:pPr eaLnBrk="1" hangingPunct="1">
              <a:spcBef>
                <a:spcPct val="50000"/>
              </a:spcBef>
            </a:pPr>
            <a:r>
              <a:rPr lang="en-AU" altLang="en-US" sz="24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  Ăn thóc béo tròn nó lại cục te</a:t>
            </a:r>
          </a:p>
          <a:p>
            <a:pPr eaLnBrk="1" hangingPunct="1">
              <a:spcBef>
                <a:spcPct val="50000"/>
              </a:spcBef>
            </a:pPr>
            <a:endParaRPr lang="en-AU" altLang="en-US" sz="2400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3796" name="Text Box 4">
            <a:extLst>
              <a:ext uri="{FF2B5EF4-FFF2-40B4-BE49-F238E27FC236}">
                <a16:creationId xmlns:a16="http://schemas.microsoft.com/office/drawing/2014/main" id="{E05BC0F9-4777-3248-8600-78051BD1D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648200"/>
            <a:ext cx="472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altLang="en-US" sz="4400">
                <a:solidFill>
                  <a:srgbClr val="FF0066"/>
                </a:solidFill>
                <a:cs typeface="Arial" panose="020B0604020202020204" pitchFamily="34" charset="0"/>
              </a:rPr>
              <a:t>       </a:t>
            </a:r>
            <a:r>
              <a:rPr lang="en-AU" altLang="en-US" sz="4000" b="1">
                <a:solidFill>
                  <a:srgbClr val="FF0066"/>
                </a:solidFill>
                <a:cs typeface="Arial" panose="020B0604020202020204" pitchFamily="34" charset="0"/>
              </a:rPr>
              <a:t>Con gà mái</a:t>
            </a:r>
          </a:p>
        </p:txBody>
      </p:sp>
      <p:sp>
        <p:nvSpPr>
          <p:cNvPr id="33797" name="Text Box 5">
            <a:extLst>
              <a:ext uri="{FF2B5EF4-FFF2-40B4-BE49-F238E27FC236}">
                <a16:creationId xmlns:a16="http://schemas.microsoft.com/office/drawing/2014/main" id="{FD7593B0-815D-CD04-D19C-3834595E9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6491288"/>
            <a:ext cx="1828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altLang="en-US">
                <a:solidFill>
                  <a:srgbClr val="FF0066"/>
                </a:solidFill>
                <a:cs typeface="Arial" panose="020B0604020202020204" pitchFamily="34" charset="0"/>
              </a:rPr>
              <a:t>Đố bé con gì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796" grpId="0"/>
      <p:bldP spid="337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606B9C3-894C-5BAA-B661-DC1760577B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graphicFrame>
        <p:nvGraphicFramePr>
          <p:cNvPr id="8195" name="Object 3">
            <a:hlinkClick r:id="" action="ppaction://ole?verb=0"/>
            <a:extLst>
              <a:ext uri="{FF2B5EF4-FFF2-40B4-BE49-F238E27FC236}">
                <a16:creationId xmlns:a16="http://schemas.microsoft.com/office/drawing/2014/main" id="{BD997154-6E49-8F6A-4D9D-1B738A56B1B5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3543300" y="3581401"/>
          <a:ext cx="9144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DI Sequence" r:id="rId2" imgW="914286" imgH="561905" progId="MIDFile">
                  <p:embed/>
                </p:oleObj>
              </mc:Choice>
              <mc:Fallback>
                <p:oleObj name="MIDI Sequence" r:id="rId2" imgW="914286" imgH="561905" progId="MIDFil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300" y="3581401"/>
                        <a:ext cx="91440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6" name="Picture 4" descr="01_08_52_web">
            <a:extLst>
              <a:ext uri="{FF2B5EF4-FFF2-40B4-BE49-F238E27FC236}">
                <a16:creationId xmlns:a16="http://schemas.microsoft.com/office/drawing/2014/main" id="{1A5FB36E-A2E9-2237-701A-FED627A5BBF3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9" name="AutoShape 5">
            <a:extLst>
              <a:ext uri="{FF2B5EF4-FFF2-40B4-BE49-F238E27FC236}">
                <a16:creationId xmlns:a16="http://schemas.microsoft.com/office/drawing/2014/main" id="{34528EE8-049B-7087-5C7B-54CC424AFE3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0" y="0"/>
            <a:ext cx="12192000" cy="66294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1750" name="Text Box 6">
            <a:extLst>
              <a:ext uri="{FF2B5EF4-FFF2-40B4-BE49-F238E27FC236}">
                <a16:creationId xmlns:a16="http://schemas.microsoft.com/office/drawing/2014/main" id="{3F46DA73-2F94-389D-60DB-1BEFB78F1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1" y="5006975"/>
            <a:ext cx="4314825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600" b="1">
                <a:solidFill>
                  <a:srgbClr val="FF0066"/>
                </a:solidFill>
              </a:rPr>
              <a:t>Con vịt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10019-img_0685">
            <a:extLst>
              <a:ext uri="{FF2B5EF4-FFF2-40B4-BE49-F238E27FC236}">
                <a16:creationId xmlns:a16="http://schemas.microsoft.com/office/drawing/2014/main" id="{110E28E5-CC3D-254A-DE21-375D0EDA1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g539.wav">
            <a:hlinkClick r:id="" action="ppaction://media"/>
            <a:extLst>
              <a:ext uri="{FF2B5EF4-FFF2-40B4-BE49-F238E27FC236}">
                <a16:creationId xmlns:a16="http://schemas.microsoft.com/office/drawing/2014/main" id="{F636BDA1-A166-3051-D9AD-51A658E2723B}"/>
              </a:ext>
            </a:extLst>
          </p:cNvPr>
          <p:cNvPicPr>
            <a:picLocks noRot="1" noChangeAspect="1" noChangeArrowheads="1"/>
          </p:cNvPicPr>
          <p:nvPr>
            <a:wavAudioFile r:embed="rId1" name="pig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4">
            <a:extLst>
              <a:ext uri="{FF2B5EF4-FFF2-40B4-BE49-F238E27FC236}">
                <a16:creationId xmlns:a16="http://schemas.microsoft.com/office/drawing/2014/main" id="{4E2D22BE-219C-B0C5-73F0-571C2D365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5181601"/>
            <a:ext cx="6188075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800" b="1">
                <a:solidFill>
                  <a:srgbClr val="00CC00"/>
                </a:solidFill>
              </a:rPr>
              <a:t>Đàn lợn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673" fill="hold"/>
                                        <p:tgtEl>
                                          <p:spTgt spid="327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71"/>
                </p:tgtEl>
              </p:cMediaNode>
            </p:audio>
          </p:childTnLst>
        </p:cTn>
      </p:par>
    </p:tnLst>
    <p:bldLst>
      <p:bldP spid="327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ội dung 4" descr="Ảnh có chứa phim hoạt hình, Mặt người&#10;&#10;Mô tả được tạo tự động">
            <a:extLst>
              <a:ext uri="{FF2B5EF4-FFF2-40B4-BE49-F238E27FC236}">
                <a16:creationId xmlns:a16="http://schemas.microsoft.com/office/drawing/2014/main" id="{FF22C718-1FE6-4701-9AF7-EDC08FE802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7543800" cy="6856477"/>
          </a:xfr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3C0310F-D739-936E-127B-14EC9400150F}"/>
              </a:ext>
            </a:extLst>
          </p:cNvPr>
          <p:cNvSpPr txBox="1"/>
          <p:nvPr/>
        </p:nvSpPr>
        <p:spPr>
          <a:xfrm>
            <a:off x="2800350" y="3657600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i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2. </a:t>
            </a:r>
            <a:r>
              <a:rPr lang="vi-VN" sz="4800" b="1" i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Phương</a:t>
            </a:r>
            <a:r>
              <a:rPr lang="en-US" sz="4800" b="1" i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pháp, hình thức tổ chức:</a:t>
            </a:r>
            <a:endParaRPr lang="en-US" sz="480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354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>
            <a:extLst>
              <a:ext uri="{FF2B5EF4-FFF2-40B4-BE49-F238E27FC236}">
                <a16:creationId xmlns:a16="http://schemas.microsoft.com/office/drawing/2014/main" id="{5F56E047-7E42-3A47-111F-CBFC1D7E0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8925" y="646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latin typeface=".VnCommercial Script" panose="020B7200000000000000" pitchFamily="34" charset="0"/>
            </a:endParaRP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442EA737-802A-04AB-3C4D-66407B30B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5334000"/>
            <a:ext cx="795338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FF3300"/>
                </a:solidFill>
                <a:latin typeface=".VnBlack" panose="020B7200000000000000" pitchFamily="34" charset="0"/>
              </a:rPr>
              <a:t>®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0DA7A1A9-A1BE-F15C-94B4-6E9F814F8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1" y="5334000"/>
            <a:ext cx="785813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FF3300"/>
                </a:solidFill>
                <a:latin typeface=".VnBlack" panose="020B7200000000000000" pitchFamily="34" charset="0"/>
              </a:rPr>
              <a:t>µ</a:t>
            </a:r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FE4A9DBB-DE0A-61D6-C31D-320F6349B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5334000"/>
            <a:ext cx="795338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FF3300"/>
                </a:solidFill>
                <a:latin typeface=".VnBlack" panose="020B7200000000000000" pitchFamily="34" charset="0"/>
              </a:rPr>
              <a:t>n</a:t>
            </a:r>
          </a:p>
        </p:txBody>
      </p:sp>
      <p:sp>
        <p:nvSpPr>
          <p:cNvPr id="8200" name="Rectangle 8">
            <a:extLst>
              <a:ext uri="{FF2B5EF4-FFF2-40B4-BE49-F238E27FC236}">
                <a16:creationId xmlns:a16="http://schemas.microsoft.com/office/drawing/2014/main" id="{D6025367-0B1C-50A3-D85A-DE1190B0D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5334000"/>
            <a:ext cx="795338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FF3300"/>
                </a:solidFill>
                <a:latin typeface=".VnBlack" panose="020B7200000000000000" pitchFamily="34" charset="0"/>
              </a:rPr>
              <a:t>b</a:t>
            </a:r>
          </a:p>
        </p:txBody>
      </p:sp>
      <p:sp>
        <p:nvSpPr>
          <p:cNvPr id="8201" name="Rectangle 9">
            <a:extLst>
              <a:ext uri="{FF2B5EF4-FFF2-40B4-BE49-F238E27FC236}">
                <a16:creationId xmlns:a16="http://schemas.microsoft.com/office/drawing/2014/main" id="{BEBF6B1A-BB0E-ED6C-9F01-FFA6FCDD9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5334000"/>
            <a:ext cx="795338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FF3300"/>
                </a:solidFill>
                <a:latin typeface=".VnBlack" panose="020B7200000000000000" pitchFamily="34" charset="0"/>
              </a:rPr>
              <a:t>ß</a:t>
            </a:r>
          </a:p>
        </p:txBody>
      </p:sp>
      <p:sp>
        <p:nvSpPr>
          <p:cNvPr id="10248" name="Text Box 10">
            <a:extLst>
              <a:ext uri="{FF2B5EF4-FFF2-40B4-BE49-F238E27FC236}">
                <a16:creationId xmlns:a16="http://schemas.microsoft.com/office/drawing/2014/main" id="{F79A18EC-9CB5-98B7-9897-AFC4D7DC1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675" y="3189289"/>
            <a:ext cx="184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3200">
              <a:latin typeface=".VnCommercial Script" panose="020B7200000000000000" pitchFamily="34" charset="0"/>
            </a:endParaRPr>
          </a:p>
        </p:txBody>
      </p:sp>
      <p:sp>
        <p:nvSpPr>
          <p:cNvPr id="8203" name="Rectangle 11">
            <a:extLst>
              <a:ext uri="{FF2B5EF4-FFF2-40B4-BE49-F238E27FC236}">
                <a16:creationId xmlns:a16="http://schemas.microsoft.com/office/drawing/2014/main" id="{C96681CA-9319-C45E-A6B6-B521270A7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1" y="1676400"/>
            <a:ext cx="1508125" cy="24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600">
                <a:solidFill>
                  <a:srgbClr val="FF3300"/>
                </a:solidFill>
                <a:latin typeface=".VnBlack" panose="020B7200000000000000" pitchFamily="34" charset="0"/>
              </a:rPr>
              <a:t>®</a:t>
            </a:r>
          </a:p>
        </p:txBody>
      </p:sp>
      <p:sp>
        <p:nvSpPr>
          <p:cNvPr id="8204" name="Rectangle 12">
            <a:extLst>
              <a:ext uri="{FF2B5EF4-FFF2-40B4-BE49-F238E27FC236}">
                <a16:creationId xmlns:a16="http://schemas.microsoft.com/office/drawing/2014/main" id="{CBB56F5C-EFB9-01D7-45AD-A7E4FA712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600200"/>
            <a:ext cx="1487488" cy="24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600">
                <a:solidFill>
                  <a:srgbClr val="FF3300"/>
                </a:solidFill>
                <a:latin typeface=".VnBlack" panose="020B7200000000000000" pitchFamily="34" charset="0"/>
              </a:rPr>
              <a:t>µ</a:t>
            </a:r>
          </a:p>
        </p:txBody>
      </p:sp>
      <p:sp>
        <p:nvSpPr>
          <p:cNvPr id="8205" name="Rectangle 13">
            <a:extLst>
              <a:ext uri="{FF2B5EF4-FFF2-40B4-BE49-F238E27FC236}">
                <a16:creationId xmlns:a16="http://schemas.microsoft.com/office/drawing/2014/main" id="{3B0BC693-A3BA-49E1-75A2-249436966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1" y="1600200"/>
            <a:ext cx="1508125" cy="24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600">
                <a:solidFill>
                  <a:srgbClr val="FF3300"/>
                </a:solidFill>
                <a:latin typeface=".VnBlack" panose="020B7200000000000000" pitchFamily="34" charset="0"/>
              </a:rPr>
              <a:t>n</a:t>
            </a:r>
          </a:p>
        </p:txBody>
      </p:sp>
      <p:sp>
        <p:nvSpPr>
          <p:cNvPr id="8206" name="Rectangle 14">
            <a:extLst>
              <a:ext uri="{FF2B5EF4-FFF2-40B4-BE49-F238E27FC236}">
                <a16:creationId xmlns:a16="http://schemas.microsoft.com/office/drawing/2014/main" id="{E916D317-A704-2BA2-9F4A-101755671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1" y="1620838"/>
            <a:ext cx="1508125" cy="24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600">
                <a:solidFill>
                  <a:srgbClr val="FF3300"/>
                </a:solidFill>
                <a:latin typeface=".VnBlack" panose="020B7200000000000000" pitchFamily="34" charset="0"/>
              </a:rPr>
              <a:t>b</a:t>
            </a:r>
          </a:p>
        </p:txBody>
      </p:sp>
      <p:sp>
        <p:nvSpPr>
          <p:cNvPr id="8207" name="Rectangle 15">
            <a:extLst>
              <a:ext uri="{FF2B5EF4-FFF2-40B4-BE49-F238E27FC236}">
                <a16:creationId xmlns:a16="http://schemas.microsoft.com/office/drawing/2014/main" id="{8802B6A2-6D3A-6F7D-8524-A99263A36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1" y="1676400"/>
            <a:ext cx="1508125" cy="24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600">
                <a:solidFill>
                  <a:srgbClr val="FF3300"/>
                </a:solidFill>
                <a:latin typeface=".VnBlack" panose="020B7200000000000000" pitchFamily="34" charset="0"/>
              </a:rPr>
              <a:t>ß</a:t>
            </a:r>
          </a:p>
        </p:txBody>
      </p:sp>
      <p:sp>
        <p:nvSpPr>
          <p:cNvPr id="10254" name="AutoShape 20" descr="9k=">
            <a:extLst>
              <a:ext uri="{FF2B5EF4-FFF2-40B4-BE49-F238E27FC236}">
                <a16:creationId xmlns:a16="http://schemas.microsoft.com/office/drawing/2014/main" id="{CD393C98-7D42-1486-4D6F-7E0F8711DB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0255" name="AutoShape 22" descr="9k=">
            <a:extLst>
              <a:ext uri="{FF2B5EF4-FFF2-40B4-BE49-F238E27FC236}">
                <a16:creationId xmlns:a16="http://schemas.microsoft.com/office/drawing/2014/main" id="{1F06F89E-A609-AA7E-6D6E-ACF1CE0759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0256" name="AutoShape 24" descr="9k=">
            <a:extLst>
              <a:ext uri="{FF2B5EF4-FFF2-40B4-BE49-F238E27FC236}">
                <a16:creationId xmlns:a16="http://schemas.microsoft.com/office/drawing/2014/main" id="{15365E37-C475-05C7-5A72-A41EBE47D3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0257" name="AutoShape 26" descr="9k=">
            <a:extLst>
              <a:ext uri="{FF2B5EF4-FFF2-40B4-BE49-F238E27FC236}">
                <a16:creationId xmlns:a16="http://schemas.microsoft.com/office/drawing/2014/main" id="{63D72533-92ED-A81C-7A97-E0959EF16E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0258" name="AutoShape 28" descr="9k=">
            <a:extLst>
              <a:ext uri="{FF2B5EF4-FFF2-40B4-BE49-F238E27FC236}">
                <a16:creationId xmlns:a16="http://schemas.microsoft.com/office/drawing/2014/main" id="{C48D5C3C-175B-EEB3-7AA6-983D5B6104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0259" name="AutoShape 30" descr="9k=">
            <a:extLst>
              <a:ext uri="{FF2B5EF4-FFF2-40B4-BE49-F238E27FC236}">
                <a16:creationId xmlns:a16="http://schemas.microsoft.com/office/drawing/2014/main" id="{0285CF44-BC84-44A8-7D11-B5C387A7B1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pic>
        <p:nvPicPr>
          <p:cNvPr id="8224" name="Picture 32" descr="bosua_1">
            <a:extLst>
              <a:ext uri="{FF2B5EF4-FFF2-40B4-BE49-F238E27FC236}">
                <a16:creationId xmlns:a16="http://schemas.microsoft.com/office/drawing/2014/main" id="{065DAEBD-0940-E296-E656-B677DCB9D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7" grpId="1"/>
      <p:bldP spid="8198" grpId="0"/>
      <p:bldP spid="8198" grpId="1"/>
      <p:bldP spid="8199" grpId="0"/>
      <p:bldP spid="8199" grpId="1"/>
      <p:bldP spid="8200" grpId="0"/>
      <p:bldP spid="8200" grpId="1"/>
      <p:bldP spid="8201" grpId="0"/>
      <p:bldP spid="8201" grpId="1"/>
      <p:bldP spid="8203" grpId="0"/>
      <p:bldP spid="8203" grpId="1"/>
      <p:bldP spid="8204" grpId="0"/>
      <p:bldP spid="8204" grpId="1"/>
      <p:bldP spid="8205" grpId="0"/>
      <p:bldP spid="8205" grpId="1"/>
      <p:bldP spid="8206" grpId="0"/>
      <p:bldP spid="8207" grpId="0"/>
      <p:bldP spid="8207" grpId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4">
    <a:dk1>
      <a:srgbClr val="000000"/>
    </a:dk1>
    <a:lt1>
      <a:srgbClr val="DEF6F1"/>
    </a:lt1>
    <a:dk2>
      <a:srgbClr val="000000"/>
    </a:dk2>
    <a:lt2>
      <a:srgbClr val="969696"/>
    </a:lt2>
    <a:accent1>
      <a:srgbClr val="FFFFFF"/>
    </a:accent1>
    <a:accent2>
      <a:srgbClr val="8DC6FF"/>
    </a:accent2>
    <a:accent3>
      <a:srgbClr val="ECFAF7"/>
    </a:accent3>
    <a:accent4>
      <a:srgbClr val="000000"/>
    </a:accent4>
    <a:accent5>
      <a:srgbClr val="FFFFFF"/>
    </a:accent5>
    <a:accent6>
      <a:srgbClr val="7FB3E7"/>
    </a:accent6>
    <a:hlink>
      <a:srgbClr val="0066CC"/>
    </a:hlink>
    <a:folHlink>
      <a:srgbClr val="00A8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812</TotalTime>
  <Words>457</Words>
  <Application>Microsoft Office PowerPoint</Application>
  <PresentationFormat>Màn hình rộng</PresentationFormat>
  <Paragraphs>114</Paragraphs>
  <Slides>38</Slides>
  <Notes>4</Notes>
  <HiddenSlides>0</HiddenSlides>
  <MMClips>1</MMClips>
  <ScaleCrop>false</ScaleCrop>
  <HeadingPairs>
    <vt:vector size="8" baseType="variant">
      <vt:variant>
        <vt:lpstr>Phông được Dùng</vt:lpstr>
      </vt:variant>
      <vt:variant>
        <vt:i4>11</vt:i4>
      </vt:variant>
      <vt:variant>
        <vt:lpstr>Chủ đề</vt:lpstr>
      </vt:variant>
      <vt:variant>
        <vt:i4>2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38</vt:i4>
      </vt:variant>
    </vt:vector>
  </HeadingPairs>
  <TitlesOfParts>
    <vt:vector size="52" baseType="lpstr">
      <vt:lpstr>#9Slide05 Fourth Medium</vt:lpstr>
      <vt:lpstr>.VnAvant</vt:lpstr>
      <vt:lpstr>.VnBlack</vt:lpstr>
      <vt:lpstr>.VnCommercial Script</vt:lpstr>
      <vt:lpstr>.VnTime</vt:lpstr>
      <vt:lpstr>Arial</vt:lpstr>
      <vt:lpstr>Century Gothic</vt:lpstr>
      <vt:lpstr>Roboto</vt:lpstr>
      <vt:lpstr>Times New Roman</vt:lpstr>
      <vt:lpstr>VNI-Avo</vt:lpstr>
      <vt:lpstr>Wingdings</vt:lpstr>
      <vt:lpstr>Default Design</vt:lpstr>
      <vt:lpstr>Watermark</vt:lpstr>
      <vt:lpstr>MIDI Sequence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d</vt:lpstr>
      <vt:lpstr>¬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Huế Đỗ</cp:lastModifiedBy>
  <cp:revision>83</cp:revision>
  <dcterms:created xsi:type="dcterms:W3CDTF">2012-11-23T22:39:41Z</dcterms:created>
  <dcterms:modified xsi:type="dcterms:W3CDTF">2024-03-21T03:49:32Z</dcterms:modified>
</cp:coreProperties>
</file>