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6" r:id="rId2"/>
    <p:sldId id="287" r:id="rId3"/>
    <p:sldId id="288" r:id="rId4"/>
    <p:sldId id="257" r:id="rId5"/>
    <p:sldId id="258" r:id="rId6"/>
    <p:sldId id="259" r:id="rId7"/>
    <p:sldId id="260" r:id="rId8"/>
    <p:sldId id="261" r:id="rId9"/>
    <p:sldId id="263" r:id="rId10"/>
    <p:sldId id="264" r:id="rId11"/>
    <p:sldId id="266" r:id="rId12"/>
    <p:sldId id="283" r:id="rId13"/>
    <p:sldId id="280" r:id="rId14"/>
    <p:sldId id="281" r:id="rId15"/>
    <p:sldId id="282" r:id="rId16"/>
    <p:sldId id="271" r:id="rId17"/>
    <p:sldId id="272"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snapToGrid="0">
      <p:cViewPr varScale="1">
        <p:scale>
          <a:sx n="62" d="100"/>
          <a:sy n="62" d="100"/>
        </p:scale>
        <p:origin x="96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EF76F-5D6F-4680-90E3-8C89CA986281}" type="datetimeFigureOut">
              <a:rPr lang="en-US" smtClean="0"/>
              <a:t>18/03/2024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BC1B5-3B4A-44AD-8761-7338B4A0B1E6}" type="slidenum">
              <a:rPr lang="en-US" smtClean="0"/>
              <a:t>‹#›</a:t>
            </a:fld>
            <a:endParaRPr lang="en-US"/>
          </a:p>
        </p:txBody>
      </p:sp>
    </p:spTree>
    <p:extLst>
      <p:ext uri="{BB962C8B-B14F-4D97-AF65-F5344CB8AC3E}">
        <p14:creationId xmlns:p14="http://schemas.microsoft.com/office/powerpoint/2010/main" val="3104365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AABC1B5-3B4A-44AD-8761-7338B4A0B1E6}" type="slidenum">
              <a:rPr lang="en-US" smtClean="0"/>
              <a:t>4</a:t>
            </a:fld>
            <a:endParaRPr lang="en-US"/>
          </a:p>
        </p:txBody>
      </p:sp>
    </p:spTree>
    <p:extLst>
      <p:ext uri="{BB962C8B-B14F-4D97-AF65-F5344CB8AC3E}">
        <p14:creationId xmlns:p14="http://schemas.microsoft.com/office/powerpoint/2010/main" val="3212183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A85A0A-F152-46F5-BF82-8C1BD63B909F}" type="datetimeFigureOut">
              <a:rPr lang="en-US" smtClean="0"/>
              <a:t>18/03/2024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52834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85A0A-F152-46F5-BF82-8C1BD63B909F}" type="datetimeFigureOut">
              <a:rPr lang="en-US" smtClean="0"/>
              <a:t>18/03/2024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19550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85A0A-F152-46F5-BF82-8C1BD63B909F}" type="datetimeFigureOut">
              <a:rPr lang="en-US" smtClean="0"/>
              <a:t>18/03/2024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216988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85A0A-F152-46F5-BF82-8C1BD63B909F}" type="datetimeFigureOut">
              <a:rPr lang="en-US" smtClean="0"/>
              <a:t>18/03/2024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90069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A85A0A-F152-46F5-BF82-8C1BD63B909F}" type="datetimeFigureOut">
              <a:rPr lang="en-US" smtClean="0"/>
              <a:t>18/03/2024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389884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A85A0A-F152-46F5-BF82-8C1BD63B909F}" type="datetimeFigureOut">
              <a:rPr lang="en-US" smtClean="0"/>
              <a:t>18/03/2024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64418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A85A0A-F152-46F5-BF82-8C1BD63B909F}" type="datetimeFigureOut">
              <a:rPr lang="en-US" smtClean="0"/>
              <a:t>18/03/2024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151693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A85A0A-F152-46F5-BF82-8C1BD63B909F}" type="datetimeFigureOut">
              <a:rPr lang="en-US" smtClean="0"/>
              <a:t>18/03/2024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52225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85A0A-F152-46F5-BF82-8C1BD63B909F}" type="datetimeFigureOut">
              <a:rPr lang="en-US" smtClean="0"/>
              <a:t>18/03/2024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325075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85A0A-F152-46F5-BF82-8C1BD63B909F}" type="datetimeFigureOut">
              <a:rPr lang="en-US" smtClean="0"/>
              <a:t>18/03/2024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10901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85A0A-F152-46F5-BF82-8C1BD63B909F}" type="datetimeFigureOut">
              <a:rPr lang="en-US" smtClean="0"/>
              <a:t>18/03/2024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26027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85A0A-F152-46F5-BF82-8C1BD63B909F}" type="datetimeFigureOut">
              <a:rPr lang="en-US" smtClean="0"/>
              <a:t>18/03/2024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5113C-D9D8-4916-ACFC-82ED76200F86}" type="slidenum">
              <a:rPr lang="en-US" smtClean="0"/>
              <a:t>‹#›</a:t>
            </a:fld>
            <a:endParaRPr lang="en-US"/>
          </a:p>
        </p:txBody>
      </p:sp>
    </p:spTree>
    <p:extLst>
      <p:ext uri="{BB962C8B-B14F-4D97-AF65-F5344CB8AC3E}">
        <p14:creationId xmlns:p14="http://schemas.microsoft.com/office/powerpoint/2010/main" val="16553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audio" Target="../media/audio2.wav"/><Relationship Id="rId7"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audio" Target="../media/audio2.wav"/><Relationship Id="rId7" Type="http://schemas.openxmlformats.org/officeDocument/2006/relationships/image" Target="../media/image15.jf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2.jpeg"/><Relationship Id="rId4" Type="http://schemas.openxmlformats.org/officeDocument/2006/relationships/audio" Target="../media/audio3.wav"/><Relationship Id="rId9" Type="http://schemas.openxmlformats.org/officeDocument/2006/relationships/image" Target="../media/image27.tiff"/></Relationships>
</file>

<file path=ppt/slides/_rels/slide19.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audio" Target="../media/audio2.wav"/><Relationship Id="rId7" Type="http://schemas.openxmlformats.org/officeDocument/2006/relationships/image" Target="../media/image28.jf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tiff"/><Relationship Id="rId5" Type="http://schemas.openxmlformats.org/officeDocument/2006/relationships/image" Target="../media/image22.jpe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2CE1586-2E95-40AC-9CA0-45FBFA845328}"/>
              </a:ext>
            </a:extLst>
          </p:cNvPr>
          <p:cNvPicPr>
            <a:picLocks noChangeAspect="1"/>
          </p:cNvPicPr>
          <p:nvPr/>
        </p:nvPicPr>
        <p:blipFill rotWithShape="1">
          <a:blip r:embed="rId2"/>
          <a:srcRect r="1994" b="1"/>
          <a:stretch/>
        </p:blipFill>
        <p:spPr>
          <a:xfrm>
            <a:off x="-197581" y="10"/>
            <a:ext cx="12389581" cy="6857990"/>
          </a:xfrm>
          <a:prstGeom prst="rect">
            <a:avLst/>
          </a:prstGeom>
        </p:spPr>
      </p:pic>
      <p:sp>
        <p:nvSpPr>
          <p:cNvPr id="11" name="Hộp Văn bản 10">
            <a:extLst>
              <a:ext uri="{FF2B5EF4-FFF2-40B4-BE49-F238E27FC236}">
                <a16:creationId xmlns:a16="http://schemas.microsoft.com/office/drawing/2014/main" id="{0005AB7A-895A-4828-8BAA-A41712E44DDB}"/>
              </a:ext>
            </a:extLst>
          </p:cNvPr>
          <p:cNvSpPr txBox="1"/>
          <p:nvPr/>
        </p:nvSpPr>
        <p:spPr>
          <a:xfrm>
            <a:off x="3452649" y="112003"/>
            <a:ext cx="5044966" cy="738664"/>
          </a:xfrm>
          <a:prstGeom prst="rect">
            <a:avLst/>
          </a:prstGeom>
          <a:solidFill>
            <a:srgbClr val="B7E4F6"/>
          </a:solidFill>
        </p:spPr>
        <p:txBody>
          <a:bodyPr wrap="square" rtlCol="0">
            <a:spAutoFit/>
          </a:bodyPr>
          <a:lstStyle/>
          <a:p>
            <a:pPr algn="ctr"/>
            <a:r>
              <a:rPr lang="vi-VN">
                <a:solidFill>
                  <a:srgbClr val="FF0000"/>
                </a:solidFill>
              </a:rPr>
              <a:t>UBND QUẬN LONG BIÊN</a:t>
            </a:r>
          </a:p>
          <a:p>
            <a:pPr algn="ctr"/>
            <a:r>
              <a:rPr lang="vi-VN" sz="2400" b="1">
                <a:solidFill>
                  <a:srgbClr val="FF0000"/>
                </a:solidFill>
              </a:rPr>
              <a:t>TRƯỜNG MẦM NON ÁNH SAO</a:t>
            </a:r>
            <a:endParaRPr lang="en-US" sz="2400" b="1">
              <a:solidFill>
                <a:srgbClr val="FF0000"/>
              </a:solidFill>
            </a:endParaRPr>
          </a:p>
        </p:txBody>
      </p:sp>
      <p:pic>
        <p:nvPicPr>
          <p:cNvPr id="15" name="Hình ảnh 14" descr="Ảnh có chứa văn bản, mẫu họa&#10;&#10;Mô tả được tạo tự động">
            <a:extLst>
              <a:ext uri="{FF2B5EF4-FFF2-40B4-BE49-F238E27FC236}">
                <a16:creationId xmlns:a16="http://schemas.microsoft.com/office/drawing/2014/main" id="{C33C3BD6-0722-41DB-869A-BD1426C76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905" y="1034747"/>
            <a:ext cx="1276190" cy="1314286"/>
          </a:xfrm>
          <a:prstGeom prst="rect">
            <a:avLst/>
          </a:prstGeom>
        </p:spPr>
      </p:pic>
      <p:sp>
        <p:nvSpPr>
          <p:cNvPr id="20" name="Hộp Văn bản 19">
            <a:extLst>
              <a:ext uri="{FF2B5EF4-FFF2-40B4-BE49-F238E27FC236}">
                <a16:creationId xmlns:a16="http://schemas.microsoft.com/office/drawing/2014/main" id="{9AD27D67-7445-41AB-AE4B-65CA62F3C79C}"/>
              </a:ext>
            </a:extLst>
          </p:cNvPr>
          <p:cNvSpPr txBox="1"/>
          <p:nvPr/>
        </p:nvSpPr>
        <p:spPr>
          <a:xfrm>
            <a:off x="1069383" y="3468370"/>
            <a:ext cx="10042902" cy="1331134"/>
          </a:xfrm>
          <a:prstGeom prst="rect">
            <a:avLst/>
          </a:prstGeom>
          <a:solidFill>
            <a:srgbClr val="B6E5F9"/>
          </a:solidFill>
        </p:spPr>
        <p:txBody>
          <a:bodyPr wrap="square" rtlCol="0">
            <a:spAutoFit/>
          </a:bodyPr>
          <a:lstStyle/>
          <a:p>
            <a:pPr algn="ctr">
              <a:lnSpc>
                <a:spcPct val="150000"/>
              </a:lnSpc>
            </a:pPr>
            <a:r>
              <a:rPr lang="en-US" sz="2800" b="1">
                <a:solidFill>
                  <a:srgbClr val="124924"/>
                </a:solidFill>
                <a:latin typeface="#9Slide05 Aphrodite Pro" panose="02000000000000000000" pitchFamily="2" charset="0"/>
              </a:rPr>
              <a:t>Đề tài: Tìm hiểu một số biển báo giao thông</a:t>
            </a:r>
          </a:p>
          <a:p>
            <a:pPr algn="ctr">
              <a:lnSpc>
                <a:spcPct val="150000"/>
              </a:lnSpc>
            </a:pPr>
            <a:r>
              <a:rPr lang="en-US" sz="2800" b="1">
                <a:solidFill>
                  <a:srgbClr val="124924"/>
                </a:solidFill>
                <a:latin typeface="#9Slide05 Aphrodite Pro" panose="02000000000000000000" pitchFamily="2" charset="0"/>
              </a:rPr>
              <a:t>Lứa tuổi: Mẫu giáo lớn 5 -6 tuổi </a:t>
            </a:r>
          </a:p>
        </p:txBody>
      </p:sp>
      <p:sp>
        <p:nvSpPr>
          <p:cNvPr id="23" name="Hộp Văn bản 22">
            <a:extLst>
              <a:ext uri="{FF2B5EF4-FFF2-40B4-BE49-F238E27FC236}">
                <a16:creationId xmlns:a16="http://schemas.microsoft.com/office/drawing/2014/main" id="{125BFD14-5D01-4AD8-A1B8-CA2F7574F147}"/>
              </a:ext>
            </a:extLst>
          </p:cNvPr>
          <p:cNvSpPr txBox="1"/>
          <p:nvPr/>
        </p:nvSpPr>
        <p:spPr>
          <a:xfrm>
            <a:off x="2221624" y="2667293"/>
            <a:ext cx="7748752" cy="646331"/>
          </a:xfrm>
          <a:prstGeom prst="rect">
            <a:avLst/>
          </a:prstGeom>
          <a:noFill/>
        </p:spPr>
        <p:txBody>
          <a:bodyPr wrap="square" rtlCol="0">
            <a:spAutoFit/>
          </a:bodyPr>
          <a:lstStyle/>
          <a:p>
            <a:pPr algn="ctr"/>
            <a:r>
              <a:rPr lang="en-US" sz="3600" b="1">
                <a:solidFill>
                  <a:srgbClr val="184C2D"/>
                </a:solidFill>
                <a:latin typeface="Roboto" panose="02000000000000000000" pitchFamily="2" charset="0"/>
                <a:ea typeface="Roboto" panose="02000000000000000000" pitchFamily="2" charset="0"/>
                <a:cs typeface="Roboto" panose="02000000000000000000" pitchFamily="2" charset="0"/>
              </a:rPr>
              <a:t>LĨNH VỰC PHÁT TRIỂN NHẬN THỨC</a:t>
            </a:r>
          </a:p>
        </p:txBody>
      </p:sp>
      <p:sp>
        <p:nvSpPr>
          <p:cNvPr id="19" name="Hộp Văn bản 18">
            <a:extLst>
              <a:ext uri="{FF2B5EF4-FFF2-40B4-BE49-F238E27FC236}">
                <a16:creationId xmlns:a16="http://schemas.microsoft.com/office/drawing/2014/main" id="{049D45C1-A75B-46BC-A70A-FDDA899D89A5}"/>
              </a:ext>
            </a:extLst>
          </p:cNvPr>
          <p:cNvSpPr txBox="1"/>
          <p:nvPr/>
        </p:nvSpPr>
        <p:spPr>
          <a:xfrm>
            <a:off x="3748060" y="6083743"/>
            <a:ext cx="4023107" cy="523220"/>
          </a:xfrm>
          <a:prstGeom prst="rect">
            <a:avLst/>
          </a:prstGeom>
          <a:solidFill>
            <a:srgbClr val="ACCB15"/>
          </a:solidFill>
        </p:spPr>
        <p:txBody>
          <a:bodyPr wrap="square" rtlCol="0">
            <a:spAutoFit/>
          </a:bodyPr>
          <a:lstStyle/>
          <a:p>
            <a:pPr algn="ctr"/>
            <a:r>
              <a:rPr lang="en-US" sz="2800" b="1">
                <a:solidFill>
                  <a:srgbClr val="154E2B"/>
                </a:solidFill>
              </a:rPr>
              <a:t>Giáo viên: Ngô Thị Thúy</a:t>
            </a:r>
          </a:p>
        </p:txBody>
      </p:sp>
    </p:spTree>
    <p:extLst>
      <p:ext uri="{BB962C8B-B14F-4D97-AF65-F5344CB8AC3E}">
        <p14:creationId xmlns:p14="http://schemas.microsoft.com/office/powerpoint/2010/main" val="24184370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2000" fill="hold"/>
                                        <p:tgtEl>
                                          <p:spTgt spid="23"/>
                                        </p:tgtEl>
                                        <p:attrNameLst>
                                          <p:attrName>ppt_w</p:attrName>
                                        </p:attrNameLst>
                                      </p:cBhvr>
                                      <p:tavLst>
                                        <p:tav tm="0">
                                          <p:val>
                                            <p:fltVal val="0"/>
                                          </p:val>
                                        </p:tav>
                                        <p:tav tm="100000">
                                          <p:val>
                                            <p:strVal val="#ppt_w"/>
                                          </p:val>
                                        </p:tav>
                                      </p:tavLst>
                                    </p:anim>
                                    <p:anim calcmode="lin" valueType="num">
                                      <p:cBhvr>
                                        <p:cTn id="16" dur="2000" fill="hold"/>
                                        <p:tgtEl>
                                          <p:spTgt spid="23"/>
                                        </p:tgtEl>
                                        <p:attrNameLst>
                                          <p:attrName>ppt_h</p:attrName>
                                        </p:attrNameLst>
                                      </p:cBhvr>
                                      <p:tavLst>
                                        <p:tav tm="0">
                                          <p:val>
                                            <p:fltVal val="0"/>
                                          </p:val>
                                        </p:tav>
                                        <p:tav tm="100000">
                                          <p:val>
                                            <p:strVal val="#ppt_h"/>
                                          </p:val>
                                        </p:tav>
                                      </p:tavLst>
                                    </p:anim>
                                    <p:animEffect transition="in" filter="fade">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F5F671-06BD-4D4D-BF4C-8344A87D8921}"/>
              </a:ext>
            </a:extLst>
          </p:cNvPr>
          <p:cNvPicPr>
            <a:picLocks noChangeAspect="1"/>
          </p:cNvPicPr>
          <p:nvPr/>
        </p:nvPicPr>
        <p:blipFill>
          <a:blip r:embed="rId2"/>
          <a:stretch>
            <a:fillRect/>
          </a:stretch>
        </p:blipFill>
        <p:spPr>
          <a:xfrm>
            <a:off x="166254" y="1124744"/>
            <a:ext cx="8017977" cy="4603631"/>
          </a:xfrm>
          <a:prstGeom prst="rect">
            <a:avLst/>
          </a:prstGeom>
          <a:ln>
            <a:noFill/>
          </a:ln>
          <a:effectLst>
            <a:outerShdw blurRad="292100" dist="139700" dir="2700000" algn="tl" rotWithShape="0">
              <a:srgbClr val="333333">
                <a:alpha val="65000"/>
              </a:srgbClr>
            </a:outerShdw>
          </a:effectLst>
        </p:spPr>
      </p:pic>
      <p:cxnSp>
        <p:nvCxnSpPr>
          <p:cNvPr id="3" name="Straight Arrow Connector 2">
            <a:extLst>
              <a:ext uri="{FF2B5EF4-FFF2-40B4-BE49-F238E27FC236}">
                <a16:creationId xmlns:a16="http://schemas.microsoft.com/office/drawing/2014/main" id="{6EAEE581-9CBE-FA49-952D-79A2F803FF2B}"/>
              </a:ext>
            </a:extLst>
          </p:cNvPr>
          <p:cNvCxnSpPr>
            <a:cxnSpLocks/>
          </p:cNvCxnSpPr>
          <p:nvPr/>
        </p:nvCxnSpPr>
        <p:spPr>
          <a:xfrm>
            <a:off x="8184232" y="1559694"/>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E7153A2-7757-9C45-8198-C2D7DE748E02}"/>
              </a:ext>
            </a:extLst>
          </p:cNvPr>
          <p:cNvCxnSpPr>
            <a:cxnSpLocks/>
          </p:cNvCxnSpPr>
          <p:nvPr/>
        </p:nvCxnSpPr>
        <p:spPr>
          <a:xfrm>
            <a:off x="8184232" y="278383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54B5801-901E-4B46-9EFA-2C91D0C1AD40}"/>
              </a:ext>
            </a:extLst>
          </p:cNvPr>
          <p:cNvCxnSpPr>
            <a:cxnSpLocks/>
          </p:cNvCxnSpPr>
          <p:nvPr/>
        </p:nvCxnSpPr>
        <p:spPr>
          <a:xfrm>
            <a:off x="8184232" y="3935958"/>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B98C3E5-5E31-0941-830E-600EAC95864D}"/>
              </a:ext>
            </a:extLst>
          </p:cNvPr>
          <p:cNvCxnSpPr>
            <a:cxnSpLocks/>
          </p:cNvCxnSpPr>
          <p:nvPr/>
        </p:nvCxnSpPr>
        <p:spPr>
          <a:xfrm>
            <a:off x="8256240" y="5160094"/>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9897B37-E5C0-E841-B09A-9656287EE2CA}"/>
              </a:ext>
            </a:extLst>
          </p:cNvPr>
          <p:cNvSpPr txBox="1"/>
          <p:nvPr/>
        </p:nvSpPr>
        <p:spPr>
          <a:xfrm>
            <a:off x="9336360" y="1133451"/>
            <a:ext cx="2855640"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Dạng hình </a:t>
            </a:r>
          </a:p>
          <a:p>
            <a:pPr algn="ctr"/>
            <a:r>
              <a:rPr lang="vi-VN" sz="3200" b="1" dirty="0">
                <a:latin typeface="Times New Roman" panose="02020603050405020304" pitchFamily="18" charset="0"/>
                <a:cs typeface="Times New Roman" panose="02020603050405020304" pitchFamily="18" charset="0"/>
              </a:rPr>
              <a:t>tam giác</a:t>
            </a:r>
          </a:p>
        </p:txBody>
      </p:sp>
      <p:sp>
        <p:nvSpPr>
          <p:cNvPr id="8" name="TextBox 7">
            <a:extLst>
              <a:ext uri="{FF2B5EF4-FFF2-40B4-BE49-F238E27FC236}">
                <a16:creationId xmlns:a16="http://schemas.microsoft.com/office/drawing/2014/main" id="{ECA2AEA9-C9CA-514A-A03F-D3F306B97367}"/>
              </a:ext>
            </a:extLst>
          </p:cNvPr>
          <p:cNvSpPr txBox="1"/>
          <p:nvPr/>
        </p:nvSpPr>
        <p:spPr>
          <a:xfrm>
            <a:off x="9282932" y="2487087"/>
            <a:ext cx="2714205"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Nền màu vàng</a:t>
            </a:r>
          </a:p>
        </p:txBody>
      </p:sp>
      <p:sp>
        <p:nvSpPr>
          <p:cNvPr id="9" name="TextBox 8">
            <a:extLst>
              <a:ext uri="{FF2B5EF4-FFF2-40B4-BE49-F238E27FC236}">
                <a16:creationId xmlns:a16="http://schemas.microsoft.com/office/drawing/2014/main" id="{FDC9FE06-68B3-B249-B22E-1F6BF610155F}"/>
              </a:ext>
            </a:extLst>
          </p:cNvPr>
          <p:cNvSpPr txBox="1"/>
          <p:nvPr/>
        </p:nvSpPr>
        <p:spPr>
          <a:xfrm>
            <a:off x="9336360" y="3639215"/>
            <a:ext cx="2402389"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Viền màu đỏ</a:t>
            </a:r>
          </a:p>
        </p:txBody>
      </p:sp>
      <p:sp>
        <p:nvSpPr>
          <p:cNvPr id="10" name="TextBox 9">
            <a:extLst>
              <a:ext uri="{FF2B5EF4-FFF2-40B4-BE49-F238E27FC236}">
                <a16:creationId xmlns:a16="http://schemas.microsoft.com/office/drawing/2014/main" id="{305B14B3-2A41-4949-BBB2-91BDA78AA79D}"/>
              </a:ext>
            </a:extLst>
          </p:cNvPr>
          <p:cNvSpPr txBox="1"/>
          <p:nvPr/>
        </p:nvSpPr>
        <p:spPr>
          <a:xfrm>
            <a:off x="9336360" y="4656038"/>
            <a:ext cx="3024336"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Biểu tượng</a:t>
            </a:r>
          </a:p>
          <a:p>
            <a:pPr algn="ctr"/>
            <a:r>
              <a:rPr lang="vi-VN" sz="3200" b="1" dirty="0">
                <a:latin typeface="Times New Roman" panose="02020603050405020304" pitchFamily="18" charset="0"/>
                <a:cs typeface="Times New Roman" panose="02020603050405020304" pitchFamily="18" charset="0"/>
              </a:rPr>
              <a:t> màu đen</a:t>
            </a:r>
          </a:p>
        </p:txBody>
      </p:sp>
    </p:spTree>
    <p:extLst>
      <p:ext uri="{BB962C8B-B14F-4D97-AF65-F5344CB8AC3E}">
        <p14:creationId xmlns:p14="http://schemas.microsoft.com/office/powerpoint/2010/main" val="20195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ppt_y</p:attrName>
                                        </p:attrNameLst>
                                      </p:cBhvr>
                                      <p:tavLst>
                                        <p:tav tm="0">
                                          <p:val>
                                            <p:strVal val="#ppt_y+#ppt_h*1.125000"/>
                                          </p:val>
                                        </p:tav>
                                        <p:tav tm="100000">
                                          <p:val>
                                            <p:strVal val="#ppt_y"/>
                                          </p:val>
                                        </p:tav>
                                      </p:tavLst>
                                    </p:anim>
                                    <p:animEffect transition="in" filter="wipe(up)">
                                      <p:cBhvr>
                                        <p:cTn id="38" dur="500"/>
                                        <p:tgtEl>
                                          <p:spTgt spid="6"/>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p:tgtEl>
                                          <p:spTgt spid="10"/>
                                        </p:tgtEl>
                                        <p:attrNameLst>
                                          <p:attrName>ppt_y</p:attrName>
                                        </p:attrNameLst>
                                      </p:cBhvr>
                                      <p:tavLst>
                                        <p:tav tm="0">
                                          <p:val>
                                            <p:strVal val="#ppt_y+#ppt_h*1.125000"/>
                                          </p:val>
                                        </p:tav>
                                        <p:tav tm="100000">
                                          <p:val>
                                            <p:strVal val="#ppt_y"/>
                                          </p:val>
                                        </p:tav>
                                      </p:tavLst>
                                    </p:anim>
                                    <p:animEffect transition="in" filter="wipe(up)">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182634" y="1465343"/>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267201" y="1566708"/>
            <a:ext cx="3563642" cy="1323439"/>
          </a:xfrm>
          <a:prstGeom prst="rect">
            <a:avLst/>
          </a:prstGeom>
        </p:spPr>
        <p:txBody>
          <a:bodyPr wrap="square">
            <a:spAutoFit/>
          </a:bodyPr>
          <a:lstStyle/>
          <a:p>
            <a:pPr algn="ctr"/>
            <a:r>
              <a:rPr lang="en-US" sz="4000" b="1" i="0">
                <a:effectLst/>
                <a:latin typeface="Times New Roman" panose="02020603050405020304" pitchFamily="18" charset="0"/>
              </a:rPr>
              <a:t>Các biển báo nguy hiểm</a:t>
            </a:r>
            <a:endParaRPr lang="en-US" sz="4000" b="1"/>
          </a:p>
        </p:txBody>
      </p:sp>
      <p:grpSp>
        <p:nvGrpSpPr>
          <p:cNvPr id="18" name="Group 17"/>
          <p:cNvGrpSpPr/>
          <p:nvPr/>
        </p:nvGrpSpPr>
        <p:grpSpPr>
          <a:xfrm>
            <a:off x="471055" y="119106"/>
            <a:ext cx="3496847" cy="3255818"/>
            <a:chOff x="471055" y="119106"/>
            <a:chExt cx="3496847" cy="3255818"/>
          </a:xfrm>
        </p:grpSpPr>
        <p:grpSp>
          <p:nvGrpSpPr>
            <p:cNvPr id="7" name="Group 6"/>
            <p:cNvGrpSpPr/>
            <p:nvPr/>
          </p:nvGrpSpPr>
          <p:grpSpPr>
            <a:xfrm>
              <a:off x="471055" y="119106"/>
              <a:ext cx="3496847" cy="3255818"/>
              <a:chOff x="609600" y="565121"/>
              <a:chExt cx="3153685" cy="3255818"/>
            </a:xfrm>
          </p:grpSpPr>
          <p:sp>
            <p:nvSpPr>
              <p:cNvPr id="5" name="Rounded Rectangle 4"/>
              <p:cNvSpPr/>
              <p:nvPr/>
            </p:nvSpPr>
            <p:spPr>
              <a:xfrm>
                <a:off x="609600" y="565121"/>
                <a:ext cx="3153685"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383" y="2925320"/>
                <a:ext cx="3132901" cy="830997"/>
              </a:xfrm>
              <a:prstGeom prst="rect">
                <a:avLst/>
              </a:prstGeom>
            </p:spPr>
            <p:txBody>
              <a:bodyPr wrap="square">
                <a:spAutoFit/>
              </a:bodyPr>
              <a:lstStyle/>
              <a:p>
                <a:pPr algn="ctr"/>
                <a:r>
                  <a:rPr lang="en-US" sz="2400" b="1" i="0">
                    <a:effectLst/>
                    <a:latin typeface="Times New Roman" panose="02020603050405020304" pitchFamily="18" charset="0"/>
                  </a:rPr>
                  <a:t>Biển báo nguy hiểm P</a:t>
                </a:r>
                <a:r>
                  <a:rPr lang="pt-BR" sz="2400" b="1">
                    <a:latin typeface="Times New Roman" panose="02020603050405020304" pitchFamily="18" charset="0"/>
                  </a:rPr>
                  <a:t>hía trước có trẻ em</a:t>
                </a:r>
                <a:endParaRPr lang="en-US" sz="2400" b="1"/>
              </a:p>
            </p:txBody>
          </p:sp>
        </p:grpSp>
        <p:pic>
          <p:nvPicPr>
            <p:cNvPr id="4098" name="Picture 2" descr="Nhận sản xuất Biển số W.225 &quot;Trẻ em&quot; chất lượng cao giá Rẻ nhất Hà Nội Châu  Hưng 247"/>
            <p:cNvPicPr>
              <a:picLocks noChangeAspect="1" noChangeArrowheads="1"/>
            </p:cNvPicPr>
            <p:nvPr/>
          </p:nvPicPr>
          <p:blipFill rotWithShape="1">
            <a:blip r:embed="rId2">
              <a:extLst>
                <a:ext uri="{28A0092B-C50C-407E-A947-70E740481C1C}">
                  <a14:useLocalDpi xmlns:a14="http://schemas.microsoft.com/office/drawing/2010/main" val="0"/>
                </a:ext>
              </a:extLst>
            </a:blip>
            <a:srcRect t="5386" r="-656"/>
            <a:stretch/>
          </p:blipFill>
          <p:spPr bwMode="auto">
            <a:xfrm>
              <a:off x="995753" y="249380"/>
              <a:ext cx="2440174" cy="2293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8129842" y="112521"/>
            <a:ext cx="3514173" cy="3255818"/>
            <a:chOff x="8129119" y="201233"/>
            <a:chExt cx="3514173" cy="3255818"/>
          </a:xfrm>
        </p:grpSpPr>
        <p:grpSp>
          <p:nvGrpSpPr>
            <p:cNvPr id="3" name="Group 2"/>
            <p:cNvGrpSpPr/>
            <p:nvPr/>
          </p:nvGrpSpPr>
          <p:grpSpPr>
            <a:xfrm>
              <a:off x="8129842" y="201233"/>
              <a:ext cx="3513450" cy="3255818"/>
              <a:chOff x="4128654" y="565121"/>
              <a:chExt cx="2773472" cy="3255818"/>
            </a:xfrm>
          </p:grpSpPr>
          <p:sp>
            <p:nvSpPr>
              <p:cNvPr id="2" name="Rounded Rectangle 1"/>
              <p:cNvSpPr/>
              <p:nvPr/>
            </p:nvSpPr>
            <p:spPr>
              <a:xfrm>
                <a:off x="4128654"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265919" y="3145384"/>
                <a:ext cx="145824" cy="461665"/>
              </a:xfrm>
              <a:prstGeom prst="rect">
                <a:avLst/>
              </a:prstGeom>
            </p:spPr>
            <p:txBody>
              <a:bodyPr wrap="none">
                <a:spAutoFit/>
              </a:bodyPr>
              <a:lstStyle/>
              <a:p>
                <a:endParaRPr lang="en-US" sz="2400" b="1"/>
              </a:p>
            </p:txBody>
          </p:sp>
        </p:grpSp>
        <p:pic>
          <p:nvPicPr>
            <p:cNvPr id="13" name="Picture 12"/>
            <p:cNvPicPr>
              <a:picLocks noChangeAspect="1"/>
            </p:cNvPicPr>
            <p:nvPr/>
          </p:nvPicPr>
          <p:blipFill rotWithShape="1">
            <a:blip r:embed="rId3"/>
            <a:srcRect l="27175" r="33216"/>
            <a:stretch/>
          </p:blipFill>
          <p:spPr>
            <a:xfrm>
              <a:off x="8620036" y="236722"/>
              <a:ext cx="2616001" cy="2316711"/>
            </a:xfrm>
            <a:prstGeom prst="rect">
              <a:avLst/>
            </a:prstGeom>
          </p:spPr>
        </p:pic>
        <p:sp>
          <p:nvSpPr>
            <p:cNvPr id="24" name="Rectangle 23"/>
            <p:cNvSpPr/>
            <p:nvPr/>
          </p:nvSpPr>
          <p:spPr>
            <a:xfrm>
              <a:off x="8129119" y="2580309"/>
              <a:ext cx="3473801" cy="830997"/>
            </a:xfrm>
            <a:prstGeom prst="rect">
              <a:avLst/>
            </a:prstGeom>
          </p:spPr>
          <p:txBody>
            <a:bodyPr wrap="square">
              <a:spAutoFit/>
            </a:bodyPr>
            <a:lstStyle/>
            <a:p>
              <a:pPr algn="ctr"/>
              <a:r>
                <a:rPr lang="en-US" sz="2400" b="1" i="0">
                  <a:effectLst/>
                  <a:latin typeface="Times New Roman" panose="02020603050405020304" pitchFamily="18" charset="0"/>
                </a:rPr>
                <a:t>Biển báo nguy hiểm P</a:t>
              </a:r>
              <a:r>
                <a:rPr lang="vi-VN" sz="2400" b="1">
                  <a:latin typeface="Times New Roman" panose="02020603050405020304" pitchFamily="18" charset="0"/>
                </a:rPr>
                <a:t>hía trước có người đi bộ</a:t>
              </a:r>
              <a:endParaRPr lang="en-US" sz="2400" b="1"/>
            </a:p>
          </p:txBody>
        </p:sp>
      </p:grpSp>
      <p:grpSp>
        <p:nvGrpSpPr>
          <p:cNvPr id="16" name="Group 15"/>
          <p:cNvGrpSpPr/>
          <p:nvPr/>
        </p:nvGrpSpPr>
        <p:grpSpPr>
          <a:xfrm>
            <a:off x="1924258" y="3513084"/>
            <a:ext cx="3627312" cy="3277953"/>
            <a:chOff x="1924258" y="3513084"/>
            <a:chExt cx="3627312" cy="3277953"/>
          </a:xfrm>
        </p:grpSpPr>
        <p:grpSp>
          <p:nvGrpSpPr>
            <p:cNvPr id="10" name="Group 9"/>
            <p:cNvGrpSpPr/>
            <p:nvPr/>
          </p:nvGrpSpPr>
          <p:grpSpPr>
            <a:xfrm>
              <a:off x="1924258" y="3513084"/>
              <a:ext cx="3627312" cy="3255818"/>
              <a:chOff x="7552010" y="607087"/>
              <a:chExt cx="2855316" cy="3255818"/>
            </a:xfrm>
          </p:grpSpPr>
          <p:sp>
            <p:nvSpPr>
              <p:cNvPr id="8" name="Rounded Rectangle 7"/>
              <p:cNvSpPr/>
              <p:nvPr/>
            </p:nvSpPr>
            <p:spPr>
              <a:xfrm>
                <a:off x="7552010" y="607087"/>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33854" y="3073874"/>
                <a:ext cx="2773472" cy="461665"/>
              </a:xfrm>
              <a:prstGeom prst="rect">
                <a:avLst/>
              </a:prstGeom>
            </p:spPr>
            <p:txBody>
              <a:bodyPr wrap="square">
                <a:spAutoFit/>
              </a:bodyPr>
              <a:lstStyle/>
              <a:p>
                <a:pPr algn="ctr"/>
                <a:endParaRPr lang="en-US" sz="2400" b="1"/>
              </a:p>
            </p:txBody>
          </p:sp>
        </p:grpSp>
        <p:pic>
          <p:nvPicPr>
            <p:cNvPr id="4102" name="Picture 6" descr="Biển báo “Công trường đang thi công W.227” là biển báo dùng để báo hiệu cho  người tham gia giao thông được biết đoạn đường phía trước đang tiến hành  thi c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026" y="3701824"/>
              <a:ext cx="2395804" cy="219922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980784" y="5960040"/>
              <a:ext cx="3473801" cy="830997"/>
            </a:xfrm>
            <a:prstGeom prst="rect">
              <a:avLst/>
            </a:prstGeom>
          </p:spPr>
          <p:txBody>
            <a:bodyPr wrap="square">
              <a:spAutoFit/>
            </a:bodyPr>
            <a:lstStyle/>
            <a:p>
              <a:pPr algn="ctr"/>
              <a:r>
                <a:rPr lang="en-US" sz="2400" b="1" i="0">
                  <a:effectLst/>
                  <a:latin typeface="Times New Roman" panose="02020603050405020304" pitchFamily="18" charset="0"/>
                </a:rPr>
                <a:t>Biển báo nguy hiểm P</a:t>
              </a:r>
              <a:r>
                <a:rPr lang="vi-VN" sz="2400" b="1">
                  <a:latin typeface="Times New Roman" panose="02020603050405020304" pitchFamily="18" charset="0"/>
                </a:rPr>
                <a:t>hía trước có </a:t>
              </a:r>
              <a:r>
                <a:rPr lang="en-US" sz="2400" b="1">
                  <a:latin typeface="Times New Roman" panose="02020603050405020304" pitchFamily="18" charset="0"/>
                </a:rPr>
                <a:t>công trường</a:t>
              </a:r>
              <a:endParaRPr lang="en-US" sz="2400" b="1"/>
            </a:p>
          </p:txBody>
        </p:sp>
      </p:grpSp>
      <p:grpSp>
        <p:nvGrpSpPr>
          <p:cNvPr id="20" name="Group 19"/>
          <p:cNvGrpSpPr/>
          <p:nvPr/>
        </p:nvGrpSpPr>
        <p:grpSpPr>
          <a:xfrm>
            <a:off x="5993985" y="3513084"/>
            <a:ext cx="3520437" cy="3255818"/>
            <a:chOff x="5957618" y="3510439"/>
            <a:chExt cx="3520437" cy="3255818"/>
          </a:xfrm>
        </p:grpSpPr>
        <p:sp>
          <p:nvSpPr>
            <p:cNvPr id="14" name="Rounded Rectangle 13"/>
            <p:cNvSpPr/>
            <p:nvPr/>
          </p:nvSpPr>
          <p:spPr>
            <a:xfrm>
              <a:off x="5964605" y="3510439"/>
              <a:ext cx="3513450"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Biển nào báo hiệu nguy hiểm giao nhau với đường sắ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9811" y="3757533"/>
              <a:ext cx="2262063" cy="198641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5957618" y="5845742"/>
              <a:ext cx="3473801" cy="830997"/>
            </a:xfrm>
            <a:prstGeom prst="rect">
              <a:avLst/>
            </a:prstGeom>
          </p:spPr>
          <p:txBody>
            <a:bodyPr wrap="square">
              <a:spAutoFit/>
            </a:bodyPr>
            <a:lstStyle/>
            <a:p>
              <a:pPr algn="ctr"/>
              <a:r>
                <a:rPr lang="en-US" sz="2400" b="1" i="0">
                  <a:effectLst/>
                  <a:latin typeface="Times New Roman" panose="02020603050405020304" pitchFamily="18" charset="0"/>
                </a:rPr>
                <a:t>Biển báo nguy hiểm Giao nhau với đường sắt</a:t>
              </a:r>
              <a:endParaRPr lang="en-US" sz="2400" b="1"/>
            </a:p>
          </p:txBody>
        </p:sp>
      </p:grpSp>
    </p:spTree>
    <p:extLst>
      <p:ext uri="{BB962C8B-B14F-4D97-AF65-F5344CB8AC3E}">
        <p14:creationId xmlns:p14="http://schemas.microsoft.com/office/powerpoint/2010/main" val="22696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5566" y="2251259"/>
            <a:ext cx="7579908" cy="1862048"/>
          </a:xfrm>
          <a:prstGeom prst="rect">
            <a:avLst/>
          </a:prstGeom>
          <a:noFill/>
        </p:spPr>
        <p:txBody>
          <a:bodyPr wrap="square" rtlCol="0">
            <a:spAutoFit/>
          </a:bodyPr>
          <a:lstStyle/>
          <a:p>
            <a:pPr algn="ctr"/>
            <a:r>
              <a:rPr lang="en-US" sz="11500" b="1">
                <a:solidFill>
                  <a:srgbClr val="8F77AD"/>
                </a:solidFill>
                <a:effectLst/>
                <a:latin typeface="Merriweather" panose="00000500000000000000" pitchFamily="2" charset="0"/>
                <a:cs typeface="milk tea Med" pitchFamily="2" charset="-34"/>
              </a:rPr>
              <a:t>TRÒ CHƠI</a:t>
            </a:r>
            <a:endParaRPr lang="en-US" sz="11500" b="1" dirty="0">
              <a:solidFill>
                <a:srgbClr val="8F77AD"/>
              </a:solidFill>
              <a:effectLst/>
              <a:latin typeface="Merriweather" panose="00000500000000000000" pitchFamily="2" charset="0"/>
              <a:cs typeface="milk tea Med" pitchFamily="2" charset="-34"/>
            </a:endParaRPr>
          </a:p>
        </p:txBody>
      </p:sp>
    </p:spTree>
    <p:extLst>
      <p:ext uri="{BB962C8B-B14F-4D97-AF65-F5344CB8AC3E}">
        <p14:creationId xmlns:p14="http://schemas.microsoft.com/office/powerpoint/2010/main" val="26996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1: Các đặc điểm của biển báo cấm?</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942108" y="1558635"/>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tròn</a:t>
            </a:r>
          </a:p>
        </p:txBody>
      </p:sp>
      <p:pic>
        <p:nvPicPr>
          <p:cNvPr id="4" name="Picture 4" descr="Biển báo cấm xe gắn má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6352" y="1557002"/>
            <a:ext cx="2687008" cy="268700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456352" y="4987636"/>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5. </a:t>
            </a:r>
            <a:r>
              <a:rPr lang="en-US" sz="2800">
                <a:solidFill>
                  <a:schemeClr val="tx1"/>
                </a:solidFill>
                <a:latin typeface="Times New Roman" panose="02020603050405020304" pitchFamily="18" charset="0"/>
                <a:cs typeface="Times New Roman" panose="02020603050405020304" pitchFamily="18" charset="0"/>
              </a:rPr>
              <a:t>Tất cả đáp án trên</a:t>
            </a:r>
          </a:p>
        </p:txBody>
      </p:sp>
      <p:sp>
        <p:nvSpPr>
          <p:cNvPr id="7" name="Rounded Rectangle 6"/>
          <p:cNvSpPr/>
          <p:nvPr/>
        </p:nvSpPr>
        <p:spPr>
          <a:xfrm>
            <a:off x="8312725" y="3442854"/>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4. </a:t>
            </a:r>
            <a:r>
              <a:rPr lang="vi-VN" sz="2800">
                <a:solidFill>
                  <a:schemeClr val="tx1"/>
                </a:solidFill>
                <a:latin typeface="Times New Roman" panose="02020603050405020304" pitchFamily="18" charset="0"/>
                <a:cs typeface="Times New Roman" panose="02020603050405020304" pitchFamily="18" charset="0"/>
              </a:rPr>
              <a:t>Biểu tượng cấm màu đen</a:t>
            </a:r>
          </a:p>
        </p:txBody>
      </p:sp>
      <p:sp>
        <p:nvSpPr>
          <p:cNvPr id="8" name="Rounded Rectangle 7"/>
          <p:cNvSpPr/>
          <p:nvPr/>
        </p:nvSpPr>
        <p:spPr>
          <a:xfrm>
            <a:off x="942107" y="3442854"/>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3. </a:t>
            </a:r>
            <a:r>
              <a:rPr lang="en-US" sz="2800">
                <a:solidFill>
                  <a:schemeClr val="tx1"/>
                </a:solidFill>
                <a:latin typeface="Times New Roman" panose="02020603050405020304" pitchFamily="18" charset="0"/>
                <a:cs typeface="Times New Roman" panose="02020603050405020304" pitchFamily="18" charset="0"/>
              </a:rPr>
              <a:t>Viền màu đỏ</a:t>
            </a:r>
          </a:p>
        </p:txBody>
      </p:sp>
      <p:sp>
        <p:nvSpPr>
          <p:cNvPr id="9" name="Rounded Rectangle 8"/>
          <p:cNvSpPr/>
          <p:nvPr/>
        </p:nvSpPr>
        <p:spPr>
          <a:xfrm>
            <a:off x="8312725" y="1557002"/>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a:t>
            </a:r>
            <a:r>
              <a:rPr lang="en-US" sz="2800">
                <a:solidFill>
                  <a:schemeClr val="tx1"/>
                </a:solidFill>
                <a:latin typeface="Times New Roman" panose="02020603050405020304" pitchFamily="18" charset="0"/>
                <a:cs typeface="Times New Roman" panose="02020603050405020304" pitchFamily="18" charset="0"/>
              </a:rPr>
              <a:t>Nền màu trắng</a:t>
            </a:r>
          </a:p>
        </p:txBody>
      </p:sp>
    </p:spTree>
    <p:extLst>
      <p:ext uri="{BB962C8B-B14F-4D97-AF65-F5344CB8AC3E}">
        <p14:creationId xmlns:p14="http://schemas.microsoft.com/office/powerpoint/2010/main" val="373083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2: Các đặc điểm của biển chỉ dẫn?</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942108" y="1558635"/>
            <a:ext cx="2743201" cy="372202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vuông,</a:t>
            </a:r>
          </a:p>
          <a:p>
            <a:pPr algn="ctr"/>
            <a:r>
              <a:rPr lang="en-US" sz="2800">
                <a:solidFill>
                  <a:schemeClr val="tx1"/>
                </a:solidFill>
                <a:latin typeface="Times New Roman" panose="02020603050405020304" pitchFamily="18" charset="0"/>
                <a:cs typeface="Times New Roman" panose="02020603050405020304" pitchFamily="18" charset="0"/>
              </a:rPr>
              <a:t>chữ nhật</a:t>
            </a:r>
          </a:p>
          <a:p>
            <a:pPr algn="ctr"/>
            <a:r>
              <a:rPr lang="en-US" sz="2800">
                <a:solidFill>
                  <a:schemeClr val="tx1"/>
                </a:solidFill>
                <a:latin typeface="Times New Roman" panose="02020603050405020304" pitchFamily="18" charset="0"/>
                <a:cs typeface="Times New Roman" panose="02020603050405020304" pitchFamily="18" charset="0"/>
              </a:rPr>
              <a:t>Nền màu xanh</a:t>
            </a:r>
          </a:p>
          <a:p>
            <a:pPr algn="ctr"/>
            <a:r>
              <a:rPr lang="vi-VN" sz="2800">
                <a:solidFill>
                  <a:schemeClr val="tx1"/>
                </a:solidFill>
                <a:latin typeface="Times New Roman" panose="02020603050405020304" pitchFamily="18" charset="0"/>
                <a:cs typeface="Times New Roman" panose="02020603050405020304" pitchFamily="18" charset="0"/>
              </a:rPr>
              <a:t>Biểu tượng</a:t>
            </a:r>
          </a:p>
          <a:p>
            <a:pPr algn="ctr"/>
            <a:r>
              <a:rPr lang="vi-VN" sz="2800">
                <a:solidFill>
                  <a:schemeClr val="tx1"/>
                </a:solidFill>
                <a:latin typeface="Times New Roman" panose="02020603050405020304" pitchFamily="18" charset="0"/>
                <a:cs typeface="Times New Roman" panose="02020603050405020304" pitchFamily="18" charset="0"/>
              </a:rPr>
              <a:t> màu trắng</a:t>
            </a:r>
          </a:p>
          <a:p>
            <a:pPr algn="ctr"/>
            <a:endParaRPr lang="en-US" sz="2800">
              <a:solidFill>
                <a:schemeClr val="tx1"/>
              </a:solidFill>
              <a:latin typeface="Times New Roman" panose="02020603050405020304" pitchFamily="18" charset="0"/>
              <a:cs typeface="Times New Roman" panose="02020603050405020304" pitchFamily="18" charset="0"/>
            </a:endParaRPr>
          </a:p>
        </p:txBody>
      </p:sp>
      <p:pic>
        <p:nvPicPr>
          <p:cNvPr id="9" name="Picture 2" descr="Biển số I.434a &quot;Bến xe buýt&quot; được quy định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147" y="1557002"/>
            <a:ext cx="2378406" cy="315901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8335391" y="1558635"/>
            <a:ext cx="2743201" cy="372202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vuông,</a:t>
            </a:r>
          </a:p>
          <a:p>
            <a:pPr algn="ctr"/>
            <a:r>
              <a:rPr lang="en-US" sz="2800">
                <a:solidFill>
                  <a:schemeClr val="tx1"/>
                </a:solidFill>
                <a:latin typeface="Times New Roman" panose="02020603050405020304" pitchFamily="18" charset="0"/>
                <a:cs typeface="Times New Roman" panose="02020603050405020304" pitchFamily="18" charset="0"/>
              </a:rPr>
              <a:t>chữ nhật</a:t>
            </a:r>
          </a:p>
          <a:p>
            <a:pPr algn="ctr"/>
            <a:r>
              <a:rPr lang="en-US" sz="2800">
                <a:solidFill>
                  <a:schemeClr val="tx1"/>
                </a:solidFill>
                <a:latin typeface="Times New Roman" panose="02020603050405020304" pitchFamily="18" charset="0"/>
                <a:cs typeface="Times New Roman" panose="02020603050405020304" pitchFamily="18" charset="0"/>
              </a:rPr>
              <a:t>Nền màu đỏ.</a:t>
            </a:r>
          </a:p>
          <a:p>
            <a:pPr algn="ctr"/>
            <a:r>
              <a:rPr lang="vi-VN" sz="2800">
                <a:solidFill>
                  <a:schemeClr val="tx1"/>
                </a:solidFill>
                <a:latin typeface="Times New Roman" panose="02020603050405020304" pitchFamily="18" charset="0"/>
                <a:cs typeface="Times New Roman" panose="02020603050405020304" pitchFamily="18" charset="0"/>
              </a:rPr>
              <a:t>Biểu tượng</a:t>
            </a:r>
          </a:p>
          <a:p>
            <a:pPr algn="ctr"/>
            <a:r>
              <a:rPr lang="vi-VN" sz="2800">
                <a:solidFill>
                  <a:schemeClr val="tx1"/>
                </a:solidFill>
                <a:latin typeface="Times New Roman" panose="02020603050405020304" pitchFamily="18" charset="0"/>
                <a:cs typeface="Times New Roman" panose="02020603050405020304" pitchFamily="18" charset="0"/>
              </a:rPr>
              <a:t> màu trắng</a:t>
            </a:r>
          </a:p>
          <a:p>
            <a:pPr algn="ctr"/>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05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3: Các đặc điểm của biển nguy hiểm?</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61" y="2117903"/>
            <a:ext cx="3039927" cy="2631197"/>
          </a:xfrm>
          <a:prstGeom prst="rect">
            <a:avLst/>
          </a:prstGeom>
        </p:spPr>
      </p:pic>
      <p:sp>
        <p:nvSpPr>
          <p:cNvPr id="4" name="Rounded Rectangle 3"/>
          <p:cNvSpPr/>
          <p:nvPr/>
        </p:nvSpPr>
        <p:spPr>
          <a:xfrm>
            <a:off x="4001944" y="1492826"/>
            <a:ext cx="2327563" cy="450965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1. </a:t>
            </a:r>
          </a:p>
          <a:p>
            <a:r>
              <a:rPr lang="en-US"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Dạng hình </a:t>
            </a:r>
          </a:p>
          <a:p>
            <a:r>
              <a:rPr lang="en-US" sz="2800">
                <a:solidFill>
                  <a:schemeClr val="tx1"/>
                </a:solidFill>
                <a:latin typeface="Times New Roman" panose="02020603050405020304" pitchFamily="18" charset="0"/>
                <a:cs typeface="Times New Roman" panose="02020603050405020304" pitchFamily="18" charset="0"/>
              </a:rPr>
              <a:t>tam giác</a:t>
            </a:r>
          </a:p>
          <a:p>
            <a:r>
              <a:rPr lang="en-US" sz="2800">
                <a:solidFill>
                  <a:schemeClr val="tx1"/>
                </a:solidFill>
                <a:latin typeface="Times New Roman" panose="02020603050405020304" pitchFamily="18" charset="0"/>
                <a:cs typeface="Times New Roman" panose="02020603050405020304" pitchFamily="18" charset="0"/>
              </a:rPr>
              <a:t>- Nền màu vàng</a:t>
            </a:r>
          </a:p>
          <a:p>
            <a:r>
              <a:rPr lang="en-US" sz="2800">
                <a:solidFill>
                  <a:schemeClr val="tx1"/>
                </a:solidFill>
                <a:latin typeface="Times New Roman" panose="02020603050405020304" pitchFamily="18" charset="0"/>
                <a:cs typeface="Times New Roman" panose="02020603050405020304" pitchFamily="18" charset="0"/>
              </a:rPr>
              <a:t>- Viền màu đỏ</a:t>
            </a:r>
          </a:p>
          <a:p>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Biểu tượng</a:t>
            </a:r>
          </a:p>
          <a:p>
            <a:r>
              <a:rPr lang="vi-VN" sz="280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6622473" y="1468580"/>
            <a:ext cx="2382982" cy="455814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a:t>
            </a:r>
          </a:p>
          <a:p>
            <a:r>
              <a:rPr lang="en-US"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Dạng hình </a:t>
            </a:r>
          </a:p>
          <a:p>
            <a:r>
              <a:rPr lang="en-US" sz="2800">
                <a:solidFill>
                  <a:schemeClr val="tx1"/>
                </a:solidFill>
                <a:latin typeface="Times New Roman" panose="02020603050405020304" pitchFamily="18" charset="0"/>
                <a:cs typeface="Times New Roman" panose="02020603050405020304" pitchFamily="18" charset="0"/>
              </a:rPr>
              <a:t>tròn</a:t>
            </a:r>
          </a:p>
          <a:p>
            <a:r>
              <a:rPr lang="en-US" sz="2800">
                <a:solidFill>
                  <a:schemeClr val="tx1"/>
                </a:solidFill>
                <a:latin typeface="Times New Roman" panose="02020603050405020304" pitchFamily="18" charset="0"/>
                <a:cs typeface="Times New Roman" panose="02020603050405020304" pitchFamily="18" charset="0"/>
              </a:rPr>
              <a:t>- Nền màu vàng</a:t>
            </a:r>
          </a:p>
          <a:p>
            <a:r>
              <a:rPr lang="en-US" sz="2800">
                <a:solidFill>
                  <a:schemeClr val="tx1"/>
                </a:solidFill>
                <a:latin typeface="Times New Roman" panose="02020603050405020304" pitchFamily="18" charset="0"/>
                <a:cs typeface="Times New Roman" panose="02020603050405020304" pitchFamily="18" charset="0"/>
              </a:rPr>
              <a:t>- Viền màu đỏ</a:t>
            </a:r>
          </a:p>
          <a:p>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Biểu tượng</a:t>
            </a:r>
          </a:p>
          <a:p>
            <a:r>
              <a:rPr lang="vi-VN" sz="280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9298421" y="1492826"/>
            <a:ext cx="2325543" cy="455814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3. </a:t>
            </a:r>
          </a:p>
          <a:p>
            <a:r>
              <a:rPr lang="en-US"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Dạng hình </a:t>
            </a:r>
          </a:p>
          <a:p>
            <a:r>
              <a:rPr lang="en-US" sz="2800">
                <a:solidFill>
                  <a:schemeClr val="tx1"/>
                </a:solidFill>
                <a:latin typeface="Times New Roman" panose="02020603050405020304" pitchFamily="18" charset="0"/>
                <a:cs typeface="Times New Roman" panose="02020603050405020304" pitchFamily="18" charset="0"/>
              </a:rPr>
              <a:t>tam giác</a:t>
            </a:r>
          </a:p>
          <a:p>
            <a:r>
              <a:rPr lang="en-US" sz="2800">
                <a:solidFill>
                  <a:schemeClr val="tx1"/>
                </a:solidFill>
                <a:latin typeface="Times New Roman" panose="02020603050405020304" pitchFamily="18" charset="0"/>
                <a:cs typeface="Times New Roman" panose="02020603050405020304" pitchFamily="18" charset="0"/>
              </a:rPr>
              <a:t>- Nền màu xanh</a:t>
            </a:r>
          </a:p>
          <a:p>
            <a:r>
              <a:rPr lang="en-US" sz="2800">
                <a:solidFill>
                  <a:schemeClr val="tx1"/>
                </a:solidFill>
                <a:latin typeface="Times New Roman" panose="02020603050405020304" pitchFamily="18" charset="0"/>
                <a:cs typeface="Times New Roman" panose="02020603050405020304" pitchFamily="18" charset="0"/>
              </a:rPr>
              <a:t>- Viền màu đỏ</a:t>
            </a:r>
          </a:p>
          <a:p>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Biểu tượng</a:t>
            </a:r>
          </a:p>
          <a:p>
            <a:r>
              <a:rPr lang="vi-VN" sz="280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7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4: </a:t>
            </a:r>
            <a:r>
              <a:rPr lang="vi-VN" sz="3200" b="1" dirty="0">
                <a:solidFill>
                  <a:srgbClr val="7030A0"/>
                </a:solidFill>
                <a:latin typeface="Times New Roman" pitchFamily="18" charset="0"/>
                <a:cs typeface="Times New Roman" pitchFamily="18" charset="0"/>
              </a:rPr>
              <a:t>Có mấy nhóm biển báo?</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sp>
        <p:nvSpPr>
          <p:cNvPr id="3" name="TextBox 2">
            <a:extLst>
              <a:ext uri="{FF2B5EF4-FFF2-40B4-BE49-F238E27FC236}">
                <a16:creationId xmlns:a16="http://schemas.microsoft.com/office/drawing/2014/main" id="{02D415E2-7223-644A-A7D9-B4DD3D4DAEB5}"/>
              </a:ext>
            </a:extLst>
          </p:cNvPr>
          <p:cNvSpPr txBox="1"/>
          <p:nvPr/>
        </p:nvSpPr>
        <p:spPr>
          <a:xfrm>
            <a:off x="1559496" y="1844824"/>
            <a:ext cx="2552302" cy="769441"/>
          </a:xfrm>
          <a:prstGeom prst="rect">
            <a:avLst/>
          </a:prstGeom>
          <a:solidFill>
            <a:schemeClr val="tx2">
              <a:lumMod val="20000"/>
              <a:lumOff val="80000"/>
            </a:schemeClr>
          </a:solidFill>
          <a:ln>
            <a:solidFill>
              <a:schemeClr val="accent1">
                <a:lumMod val="40000"/>
                <a:lumOff val="60000"/>
              </a:schemeClr>
            </a:solidFill>
          </a:ln>
        </p:spPr>
        <p:txBody>
          <a:bodyPr wrap="none" rtlCol="0">
            <a:spAutoFit/>
          </a:bodyPr>
          <a:lstStyle/>
          <a:p>
            <a:r>
              <a:rPr lang="vi-VN" sz="4400" b="1" dirty="0">
                <a:latin typeface="Times New Roman" panose="02020603050405020304" pitchFamily="18" charset="0"/>
                <a:cs typeface="Times New Roman" panose="02020603050405020304" pitchFamily="18" charset="0"/>
              </a:rPr>
              <a:t>1. 2 nhóm</a:t>
            </a:r>
          </a:p>
        </p:txBody>
      </p:sp>
      <p:sp>
        <p:nvSpPr>
          <p:cNvPr id="33" name="TextBox 32">
            <a:extLst>
              <a:ext uri="{FF2B5EF4-FFF2-40B4-BE49-F238E27FC236}">
                <a16:creationId xmlns:a16="http://schemas.microsoft.com/office/drawing/2014/main" id="{DFDA0D1D-70E9-EA47-A323-F9F885C715F2}"/>
              </a:ext>
            </a:extLst>
          </p:cNvPr>
          <p:cNvSpPr txBox="1"/>
          <p:nvPr/>
        </p:nvSpPr>
        <p:spPr>
          <a:xfrm>
            <a:off x="2711624" y="3091607"/>
            <a:ext cx="2552302" cy="769441"/>
          </a:xfrm>
          <a:prstGeom prst="rect">
            <a:avLst/>
          </a:prstGeom>
          <a:solidFill>
            <a:schemeClr val="accent6">
              <a:lumMod val="40000"/>
              <a:lumOff val="60000"/>
            </a:schemeClr>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3 nhóm</a:t>
            </a:r>
          </a:p>
        </p:txBody>
      </p:sp>
      <p:sp>
        <p:nvSpPr>
          <p:cNvPr id="34" name="TextBox 33">
            <a:extLst>
              <a:ext uri="{FF2B5EF4-FFF2-40B4-BE49-F238E27FC236}">
                <a16:creationId xmlns:a16="http://schemas.microsoft.com/office/drawing/2014/main" id="{67023188-4B58-7241-B17A-04E76C28458D}"/>
              </a:ext>
            </a:extLst>
          </p:cNvPr>
          <p:cNvSpPr txBox="1"/>
          <p:nvPr/>
        </p:nvSpPr>
        <p:spPr>
          <a:xfrm>
            <a:off x="5487914" y="5755903"/>
            <a:ext cx="2552302" cy="769441"/>
          </a:xfrm>
          <a:prstGeom prst="rect">
            <a:avLst/>
          </a:prstGeom>
          <a:solidFill>
            <a:schemeClr val="accent3">
              <a:lumMod val="60000"/>
              <a:lumOff val="40000"/>
            </a:schemeClr>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5 nhóm</a:t>
            </a:r>
          </a:p>
        </p:txBody>
      </p:sp>
      <p:sp>
        <p:nvSpPr>
          <p:cNvPr id="36" name="TextBox 35">
            <a:extLst>
              <a:ext uri="{FF2B5EF4-FFF2-40B4-BE49-F238E27FC236}">
                <a16:creationId xmlns:a16="http://schemas.microsoft.com/office/drawing/2014/main" id="{65B011C4-3187-E24F-8ED7-BD1EFD31D853}"/>
              </a:ext>
            </a:extLst>
          </p:cNvPr>
          <p:cNvSpPr txBox="1"/>
          <p:nvPr/>
        </p:nvSpPr>
        <p:spPr>
          <a:xfrm>
            <a:off x="3975746" y="4459759"/>
            <a:ext cx="2552302" cy="769441"/>
          </a:xfrm>
          <a:prstGeom prst="rect">
            <a:avLst/>
          </a:prstGeom>
          <a:solidFill>
            <a:srgbClr val="FF0000"/>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4 nhóm</a:t>
            </a:r>
          </a:p>
        </p:txBody>
      </p:sp>
    </p:spTree>
    <p:extLst>
      <p:ext uri="{BB962C8B-B14F-4D97-AF65-F5344CB8AC3E}">
        <p14:creationId xmlns:p14="http://schemas.microsoft.com/office/powerpoint/2010/main" val="252715854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0-#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0-#ppt_w/2"/>
                                          </p:val>
                                        </p:tav>
                                        <p:tav tm="100000">
                                          <p:val>
                                            <p:strVal val="#ppt_x"/>
                                          </p:val>
                                        </p:tav>
                                      </p:tavLst>
                                    </p:anim>
                                    <p:anim calcmode="lin" valueType="num">
                                      <p:cBhvr additive="base">
                                        <p:cTn id="2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0-#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3"/>
                                        </p:tgtEl>
                                        <p:attrNameLst>
                                          <p:attrName>ppt_y</p:attrName>
                                        </p:attrNameLst>
                                      </p:cBhvr>
                                      <p:tavLst>
                                        <p:tav tm="0">
                                          <p:val>
                                            <p:strVal val="#ppt_y"/>
                                          </p:val>
                                        </p:tav>
                                        <p:tav tm="100000">
                                          <p:val>
                                            <p:strVal val="#ppt_y+#ppt_h*1.125000"/>
                                          </p:val>
                                        </p:tav>
                                      </p:tavLst>
                                    </p:anim>
                                    <p:animEffect transition="out" filter="wipe(down)">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2" presetClass="exit" presetSubtype="4" fill="hold" grpId="1" nodeType="withEffect">
                                  <p:stCondLst>
                                    <p:cond delay="0"/>
                                  </p:stCondLst>
                                  <p:childTnLst>
                                    <p:anim calcmode="lin" valueType="num">
                                      <p:cBhvr additive="base">
                                        <p:cTn id="43" dur="500"/>
                                        <p:tgtEl>
                                          <p:spTgt spid="33"/>
                                        </p:tgtEl>
                                        <p:attrNameLst>
                                          <p:attrName>ppt_y</p:attrName>
                                        </p:attrNameLst>
                                      </p:cBhvr>
                                      <p:tavLst>
                                        <p:tav tm="0">
                                          <p:val>
                                            <p:strVal val="#ppt_y"/>
                                          </p:val>
                                        </p:tav>
                                        <p:tav tm="100000">
                                          <p:val>
                                            <p:strVal val="#ppt_y+#ppt_h*1.125000"/>
                                          </p:val>
                                        </p:tav>
                                      </p:tavLst>
                                    </p:anim>
                                    <p:animEffect transition="out" filter="wipe(down)">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42" presetClass="path" presetSubtype="0" accel="50000" decel="50000" fill="hold" grpId="1" nodeType="withEffect">
                                  <p:stCondLst>
                                    <p:cond delay="0"/>
                                  </p:stCondLst>
                                  <p:childTnLst>
                                    <p:animMotion origin="layout" path="M 8.33333E-7 0 L 0.00104 -0.20625 " pathEditMode="relative" rAng="0" ptsTypes="AA">
                                      <p:cBhvr>
                                        <p:cTn id="47" dur="2000" fill="hold"/>
                                        <p:tgtEl>
                                          <p:spTgt spid="36"/>
                                        </p:tgtEl>
                                        <p:attrNameLst>
                                          <p:attrName>ppt_x</p:attrName>
                                          <p:attrName>ppt_y</p:attrName>
                                        </p:attrNameLst>
                                      </p:cBhvr>
                                      <p:rCtr x="52" y="-10324"/>
                                    </p:animMotion>
                                  </p:childTnLst>
                                </p:cTn>
                              </p:par>
                              <p:par>
                                <p:cTn id="48" presetID="12" presetClass="exit" presetSubtype="4" fill="hold" grpId="1" nodeType="withEffect">
                                  <p:stCondLst>
                                    <p:cond delay="0"/>
                                  </p:stCondLst>
                                  <p:childTnLst>
                                    <p:anim calcmode="lin" valueType="num">
                                      <p:cBhvr additive="base">
                                        <p:cTn id="49" dur="500"/>
                                        <p:tgtEl>
                                          <p:spTgt spid="34"/>
                                        </p:tgtEl>
                                        <p:attrNameLst>
                                          <p:attrName>ppt_y</p:attrName>
                                        </p:attrNameLst>
                                      </p:cBhvr>
                                      <p:tavLst>
                                        <p:tav tm="0">
                                          <p:val>
                                            <p:strVal val="#ppt_y"/>
                                          </p:val>
                                        </p:tav>
                                        <p:tav tm="100000">
                                          <p:val>
                                            <p:strVal val="#ppt_y+#ppt_h*1.125000"/>
                                          </p:val>
                                        </p:tav>
                                      </p:tavLst>
                                    </p:anim>
                                    <p:animEffect transition="out" filter="wipe(down)">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3" presetClass="exit" presetSubtype="10" fill="hold" nodeType="clickEffect">
                                  <p:stCondLst>
                                    <p:cond delay="0"/>
                                  </p:stCondLst>
                                  <p:childTnLst>
                                    <p:animEffect transition="out" filter="blinds(horizontal)">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par>
                          <p:cTn id="58" fill="hold">
                            <p:stCondLst>
                              <p:cond delay="500"/>
                            </p:stCondLst>
                            <p:childTnLst>
                              <p:par>
                                <p:cTn id="59" presetID="20"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edge">
                                      <p:cBhvr>
                                        <p:cTn id="61" dur="10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1500"/>
                            </p:stCondLst>
                            <p:childTnLst>
                              <p:par>
                                <p:cTn id="63" presetID="2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edge">
                                      <p:cBhvr>
                                        <p:cTn id="65" dur="10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2500"/>
                            </p:stCondLst>
                            <p:childTnLst>
                              <p:par>
                                <p:cTn id="67" presetID="20"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edge">
                                      <p:cBhvr>
                                        <p:cTn id="69" dur="1000"/>
                                        <p:tgtEl>
                                          <p:spTgt spid="15"/>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3500"/>
                            </p:stCondLst>
                            <p:childTnLst>
                              <p:par>
                                <p:cTn id="71" presetID="20"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edge">
                                      <p:cBhvr>
                                        <p:cTn id="73" dur="1000"/>
                                        <p:tgtEl>
                                          <p:spTgt spid="16"/>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4500"/>
                            </p:stCondLst>
                            <p:childTnLst>
                              <p:par>
                                <p:cTn id="75" presetID="20" presetClass="entr" presetSubtype="0"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edge">
                                      <p:cBhvr>
                                        <p:cTn id="77" dur="1000"/>
                                        <p:tgtEl>
                                          <p:spTgt spid="20"/>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5500"/>
                            </p:stCondLst>
                            <p:childTnLst>
                              <p:par>
                                <p:cTn id="79" presetID="20" presetClass="entr" presetSubtype="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edge">
                                      <p:cBhvr>
                                        <p:cTn id="81" dur="1000"/>
                                        <p:tgtEl>
                                          <p:spTgt spid="21"/>
                                        </p:tgtEl>
                                      </p:cBhvr>
                                    </p:animEffect>
                                  </p:childTnLst>
                                  <p:subTnLst>
                                    <p:audio>
                                      <p:cMediaNode>
                                        <p:cTn display="0" masterRel="sameClick">
                                          <p:stCondLst>
                                            <p:cond evt="begin" delay="0">
                                              <p:tn val="79"/>
                                            </p:cond>
                                          </p:stCondLst>
                                          <p:endCondLst>
                                            <p:cond evt="onStopAudio" delay="0">
                                              <p:tgtEl>
                                                <p:sldTgt/>
                                              </p:tgtEl>
                                            </p:cond>
                                          </p:endCondLst>
                                        </p:cTn>
                                        <p:tgtEl>
                                          <p:sndTgt r:embed="rId4" name="bomb.wav"/>
                                        </p:tgtEl>
                                      </p:cMediaNode>
                                    </p:audio>
                                  </p:subTnLst>
                                </p:cTn>
                              </p:par>
                              <p:par>
                                <p:cTn id="82" presetID="1" presetClass="exit" presetSubtype="0" fill="hold" grpId="1" nodeType="withEffect">
                                  <p:stCondLst>
                                    <p:cond delay="0"/>
                                  </p:stCondLst>
                                  <p:childTnLst>
                                    <p:set>
                                      <p:cBhvr>
                                        <p:cTn id="83" dur="1" fill="hold">
                                          <p:stCondLst>
                                            <p:cond delay="0"/>
                                          </p:stCondLst>
                                        </p:cTn>
                                        <p:tgtEl>
                                          <p:spTgt spid="13"/>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6"/>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1"/>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7"/>
                    </p:tgtEl>
                  </p:cond>
                </p:stCondLst>
                <p:endSync evt="end" delay="0">
                  <p:rtn val="all"/>
                </p:endSync>
                <p:childTnLst>
                  <p:par>
                    <p:cTn id="99" fill="hold">
                      <p:stCondLst>
                        <p:cond delay="0"/>
                      </p:stCondLst>
                      <p:childTnLst>
                        <p:par>
                          <p:cTn id="100" fill="hold">
                            <p:stCondLst>
                              <p:cond delay="0"/>
                            </p:stCondLst>
                            <p:childTnLst>
                              <p:par>
                                <p:cTn id="101" presetID="3" presetClass="exit" presetSubtype="10" fill="hold" nodeType="clickEffect">
                                  <p:stCondLst>
                                    <p:cond delay="0"/>
                                  </p:stCondLst>
                                  <p:childTnLst>
                                    <p:animEffect transition="out" filter="blinds(horizontal)">
                                      <p:cBhvr>
                                        <p:cTn id="102" dur="500"/>
                                        <p:tgtEl>
                                          <p:spTgt spid="27"/>
                                        </p:tgtEl>
                                      </p:cBhvr>
                                    </p:animEffect>
                                    <p:set>
                                      <p:cBhvr>
                                        <p:cTn id="103" dur="1" fill="hold">
                                          <p:stCondLst>
                                            <p:cond delay="499"/>
                                          </p:stCondLst>
                                        </p:cTn>
                                        <p:tgtEl>
                                          <p:spTgt spid="27"/>
                                        </p:tgtEl>
                                        <p:attrNameLst>
                                          <p:attrName>style.visibility</p:attrName>
                                        </p:attrNameLst>
                                      </p:cBhvr>
                                      <p:to>
                                        <p:strVal val="hidden"/>
                                      </p:to>
                                    </p:set>
                                  </p:childTnLst>
                                </p:cTn>
                              </p:par>
                            </p:childTnLst>
                          </p:cTn>
                        </p:par>
                        <p:par>
                          <p:cTn id="104" fill="hold">
                            <p:stCondLst>
                              <p:cond delay="500"/>
                            </p:stCondLst>
                            <p:childTnLst>
                              <p:par>
                                <p:cTn id="105" presetID="20" presetClass="entr" presetSubtype="0"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edge">
                                      <p:cBhvr>
                                        <p:cTn id="107" dur="1000"/>
                                        <p:tgtEl>
                                          <p:spTgt spid="23"/>
                                        </p:tgtEl>
                                      </p:cBhvr>
                                    </p:animEffec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1500"/>
                            </p:stCondLst>
                            <p:childTnLst>
                              <p:par>
                                <p:cTn id="109" presetID="20" presetClass="entr" presetSubtype="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wedge">
                                      <p:cBhvr>
                                        <p:cTn id="111" dur="1000"/>
                                        <p:tgtEl>
                                          <p:spTgt spid="24"/>
                                        </p:tgtEl>
                                      </p:cBhvr>
                                    </p:animEffec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500"/>
                            </p:stCondLst>
                            <p:childTnLst>
                              <p:par>
                                <p:cTn id="113" presetID="20" presetClass="entr" presetSubtype="0" fill="hold" grpId="0" nodeType="after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edge">
                                      <p:cBhvr>
                                        <p:cTn id="115" dur="1000"/>
                                        <p:tgtEl>
                                          <p:spTgt spid="25"/>
                                        </p:tgtEl>
                                      </p:cBhvr>
                                    </p:animEffec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3500"/>
                            </p:stCondLst>
                            <p:childTnLst>
                              <p:par>
                                <p:cTn id="117" presetID="20" presetClass="entr" presetSubtype="0"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wedge">
                                      <p:cBhvr>
                                        <p:cTn id="119" dur="1000"/>
                                        <p:tgtEl>
                                          <p:spTgt spid="26"/>
                                        </p:tgtEl>
                                      </p:cBhvr>
                                    </p:animEffec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4500"/>
                            </p:stCondLst>
                            <p:childTnLst>
                              <p:par>
                                <p:cTn id="121" presetID="20" presetClass="entr" presetSubtype="0" fill="hold" grpId="0" nodeType="after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wedge">
                                      <p:cBhvr>
                                        <p:cTn id="123" dur="1000"/>
                                        <p:tgtEl>
                                          <p:spTgt spid="28"/>
                                        </p:tgtEl>
                                      </p:cBhvr>
                                    </p:animEffec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4" fill="hold">
                            <p:stCondLst>
                              <p:cond delay="5500"/>
                            </p:stCondLst>
                            <p:childTnLst>
                              <p:par>
                                <p:cTn id="125" presetID="20" presetClass="entr" presetSubtype="0" fill="hold" grpId="0"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wedge">
                                      <p:cBhvr>
                                        <p:cTn id="127" dur="1000"/>
                                        <p:tgtEl>
                                          <p:spTgt spid="29"/>
                                        </p:tgtEl>
                                      </p:cBhvr>
                                    </p:animEffect>
                                  </p:childTnLst>
                                  <p:subTnLst>
                                    <p:audio>
                                      <p:cMediaNode>
                                        <p:cTn display="0" masterRel="sameClick">
                                          <p:stCondLst>
                                            <p:cond evt="begin" delay="0">
                                              <p:tn val="125"/>
                                            </p:cond>
                                          </p:stCondLst>
                                          <p:endCondLst>
                                            <p:cond evt="onStopAudio" delay="0">
                                              <p:tgtEl>
                                                <p:sldTgt/>
                                              </p:tgtEl>
                                            </p:cond>
                                          </p:endCondLst>
                                        </p:cTn>
                                        <p:tgtEl>
                                          <p:sndTgt r:embed="rId4" name="bomb.wav"/>
                                        </p:tgtEl>
                                      </p:cMediaNode>
                                    </p:audio>
                                  </p:subTnLst>
                                </p:cTn>
                              </p:par>
                              <p:par>
                                <p:cTn id="128" presetID="1" presetClass="exit" presetSubtype="0" fill="hold" grpId="1" nodeType="withEffect">
                                  <p:stCondLst>
                                    <p:cond delay="0"/>
                                  </p:stCondLst>
                                  <p:childTnLst>
                                    <p:set>
                                      <p:cBhvr>
                                        <p:cTn id="129" dur="1" fill="hold">
                                          <p:stCondLst>
                                            <p:cond delay="0"/>
                                          </p:stCondLst>
                                        </p:cTn>
                                        <p:tgtEl>
                                          <p:spTgt spid="23"/>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4"/>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5"/>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26"/>
                                        </p:tgtEl>
                                        <p:attrNameLst>
                                          <p:attrName>style.visibility</p:attrName>
                                        </p:attrNameLst>
                                      </p:cBhvr>
                                      <p:to>
                                        <p:strVal val="hidden"/>
                                      </p:to>
                                    </p:set>
                                  </p:childTnLst>
                                </p:cTn>
                              </p:par>
                              <p:par>
                                <p:cTn id="136" presetID="1" presetClass="exit" presetSubtype="0" fill="hold" grpId="0" nodeType="withEffect">
                                  <p:stCondLst>
                                    <p:cond delay="0"/>
                                  </p:stCondLst>
                                  <p:childTnLst>
                                    <p:set>
                                      <p:cBhvr>
                                        <p:cTn id="137" dur="1" fill="hold">
                                          <p:stCondLst>
                                            <p:cond delay="0"/>
                                          </p:stCondLst>
                                        </p:cTn>
                                        <p:tgtEl>
                                          <p:spTgt spid="27"/>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29"/>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P spid="3" grpId="0" animBg="1"/>
      <p:bldP spid="3" grpId="1" animBg="1"/>
      <p:bldP spid="33" grpId="0" animBg="1"/>
      <p:bldP spid="33" grpId="1" animBg="1"/>
      <p:bldP spid="34" grpId="0" animBg="1"/>
      <p:bldP spid="34" grpId="1" animBg="1"/>
      <p:bldP spid="36" grpId="0"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5: </a:t>
            </a:r>
            <a:r>
              <a:rPr lang="vi-VN" sz="3200" b="1" dirty="0">
                <a:solidFill>
                  <a:srgbClr val="7030A0"/>
                </a:solidFill>
                <a:latin typeface="Times New Roman" pitchFamily="18" charset="0"/>
                <a:cs typeface="Times New Roman" pitchFamily="18" charset="0"/>
              </a:rPr>
              <a:t>Biển báo nào là biển báo cấm?</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30" name="Group 29">
            <a:extLst>
              <a:ext uri="{FF2B5EF4-FFF2-40B4-BE49-F238E27FC236}">
                <a16:creationId xmlns:a16="http://schemas.microsoft.com/office/drawing/2014/main" id="{BDB28AAC-CDBA-8540-8126-089C251369B7}"/>
              </a:ext>
            </a:extLst>
          </p:cNvPr>
          <p:cNvGrpSpPr/>
          <p:nvPr/>
        </p:nvGrpSpPr>
        <p:grpSpPr>
          <a:xfrm>
            <a:off x="1415480" y="1640762"/>
            <a:ext cx="2376264" cy="2911309"/>
            <a:chOff x="1415480" y="1700807"/>
            <a:chExt cx="3384376" cy="4378548"/>
          </a:xfrm>
        </p:grpSpPr>
        <p:pic>
          <p:nvPicPr>
            <p:cNvPr id="32" name="Picture 31">
              <a:extLst>
                <a:ext uri="{FF2B5EF4-FFF2-40B4-BE49-F238E27FC236}">
                  <a16:creationId xmlns:a16="http://schemas.microsoft.com/office/drawing/2014/main" id="{3E11222A-621C-8048-A740-DCE55E8C9E4C}"/>
                </a:ext>
              </a:extLst>
            </p:cNvPr>
            <p:cNvPicPr>
              <a:picLocks noChangeAspect="1"/>
            </p:cNvPicPr>
            <p:nvPr/>
          </p:nvPicPr>
          <p:blipFill rotWithShape="1">
            <a:blip r:embed="rId6"/>
            <a:srcRect l="32711" t="2717" r="35014" b="2626"/>
            <a:stretch/>
          </p:blipFill>
          <p:spPr>
            <a:xfrm>
              <a:off x="1415480" y="1700807"/>
              <a:ext cx="3384376" cy="3160979"/>
            </a:xfrm>
            <a:prstGeom prst="rect">
              <a:avLst/>
            </a:prstGeom>
          </p:spPr>
        </p:pic>
        <p:sp>
          <p:nvSpPr>
            <p:cNvPr id="35" name="TextBox 34">
              <a:extLst>
                <a:ext uri="{FF2B5EF4-FFF2-40B4-BE49-F238E27FC236}">
                  <a16:creationId xmlns:a16="http://schemas.microsoft.com/office/drawing/2014/main" id="{1DAA72AD-93AB-A342-81AB-AF792D501C50}"/>
                </a:ext>
              </a:extLst>
            </p:cNvPr>
            <p:cNvSpPr txBox="1"/>
            <p:nvPr/>
          </p:nvSpPr>
          <p:spPr>
            <a:xfrm>
              <a:off x="1759024" y="4829553"/>
              <a:ext cx="2520280" cy="1249802"/>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1</a:t>
              </a:r>
            </a:p>
          </p:txBody>
        </p:sp>
      </p:grpSp>
      <p:grpSp>
        <p:nvGrpSpPr>
          <p:cNvPr id="37" name="Group 36">
            <a:extLst>
              <a:ext uri="{FF2B5EF4-FFF2-40B4-BE49-F238E27FC236}">
                <a16:creationId xmlns:a16="http://schemas.microsoft.com/office/drawing/2014/main" id="{B13BF6FF-41FF-9E40-A977-24EEA36D2968}"/>
              </a:ext>
            </a:extLst>
          </p:cNvPr>
          <p:cNvGrpSpPr/>
          <p:nvPr/>
        </p:nvGrpSpPr>
        <p:grpSpPr>
          <a:xfrm>
            <a:off x="7557218" y="1548754"/>
            <a:ext cx="2237085" cy="2489514"/>
            <a:chOff x="6654130" y="1117278"/>
            <a:chExt cx="3474318" cy="4153164"/>
          </a:xfrm>
        </p:grpSpPr>
        <p:pic>
          <p:nvPicPr>
            <p:cNvPr id="38" name="Picture 37">
              <a:extLst>
                <a:ext uri="{FF2B5EF4-FFF2-40B4-BE49-F238E27FC236}">
                  <a16:creationId xmlns:a16="http://schemas.microsoft.com/office/drawing/2014/main" id="{0C57D74C-2A74-E046-A179-489E37DADB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2064" y="1117278"/>
              <a:ext cx="3456384" cy="3103810"/>
            </a:xfrm>
            <a:prstGeom prst="rect">
              <a:avLst/>
            </a:prstGeom>
          </p:spPr>
        </p:pic>
        <p:sp>
          <p:nvSpPr>
            <p:cNvPr id="39" name="TextBox 38">
              <a:extLst>
                <a:ext uri="{FF2B5EF4-FFF2-40B4-BE49-F238E27FC236}">
                  <a16:creationId xmlns:a16="http://schemas.microsoft.com/office/drawing/2014/main" id="{EA0A9104-B542-BC47-9FC0-A9D9598AC8BA}"/>
                </a:ext>
              </a:extLst>
            </p:cNvPr>
            <p:cNvSpPr txBox="1"/>
            <p:nvPr/>
          </p:nvSpPr>
          <p:spPr>
            <a:xfrm>
              <a:off x="6654130" y="4347112"/>
              <a:ext cx="3126954" cy="923330"/>
            </a:xfrm>
            <a:prstGeom prst="rect">
              <a:avLst/>
            </a:prstGeom>
            <a:noFill/>
          </p:spPr>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2</a:t>
              </a:r>
            </a:p>
          </p:txBody>
        </p:sp>
      </p:grpSp>
      <p:grpSp>
        <p:nvGrpSpPr>
          <p:cNvPr id="40" name="Group 39">
            <a:extLst>
              <a:ext uri="{FF2B5EF4-FFF2-40B4-BE49-F238E27FC236}">
                <a16:creationId xmlns:a16="http://schemas.microsoft.com/office/drawing/2014/main" id="{D64B25F7-EDD5-5146-B530-CBFC5A1C0ABB}"/>
              </a:ext>
            </a:extLst>
          </p:cNvPr>
          <p:cNvGrpSpPr/>
          <p:nvPr/>
        </p:nvGrpSpPr>
        <p:grpSpPr>
          <a:xfrm>
            <a:off x="4163721" y="3606980"/>
            <a:ext cx="2520280" cy="2795372"/>
            <a:chOff x="820631" y="1516425"/>
            <a:chExt cx="3896512" cy="4714692"/>
          </a:xfrm>
        </p:grpSpPr>
        <p:pic>
          <p:nvPicPr>
            <p:cNvPr id="41" name="Picture 40">
              <a:extLst>
                <a:ext uri="{FF2B5EF4-FFF2-40B4-BE49-F238E27FC236}">
                  <a16:creationId xmlns:a16="http://schemas.microsoft.com/office/drawing/2014/main" id="{81E1E1A7-7264-8C4B-A46D-2C2C4536B5B6}"/>
                </a:ext>
              </a:extLst>
            </p:cNvPr>
            <p:cNvPicPr>
              <a:picLocks noChangeAspect="1"/>
            </p:cNvPicPr>
            <p:nvPr/>
          </p:nvPicPr>
          <p:blipFill>
            <a:blip r:embed="rId8"/>
            <a:stretch>
              <a:fillRect/>
            </a:stretch>
          </p:blipFill>
          <p:spPr>
            <a:xfrm>
              <a:off x="1258469" y="1516425"/>
              <a:ext cx="3458674" cy="3323569"/>
            </a:xfrm>
            <a:prstGeom prst="rect">
              <a:avLst/>
            </a:prstGeom>
          </p:spPr>
        </p:pic>
        <p:sp>
          <p:nvSpPr>
            <p:cNvPr id="42" name="TextBox 41">
              <a:extLst>
                <a:ext uri="{FF2B5EF4-FFF2-40B4-BE49-F238E27FC236}">
                  <a16:creationId xmlns:a16="http://schemas.microsoft.com/office/drawing/2014/main" id="{AF72E09F-E0AD-3F4F-B205-BF208564F77F}"/>
                </a:ext>
              </a:extLst>
            </p:cNvPr>
            <p:cNvSpPr txBox="1"/>
            <p:nvPr/>
          </p:nvSpPr>
          <p:spPr>
            <a:xfrm>
              <a:off x="820631" y="4829552"/>
              <a:ext cx="3458675" cy="1401565"/>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402335371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0-#ppt_w/2"/>
                                          </p:val>
                                        </p:tav>
                                        <p:tav tm="100000">
                                          <p:val>
                                            <p:strVal val="#ppt_x"/>
                                          </p:val>
                                        </p:tav>
                                      </p:tavLst>
                                    </p:anim>
                                    <p:anim calcmode="lin" valueType="num">
                                      <p:cBhvr additive="base">
                                        <p:cTn id="3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66667E-6 1.11111E-6 L 0.26875 0.12106 " pathEditMode="relative" rAng="0" ptsTypes="AA">
                                      <p:cBhvr>
                                        <p:cTn id="34" dur="2000" fill="hold"/>
                                        <p:tgtEl>
                                          <p:spTgt spid="30"/>
                                        </p:tgtEl>
                                        <p:attrNameLst>
                                          <p:attrName>ppt_x</p:attrName>
                                          <p:attrName>ppt_y</p:attrName>
                                        </p:attrNameLst>
                                      </p:cBhvr>
                                      <p:rCtr x="13438" y="6042"/>
                                    </p:animMotion>
                                  </p:childTnLst>
                                </p:cTn>
                              </p:par>
                              <p:par>
                                <p:cTn id="35" presetID="6" presetClass="exit" presetSubtype="32" fill="hold" nodeType="withEffect">
                                  <p:stCondLst>
                                    <p:cond delay="0"/>
                                  </p:stCondLst>
                                  <p:childTnLst>
                                    <p:animEffect transition="out" filter="circle(out)">
                                      <p:cBhvr>
                                        <p:cTn id="36" dur="2000"/>
                                        <p:tgtEl>
                                          <p:spTgt spid="37"/>
                                        </p:tgtEl>
                                      </p:cBhvr>
                                    </p:animEffect>
                                    <p:set>
                                      <p:cBhvr>
                                        <p:cTn id="37" dur="1" fill="hold">
                                          <p:stCondLst>
                                            <p:cond delay="1999"/>
                                          </p:stCondLst>
                                        </p:cTn>
                                        <p:tgtEl>
                                          <p:spTgt spid="37"/>
                                        </p:tgtEl>
                                        <p:attrNameLst>
                                          <p:attrName>style.visibility</p:attrName>
                                        </p:attrNameLst>
                                      </p:cBhvr>
                                      <p:to>
                                        <p:strVal val="hidden"/>
                                      </p:to>
                                    </p:set>
                                  </p:childTnLst>
                                </p:cTn>
                              </p:par>
                              <p:par>
                                <p:cTn id="38" presetID="6" presetClass="exit" presetSubtype="32" fill="hold" nodeType="withEffect">
                                  <p:stCondLst>
                                    <p:cond delay="0"/>
                                  </p:stCondLst>
                                  <p:childTnLst>
                                    <p:animEffect transition="out" filter="circle(out)">
                                      <p:cBhvr>
                                        <p:cTn id="39" dur="2000"/>
                                        <p:tgtEl>
                                          <p:spTgt spid="40"/>
                                        </p:tgtEl>
                                      </p:cBhvr>
                                    </p:animEffect>
                                    <p:set>
                                      <p:cBhvr>
                                        <p:cTn id="40"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par>
                          <p:cTn id="47" fill="hold">
                            <p:stCondLst>
                              <p:cond delay="500"/>
                            </p:stCondLst>
                            <p:childTnLst>
                              <p:par>
                                <p:cTn id="48" presetID="2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edge">
                                      <p:cBhvr>
                                        <p:cTn id="50" dur="10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1500"/>
                            </p:stCondLst>
                            <p:childTnLst>
                              <p:par>
                                <p:cTn id="52" presetID="2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edge">
                                      <p:cBhvr>
                                        <p:cTn id="54" dur="10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2500"/>
                            </p:stCondLst>
                            <p:childTnLst>
                              <p:par>
                                <p:cTn id="56" presetID="2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edge">
                                      <p:cBhvr>
                                        <p:cTn id="58" dur="10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3500"/>
                            </p:stCondLst>
                            <p:childTnLst>
                              <p:par>
                                <p:cTn id="60" presetID="2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edge">
                                      <p:cBhvr>
                                        <p:cTn id="62" dur="10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4500"/>
                            </p:stCondLst>
                            <p:childTnLst>
                              <p:par>
                                <p:cTn id="64" presetID="20"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edge">
                                      <p:cBhvr>
                                        <p:cTn id="66" dur="10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500"/>
                            </p:stCondLst>
                            <p:childTnLst>
                              <p:par>
                                <p:cTn id="68" presetID="2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edge">
                                      <p:cBhvr>
                                        <p:cTn id="70" dur="1000"/>
                                        <p:tgtEl>
                                          <p:spTgt spid="21"/>
                                        </p:tgtEl>
                                      </p:cBhvr>
                                    </p:animEffect>
                                  </p:childTnLst>
                                  <p:subTnLst>
                                    <p:audio>
                                      <p:cMediaNode>
                                        <p:cTn display="0" masterRel="sameClick">
                                          <p:stCondLst>
                                            <p:cond evt="begin" delay="0">
                                              <p:tn val="68"/>
                                            </p:cond>
                                          </p:stCondLst>
                                          <p:endCondLst>
                                            <p:cond evt="onStopAudio" delay="0">
                                              <p:tgtEl>
                                                <p:sldTgt/>
                                              </p:tgtEl>
                                            </p:cond>
                                          </p:endCondLst>
                                        </p:cTn>
                                        <p:tgtEl>
                                          <p:sndTgt r:embed="rId4" name="bomb.wav"/>
                                        </p:tgtEl>
                                      </p:cMediaNode>
                                    </p:audio>
                                  </p:subTnLst>
                                </p:cTn>
                              </p:par>
                              <p:par>
                                <p:cTn id="71" presetID="1" presetClass="exit" presetSubtype="0" fill="hold" grpId="1" nodeType="with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3" presetClass="exit" presetSubtype="10" fill="hold" nodeType="clickEffect">
                                  <p:stCondLst>
                                    <p:cond delay="0"/>
                                  </p:stCondLst>
                                  <p:childTnLst>
                                    <p:animEffect transition="out" filter="blinds(horizontal)">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par>
                          <p:cTn id="93" fill="hold">
                            <p:stCondLst>
                              <p:cond delay="500"/>
                            </p:stCondLst>
                            <p:childTnLst>
                              <p:par>
                                <p:cTn id="94" presetID="20" presetClass="entr" presetSubtype="0" fill="hold" grpId="0" nodeType="after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wedge">
                                      <p:cBhvr>
                                        <p:cTn id="96" dur="1000"/>
                                        <p:tgtEl>
                                          <p:spTgt spid="23"/>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childTnLst>
                          </p:cTn>
                        </p:par>
                        <p:par>
                          <p:cTn id="97" fill="hold">
                            <p:stCondLst>
                              <p:cond delay="1500"/>
                            </p:stCondLst>
                            <p:childTnLst>
                              <p:par>
                                <p:cTn id="98" presetID="20" presetClass="entr" presetSubtype="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edge">
                                      <p:cBhvr>
                                        <p:cTn id="100" dur="1000"/>
                                        <p:tgtEl>
                                          <p:spTgt spid="24"/>
                                        </p:tgtEl>
                                      </p:cBhvr>
                                    </p:animEffec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childTnLst>
                          </p:cTn>
                        </p:par>
                        <p:par>
                          <p:cTn id="101" fill="hold">
                            <p:stCondLst>
                              <p:cond delay="2500"/>
                            </p:stCondLst>
                            <p:childTnLst>
                              <p:par>
                                <p:cTn id="102" presetID="20" presetClass="entr" presetSubtype="0" fill="hold" grpId="0"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edge">
                                      <p:cBhvr>
                                        <p:cTn id="104" dur="1000"/>
                                        <p:tgtEl>
                                          <p:spTgt spid="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5" fill="hold">
                            <p:stCondLst>
                              <p:cond delay="3500"/>
                            </p:stCondLst>
                            <p:childTnLst>
                              <p:par>
                                <p:cTn id="106" presetID="20" presetClass="entr" presetSubtype="0" fill="hold" grpId="0" nodeType="after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wedge">
                                      <p:cBhvr>
                                        <p:cTn id="108" dur="1000"/>
                                        <p:tgtEl>
                                          <p:spTgt spid="26"/>
                                        </p:tgtEl>
                                      </p:cBhvr>
                                    </p:animEffect>
                                  </p:childTnLst>
                                  <p:subTnLs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childTnLst>
                          </p:cTn>
                        </p:par>
                        <p:par>
                          <p:cTn id="109" fill="hold">
                            <p:stCondLst>
                              <p:cond delay="4500"/>
                            </p:stCondLst>
                            <p:childTnLst>
                              <p:par>
                                <p:cTn id="110" presetID="20" presetClass="entr" presetSubtype="0"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wedge">
                                      <p:cBhvr>
                                        <p:cTn id="112" dur="1000"/>
                                        <p:tgtEl>
                                          <p:spTgt spid="28"/>
                                        </p:tgtEl>
                                      </p:cBhvr>
                                    </p:animEffect>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par>
                          <p:cTn id="113" fill="hold">
                            <p:stCondLst>
                              <p:cond delay="5500"/>
                            </p:stCondLst>
                            <p:childTnLst>
                              <p:par>
                                <p:cTn id="114" presetID="20" presetClass="entr" presetSubtype="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edge">
                                      <p:cBhvr>
                                        <p:cTn id="116" dur="1000"/>
                                        <p:tgtEl>
                                          <p:spTgt spid="29"/>
                                        </p:tgtEl>
                                      </p:cBhvr>
                                    </p:animEffect>
                                  </p:childTnLst>
                                  <p:subTnLst>
                                    <p:audio>
                                      <p:cMediaNode>
                                        <p:cTn display="0" masterRel="sameClick">
                                          <p:stCondLst>
                                            <p:cond evt="begin" delay="0">
                                              <p:tn val="114"/>
                                            </p:cond>
                                          </p:stCondLst>
                                          <p:endCondLst>
                                            <p:cond evt="onStopAudio" delay="0">
                                              <p:tgtEl>
                                                <p:sldTgt/>
                                              </p:tgtEl>
                                            </p:cond>
                                          </p:endCondLst>
                                        </p:cTn>
                                        <p:tgtEl>
                                          <p:sndTgt r:embed="rId4" name="bomb.wav"/>
                                        </p:tgtEl>
                                      </p:cMediaNode>
                                    </p:audio>
                                  </p:subTnLst>
                                </p:cTn>
                              </p:par>
                              <p:par>
                                <p:cTn id="117" presetID="1" presetClass="exit" presetSubtype="0" fill="hold" grpId="1" nodeType="withEffect">
                                  <p:stCondLst>
                                    <p:cond delay="0"/>
                                  </p:stCondLst>
                                  <p:childTnLst>
                                    <p:set>
                                      <p:cBhvr>
                                        <p:cTn id="118" dur="1" fill="hold">
                                          <p:stCondLst>
                                            <p:cond delay="0"/>
                                          </p:stCondLst>
                                        </p:cTn>
                                        <p:tgtEl>
                                          <p:spTgt spid="23"/>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4"/>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27"/>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8"/>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839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wrap="square">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6: </a:t>
            </a:r>
            <a:r>
              <a:rPr lang="vi-VN" sz="3200" b="1" dirty="0">
                <a:solidFill>
                  <a:srgbClr val="7030A0"/>
                </a:solidFill>
                <a:latin typeface="Times New Roman" pitchFamily="18" charset="0"/>
                <a:cs typeface="Times New Roman" pitchFamily="18" charset="0"/>
              </a:rPr>
              <a:t>Biển báo nào là biển báo nguy hiểm?</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37" name="Group 36">
            <a:extLst>
              <a:ext uri="{FF2B5EF4-FFF2-40B4-BE49-F238E27FC236}">
                <a16:creationId xmlns:a16="http://schemas.microsoft.com/office/drawing/2014/main" id="{B13BF6FF-41FF-9E40-A977-24EEA36D2968}"/>
              </a:ext>
            </a:extLst>
          </p:cNvPr>
          <p:cNvGrpSpPr/>
          <p:nvPr/>
        </p:nvGrpSpPr>
        <p:grpSpPr>
          <a:xfrm>
            <a:off x="2606763" y="3936844"/>
            <a:ext cx="2237085" cy="2489514"/>
            <a:chOff x="6654130" y="1117278"/>
            <a:chExt cx="3474318" cy="4153164"/>
          </a:xfrm>
        </p:grpSpPr>
        <p:pic>
          <p:nvPicPr>
            <p:cNvPr id="38" name="Picture 37">
              <a:extLst>
                <a:ext uri="{FF2B5EF4-FFF2-40B4-BE49-F238E27FC236}">
                  <a16:creationId xmlns:a16="http://schemas.microsoft.com/office/drawing/2014/main" id="{0C57D74C-2A74-E046-A179-489E37DAD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2064" y="1117278"/>
              <a:ext cx="3456384" cy="3103810"/>
            </a:xfrm>
            <a:prstGeom prst="rect">
              <a:avLst/>
            </a:prstGeom>
          </p:spPr>
        </p:pic>
        <p:sp>
          <p:nvSpPr>
            <p:cNvPr id="39" name="TextBox 38">
              <a:extLst>
                <a:ext uri="{FF2B5EF4-FFF2-40B4-BE49-F238E27FC236}">
                  <a16:creationId xmlns:a16="http://schemas.microsoft.com/office/drawing/2014/main" id="{EA0A9104-B542-BC47-9FC0-A9D9598AC8BA}"/>
                </a:ext>
              </a:extLst>
            </p:cNvPr>
            <p:cNvSpPr txBox="1"/>
            <p:nvPr/>
          </p:nvSpPr>
          <p:spPr>
            <a:xfrm>
              <a:off x="6654130" y="4347112"/>
              <a:ext cx="3126954" cy="923330"/>
            </a:xfrm>
            <a:prstGeom prst="rect">
              <a:avLst/>
            </a:prstGeom>
            <a:noFill/>
          </p:spPr>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2</a:t>
              </a:r>
            </a:p>
          </p:txBody>
        </p:sp>
      </p:grpSp>
      <p:grpSp>
        <p:nvGrpSpPr>
          <p:cNvPr id="33" name="Group 32">
            <a:extLst>
              <a:ext uri="{FF2B5EF4-FFF2-40B4-BE49-F238E27FC236}">
                <a16:creationId xmlns:a16="http://schemas.microsoft.com/office/drawing/2014/main" id="{98E27CDE-EFE7-7E40-A3CE-B809B6470EBB}"/>
              </a:ext>
            </a:extLst>
          </p:cNvPr>
          <p:cNvGrpSpPr/>
          <p:nvPr/>
        </p:nvGrpSpPr>
        <p:grpSpPr>
          <a:xfrm>
            <a:off x="1920337" y="1000904"/>
            <a:ext cx="2923511" cy="2713657"/>
            <a:chOff x="868233" y="1577518"/>
            <a:chExt cx="4118830" cy="4264158"/>
          </a:xfrm>
        </p:grpSpPr>
        <p:pic>
          <p:nvPicPr>
            <p:cNvPr id="34" name="Picture 33">
              <a:extLst>
                <a:ext uri="{FF2B5EF4-FFF2-40B4-BE49-F238E27FC236}">
                  <a16:creationId xmlns:a16="http://schemas.microsoft.com/office/drawing/2014/main" id="{5CD00700-AB5C-D04D-9010-DDA4093173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440" y="1577518"/>
              <a:ext cx="3931623" cy="3143936"/>
            </a:xfrm>
            <a:prstGeom prst="rect">
              <a:avLst/>
            </a:prstGeom>
          </p:spPr>
        </p:pic>
        <p:sp>
          <p:nvSpPr>
            <p:cNvPr id="36" name="TextBox 35">
              <a:extLst>
                <a:ext uri="{FF2B5EF4-FFF2-40B4-BE49-F238E27FC236}">
                  <a16:creationId xmlns:a16="http://schemas.microsoft.com/office/drawing/2014/main" id="{54D5BC63-5902-8B4B-A301-FB3CB65A0C4C}"/>
                </a:ext>
              </a:extLst>
            </p:cNvPr>
            <p:cNvSpPr txBox="1"/>
            <p:nvPr/>
          </p:nvSpPr>
          <p:spPr>
            <a:xfrm>
              <a:off x="868233" y="4632600"/>
              <a:ext cx="3931623" cy="1209076"/>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1</a:t>
              </a:r>
            </a:p>
          </p:txBody>
        </p:sp>
      </p:grpSp>
      <p:grpSp>
        <p:nvGrpSpPr>
          <p:cNvPr id="43" name="Group 42">
            <a:extLst>
              <a:ext uri="{FF2B5EF4-FFF2-40B4-BE49-F238E27FC236}">
                <a16:creationId xmlns:a16="http://schemas.microsoft.com/office/drawing/2014/main" id="{2645F81E-BA91-AC46-B143-8533CF812FC3}"/>
              </a:ext>
            </a:extLst>
          </p:cNvPr>
          <p:cNvGrpSpPr/>
          <p:nvPr/>
        </p:nvGrpSpPr>
        <p:grpSpPr>
          <a:xfrm>
            <a:off x="6370261" y="4081735"/>
            <a:ext cx="2933763" cy="2776265"/>
            <a:chOff x="5995175" y="1772816"/>
            <a:chExt cx="4133273" cy="4362540"/>
          </a:xfrm>
        </p:grpSpPr>
        <p:pic>
          <p:nvPicPr>
            <p:cNvPr id="44" name="Picture 43">
              <a:extLst>
                <a:ext uri="{FF2B5EF4-FFF2-40B4-BE49-F238E27FC236}">
                  <a16:creationId xmlns:a16="http://schemas.microsoft.com/office/drawing/2014/main" id="{11FC063D-4B78-9B47-9135-7FCCEE3D91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8048" y="1772816"/>
              <a:ext cx="3275541" cy="2948638"/>
            </a:xfrm>
            <a:prstGeom prst="rect">
              <a:avLst/>
            </a:prstGeom>
          </p:spPr>
        </p:pic>
        <p:sp>
          <p:nvSpPr>
            <p:cNvPr id="45" name="TextBox 44">
              <a:extLst>
                <a:ext uri="{FF2B5EF4-FFF2-40B4-BE49-F238E27FC236}">
                  <a16:creationId xmlns:a16="http://schemas.microsoft.com/office/drawing/2014/main" id="{DE77DFDA-F585-BE4F-951E-DFF2019B00B4}"/>
                </a:ext>
              </a:extLst>
            </p:cNvPr>
            <p:cNvSpPr txBox="1"/>
            <p:nvPr/>
          </p:nvSpPr>
          <p:spPr>
            <a:xfrm>
              <a:off x="5995175" y="4829552"/>
              <a:ext cx="4133273" cy="1305804"/>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4</a:t>
              </a:r>
            </a:p>
          </p:txBody>
        </p:sp>
      </p:grpSp>
      <p:grpSp>
        <p:nvGrpSpPr>
          <p:cNvPr id="46" name="Group 45">
            <a:extLst>
              <a:ext uri="{FF2B5EF4-FFF2-40B4-BE49-F238E27FC236}">
                <a16:creationId xmlns:a16="http://schemas.microsoft.com/office/drawing/2014/main" id="{421553D2-CEE8-C448-8DCA-8C6851DA7783}"/>
              </a:ext>
            </a:extLst>
          </p:cNvPr>
          <p:cNvGrpSpPr/>
          <p:nvPr/>
        </p:nvGrpSpPr>
        <p:grpSpPr>
          <a:xfrm>
            <a:off x="7005206" y="1190211"/>
            <a:ext cx="2040904" cy="2542634"/>
            <a:chOff x="6215336" y="1700807"/>
            <a:chExt cx="3011851" cy="4614126"/>
          </a:xfrm>
        </p:grpSpPr>
        <p:pic>
          <p:nvPicPr>
            <p:cNvPr id="47" name="Picture 46">
              <a:extLst>
                <a:ext uri="{FF2B5EF4-FFF2-40B4-BE49-F238E27FC236}">
                  <a16:creationId xmlns:a16="http://schemas.microsoft.com/office/drawing/2014/main" id="{D44E7D6B-EE7E-B848-BA99-C79A1E4F785B}"/>
                </a:ext>
              </a:extLst>
            </p:cNvPr>
            <p:cNvPicPr>
              <a:picLocks noChangeAspect="1"/>
            </p:cNvPicPr>
            <p:nvPr/>
          </p:nvPicPr>
          <p:blipFill>
            <a:blip r:embed="rId9"/>
            <a:stretch>
              <a:fillRect/>
            </a:stretch>
          </p:blipFill>
          <p:spPr>
            <a:xfrm>
              <a:off x="6215336" y="1700807"/>
              <a:ext cx="3011851" cy="3009729"/>
            </a:xfrm>
            <a:prstGeom prst="rect">
              <a:avLst/>
            </a:prstGeom>
          </p:spPr>
        </p:pic>
        <p:sp>
          <p:nvSpPr>
            <p:cNvPr id="48" name="TextBox 47">
              <a:extLst>
                <a:ext uri="{FF2B5EF4-FFF2-40B4-BE49-F238E27FC236}">
                  <a16:creationId xmlns:a16="http://schemas.microsoft.com/office/drawing/2014/main" id="{CD28B548-8B31-CF46-AF09-805C69F6AC47}"/>
                </a:ext>
              </a:extLst>
            </p:cNvPr>
            <p:cNvSpPr txBox="1"/>
            <p:nvPr/>
          </p:nvSpPr>
          <p:spPr>
            <a:xfrm>
              <a:off x="6509072" y="4806920"/>
              <a:ext cx="2520279" cy="1508013"/>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178101345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00052 0.24444 L 0.1862 -0.21135 " pathEditMode="relative" rAng="0" ptsTypes="AA">
                                      <p:cBhvr>
                                        <p:cTn id="40" dur="2000" fill="hold"/>
                                        <p:tgtEl>
                                          <p:spTgt spid="37"/>
                                        </p:tgtEl>
                                        <p:attrNameLst>
                                          <p:attrName>ppt_x</p:attrName>
                                          <p:attrName>ppt_y</p:attrName>
                                        </p:attrNameLst>
                                      </p:cBhvr>
                                      <p:rCtr x="9284" y="-22801"/>
                                    </p:animMotion>
                                  </p:childTnLst>
                                </p:cTn>
                              </p:par>
                              <p:par>
                                <p:cTn id="41" presetID="53" presetClass="exit" presetSubtype="32" fill="hold" nodeType="withEffect">
                                  <p:stCondLst>
                                    <p:cond delay="0"/>
                                  </p:stCondLst>
                                  <p:childTnLst>
                                    <p:anim calcmode="lin" valueType="num">
                                      <p:cBhvr>
                                        <p:cTn id="42" dur="500"/>
                                        <p:tgtEl>
                                          <p:spTgt spid="33"/>
                                        </p:tgtEl>
                                        <p:attrNameLst>
                                          <p:attrName>ppt_w</p:attrName>
                                        </p:attrNameLst>
                                      </p:cBhvr>
                                      <p:tavLst>
                                        <p:tav tm="0">
                                          <p:val>
                                            <p:strVal val="ppt_w"/>
                                          </p:val>
                                        </p:tav>
                                        <p:tav tm="100000">
                                          <p:val>
                                            <p:fltVal val="0"/>
                                          </p:val>
                                        </p:tav>
                                      </p:tavLst>
                                    </p:anim>
                                    <p:anim calcmode="lin" valueType="num">
                                      <p:cBhvr>
                                        <p:cTn id="43" dur="500"/>
                                        <p:tgtEl>
                                          <p:spTgt spid="33"/>
                                        </p:tgtEl>
                                        <p:attrNameLst>
                                          <p:attrName>ppt_h</p:attrName>
                                        </p:attrNameLst>
                                      </p:cBhvr>
                                      <p:tavLst>
                                        <p:tav tm="0">
                                          <p:val>
                                            <p:strVal val="ppt_h"/>
                                          </p:val>
                                        </p:tav>
                                        <p:tav tm="100000">
                                          <p:val>
                                            <p:fltVal val="0"/>
                                          </p:val>
                                        </p:tav>
                                      </p:tavLst>
                                    </p:anim>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46"/>
                                        </p:tgtEl>
                                        <p:attrNameLst>
                                          <p:attrName>ppt_w</p:attrName>
                                        </p:attrNameLst>
                                      </p:cBhvr>
                                      <p:tavLst>
                                        <p:tav tm="0">
                                          <p:val>
                                            <p:strVal val="ppt_w"/>
                                          </p:val>
                                        </p:tav>
                                        <p:tav tm="100000">
                                          <p:val>
                                            <p:fltVal val="0"/>
                                          </p:val>
                                        </p:tav>
                                      </p:tavLst>
                                    </p:anim>
                                    <p:anim calcmode="lin" valueType="num">
                                      <p:cBhvr>
                                        <p:cTn id="48" dur="500"/>
                                        <p:tgtEl>
                                          <p:spTgt spid="46"/>
                                        </p:tgtEl>
                                        <p:attrNameLst>
                                          <p:attrName>ppt_h</p:attrName>
                                        </p:attrNameLst>
                                      </p:cBhvr>
                                      <p:tavLst>
                                        <p:tav tm="0">
                                          <p:val>
                                            <p:strVal val="ppt_h"/>
                                          </p:val>
                                        </p:tav>
                                        <p:tav tm="100000">
                                          <p:val>
                                            <p:fltVal val="0"/>
                                          </p:val>
                                        </p:tav>
                                      </p:tavLst>
                                    </p:anim>
                                    <p:animEffect transition="out" filter="fade">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43"/>
                                        </p:tgtEl>
                                        <p:attrNameLst>
                                          <p:attrName>ppt_w</p:attrName>
                                        </p:attrNameLst>
                                      </p:cBhvr>
                                      <p:tavLst>
                                        <p:tav tm="0">
                                          <p:val>
                                            <p:strVal val="ppt_w"/>
                                          </p:val>
                                        </p:tav>
                                        <p:tav tm="100000">
                                          <p:val>
                                            <p:fltVal val="0"/>
                                          </p:val>
                                        </p:tav>
                                      </p:tavLst>
                                    </p:anim>
                                    <p:anim calcmode="lin" valueType="num">
                                      <p:cBhvr>
                                        <p:cTn id="53" dur="500"/>
                                        <p:tgtEl>
                                          <p:spTgt spid="43"/>
                                        </p:tgtEl>
                                        <p:attrNameLst>
                                          <p:attrName>ppt_h</p:attrName>
                                        </p:attrNameLst>
                                      </p:cBhvr>
                                      <p:tavLst>
                                        <p:tav tm="0">
                                          <p:val>
                                            <p:strVal val="ppt_h"/>
                                          </p:val>
                                        </p:tav>
                                        <p:tav tm="100000">
                                          <p:val>
                                            <p:fltVal val="0"/>
                                          </p:val>
                                        </p:tav>
                                      </p:tavLst>
                                    </p:anim>
                                    <p:animEffect transition="out" filter="fade">
                                      <p:cBhvr>
                                        <p:cTn id="54" dur="500"/>
                                        <p:tgtEl>
                                          <p:spTgt spid="43"/>
                                        </p:tgtEl>
                                      </p:cBhvr>
                                    </p:animEffect>
                                    <p:set>
                                      <p:cBhvr>
                                        <p:cTn id="55"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par>
                          <p:cTn id="62" fill="hold">
                            <p:stCondLst>
                              <p:cond delay="500"/>
                            </p:stCondLst>
                            <p:childTnLst>
                              <p:par>
                                <p:cTn id="63" presetID="2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edge">
                                      <p:cBhvr>
                                        <p:cTn id="65" dur="1000"/>
                                        <p:tgtEl>
                                          <p:spTgt spid="13"/>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1500"/>
                            </p:stCondLst>
                            <p:childTnLst>
                              <p:par>
                                <p:cTn id="67" presetID="20"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edge">
                                      <p:cBhvr>
                                        <p:cTn id="69" dur="1000"/>
                                        <p:tgtEl>
                                          <p:spTgt spid="14"/>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2500"/>
                            </p:stCondLst>
                            <p:childTnLst>
                              <p:par>
                                <p:cTn id="71" presetID="20" presetClass="entr" presetSubtype="0"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edge">
                                      <p:cBhvr>
                                        <p:cTn id="73" dur="1000"/>
                                        <p:tgtEl>
                                          <p:spTgt spid="15"/>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3500"/>
                            </p:stCondLst>
                            <p:childTnLst>
                              <p:par>
                                <p:cTn id="75" presetID="20" presetClass="entr" presetSubtype="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edge">
                                      <p:cBhvr>
                                        <p:cTn id="77" dur="1000"/>
                                        <p:tgtEl>
                                          <p:spTgt spid="16"/>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4500"/>
                            </p:stCondLst>
                            <p:childTnLst>
                              <p:par>
                                <p:cTn id="79" presetID="20" presetClass="entr" presetSubtype="0"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edge">
                                      <p:cBhvr>
                                        <p:cTn id="81" dur="1000"/>
                                        <p:tgtEl>
                                          <p:spTgt spid="20"/>
                                        </p:tgtEl>
                                      </p:cBhvr>
                                    </p:animEffec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5500"/>
                            </p:stCondLst>
                            <p:childTnLst>
                              <p:par>
                                <p:cTn id="83" presetID="20" presetClass="entr" presetSubtype="0"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edge">
                                      <p:cBhvr>
                                        <p:cTn id="85" dur="1000"/>
                                        <p:tgtEl>
                                          <p:spTgt spid="21"/>
                                        </p:tgtEl>
                                      </p:cBhvr>
                                    </p:animEffect>
                                  </p:childTnLst>
                                  <p:subTnLst>
                                    <p:audio>
                                      <p:cMediaNode>
                                        <p:cTn display="0" masterRel="sameClick">
                                          <p:stCondLst>
                                            <p:cond evt="begin" delay="0">
                                              <p:tn val="83"/>
                                            </p:cond>
                                          </p:stCondLst>
                                          <p:endCondLst>
                                            <p:cond evt="onStopAudio" delay="0">
                                              <p:tgtEl>
                                                <p:sldTgt/>
                                              </p:tgtEl>
                                            </p:cond>
                                          </p:endCondLst>
                                        </p:cTn>
                                        <p:tgtEl>
                                          <p:sndTgt r:embed="rId4" name="bomb.wav"/>
                                        </p:tgtEl>
                                      </p:cMediaNode>
                                    </p:audio>
                                  </p:subTnLst>
                                </p:cTn>
                              </p:par>
                              <p:par>
                                <p:cTn id="86" presetID="1" presetClass="exit" presetSubtype="0" fill="hold" grpId="1" nodeType="withEffect">
                                  <p:stCondLst>
                                    <p:cond delay="0"/>
                                  </p:stCondLst>
                                  <p:childTnLst>
                                    <p:set>
                                      <p:cBhvr>
                                        <p:cTn id="87" dur="1" fill="hold">
                                          <p:stCondLst>
                                            <p:cond delay="0"/>
                                          </p:stCondLst>
                                        </p:cTn>
                                        <p:tgtEl>
                                          <p:spTgt spid="13"/>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5"/>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6"/>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19"/>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20"/>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21"/>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3" presetClass="exit" presetSubtype="10" fill="hold" nodeType="clickEffect">
                                  <p:stCondLst>
                                    <p:cond delay="0"/>
                                  </p:stCondLst>
                                  <p:childTnLst>
                                    <p:animEffect transition="out" filter="blinds(horizontal)">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par>
                          <p:cTn id="108" fill="hold">
                            <p:stCondLst>
                              <p:cond delay="500"/>
                            </p:stCondLst>
                            <p:childTnLst>
                              <p:par>
                                <p:cTn id="109" presetID="20" presetClass="entr" presetSubtype="0" fill="hold" grpId="0" nodeType="after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edge">
                                      <p:cBhvr>
                                        <p:cTn id="111" dur="1000"/>
                                        <p:tgtEl>
                                          <p:spTgt spid="23"/>
                                        </p:tgtEl>
                                      </p:cBhvr>
                                    </p:animEffec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1500"/>
                            </p:stCondLst>
                            <p:childTnLst>
                              <p:par>
                                <p:cTn id="113" presetID="20" presetClass="entr" presetSubtype="0" fill="hold" grpId="0" nodeType="after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edge">
                                      <p:cBhvr>
                                        <p:cTn id="115" dur="1000"/>
                                        <p:tgtEl>
                                          <p:spTgt spid="24"/>
                                        </p:tgtEl>
                                      </p:cBhvr>
                                    </p:animEffec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500"/>
                            </p:stCondLst>
                            <p:childTnLst>
                              <p:par>
                                <p:cTn id="117" presetID="20" presetClass="entr" presetSubtype="0" fill="hold" grpId="0" nodeType="after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wedge">
                                      <p:cBhvr>
                                        <p:cTn id="119" dur="1000"/>
                                        <p:tgtEl>
                                          <p:spTgt spid="25"/>
                                        </p:tgtEl>
                                      </p:cBhvr>
                                    </p:animEffec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3500"/>
                            </p:stCondLst>
                            <p:childTnLst>
                              <p:par>
                                <p:cTn id="121" presetID="20" presetClass="entr" presetSubtype="0" fill="hold" grpId="0" nodeType="after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wedge">
                                      <p:cBhvr>
                                        <p:cTn id="123" dur="1000"/>
                                        <p:tgtEl>
                                          <p:spTgt spid="26"/>
                                        </p:tgtEl>
                                      </p:cBhvr>
                                    </p:animEffec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4" fill="hold">
                            <p:stCondLst>
                              <p:cond delay="4500"/>
                            </p:stCondLst>
                            <p:childTnLst>
                              <p:par>
                                <p:cTn id="125" presetID="20" presetClass="entr" presetSubtype="0" fill="hold" grpId="0" nodeType="after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edge">
                                      <p:cBhvr>
                                        <p:cTn id="127" dur="1000"/>
                                        <p:tgtEl>
                                          <p:spTgt spid="28"/>
                                        </p:tgtEl>
                                      </p:cBhvr>
                                    </p:animEffect>
                                  </p:childTnLst>
                                  <p:subTnLst>
                                    <p:audio>
                                      <p:cMediaNode>
                                        <p:cTn display="0" masterRel="sameClick">
                                          <p:stCondLst>
                                            <p:cond evt="begin" delay="0">
                                              <p:tn val="125"/>
                                            </p:cond>
                                          </p:stCondLst>
                                          <p:endCondLst>
                                            <p:cond evt="onStopAudio" delay="0">
                                              <p:tgtEl>
                                                <p:sldTgt/>
                                              </p:tgtEl>
                                            </p:cond>
                                          </p:endCondLst>
                                        </p:cTn>
                                        <p:tgtEl>
                                          <p:sndTgt r:embed="rId3" name="click.wav"/>
                                        </p:tgtEl>
                                      </p:cMediaNode>
                                    </p:audio>
                                  </p:subTnLst>
                                </p:cTn>
                              </p:par>
                            </p:childTnLst>
                          </p:cTn>
                        </p:par>
                        <p:par>
                          <p:cTn id="128" fill="hold">
                            <p:stCondLst>
                              <p:cond delay="5500"/>
                            </p:stCondLst>
                            <p:childTnLst>
                              <p:par>
                                <p:cTn id="129" presetID="20" presetClass="entr" presetSubtype="0" fill="hold" grpId="0" nodeType="after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wedge">
                                      <p:cBhvr>
                                        <p:cTn id="131" dur="1000"/>
                                        <p:tgtEl>
                                          <p:spTgt spid="29"/>
                                        </p:tgtEl>
                                      </p:cBhvr>
                                    </p:animEffect>
                                  </p:childTnLst>
                                  <p:subTnLst>
                                    <p:audio>
                                      <p:cMediaNode>
                                        <p:cTn display="0" masterRel="sameClick">
                                          <p:stCondLst>
                                            <p:cond evt="begin" delay="0">
                                              <p:tn val="129"/>
                                            </p:cond>
                                          </p:stCondLst>
                                          <p:endCondLst>
                                            <p:cond evt="onStopAudio" delay="0">
                                              <p:tgtEl>
                                                <p:sldTgt/>
                                              </p:tgtEl>
                                            </p:cond>
                                          </p:endCondLst>
                                        </p:cTn>
                                        <p:tgtEl>
                                          <p:sndTgt r:embed="rId4" name="bomb.wav"/>
                                        </p:tgtEl>
                                      </p:cMediaNode>
                                    </p:audio>
                                  </p:subTnLst>
                                </p:cTn>
                              </p:par>
                              <p:par>
                                <p:cTn id="132" presetID="1" presetClass="exit" presetSubtype="0" fill="hold" grpId="1" nodeType="withEffect">
                                  <p:stCondLst>
                                    <p:cond delay="0"/>
                                  </p:stCondLst>
                                  <p:childTnLst>
                                    <p:set>
                                      <p:cBhvr>
                                        <p:cTn id="133" dur="1" fill="hold">
                                          <p:stCondLst>
                                            <p:cond delay="0"/>
                                          </p:stCondLst>
                                        </p:cTn>
                                        <p:tgtEl>
                                          <p:spTgt spid="23"/>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24"/>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25"/>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6"/>
                                        </p:tgtEl>
                                        <p:attrNameLst>
                                          <p:attrName>style.visibility</p:attrName>
                                        </p:attrNameLst>
                                      </p:cBhvr>
                                      <p:to>
                                        <p:strVal val="hidden"/>
                                      </p:to>
                                    </p:set>
                                  </p:childTnLst>
                                </p:cTn>
                              </p:par>
                              <p:par>
                                <p:cTn id="140" presetID="1" presetClass="exit" presetSubtype="0" fill="hold" grpId="0" nodeType="withEffect">
                                  <p:stCondLst>
                                    <p:cond delay="0"/>
                                  </p:stCondLst>
                                  <p:childTnLst>
                                    <p:set>
                                      <p:cBhvr>
                                        <p:cTn id="141" dur="1" fill="hold">
                                          <p:stCondLst>
                                            <p:cond delay="0"/>
                                          </p:stCondLst>
                                        </p:cTn>
                                        <p:tgtEl>
                                          <p:spTgt spid="27"/>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28"/>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9"/>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7: </a:t>
            </a:r>
            <a:r>
              <a:rPr lang="vi-VN" sz="3200" b="1" dirty="0">
                <a:solidFill>
                  <a:srgbClr val="7030A0"/>
                </a:solidFill>
                <a:latin typeface="Times New Roman" pitchFamily="18" charset="0"/>
                <a:cs typeface="Times New Roman" pitchFamily="18" charset="0"/>
              </a:rPr>
              <a:t>Biển báo nào là biển báo chỉ dẫn?</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40" name="Group 39">
            <a:extLst>
              <a:ext uri="{FF2B5EF4-FFF2-40B4-BE49-F238E27FC236}">
                <a16:creationId xmlns:a16="http://schemas.microsoft.com/office/drawing/2014/main" id="{D64B25F7-EDD5-5146-B530-CBFC5A1C0ABB}"/>
              </a:ext>
            </a:extLst>
          </p:cNvPr>
          <p:cNvGrpSpPr/>
          <p:nvPr/>
        </p:nvGrpSpPr>
        <p:grpSpPr>
          <a:xfrm>
            <a:off x="7391594" y="1308592"/>
            <a:ext cx="2520280" cy="2795372"/>
            <a:chOff x="820631" y="1516425"/>
            <a:chExt cx="3896512" cy="4714692"/>
          </a:xfrm>
        </p:grpSpPr>
        <p:pic>
          <p:nvPicPr>
            <p:cNvPr id="41" name="Picture 40">
              <a:extLst>
                <a:ext uri="{FF2B5EF4-FFF2-40B4-BE49-F238E27FC236}">
                  <a16:creationId xmlns:a16="http://schemas.microsoft.com/office/drawing/2014/main" id="{81E1E1A7-7264-8C4B-A46D-2C2C4536B5B6}"/>
                </a:ext>
              </a:extLst>
            </p:cNvPr>
            <p:cNvPicPr>
              <a:picLocks noChangeAspect="1"/>
            </p:cNvPicPr>
            <p:nvPr/>
          </p:nvPicPr>
          <p:blipFill>
            <a:blip r:embed="rId6"/>
            <a:stretch>
              <a:fillRect/>
            </a:stretch>
          </p:blipFill>
          <p:spPr>
            <a:xfrm>
              <a:off x="1258469" y="1516425"/>
              <a:ext cx="3458674" cy="3323569"/>
            </a:xfrm>
            <a:prstGeom prst="rect">
              <a:avLst/>
            </a:prstGeom>
          </p:spPr>
        </p:pic>
        <p:sp>
          <p:nvSpPr>
            <p:cNvPr id="42" name="TextBox 41">
              <a:extLst>
                <a:ext uri="{FF2B5EF4-FFF2-40B4-BE49-F238E27FC236}">
                  <a16:creationId xmlns:a16="http://schemas.microsoft.com/office/drawing/2014/main" id="{AF72E09F-E0AD-3F4F-B205-BF208564F77F}"/>
                </a:ext>
              </a:extLst>
            </p:cNvPr>
            <p:cNvSpPr txBox="1"/>
            <p:nvPr/>
          </p:nvSpPr>
          <p:spPr>
            <a:xfrm>
              <a:off x="820631" y="4829552"/>
              <a:ext cx="3458675" cy="1401565"/>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2</a:t>
              </a:r>
            </a:p>
          </p:txBody>
        </p:sp>
      </p:grpSp>
      <p:grpSp>
        <p:nvGrpSpPr>
          <p:cNvPr id="2" name="Group 1">
            <a:extLst>
              <a:ext uri="{FF2B5EF4-FFF2-40B4-BE49-F238E27FC236}">
                <a16:creationId xmlns:a16="http://schemas.microsoft.com/office/drawing/2014/main" id="{A55E7CC8-AA90-7148-AD3A-EC87E4B20C1F}"/>
              </a:ext>
            </a:extLst>
          </p:cNvPr>
          <p:cNvGrpSpPr/>
          <p:nvPr/>
        </p:nvGrpSpPr>
        <p:grpSpPr>
          <a:xfrm>
            <a:off x="2062381" y="1508950"/>
            <a:ext cx="2237086" cy="2593778"/>
            <a:chOff x="2062381" y="1508950"/>
            <a:chExt cx="2237086" cy="2593778"/>
          </a:xfrm>
        </p:grpSpPr>
        <p:sp>
          <p:nvSpPr>
            <p:cNvPr id="35" name="TextBox 34">
              <a:extLst>
                <a:ext uri="{FF2B5EF4-FFF2-40B4-BE49-F238E27FC236}">
                  <a16:creationId xmlns:a16="http://schemas.microsoft.com/office/drawing/2014/main" id="{1DAA72AD-93AB-A342-81AB-AF792D501C50}"/>
                </a:ext>
              </a:extLst>
            </p:cNvPr>
            <p:cNvSpPr txBox="1"/>
            <p:nvPr/>
          </p:nvSpPr>
          <p:spPr>
            <a:xfrm>
              <a:off x="2296145" y="3271731"/>
              <a:ext cx="1769558"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1</a:t>
              </a:r>
            </a:p>
          </p:txBody>
        </p:sp>
        <p:grpSp>
          <p:nvGrpSpPr>
            <p:cNvPr id="33" name="Group 32">
              <a:extLst>
                <a:ext uri="{FF2B5EF4-FFF2-40B4-BE49-F238E27FC236}">
                  <a16:creationId xmlns:a16="http://schemas.microsoft.com/office/drawing/2014/main" id="{0E76D2B9-9E71-EA4B-A7A1-9F7B31FB0F6D}"/>
                </a:ext>
              </a:extLst>
            </p:cNvPr>
            <p:cNvGrpSpPr/>
            <p:nvPr/>
          </p:nvGrpSpPr>
          <p:grpSpPr>
            <a:xfrm>
              <a:off x="2062381" y="1508950"/>
              <a:ext cx="2237086" cy="2236511"/>
              <a:chOff x="6744072" y="1412776"/>
              <a:chExt cx="3312368" cy="3759938"/>
            </a:xfrm>
          </p:grpSpPr>
          <p:pic>
            <p:nvPicPr>
              <p:cNvPr id="34" name="Picture 33">
                <a:extLst>
                  <a:ext uri="{FF2B5EF4-FFF2-40B4-BE49-F238E27FC236}">
                    <a16:creationId xmlns:a16="http://schemas.microsoft.com/office/drawing/2014/main" id="{5832F5E2-E5DD-9848-8573-A04CF1DED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080" y="1412776"/>
                <a:ext cx="3066851" cy="2825752"/>
              </a:xfrm>
              <a:prstGeom prst="rect">
                <a:avLst/>
              </a:prstGeom>
            </p:spPr>
          </p:pic>
          <p:sp>
            <p:nvSpPr>
              <p:cNvPr id="36" name="TextBox 35">
                <a:extLst>
                  <a:ext uri="{FF2B5EF4-FFF2-40B4-BE49-F238E27FC236}">
                    <a16:creationId xmlns:a16="http://schemas.microsoft.com/office/drawing/2014/main" id="{F74F08E9-D208-A74C-B25B-7C30887E2BB3}"/>
                  </a:ext>
                </a:extLst>
              </p:cNvPr>
              <p:cNvSpPr txBox="1"/>
              <p:nvPr/>
            </p:nvSpPr>
            <p:spPr>
              <a:xfrm>
                <a:off x="6744072" y="4293096"/>
                <a:ext cx="3312368" cy="879618"/>
              </a:xfrm>
              <a:prstGeom prst="rect">
                <a:avLst/>
              </a:prstGeom>
              <a:noFill/>
            </p:spPr>
            <p:txBody>
              <a:bodyPr wrap="square" rtlCol="0">
                <a:spAutoFit/>
              </a:bodyPr>
              <a:lstStyle/>
              <a:p>
                <a:pPr algn="ctr"/>
                <a:endParaRPr lang="vi-VN" sz="2800" dirty="0">
                  <a:latin typeface="Times New Roman" panose="02020603050405020304" pitchFamily="18" charset="0"/>
                  <a:cs typeface="Times New Roman" panose="02020603050405020304" pitchFamily="18" charset="0"/>
                </a:endParaRPr>
              </a:p>
            </p:txBody>
          </p:sp>
        </p:grpSp>
      </p:grpSp>
      <p:grpSp>
        <p:nvGrpSpPr>
          <p:cNvPr id="32" name="Group 31">
            <a:extLst>
              <a:ext uri="{FF2B5EF4-FFF2-40B4-BE49-F238E27FC236}">
                <a16:creationId xmlns:a16="http://schemas.microsoft.com/office/drawing/2014/main" id="{F9BFD5CA-351A-EE4E-93E1-E60F9A38AE4B}"/>
              </a:ext>
            </a:extLst>
          </p:cNvPr>
          <p:cNvGrpSpPr/>
          <p:nvPr/>
        </p:nvGrpSpPr>
        <p:grpSpPr>
          <a:xfrm>
            <a:off x="4610106" y="3816243"/>
            <a:ext cx="2237085" cy="2635405"/>
            <a:chOff x="1415480" y="1700807"/>
            <a:chExt cx="3384376" cy="4569650"/>
          </a:xfrm>
        </p:grpSpPr>
        <p:pic>
          <p:nvPicPr>
            <p:cNvPr id="43" name="Picture 42">
              <a:extLst>
                <a:ext uri="{FF2B5EF4-FFF2-40B4-BE49-F238E27FC236}">
                  <a16:creationId xmlns:a16="http://schemas.microsoft.com/office/drawing/2014/main" id="{0B837C9D-9719-3A48-A245-051A8E324E5C}"/>
                </a:ext>
              </a:extLst>
            </p:cNvPr>
            <p:cNvPicPr>
              <a:picLocks noChangeAspect="1"/>
            </p:cNvPicPr>
            <p:nvPr/>
          </p:nvPicPr>
          <p:blipFill rotWithShape="1">
            <a:blip r:embed="rId8"/>
            <a:srcRect l="32711" t="2717" r="35014" b="2626"/>
            <a:stretch/>
          </p:blipFill>
          <p:spPr>
            <a:xfrm>
              <a:off x="1415480" y="1700807"/>
              <a:ext cx="3384376" cy="3160979"/>
            </a:xfrm>
            <a:prstGeom prst="rect">
              <a:avLst/>
            </a:prstGeom>
          </p:spPr>
        </p:pic>
        <p:sp>
          <p:nvSpPr>
            <p:cNvPr id="44" name="TextBox 43">
              <a:extLst>
                <a:ext uri="{FF2B5EF4-FFF2-40B4-BE49-F238E27FC236}">
                  <a16:creationId xmlns:a16="http://schemas.microsoft.com/office/drawing/2014/main" id="{44BCBB5F-6E4F-8748-8E81-D13A141E6457}"/>
                </a:ext>
              </a:extLst>
            </p:cNvPr>
            <p:cNvSpPr txBox="1"/>
            <p:nvPr/>
          </p:nvSpPr>
          <p:spPr>
            <a:xfrm>
              <a:off x="1759026" y="4829553"/>
              <a:ext cx="2520279" cy="1440904"/>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95970287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0-#ppt_w/2"/>
                                          </p:val>
                                        </p:tav>
                                        <p:tav tm="100000">
                                          <p:val>
                                            <p:strVal val="#ppt_x"/>
                                          </p:val>
                                        </p:tav>
                                      </p:tavLst>
                                    </p:anim>
                                    <p:anim calcmode="lin" valueType="num">
                                      <p:cBhvr additive="base">
                                        <p:cTn id="23"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2"/>
                                        </p:tgtEl>
                                        <p:attrNameLst>
                                          <p:attrName>ppt_x</p:attrName>
                                        </p:attrNameLst>
                                      </p:cBhvr>
                                      <p:tavLst>
                                        <p:tav tm="0">
                                          <p:val>
                                            <p:strVal val="ppt_x"/>
                                          </p:val>
                                        </p:tav>
                                        <p:tav tm="100000">
                                          <p:val>
                                            <p:strVal val="ppt_x"/>
                                          </p:val>
                                        </p:tav>
                                      </p:tavLst>
                                    </p:anim>
                                    <p:anim calcmode="lin" valueType="num">
                                      <p:cBhvr additive="base">
                                        <p:cTn id="35" dur="500"/>
                                        <p:tgtEl>
                                          <p:spTgt spid="32"/>
                                        </p:tgtEl>
                                        <p:attrNameLst>
                                          <p:attrName>ppt_y</p:attrName>
                                        </p:attrNameLst>
                                      </p:cBhvr>
                                      <p:tavLst>
                                        <p:tav tm="0">
                                          <p:val>
                                            <p:strVal val="ppt_y"/>
                                          </p:val>
                                        </p:tav>
                                        <p:tav tm="100000">
                                          <p:val>
                                            <p:strVal val="1+ppt_h/2"/>
                                          </p:val>
                                        </p:tav>
                                      </p:tavLst>
                                    </p:anim>
                                    <p:set>
                                      <p:cBhvr>
                                        <p:cTn id="36" dur="1" fill="hold">
                                          <p:stCondLst>
                                            <p:cond delay="499"/>
                                          </p:stCondLst>
                                        </p:cTn>
                                        <p:tgtEl>
                                          <p:spTgt spid="32"/>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40"/>
                                        </p:tgtEl>
                                        <p:attrNameLst>
                                          <p:attrName>ppt_x</p:attrName>
                                        </p:attrNameLst>
                                      </p:cBhvr>
                                      <p:tavLst>
                                        <p:tav tm="0">
                                          <p:val>
                                            <p:strVal val="ppt_x"/>
                                          </p:val>
                                        </p:tav>
                                        <p:tav tm="100000">
                                          <p:val>
                                            <p:strVal val="ppt_x"/>
                                          </p:val>
                                        </p:tav>
                                      </p:tavLst>
                                    </p:anim>
                                    <p:anim calcmode="lin" valueType="num">
                                      <p:cBhvr additive="base">
                                        <p:cTn id="39" dur="500"/>
                                        <p:tgtEl>
                                          <p:spTgt spid="40"/>
                                        </p:tgtEl>
                                        <p:attrNameLst>
                                          <p:attrName>ppt_y</p:attrName>
                                        </p:attrNameLst>
                                      </p:cBhvr>
                                      <p:tavLst>
                                        <p:tav tm="0">
                                          <p:val>
                                            <p:strVal val="ppt_y"/>
                                          </p:val>
                                        </p:tav>
                                        <p:tav tm="100000">
                                          <p:val>
                                            <p:strVal val="1+ppt_h/2"/>
                                          </p:val>
                                        </p:tav>
                                      </p:tavLst>
                                    </p:anim>
                                    <p:set>
                                      <p:cBhvr>
                                        <p:cTn id="40" dur="1" fill="hold">
                                          <p:stCondLst>
                                            <p:cond delay="499"/>
                                          </p:stCondLst>
                                        </p:cTn>
                                        <p:tgtEl>
                                          <p:spTgt spid="40"/>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2.70833E-6 2.22222E-6 L 0.23919 0.14745 " pathEditMode="relative" rAng="0" ptsTypes="AA">
                                      <p:cBhvr>
                                        <p:cTn id="42" dur="2000" fill="hold"/>
                                        <p:tgtEl>
                                          <p:spTgt spid="2"/>
                                        </p:tgtEl>
                                        <p:attrNameLst>
                                          <p:attrName>ppt_x</p:attrName>
                                          <p:attrName>ppt_y</p:attrName>
                                        </p:attrNameLst>
                                      </p:cBhvr>
                                      <p:rCtr x="11953" y="736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3" presetClass="exit" presetSubtype="10" fill="hold" nodeType="clickEffect">
                                  <p:stCondLst>
                                    <p:cond delay="0"/>
                                  </p:stCondLst>
                                  <p:childTnLst>
                                    <p:animEffect transition="out" filter="blinds(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par>
                          <p:cTn id="49" fill="hold">
                            <p:stCondLst>
                              <p:cond delay="500"/>
                            </p:stCondLst>
                            <p:childTnLst>
                              <p:par>
                                <p:cTn id="50" presetID="2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edge">
                                      <p:cBhvr>
                                        <p:cTn id="52" dur="10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1500"/>
                            </p:stCondLst>
                            <p:childTnLst>
                              <p:par>
                                <p:cTn id="54" presetID="2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edge">
                                      <p:cBhvr>
                                        <p:cTn id="56" dur="10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2500"/>
                            </p:stCondLst>
                            <p:childTnLst>
                              <p:par>
                                <p:cTn id="58" presetID="2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edge">
                                      <p:cBhvr>
                                        <p:cTn id="60" dur="10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3500"/>
                            </p:stCondLst>
                            <p:childTnLst>
                              <p:par>
                                <p:cTn id="62" presetID="2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edge">
                                      <p:cBhvr>
                                        <p:cTn id="64" dur="10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4500"/>
                            </p:stCondLst>
                            <p:childTnLst>
                              <p:par>
                                <p:cTn id="66" presetID="20"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edge">
                                      <p:cBhvr>
                                        <p:cTn id="68" dur="10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par>
                          <p:cTn id="69" fill="hold">
                            <p:stCondLst>
                              <p:cond delay="5500"/>
                            </p:stCondLst>
                            <p:childTnLst>
                              <p:par>
                                <p:cTn id="70" presetID="20" presetClass="entr" presetSubtype="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edge">
                                      <p:cBhvr>
                                        <p:cTn id="72" dur="1000"/>
                                        <p:tgtEl>
                                          <p:spTgt spid="21"/>
                                        </p:tgtEl>
                                      </p:cBhvr>
                                    </p:animEffect>
                                  </p:childTnLst>
                                  <p:subTnLst>
                                    <p:audio>
                                      <p:cMediaNode>
                                        <p:cTn display="0" masterRel="sameClick">
                                          <p:stCondLst>
                                            <p:cond evt="begin" delay="0">
                                              <p:tn val="70"/>
                                            </p:cond>
                                          </p:stCondLst>
                                          <p:endCondLst>
                                            <p:cond evt="onStopAudio" delay="0">
                                              <p:tgtEl>
                                                <p:sldTgt/>
                                              </p:tgtEl>
                                            </p:cond>
                                          </p:endCondLst>
                                        </p:cTn>
                                        <p:tgtEl>
                                          <p:sndTgt r:embed="rId4" name="bomb.wav"/>
                                        </p:tgtEl>
                                      </p:cMediaNode>
                                    </p:audio>
                                  </p:subTnLst>
                                </p:cTn>
                              </p:par>
                              <p:par>
                                <p:cTn id="73" presetID="1" presetClass="exit" presetSubtype="0" fill="hold" grpId="1" nodeType="with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6"/>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childTnLst>
                          </p:cTn>
                        </p:par>
                        <p:par>
                          <p:cTn id="95" fill="hold">
                            <p:stCondLst>
                              <p:cond delay="500"/>
                            </p:stCondLst>
                            <p:childTnLst>
                              <p:par>
                                <p:cTn id="96" presetID="20" presetClass="entr" presetSubtype="0"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wedge">
                                      <p:cBhvr>
                                        <p:cTn id="98" dur="1000"/>
                                        <p:tgtEl>
                                          <p:spTgt spid="23"/>
                                        </p:tgtEl>
                                      </p:cBhvr>
                                    </p:animEffec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99" fill="hold">
                            <p:stCondLst>
                              <p:cond delay="1500"/>
                            </p:stCondLst>
                            <p:childTnLst>
                              <p:par>
                                <p:cTn id="100" presetID="20" presetClass="entr" presetSubtype="0"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edge">
                                      <p:cBhvr>
                                        <p:cTn id="102" dur="1000"/>
                                        <p:tgtEl>
                                          <p:spTgt spid="24"/>
                                        </p:tgtEl>
                                      </p:cBhvr>
                                    </p:animEffec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childTnLst>
                          </p:cTn>
                        </p:par>
                        <p:par>
                          <p:cTn id="103" fill="hold">
                            <p:stCondLst>
                              <p:cond delay="2500"/>
                            </p:stCondLst>
                            <p:childTnLst>
                              <p:par>
                                <p:cTn id="104" presetID="20" presetClass="entr" presetSubtype="0" fill="hold" grpId="0" nodeType="after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edge">
                                      <p:cBhvr>
                                        <p:cTn id="106" dur="1000"/>
                                        <p:tgtEl>
                                          <p:spTgt spid="25"/>
                                        </p:tgtEl>
                                      </p:cBhvr>
                                    </p:animEffect>
                                  </p:childTnLst>
                                  <p:subTnLst>
                                    <p:audio>
                                      <p:cMediaNode>
                                        <p:cTn display="0" masterRel="sameClick">
                                          <p:stCondLst>
                                            <p:cond evt="begin" delay="0">
                                              <p:tn val="104"/>
                                            </p:cond>
                                          </p:stCondLst>
                                          <p:endCondLst>
                                            <p:cond evt="onStopAudio" delay="0">
                                              <p:tgtEl>
                                                <p:sldTgt/>
                                              </p:tgtEl>
                                            </p:cond>
                                          </p:endCondLst>
                                        </p:cTn>
                                        <p:tgtEl>
                                          <p:sndTgt r:embed="rId3" name="click.wav"/>
                                        </p:tgtEl>
                                      </p:cMediaNode>
                                    </p:audio>
                                  </p:subTnLst>
                                </p:cTn>
                              </p:par>
                            </p:childTnLst>
                          </p:cTn>
                        </p:par>
                        <p:par>
                          <p:cTn id="107" fill="hold">
                            <p:stCondLst>
                              <p:cond delay="3500"/>
                            </p:stCondLst>
                            <p:childTnLst>
                              <p:par>
                                <p:cTn id="108" presetID="20" presetClass="entr" presetSubtype="0" fill="hold" grpId="0" nodeType="after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wedge">
                                      <p:cBhvr>
                                        <p:cTn id="110" dur="1000"/>
                                        <p:tgtEl>
                                          <p:spTgt spid="26"/>
                                        </p:tgtEl>
                                      </p:cBhvr>
                                    </p:animEffect>
                                  </p:childTnLst>
                                  <p:subTnLst>
                                    <p:audio>
                                      <p:cMediaNode>
                                        <p:cTn display="0" masterRel="sameClick">
                                          <p:stCondLst>
                                            <p:cond evt="begin" delay="0">
                                              <p:tn val="108"/>
                                            </p:cond>
                                          </p:stCondLst>
                                          <p:endCondLst>
                                            <p:cond evt="onStopAudio" delay="0">
                                              <p:tgtEl>
                                                <p:sldTgt/>
                                              </p:tgtEl>
                                            </p:cond>
                                          </p:endCondLst>
                                        </p:cTn>
                                        <p:tgtEl>
                                          <p:sndTgt r:embed="rId3" name="click.wav"/>
                                        </p:tgtEl>
                                      </p:cMediaNode>
                                    </p:audio>
                                  </p:subTnLst>
                                </p:cTn>
                              </p:par>
                            </p:childTnLst>
                          </p:cTn>
                        </p:par>
                        <p:par>
                          <p:cTn id="111" fill="hold">
                            <p:stCondLst>
                              <p:cond delay="4500"/>
                            </p:stCondLst>
                            <p:childTnLst>
                              <p:par>
                                <p:cTn id="112" presetID="20" presetClass="entr" presetSubtype="0" fill="hold" grpId="0" nodeType="after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wedge">
                                      <p:cBhvr>
                                        <p:cTn id="114" dur="1000"/>
                                        <p:tgtEl>
                                          <p:spTgt spid="28"/>
                                        </p:tgtEl>
                                      </p:cBhvr>
                                    </p:animEffec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childTnLst>
                          </p:cTn>
                        </p:par>
                        <p:par>
                          <p:cTn id="115" fill="hold">
                            <p:stCondLst>
                              <p:cond delay="5500"/>
                            </p:stCondLst>
                            <p:childTnLst>
                              <p:par>
                                <p:cTn id="116" presetID="20" presetClass="entr" presetSubtype="0" fill="hold" grpId="0" nodeType="after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wedge">
                                      <p:cBhvr>
                                        <p:cTn id="118" dur="1000"/>
                                        <p:tgtEl>
                                          <p:spTgt spid="29"/>
                                        </p:tgtEl>
                                      </p:cBhvr>
                                    </p:animEffect>
                                  </p:childTnLst>
                                  <p:subTnLst>
                                    <p:audio>
                                      <p:cMediaNode>
                                        <p:cTn display="0" masterRel="sameClick">
                                          <p:stCondLst>
                                            <p:cond evt="begin" delay="0">
                                              <p:tn val="116"/>
                                            </p:cond>
                                          </p:stCondLst>
                                          <p:endCondLst>
                                            <p:cond evt="onStopAudio" delay="0">
                                              <p:tgtEl>
                                                <p:sldTgt/>
                                              </p:tgtEl>
                                            </p:cond>
                                          </p:endCondLst>
                                        </p:cTn>
                                        <p:tgtEl>
                                          <p:sndTgt r:embed="rId4" name="bomb.wav"/>
                                        </p:tgtEl>
                                      </p:cMediaNode>
                                    </p:audio>
                                  </p:sub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26"/>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27"/>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8"/>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F6C483-741B-20C0-CFAC-4A638AEB9220}"/>
              </a:ext>
            </a:extLst>
          </p:cNvPr>
          <p:cNvSpPr>
            <a:spLocks noGrp="1"/>
          </p:cNvSpPr>
          <p:nvPr>
            <p:ph type="title"/>
          </p:nvPr>
        </p:nvSpPr>
        <p:spPr/>
        <p:txBody>
          <a:bodyPr/>
          <a:lstStyle/>
          <a:p>
            <a:pPr algn="ctr"/>
            <a:r>
              <a:rPr lang="en-US" b="1">
                <a:solidFill>
                  <a:srgbClr val="FF0000"/>
                </a:solidFill>
              </a:rPr>
              <a:t>MỤC ĐÍCH – YÊU CẦU</a:t>
            </a:r>
          </a:p>
        </p:txBody>
      </p:sp>
      <p:sp>
        <p:nvSpPr>
          <p:cNvPr id="3" name="Chỗ dành sẵn cho Nội dung 2">
            <a:extLst>
              <a:ext uri="{FF2B5EF4-FFF2-40B4-BE49-F238E27FC236}">
                <a16:creationId xmlns:a16="http://schemas.microsoft.com/office/drawing/2014/main" id="{D2F55E57-7FFD-5F1D-D1E5-BCAFFB9988AA}"/>
              </a:ext>
            </a:extLst>
          </p:cNvPr>
          <p:cNvSpPr>
            <a:spLocks noGrp="1"/>
          </p:cNvSpPr>
          <p:nvPr>
            <p:ph idx="1"/>
          </p:nvPr>
        </p:nvSpPr>
        <p:spPr>
          <a:xfrm>
            <a:off x="497237" y="869278"/>
            <a:ext cx="10515600" cy="3547739"/>
          </a:xfrm>
        </p:spPr>
        <p:txBody>
          <a:bodyPr>
            <a:noAutofit/>
          </a:bodyPr>
          <a:lstStyle/>
          <a:p>
            <a:pPr marL="0" indent="0" algn="just">
              <a:buNone/>
            </a:pPr>
            <a:r>
              <a:rPr lang="vi-VN" sz="2400" b="1" i="0">
                <a:solidFill>
                  <a:srgbClr val="FF0000"/>
                </a:solidFill>
                <a:effectLst/>
                <a:latin typeface="+mj-lt"/>
              </a:rPr>
              <a:t>1. Kiến thức:</a:t>
            </a:r>
            <a:endParaRPr lang="vi-VN" sz="3600" b="0" i="0">
              <a:solidFill>
                <a:srgbClr val="FF0000"/>
              </a:solidFill>
              <a:effectLst/>
              <a:latin typeface="+mj-lt"/>
            </a:endParaRPr>
          </a:p>
          <a:p>
            <a:pPr marL="0" indent="0" algn="just">
              <a:buNone/>
            </a:pPr>
            <a:r>
              <a:rPr lang="vi-VN" sz="2400" b="0" i="0">
                <a:solidFill>
                  <a:srgbClr val="000000"/>
                </a:solidFill>
                <a:effectLst/>
                <a:latin typeface="+mj-lt"/>
              </a:rPr>
              <a:t>- Trẻ biết có 4 loại biển báo cơ bản: biển báo cấm, biển báo nguy hiểm, biển báo hiệu lệnh, biển báo chỉ dẫn.</a:t>
            </a:r>
            <a:endParaRPr lang="vi-VN" sz="3600" b="0" i="0">
              <a:solidFill>
                <a:srgbClr val="3C3C3C"/>
              </a:solidFill>
              <a:effectLst/>
              <a:latin typeface="+mj-lt"/>
            </a:endParaRPr>
          </a:p>
          <a:p>
            <a:pPr marL="0" indent="0" algn="just">
              <a:buNone/>
            </a:pPr>
            <a:r>
              <a:rPr lang="en-US" sz="2400" b="0" i="0">
                <a:solidFill>
                  <a:srgbClr val="000000"/>
                </a:solidFill>
                <a:effectLst/>
                <a:latin typeface="+mj-lt"/>
              </a:rPr>
              <a:t>- </a:t>
            </a:r>
            <a:r>
              <a:rPr lang="vi-VN" sz="2400" b="0" i="0">
                <a:solidFill>
                  <a:srgbClr val="000000"/>
                </a:solidFill>
                <a:effectLst/>
                <a:latin typeface="+mj-lt"/>
              </a:rPr>
              <a:t>Nhận biết tên gọi, đặc điểm, ý nghĩa các loại biển báo giao thông phổ biến:</a:t>
            </a:r>
            <a:endParaRPr lang="vi-VN" sz="3600" b="0" i="0">
              <a:solidFill>
                <a:srgbClr val="3C3C3C"/>
              </a:solidFill>
              <a:effectLst/>
              <a:latin typeface="+mj-lt"/>
            </a:endParaRPr>
          </a:p>
          <a:p>
            <a:pPr marL="0" indent="0" algn="just">
              <a:buNone/>
            </a:pPr>
            <a:r>
              <a:rPr lang="en-US" sz="2400">
                <a:solidFill>
                  <a:srgbClr val="000000"/>
                </a:solidFill>
                <a:latin typeface="+mj-lt"/>
              </a:rPr>
              <a:t>-</a:t>
            </a:r>
            <a:r>
              <a:rPr lang="vi-VN" sz="2400" b="0" i="0">
                <a:solidFill>
                  <a:srgbClr val="000000"/>
                </a:solidFill>
                <a:effectLst/>
                <a:latin typeface="+mj-lt"/>
              </a:rPr>
              <a:t> báo cấm: là biển báo có dạng hình tròn, viền đỏ, nền màu trắng, trên nền có hình vẽ màu đen đặc trưng cho điều cấm.</a:t>
            </a:r>
            <a:endParaRPr lang="vi-VN" sz="3600" b="0" i="0">
              <a:solidFill>
                <a:srgbClr val="3C3C3C"/>
              </a:solidFill>
              <a:effectLst/>
              <a:latin typeface="+mj-lt"/>
            </a:endParaRPr>
          </a:p>
          <a:p>
            <a:pPr marL="0" indent="0" algn="just">
              <a:buNone/>
            </a:pPr>
            <a:r>
              <a:rPr lang="vi-VN" sz="2400" b="0" i="0">
                <a:solidFill>
                  <a:srgbClr val="000000"/>
                </a:solidFill>
                <a:effectLst/>
                <a:latin typeface="+mj-lt"/>
              </a:rPr>
              <a:t>+ Biển báo nguy hiểm: là biển báo có dạng hình tam giác, viền đỏ, nền màu vàng, trên nền có hình vẽ màu đen báo hiệu sự nguy hiểm.</a:t>
            </a:r>
            <a:endParaRPr lang="vi-VN" sz="3600" b="0" i="0">
              <a:solidFill>
                <a:srgbClr val="3C3C3C"/>
              </a:solidFill>
              <a:effectLst/>
              <a:latin typeface="+mj-lt"/>
            </a:endParaRPr>
          </a:p>
          <a:p>
            <a:pPr marL="0" indent="0" algn="just">
              <a:buNone/>
            </a:pPr>
            <a:r>
              <a:rPr lang="vi-VN" sz="2400" b="0" i="0">
                <a:solidFill>
                  <a:srgbClr val="000000"/>
                </a:solidFill>
                <a:effectLst/>
                <a:latin typeface="+mj-lt"/>
              </a:rPr>
              <a:t>+ Biển báo hiệu lệnh: là biển báo có dạng hình tròn, nền xanh với hình vẽ màu trắng, để chỉ các hiệu lệnh cho người tham gia giao thông phải thực hiện.</a:t>
            </a:r>
            <a:endParaRPr lang="vi-VN" sz="3600" b="0" i="0">
              <a:solidFill>
                <a:srgbClr val="3C3C3C"/>
              </a:solidFill>
              <a:effectLst/>
              <a:latin typeface="+mj-lt"/>
            </a:endParaRPr>
          </a:p>
          <a:p>
            <a:pPr marL="0" indent="0" algn="just">
              <a:buNone/>
            </a:pPr>
            <a:r>
              <a:rPr lang="vi-VN" sz="2400" b="0" i="0">
                <a:solidFill>
                  <a:srgbClr val="000000"/>
                </a:solidFill>
                <a:effectLst/>
                <a:latin typeface="+mj-lt"/>
              </a:rPr>
              <a:t>+ Biển báo chỉ dẫn: là biển báo có dạng hình chữ nhật, nền xanh, hình vẽ màu trắng để chỉ dẫn cho người tham giao thông</a:t>
            </a:r>
            <a:endParaRPr lang="vi-VN" sz="3600" b="0" i="0">
              <a:solidFill>
                <a:srgbClr val="3C3C3C"/>
              </a:solidFill>
              <a:effectLst/>
              <a:latin typeface="+mj-lt"/>
            </a:endParaRPr>
          </a:p>
        </p:txBody>
      </p:sp>
    </p:spTree>
    <p:extLst>
      <p:ext uri="{BB962C8B-B14F-4D97-AF65-F5344CB8AC3E}">
        <p14:creationId xmlns:p14="http://schemas.microsoft.com/office/powerpoint/2010/main" val="2239159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0CC8D1B3-5CF8-3526-05D3-8433B0E5F133}"/>
              </a:ext>
            </a:extLst>
          </p:cNvPr>
          <p:cNvSpPr>
            <a:spLocks noGrp="1"/>
          </p:cNvSpPr>
          <p:nvPr>
            <p:ph idx="1"/>
          </p:nvPr>
        </p:nvSpPr>
        <p:spPr>
          <a:xfrm>
            <a:off x="652221" y="571404"/>
            <a:ext cx="10515600" cy="5333449"/>
          </a:xfrm>
        </p:spPr>
        <p:txBody>
          <a:bodyPr>
            <a:normAutofit/>
          </a:bodyPr>
          <a:lstStyle/>
          <a:p>
            <a:pPr algn="just"/>
            <a:r>
              <a:rPr lang="vi-VN" sz="2400" b="1" i="0">
                <a:solidFill>
                  <a:srgbClr val="FF0000"/>
                </a:solidFill>
                <a:effectLst/>
                <a:latin typeface="+mj-lt"/>
              </a:rPr>
              <a:t>2. Kỹ năng</a:t>
            </a:r>
            <a:r>
              <a:rPr lang="vi-VN" sz="2400" b="0" i="0">
                <a:solidFill>
                  <a:srgbClr val="FF0000"/>
                </a:solidFill>
                <a:effectLst/>
                <a:latin typeface="+mj-lt"/>
              </a:rPr>
              <a:t>:</a:t>
            </a:r>
            <a:endParaRPr lang="vi-VN" sz="3600" b="0" i="0">
              <a:solidFill>
                <a:srgbClr val="FF0000"/>
              </a:solidFill>
              <a:effectLst/>
              <a:latin typeface="+mj-lt"/>
            </a:endParaRPr>
          </a:p>
          <a:p>
            <a:pPr algn="just"/>
            <a:r>
              <a:rPr lang="vi-VN" sz="2400" b="0" i="0">
                <a:solidFill>
                  <a:srgbClr val="000000"/>
                </a:solidFill>
                <a:effectLst/>
                <a:latin typeface="+mj-lt"/>
              </a:rPr>
              <a:t>- Rèn kĩ năng ghi nhớ,</a:t>
            </a:r>
            <a:endParaRPr lang="vi-VN" sz="3600" b="0" i="0">
              <a:solidFill>
                <a:srgbClr val="3C3C3C"/>
              </a:solidFill>
              <a:effectLst/>
              <a:latin typeface="+mj-lt"/>
            </a:endParaRPr>
          </a:p>
          <a:p>
            <a:pPr algn="just"/>
            <a:r>
              <a:rPr lang="vi-VN" sz="2400" b="0" i="0">
                <a:solidFill>
                  <a:srgbClr val="000000"/>
                </a:solidFill>
                <a:effectLst/>
                <a:latin typeface="+mj-lt"/>
              </a:rPr>
              <a:t>- Phát triển ngôn ngữ mạch lạc, diễn đạt đủ ý và đúng trọng tâm.</a:t>
            </a:r>
            <a:endParaRPr lang="vi-VN" sz="3600" b="0" i="0">
              <a:solidFill>
                <a:srgbClr val="3C3C3C"/>
              </a:solidFill>
              <a:effectLst/>
              <a:latin typeface="+mj-lt"/>
            </a:endParaRPr>
          </a:p>
          <a:p>
            <a:pPr algn="just"/>
            <a:r>
              <a:rPr lang="vi-VN" sz="2400" b="0" i="0">
                <a:solidFill>
                  <a:srgbClr val="000000"/>
                </a:solidFill>
                <a:effectLst/>
                <a:latin typeface="+mj-lt"/>
              </a:rPr>
              <a:t>- Rèn kĩ năng trình bày và làm việc theo nhóm</a:t>
            </a:r>
            <a:endParaRPr lang="vi-VN" sz="3600" b="0" i="0">
              <a:solidFill>
                <a:srgbClr val="3C3C3C"/>
              </a:solidFill>
              <a:effectLst/>
              <a:latin typeface="+mj-lt"/>
            </a:endParaRPr>
          </a:p>
          <a:p>
            <a:pPr algn="just"/>
            <a:r>
              <a:rPr lang="vi-VN" sz="2400" b="0" i="0">
                <a:solidFill>
                  <a:srgbClr val="000000"/>
                </a:solidFill>
                <a:effectLst/>
                <a:latin typeface="+mj-lt"/>
              </a:rPr>
              <a:t>- Phát triển kỹ năng phân loại, phân nhóm các loại biển báo giao thông thông qua đặc điểm đặc trưng.</a:t>
            </a:r>
            <a:endParaRPr lang="vi-VN" sz="3600" b="0" i="0">
              <a:solidFill>
                <a:srgbClr val="3C3C3C"/>
              </a:solidFill>
              <a:effectLst/>
              <a:latin typeface="+mj-lt"/>
            </a:endParaRPr>
          </a:p>
          <a:p>
            <a:pPr marL="0" indent="0" algn="just">
              <a:buNone/>
            </a:pPr>
            <a:r>
              <a:rPr lang="en-US" sz="2400" b="1" i="0">
                <a:solidFill>
                  <a:srgbClr val="FF0000"/>
                </a:solidFill>
                <a:effectLst/>
                <a:latin typeface="+mj-lt"/>
              </a:rPr>
              <a:t>3</a:t>
            </a:r>
            <a:r>
              <a:rPr lang="vi-VN" sz="2400" b="1" i="0">
                <a:solidFill>
                  <a:srgbClr val="FF0000"/>
                </a:solidFill>
                <a:effectLst/>
                <a:latin typeface="+mj-lt"/>
              </a:rPr>
              <a:t>. Thái độ:</a:t>
            </a:r>
            <a:endParaRPr lang="vi-VN" sz="3600" b="0" i="0">
              <a:solidFill>
                <a:srgbClr val="FF0000"/>
              </a:solidFill>
              <a:effectLst/>
              <a:latin typeface="+mj-lt"/>
            </a:endParaRPr>
          </a:p>
          <a:p>
            <a:pPr marL="0" indent="0" algn="just">
              <a:buNone/>
            </a:pPr>
            <a:r>
              <a:rPr lang="vi-VN" sz="2400" b="0" i="0">
                <a:solidFill>
                  <a:srgbClr val="000000"/>
                </a:solidFill>
                <a:effectLst/>
                <a:latin typeface="+mj-lt"/>
              </a:rPr>
              <a:t>- Trẻ hứng thú, tích cực tham gia vào hoạt động</a:t>
            </a:r>
            <a:endParaRPr lang="vi-VN" sz="3600" b="0" i="0">
              <a:solidFill>
                <a:srgbClr val="3C3C3C"/>
              </a:solidFill>
              <a:effectLst/>
              <a:latin typeface="+mj-lt"/>
            </a:endParaRPr>
          </a:p>
          <a:p>
            <a:pPr marL="0" indent="0" algn="just">
              <a:buNone/>
            </a:pPr>
            <a:r>
              <a:rPr lang="vi-VN" sz="2400" b="0" i="0">
                <a:solidFill>
                  <a:srgbClr val="000000"/>
                </a:solidFill>
                <a:effectLst/>
                <a:latin typeface="+mj-lt"/>
              </a:rPr>
              <a:t>- Giáo dục trẻ ý thức khi tham gia giao thông cần phải chấp hành đúng luật giao thông đường bộ và chỉ dẫn của các biển báo.</a:t>
            </a:r>
            <a:endParaRPr lang="vi-VN" sz="3600" b="0" i="0">
              <a:solidFill>
                <a:srgbClr val="3C3C3C"/>
              </a:solidFill>
              <a:effectLst/>
              <a:latin typeface="+mj-lt"/>
            </a:endParaRPr>
          </a:p>
          <a:p>
            <a:endParaRPr lang="en-US" sz="3600">
              <a:latin typeface="+mj-lt"/>
            </a:endParaRPr>
          </a:p>
        </p:txBody>
      </p:sp>
    </p:spTree>
    <p:extLst>
      <p:ext uri="{BB962C8B-B14F-4D97-AF65-F5344CB8AC3E}">
        <p14:creationId xmlns:p14="http://schemas.microsoft.com/office/powerpoint/2010/main" val="2734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Đi Qua Ngã Tư Đường Phố - Nhạc Thiếu Nhi Hoạt Hình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249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91906" y="1203959"/>
            <a:ext cx="3352800" cy="4268586"/>
            <a:chOff x="339949" y="651164"/>
            <a:chExt cx="3352800" cy="3625965"/>
          </a:xfrm>
        </p:grpSpPr>
        <p:sp>
          <p:nvSpPr>
            <p:cNvPr id="2" name="Rounded Rectangle 1"/>
            <p:cNvSpPr/>
            <p:nvPr/>
          </p:nvSpPr>
          <p:spPr>
            <a:xfrm>
              <a:off x="339949" y="651164"/>
              <a:ext cx="3352800" cy="36259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iển báo cấm xe đạ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56" y="950498"/>
              <a:ext cx="2288588" cy="17849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135" y="3427274"/>
              <a:ext cx="3236784" cy="461665"/>
            </a:xfrm>
            <a:prstGeom prst="rect">
              <a:avLst/>
            </a:prstGeom>
          </p:spPr>
          <p:txBody>
            <a:bodyPr wrap="none">
              <a:spAutoFit/>
            </a:bodyPr>
            <a:lstStyle/>
            <a:p>
              <a:r>
                <a:rPr lang="en-US" sz="2400" b="1" i="0">
                  <a:solidFill>
                    <a:srgbClr val="000000"/>
                  </a:solidFill>
                  <a:effectLst/>
                  <a:latin typeface="Times New Roman" panose="02020603050405020304" pitchFamily="18" charset="0"/>
                </a:rPr>
                <a:t>Biển báo cấm đi xe đạp</a:t>
              </a:r>
              <a:endParaRPr lang="en-US" sz="2400" b="1"/>
            </a:p>
          </p:txBody>
        </p:sp>
      </p:grpSp>
      <p:grpSp>
        <p:nvGrpSpPr>
          <p:cNvPr id="18" name="Group 17"/>
          <p:cNvGrpSpPr/>
          <p:nvPr/>
        </p:nvGrpSpPr>
        <p:grpSpPr>
          <a:xfrm>
            <a:off x="4307843" y="1203959"/>
            <a:ext cx="3375330" cy="4268586"/>
            <a:chOff x="4031510" y="1203959"/>
            <a:chExt cx="3375330" cy="4268586"/>
          </a:xfrm>
        </p:grpSpPr>
        <p:sp>
          <p:nvSpPr>
            <p:cNvPr id="13" name="Rounded Rectangle 12"/>
            <p:cNvSpPr/>
            <p:nvPr/>
          </p:nvSpPr>
          <p:spPr>
            <a:xfrm>
              <a:off x="4054040" y="1203959"/>
              <a:ext cx="3352800" cy="42685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192585" y="1437680"/>
              <a:ext cx="3075710" cy="2520373"/>
              <a:chOff x="4239489" y="1691397"/>
              <a:chExt cx="3075710" cy="2520373"/>
            </a:xfrm>
          </p:grpSpPr>
          <p:pic>
            <p:nvPicPr>
              <p:cNvPr id="6" name="Picture 6" descr="012_bienbaogiaothong_chidan_cdr"/>
              <p:cNvPicPr>
                <a:picLocks noChangeAspect="1" noChangeArrowheads="1"/>
              </p:cNvPicPr>
              <p:nvPr/>
            </p:nvPicPr>
            <p:blipFill rotWithShape="1">
              <a:blip r:embed="rId3">
                <a:extLst>
                  <a:ext uri="{28A0092B-C50C-407E-A947-70E740481C1C}">
                    <a14:useLocalDpi xmlns:a14="http://schemas.microsoft.com/office/drawing/2010/main" val="0"/>
                  </a:ext>
                </a:extLst>
              </a:blip>
              <a:srcRect l="10618" t="10391" r="10721" b="27070"/>
              <a:stretch/>
            </p:blipFill>
            <p:spPr bwMode="auto">
              <a:xfrm>
                <a:off x="4239489" y="1691397"/>
                <a:ext cx="3075710" cy="252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239489" y="1691397"/>
                <a:ext cx="543687" cy="7481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4031510" y="4328317"/>
              <a:ext cx="3375329" cy="830997"/>
            </a:xfrm>
            <a:prstGeom prst="rect">
              <a:avLst/>
            </a:prstGeom>
          </p:spPr>
          <p:txBody>
            <a:bodyPr wrap="square">
              <a:spAutoFit/>
            </a:bodyPr>
            <a:lstStyle/>
            <a:p>
              <a:pPr algn="ctr"/>
              <a:r>
                <a:rPr lang="vi-VN" sz="2400" b="1">
                  <a:solidFill>
                    <a:srgbClr val="000000"/>
                  </a:solidFill>
                  <a:latin typeface="Times New Roman" panose="02020603050405020304" pitchFamily="18" charset="0"/>
                </a:rPr>
                <a:t>Biển báo chỉ dẫn đường dành cho người đi bộ</a:t>
              </a:r>
              <a:endParaRPr lang="en-US" sz="2400" b="1"/>
            </a:p>
          </p:txBody>
        </p:sp>
      </p:grpSp>
      <p:grpSp>
        <p:nvGrpSpPr>
          <p:cNvPr id="19" name="Group 18"/>
          <p:cNvGrpSpPr/>
          <p:nvPr/>
        </p:nvGrpSpPr>
        <p:grpSpPr>
          <a:xfrm>
            <a:off x="8168840" y="1203959"/>
            <a:ext cx="3384761" cy="4268586"/>
            <a:chOff x="8127277" y="651164"/>
            <a:chExt cx="3384761" cy="4268586"/>
          </a:xfrm>
        </p:grpSpPr>
        <p:sp>
          <p:nvSpPr>
            <p:cNvPr id="15" name="Rounded Rectangle 14"/>
            <p:cNvSpPr/>
            <p:nvPr/>
          </p:nvSpPr>
          <p:spPr>
            <a:xfrm>
              <a:off x="8127277" y="651164"/>
              <a:ext cx="3352800" cy="42685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hận sản xuất Biển số W.225 &quot;Trẻ em&quot; chất lượng cao giá Rẻ nhất Hà Nội Châu  Hưng 2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5237" y="771654"/>
              <a:ext cx="2465819" cy="24658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159239" y="3775522"/>
              <a:ext cx="3352799" cy="830997"/>
            </a:xfrm>
            <a:prstGeom prst="rect">
              <a:avLst/>
            </a:prstGeom>
          </p:spPr>
          <p:txBody>
            <a:bodyPr wrap="square">
              <a:spAutoFit/>
            </a:bodyPr>
            <a:lstStyle/>
            <a:p>
              <a:pPr algn="ctr"/>
              <a:r>
                <a:rPr lang="vi-VN" sz="2400" b="1">
                  <a:solidFill>
                    <a:srgbClr val="000000"/>
                  </a:solidFill>
                  <a:latin typeface="Times New Roman" panose="02020603050405020304" pitchFamily="18" charset="0"/>
                </a:rPr>
                <a:t>Biển báo nguy hiểm phía trước có trẻ em</a:t>
              </a:r>
              <a:endParaRPr lang="en-US" sz="2400" b="1"/>
            </a:p>
          </p:txBody>
        </p:sp>
      </p:grpSp>
    </p:spTree>
    <p:extLst>
      <p:ext uri="{BB962C8B-B14F-4D97-AF65-F5344CB8AC3E}">
        <p14:creationId xmlns:p14="http://schemas.microsoft.com/office/powerpoint/2010/main" val="228135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0323AC-AC29-4A41-8B57-F1698B26F817}"/>
              </a:ext>
            </a:extLst>
          </p:cNvPr>
          <p:cNvGrpSpPr/>
          <p:nvPr/>
        </p:nvGrpSpPr>
        <p:grpSpPr>
          <a:xfrm>
            <a:off x="195164" y="1052736"/>
            <a:ext cx="7874000" cy="4680520"/>
            <a:chOff x="3820" y="1052736"/>
            <a:chExt cx="7874000" cy="4680520"/>
          </a:xfrm>
        </p:grpSpPr>
        <p:pic>
          <p:nvPicPr>
            <p:cNvPr id="3" name="Picture 2">
              <a:extLst>
                <a:ext uri="{FF2B5EF4-FFF2-40B4-BE49-F238E27FC236}">
                  <a16:creationId xmlns:a16="http://schemas.microsoft.com/office/drawing/2014/main" id="{44ED879E-EA00-B24B-A6E4-4FBADC12DC5E}"/>
                </a:ext>
              </a:extLst>
            </p:cNvPr>
            <p:cNvPicPr>
              <a:picLocks noChangeAspect="1"/>
            </p:cNvPicPr>
            <p:nvPr/>
          </p:nvPicPr>
          <p:blipFill>
            <a:blip r:embed="rId2"/>
            <a:stretch>
              <a:fillRect/>
            </a:stretch>
          </p:blipFill>
          <p:spPr>
            <a:xfrm>
              <a:off x="3820" y="1052736"/>
              <a:ext cx="7874000" cy="468052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0A485DE1-245D-3D44-82AB-E6709DFDC019}"/>
                </a:ext>
              </a:extLst>
            </p:cNvPr>
            <p:cNvSpPr/>
            <p:nvPr/>
          </p:nvSpPr>
          <p:spPr>
            <a:xfrm>
              <a:off x="5519936" y="4293096"/>
              <a:ext cx="22322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 name="Straight Arrow Connector 4">
            <a:extLst>
              <a:ext uri="{FF2B5EF4-FFF2-40B4-BE49-F238E27FC236}">
                <a16:creationId xmlns:a16="http://schemas.microsoft.com/office/drawing/2014/main" id="{08B92B21-79CC-D348-A802-94B6FEF94F83}"/>
              </a:ext>
            </a:extLst>
          </p:cNvPr>
          <p:cNvCxnSpPr>
            <a:cxnSpLocks/>
          </p:cNvCxnSpPr>
          <p:nvPr/>
        </p:nvCxnSpPr>
        <p:spPr>
          <a:xfrm>
            <a:off x="8015536" y="1412776"/>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65026F7-B5C1-D245-9573-329D2DC69ABC}"/>
              </a:ext>
            </a:extLst>
          </p:cNvPr>
          <p:cNvCxnSpPr>
            <a:cxnSpLocks/>
          </p:cNvCxnSpPr>
          <p:nvPr/>
        </p:nvCxnSpPr>
        <p:spPr>
          <a:xfrm>
            <a:off x="8015536" y="2636912"/>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175BE3D-5B84-5742-B497-E73B660D71DA}"/>
              </a:ext>
            </a:extLst>
          </p:cNvPr>
          <p:cNvCxnSpPr>
            <a:cxnSpLocks/>
          </p:cNvCxnSpPr>
          <p:nvPr/>
        </p:nvCxnSpPr>
        <p:spPr>
          <a:xfrm>
            <a:off x="8015536" y="378904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B3ADE7C-D991-294B-82D9-5CB131F018E0}"/>
              </a:ext>
            </a:extLst>
          </p:cNvPr>
          <p:cNvCxnSpPr>
            <a:cxnSpLocks/>
          </p:cNvCxnSpPr>
          <p:nvPr/>
        </p:nvCxnSpPr>
        <p:spPr>
          <a:xfrm>
            <a:off x="8087544" y="5013176"/>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6FDC6C-FC9E-3E46-B18D-8F3F0F7C1AED}"/>
              </a:ext>
            </a:extLst>
          </p:cNvPr>
          <p:cNvSpPr txBox="1"/>
          <p:nvPr/>
        </p:nvSpPr>
        <p:spPr>
          <a:xfrm>
            <a:off x="9167664" y="1052736"/>
            <a:ext cx="2872902"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Dạng hình tròn</a:t>
            </a:r>
          </a:p>
        </p:txBody>
      </p:sp>
      <p:sp>
        <p:nvSpPr>
          <p:cNvPr id="10" name="TextBox 9">
            <a:extLst>
              <a:ext uri="{FF2B5EF4-FFF2-40B4-BE49-F238E27FC236}">
                <a16:creationId xmlns:a16="http://schemas.microsoft.com/office/drawing/2014/main" id="{6EC3083B-118A-7E4B-B710-87FE67DBC08C}"/>
              </a:ext>
            </a:extLst>
          </p:cNvPr>
          <p:cNvSpPr txBox="1"/>
          <p:nvPr/>
        </p:nvSpPr>
        <p:spPr>
          <a:xfrm>
            <a:off x="9114236" y="2340169"/>
            <a:ext cx="2828018"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Nền màu trắng</a:t>
            </a:r>
          </a:p>
        </p:txBody>
      </p:sp>
      <p:sp>
        <p:nvSpPr>
          <p:cNvPr id="11" name="TextBox 10">
            <a:extLst>
              <a:ext uri="{FF2B5EF4-FFF2-40B4-BE49-F238E27FC236}">
                <a16:creationId xmlns:a16="http://schemas.microsoft.com/office/drawing/2014/main" id="{FC080C47-9DEA-AF4D-8651-C8E6C3ACB35F}"/>
              </a:ext>
            </a:extLst>
          </p:cNvPr>
          <p:cNvSpPr txBox="1"/>
          <p:nvPr/>
        </p:nvSpPr>
        <p:spPr>
          <a:xfrm>
            <a:off x="9167664" y="3492297"/>
            <a:ext cx="2402389"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Viền màu đỏ</a:t>
            </a:r>
          </a:p>
        </p:txBody>
      </p:sp>
      <p:sp>
        <p:nvSpPr>
          <p:cNvPr id="12" name="TextBox 11">
            <a:extLst>
              <a:ext uri="{FF2B5EF4-FFF2-40B4-BE49-F238E27FC236}">
                <a16:creationId xmlns:a16="http://schemas.microsoft.com/office/drawing/2014/main" id="{3C7A7CA0-2D65-EE41-A7CE-45392D41F25A}"/>
              </a:ext>
            </a:extLst>
          </p:cNvPr>
          <p:cNvSpPr txBox="1"/>
          <p:nvPr/>
        </p:nvSpPr>
        <p:spPr>
          <a:xfrm>
            <a:off x="9167664" y="4509120"/>
            <a:ext cx="3024336" cy="1077218"/>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Biểu tượng cấm màu đen</a:t>
            </a:r>
          </a:p>
        </p:txBody>
      </p:sp>
    </p:spTree>
    <p:extLst>
      <p:ext uri="{BB962C8B-B14F-4D97-AF65-F5344CB8AC3E}">
        <p14:creationId xmlns:p14="http://schemas.microsoft.com/office/powerpoint/2010/main" val="334145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up)">
                                      <p:cBhvr>
                                        <p:cTn id="38" dur="500"/>
                                        <p:tgtEl>
                                          <p:spTgt spid="8"/>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20737" y="119106"/>
            <a:ext cx="2773472" cy="3255818"/>
            <a:chOff x="4128654" y="565121"/>
            <a:chExt cx="2773472" cy="3255818"/>
          </a:xfrm>
        </p:grpSpPr>
        <p:sp>
          <p:nvSpPr>
            <p:cNvPr id="2" name="Rounded Rectangle 1"/>
            <p:cNvSpPr/>
            <p:nvPr/>
          </p:nvSpPr>
          <p:spPr>
            <a:xfrm>
              <a:off x="4128654"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iển số P.103abc Cấm xe ôtô | Liên hệ nhà sản xuất giá rẻ nhất Hà Nội Châu  Hưng 2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53" y="756619"/>
              <a:ext cx="2174875" cy="2174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65919" y="3145384"/>
              <a:ext cx="2526654" cy="461665"/>
            </a:xfrm>
            <a:prstGeom prst="rect">
              <a:avLst/>
            </a:prstGeom>
          </p:spPr>
          <p:txBody>
            <a:bodyPr wrap="none">
              <a:spAutoFit/>
            </a:bodyPr>
            <a:lstStyle/>
            <a:p>
              <a:r>
                <a:rPr lang="en-US" sz="2400" b="1" i="0">
                  <a:effectLst/>
                  <a:latin typeface="Times New Roman" panose="02020603050405020304" pitchFamily="18" charset="0"/>
                </a:rPr>
                <a:t>Biển báo cấm ô tô</a:t>
              </a:r>
              <a:endParaRPr lang="en-US" sz="2400" b="1"/>
            </a:p>
          </p:txBody>
        </p:sp>
      </p:grpSp>
      <p:grpSp>
        <p:nvGrpSpPr>
          <p:cNvPr id="7" name="Group 6"/>
          <p:cNvGrpSpPr/>
          <p:nvPr/>
        </p:nvGrpSpPr>
        <p:grpSpPr>
          <a:xfrm>
            <a:off x="814218" y="119106"/>
            <a:ext cx="2794255" cy="3290628"/>
            <a:chOff x="609601" y="565121"/>
            <a:chExt cx="2794255" cy="3290628"/>
          </a:xfrm>
        </p:grpSpPr>
        <p:sp>
          <p:nvSpPr>
            <p:cNvPr id="5" name="Rounded Rectangle 4"/>
            <p:cNvSpPr/>
            <p:nvPr/>
          </p:nvSpPr>
          <p:spPr>
            <a:xfrm>
              <a:off x="609601"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384" y="3024752"/>
              <a:ext cx="2773472" cy="830997"/>
            </a:xfrm>
            <a:prstGeom prst="rect">
              <a:avLst/>
            </a:prstGeom>
          </p:spPr>
          <p:txBody>
            <a:bodyPr wrap="square">
              <a:spAutoFit/>
            </a:bodyPr>
            <a:lstStyle/>
            <a:p>
              <a:pPr algn="ctr"/>
              <a:r>
                <a:rPr lang="en-US" sz="2400" b="1" i="0">
                  <a:effectLst/>
                  <a:latin typeface="Times New Roman" panose="02020603050405020304" pitchFamily="18" charset="0"/>
                </a:rPr>
                <a:t>Biển báo cấm xe máy</a:t>
              </a:r>
              <a:endParaRPr lang="en-US" sz="2400" b="1"/>
            </a:p>
          </p:txBody>
        </p:sp>
        <p:pic>
          <p:nvPicPr>
            <p:cNvPr id="2052" name="Picture 4" descr="Biển báo cấm xe gắn má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655" y="756619"/>
              <a:ext cx="2076635" cy="20766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603270" y="3504806"/>
            <a:ext cx="2855316" cy="3297784"/>
            <a:chOff x="7552010" y="607087"/>
            <a:chExt cx="2855316" cy="3297784"/>
          </a:xfrm>
        </p:grpSpPr>
        <p:sp>
          <p:nvSpPr>
            <p:cNvPr id="8" name="Rounded Rectangle 7"/>
            <p:cNvSpPr/>
            <p:nvPr/>
          </p:nvSpPr>
          <p:spPr>
            <a:xfrm>
              <a:off x="7552010" y="607087"/>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33854" y="3073874"/>
              <a:ext cx="2773472" cy="830997"/>
            </a:xfrm>
            <a:prstGeom prst="rect">
              <a:avLst/>
            </a:prstGeom>
          </p:spPr>
          <p:txBody>
            <a:bodyPr wrap="square">
              <a:spAutoFit/>
            </a:bodyPr>
            <a:lstStyle/>
            <a:p>
              <a:pPr algn="ctr"/>
              <a:r>
                <a:rPr lang="en-US" sz="2400" b="1" i="0">
                  <a:effectLst/>
                  <a:latin typeface="Times New Roman" panose="02020603050405020304" pitchFamily="18" charset="0"/>
                </a:rPr>
                <a:t>Biển báo cấm rẽ trái</a:t>
              </a:r>
              <a:endParaRPr lang="en-US" sz="2400" b="1"/>
            </a:p>
          </p:txBody>
        </p:sp>
        <p:pic>
          <p:nvPicPr>
            <p:cNvPr id="2054" name="Picture 6" descr="Biển báo cấm rẽ tr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355" y="668703"/>
              <a:ext cx="2182781" cy="2243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111138" y="3479398"/>
            <a:ext cx="2855316" cy="3311639"/>
            <a:chOff x="6111138" y="3479398"/>
            <a:chExt cx="2855316" cy="3311639"/>
          </a:xfrm>
        </p:grpSpPr>
        <p:sp>
          <p:nvSpPr>
            <p:cNvPr id="14" name="Rounded Rectangle 13"/>
            <p:cNvSpPr/>
            <p:nvPr/>
          </p:nvSpPr>
          <p:spPr>
            <a:xfrm>
              <a:off x="6111138" y="3479398"/>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92982" y="5960040"/>
              <a:ext cx="2773472" cy="830997"/>
            </a:xfrm>
            <a:prstGeom prst="rect">
              <a:avLst/>
            </a:prstGeom>
          </p:spPr>
          <p:txBody>
            <a:bodyPr wrap="square">
              <a:spAutoFit/>
            </a:bodyPr>
            <a:lstStyle/>
            <a:p>
              <a:pPr algn="ctr"/>
              <a:r>
                <a:rPr lang="en-US" sz="2400" b="1" i="0">
                  <a:effectLst/>
                  <a:latin typeface="Times New Roman" panose="02020603050405020304" pitchFamily="18" charset="0"/>
                </a:rPr>
                <a:t>Biển báo cấm rẽ phải</a:t>
              </a:r>
              <a:endParaRPr lang="en-US" sz="2400" b="1"/>
            </a:p>
          </p:txBody>
        </p:sp>
        <p:pic>
          <p:nvPicPr>
            <p:cNvPr id="2056" name="Picture 8" descr="Các loại biển báo giao thông đường bộ mới nhất 2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162" y="3566422"/>
              <a:ext cx="2174874" cy="217487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4098367" y="1455629"/>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59125" y="1566708"/>
            <a:ext cx="3010959" cy="1323439"/>
          </a:xfrm>
          <a:prstGeom prst="rect">
            <a:avLst/>
          </a:prstGeom>
        </p:spPr>
        <p:txBody>
          <a:bodyPr wrap="square">
            <a:spAutoFit/>
          </a:bodyPr>
          <a:lstStyle/>
          <a:p>
            <a:pPr algn="ctr"/>
            <a:r>
              <a:rPr lang="en-US" sz="4000" b="1" i="0">
                <a:effectLst/>
                <a:latin typeface="Times New Roman" panose="02020603050405020304" pitchFamily="18" charset="0"/>
              </a:rPr>
              <a:t>Các biển báo cấm</a:t>
            </a:r>
            <a:endParaRPr lang="en-US" sz="4000" b="1"/>
          </a:p>
        </p:txBody>
      </p:sp>
    </p:spTree>
    <p:extLst>
      <p:ext uri="{BB962C8B-B14F-4D97-AF65-F5344CB8AC3E}">
        <p14:creationId xmlns:p14="http://schemas.microsoft.com/office/powerpoint/2010/main" val="21587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F32FE9-8DE5-7A43-A016-20E03E3AE570}"/>
              </a:ext>
            </a:extLst>
          </p:cNvPr>
          <p:cNvPicPr>
            <a:picLocks noChangeAspect="1"/>
          </p:cNvPicPr>
          <p:nvPr/>
        </p:nvPicPr>
        <p:blipFill>
          <a:blip r:embed="rId2"/>
          <a:stretch>
            <a:fillRect/>
          </a:stretch>
        </p:blipFill>
        <p:spPr>
          <a:xfrm>
            <a:off x="96982" y="1124744"/>
            <a:ext cx="8286823" cy="4918666"/>
          </a:xfrm>
          <a:prstGeom prst="rect">
            <a:avLst/>
          </a:prstGeom>
          <a:ln>
            <a:no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A48ABF37-7A9D-5542-8E1D-2916F76347F5}"/>
              </a:ext>
            </a:extLst>
          </p:cNvPr>
          <p:cNvCxnSpPr>
            <a:cxnSpLocks/>
          </p:cNvCxnSpPr>
          <p:nvPr/>
        </p:nvCxnSpPr>
        <p:spPr>
          <a:xfrm>
            <a:off x="8400256" y="170371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F7D99C-A6EA-2E4A-90E2-2FC90D163380}"/>
              </a:ext>
            </a:extLst>
          </p:cNvPr>
          <p:cNvCxnSpPr>
            <a:cxnSpLocks/>
          </p:cNvCxnSpPr>
          <p:nvPr/>
        </p:nvCxnSpPr>
        <p:spPr>
          <a:xfrm>
            <a:off x="8400256" y="342900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691CDA-AFE9-EE40-B18A-5614D500DB10}"/>
              </a:ext>
            </a:extLst>
          </p:cNvPr>
          <p:cNvCxnSpPr>
            <a:cxnSpLocks/>
          </p:cNvCxnSpPr>
          <p:nvPr/>
        </p:nvCxnSpPr>
        <p:spPr>
          <a:xfrm>
            <a:off x="8400256" y="4941168"/>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498106-482D-6C48-BCF1-E398C6F1850E}"/>
              </a:ext>
            </a:extLst>
          </p:cNvPr>
          <p:cNvSpPr txBox="1"/>
          <p:nvPr/>
        </p:nvSpPr>
        <p:spPr>
          <a:xfrm>
            <a:off x="9455353" y="1103257"/>
            <a:ext cx="2736647" cy="1569660"/>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Dạng hình vuông,</a:t>
            </a:r>
          </a:p>
          <a:p>
            <a:pPr algn="ctr"/>
            <a:r>
              <a:rPr lang="vi-VN" sz="3200" b="1" dirty="0">
                <a:latin typeface="Times New Roman" panose="02020603050405020304" pitchFamily="18" charset="0"/>
                <a:cs typeface="Times New Roman" panose="02020603050405020304" pitchFamily="18" charset="0"/>
              </a:rPr>
              <a:t>chữ nhật</a:t>
            </a:r>
          </a:p>
        </p:txBody>
      </p:sp>
      <p:sp>
        <p:nvSpPr>
          <p:cNvPr id="15" name="TextBox 14">
            <a:extLst>
              <a:ext uri="{FF2B5EF4-FFF2-40B4-BE49-F238E27FC236}">
                <a16:creationId xmlns:a16="http://schemas.microsoft.com/office/drawing/2014/main" id="{A403FEDF-1A06-8044-A4C4-FD3D2627C186}"/>
              </a:ext>
            </a:extLst>
          </p:cNvPr>
          <p:cNvSpPr txBox="1"/>
          <p:nvPr/>
        </p:nvSpPr>
        <p:spPr>
          <a:xfrm>
            <a:off x="9480376" y="3132257"/>
            <a:ext cx="2711624"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Nền màu xanh</a:t>
            </a:r>
          </a:p>
        </p:txBody>
      </p:sp>
      <p:sp>
        <p:nvSpPr>
          <p:cNvPr id="16" name="TextBox 15">
            <a:extLst>
              <a:ext uri="{FF2B5EF4-FFF2-40B4-BE49-F238E27FC236}">
                <a16:creationId xmlns:a16="http://schemas.microsoft.com/office/drawing/2014/main" id="{363BD821-72FF-8042-9F3B-61422E0262D3}"/>
              </a:ext>
            </a:extLst>
          </p:cNvPr>
          <p:cNvSpPr txBox="1"/>
          <p:nvPr/>
        </p:nvSpPr>
        <p:spPr>
          <a:xfrm>
            <a:off x="9480376" y="4437112"/>
            <a:ext cx="2736647"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Biểu tượng</a:t>
            </a:r>
          </a:p>
          <a:p>
            <a:pPr algn="ctr"/>
            <a:r>
              <a:rPr lang="vi-VN" sz="3200" b="1" dirty="0">
                <a:latin typeface="Times New Roman" panose="02020603050405020304" pitchFamily="18" charset="0"/>
                <a:cs typeface="Times New Roman" panose="02020603050405020304" pitchFamily="18" charset="0"/>
              </a:rPr>
              <a:t> màu trắng</a:t>
            </a:r>
          </a:p>
        </p:txBody>
      </p:sp>
    </p:spTree>
    <p:extLst>
      <p:ext uri="{BB962C8B-B14F-4D97-AF65-F5344CB8AC3E}">
        <p14:creationId xmlns:p14="http://schemas.microsoft.com/office/powerpoint/2010/main" val="32125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ppt_y</p:attrName>
                                        </p:attrNameLst>
                                      </p:cBhvr>
                                      <p:tavLst>
                                        <p:tav tm="0">
                                          <p:val>
                                            <p:strVal val="#ppt_y+#ppt_h*1.125000"/>
                                          </p:val>
                                        </p:tav>
                                        <p:tav tm="100000">
                                          <p:val>
                                            <p:strVal val="#ppt_y"/>
                                          </p:val>
                                        </p:tav>
                                      </p:tavLst>
                                    </p:anim>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ppt_h*1.125000"/>
                                          </p:val>
                                        </p:tav>
                                        <p:tav tm="100000">
                                          <p:val>
                                            <p:strVal val="#ppt_y"/>
                                          </p:val>
                                        </p:tav>
                                      </p:tavLst>
                                    </p:anim>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74873" y="2607704"/>
            <a:ext cx="3732476" cy="1462422"/>
            <a:chOff x="4098367" y="1455629"/>
            <a:chExt cx="3732476" cy="1462422"/>
          </a:xfrm>
        </p:grpSpPr>
        <p:sp>
          <p:nvSpPr>
            <p:cNvPr id="2" name="Rounded Rectangle 1"/>
            <p:cNvSpPr/>
            <p:nvPr/>
          </p:nvSpPr>
          <p:spPr>
            <a:xfrm>
              <a:off x="4098367" y="1455629"/>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59125" y="1566708"/>
              <a:ext cx="3010959" cy="1323439"/>
            </a:xfrm>
            <a:prstGeom prst="rect">
              <a:avLst/>
            </a:prstGeom>
          </p:spPr>
          <p:txBody>
            <a:bodyPr wrap="square">
              <a:spAutoFit/>
            </a:bodyPr>
            <a:lstStyle/>
            <a:p>
              <a:pPr algn="ctr"/>
              <a:r>
                <a:rPr lang="en-US" sz="4000" b="1" i="0">
                  <a:effectLst/>
                  <a:latin typeface="Times New Roman" panose="02020603050405020304" pitchFamily="18" charset="0"/>
                </a:rPr>
                <a:t>Các biển báo chỉ dẫn</a:t>
              </a:r>
              <a:endParaRPr lang="en-US" sz="4000" b="1"/>
            </a:p>
          </p:txBody>
        </p:sp>
      </p:grpSp>
      <p:grpSp>
        <p:nvGrpSpPr>
          <p:cNvPr id="9" name="Group 8"/>
          <p:cNvGrpSpPr/>
          <p:nvPr/>
        </p:nvGrpSpPr>
        <p:grpSpPr>
          <a:xfrm>
            <a:off x="943353" y="1455629"/>
            <a:ext cx="2773472" cy="4100044"/>
            <a:chOff x="943353" y="1455629"/>
            <a:chExt cx="2773472" cy="4100044"/>
          </a:xfrm>
        </p:grpSpPr>
        <p:grpSp>
          <p:nvGrpSpPr>
            <p:cNvPr id="4" name="Group 3"/>
            <p:cNvGrpSpPr/>
            <p:nvPr/>
          </p:nvGrpSpPr>
          <p:grpSpPr>
            <a:xfrm>
              <a:off x="943353" y="1455629"/>
              <a:ext cx="2773472" cy="4100044"/>
              <a:chOff x="609601" y="565121"/>
              <a:chExt cx="2773472" cy="4100044"/>
            </a:xfrm>
          </p:grpSpPr>
          <p:sp>
            <p:nvSpPr>
              <p:cNvPr id="5" name="Rounded Rectangle 4"/>
              <p:cNvSpPr/>
              <p:nvPr/>
            </p:nvSpPr>
            <p:spPr>
              <a:xfrm>
                <a:off x="609601" y="565121"/>
                <a:ext cx="2773472" cy="4100044"/>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1" y="3634352"/>
                <a:ext cx="2773472" cy="830997"/>
              </a:xfrm>
              <a:prstGeom prst="rect">
                <a:avLst/>
              </a:prstGeom>
            </p:spPr>
            <p:txBody>
              <a:bodyPr wrap="square">
                <a:spAutoFit/>
              </a:bodyPr>
              <a:lstStyle/>
              <a:p>
                <a:pPr algn="ctr"/>
                <a:r>
                  <a:rPr lang="en-US" sz="2400" b="1" i="0">
                    <a:effectLst/>
                    <a:latin typeface="Times New Roman" panose="02020603050405020304" pitchFamily="18" charset="0"/>
                  </a:rPr>
                  <a:t>Biển báo chỉ dẫn Bến xe Buýt</a:t>
                </a:r>
                <a:endParaRPr lang="en-US" sz="2400" b="1"/>
              </a:p>
            </p:txBody>
          </p:sp>
        </p:grpSp>
        <p:pic>
          <p:nvPicPr>
            <p:cNvPr id="3074" name="Picture 2" descr="Biển số I.434a &quot;Bến xe buýt&quot; được quy định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401" y="1755303"/>
              <a:ext cx="1857375" cy="2466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8365397" y="1455629"/>
            <a:ext cx="2773472" cy="4100044"/>
            <a:chOff x="8365397" y="1455629"/>
            <a:chExt cx="2773472" cy="4100044"/>
          </a:xfrm>
        </p:grpSpPr>
        <p:sp>
          <p:nvSpPr>
            <p:cNvPr id="10" name="Rounded Rectangle 9"/>
            <p:cNvSpPr/>
            <p:nvPr/>
          </p:nvSpPr>
          <p:spPr>
            <a:xfrm>
              <a:off x="8365397" y="1455629"/>
              <a:ext cx="2773472" cy="4100044"/>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65397" y="4299419"/>
              <a:ext cx="2773472" cy="1200329"/>
            </a:xfrm>
            <a:prstGeom prst="rect">
              <a:avLst/>
            </a:prstGeom>
          </p:spPr>
          <p:txBody>
            <a:bodyPr wrap="square">
              <a:spAutoFit/>
            </a:bodyPr>
            <a:lstStyle/>
            <a:p>
              <a:pPr algn="ctr"/>
              <a:r>
                <a:rPr lang="en-US" sz="2400" b="1" i="0">
                  <a:effectLst/>
                  <a:latin typeface="Times New Roman" panose="02020603050405020304" pitchFamily="18" charset="0"/>
                </a:rPr>
                <a:t>Biển báo chỉ dẫn </a:t>
              </a:r>
              <a:r>
                <a:rPr lang="en-US" sz="2400" b="1">
                  <a:latin typeface="Times New Roman" panose="02020603050405020304" pitchFamily="18" charset="0"/>
                </a:rPr>
                <a:t>Đ</a:t>
              </a:r>
              <a:r>
                <a:rPr lang="vi-VN" sz="2400" b="1">
                  <a:latin typeface="Times New Roman" panose="02020603050405020304" pitchFamily="18" charset="0"/>
                </a:rPr>
                <a:t>ường dành cho người đi bộ</a:t>
              </a:r>
              <a:endParaRPr lang="en-US" sz="2400" b="1"/>
            </a:p>
          </p:txBody>
        </p:sp>
        <p:pic>
          <p:nvPicPr>
            <p:cNvPr id="13" name="Picture 12">
              <a:extLst>
                <a:ext uri="{FF2B5EF4-FFF2-40B4-BE49-F238E27FC236}">
                  <a16:creationId xmlns:a16="http://schemas.microsoft.com/office/drawing/2014/main" id="{5CD00700-AB5C-D04D-9010-DDA4093173AF}"/>
                </a:ext>
              </a:extLst>
            </p:cNvPr>
            <p:cNvPicPr>
              <a:picLocks noChangeAspect="1"/>
            </p:cNvPicPr>
            <p:nvPr/>
          </p:nvPicPr>
          <p:blipFill rotWithShape="1">
            <a:blip r:embed="rId3">
              <a:extLst>
                <a:ext uri="{28A0092B-C50C-407E-A947-70E740481C1C}">
                  <a14:useLocalDpi xmlns:a14="http://schemas.microsoft.com/office/drawing/2010/main" val="0"/>
                </a:ext>
              </a:extLst>
            </a:blip>
            <a:srcRect l="4233" r="4226"/>
            <a:stretch/>
          </p:blipFill>
          <p:spPr>
            <a:xfrm>
              <a:off x="8523275" y="1702934"/>
              <a:ext cx="2457715" cy="2161113"/>
            </a:xfrm>
            <a:prstGeom prst="rect">
              <a:avLst/>
            </a:prstGeom>
          </p:spPr>
        </p:pic>
      </p:grpSp>
    </p:spTree>
    <p:extLst>
      <p:ext uri="{BB962C8B-B14F-4D97-AF65-F5344CB8AC3E}">
        <p14:creationId xmlns:p14="http://schemas.microsoft.com/office/powerpoint/2010/main" val="347904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TotalTime>
  <Words>790</Words>
  <Application>Microsoft Office PowerPoint</Application>
  <PresentationFormat>Màn hình rộng</PresentationFormat>
  <Paragraphs>160</Paragraphs>
  <Slides>19</Slides>
  <Notes>1</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19</vt:i4>
      </vt:variant>
    </vt:vector>
  </HeadingPairs>
  <TitlesOfParts>
    <vt:vector size="28" baseType="lpstr">
      <vt:lpstr>#9Slide05 Aphrodite Pro</vt:lpstr>
      <vt:lpstr>Aptos</vt:lpstr>
      <vt:lpstr>Arial</vt:lpstr>
      <vt:lpstr>Calibri</vt:lpstr>
      <vt:lpstr>Calibri Light</vt:lpstr>
      <vt:lpstr>Merriweather</vt:lpstr>
      <vt:lpstr>Roboto</vt:lpstr>
      <vt:lpstr>Times New Roman</vt:lpstr>
      <vt:lpstr>Office Theme</vt:lpstr>
      <vt:lpstr>Bản trình bày PowerPoint</vt:lpstr>
      <vt:lpstr>MỤC ĐÍCH – YÊU CẦU</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NMT</dc:creator>
  <cp:lastModifiedBy>Huế Đỗ</cp:lastModifiedBy>
  <cp:revision>12</cp:revision>
  <dcterms:created xsi:type="dcterms:W3CDTF">2024-03-02T02:00:39Z</dcterms:created>
  <dcterms:modified xsi:type="dcterms:W3CDTF">2024-03-18T16:23:29Z</dcterms:modified>
</cp:coreProperties>
</file>