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88" r:id="rId4"/>
    <p:sldId id="291" r:id="rId5"/>
    <p:sldId id="287" r:id="rId6"/>
    <p:sldId id="292" r:id="rId7"/>
    <p:sldId id="293" r:id="rId8"/>
    <p:sldId id="29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990000"/>
    <a:srgbClr val="003300"/>
    <a:srgbClr val="000099"/>
    <a:srgbClr val="FF3300"/>
    <a:srgbClr val="0000CC"/>
    <a:srgbClr val="FF33CC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547" autoAdjust="0"/>
    <p:restoredTop sz="95884" autoAdjust="0"/>
  </p:normalViewPr>
  <p:slideViewPr>
    <p:cSldViewPr>
      <p:cViewPr>
        <p:scale>
          <a:sx n="50" d="100"/>
          <a:sy n="50" d="100"/>
        </p:scale>
        <p:origin x="-10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99501E-9E28-4FF6-813D-8BFC5ECD4C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C44396-1C7D-445C-A79F-7EDEE218A1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EF7D5-F7AE-45A5-A474-CF3BC97BF8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810C6D-D079-4DBD-825A-6CBE83BD20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9A8C2F-F1C6-4547-BAB9-C2CE3ED19E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C1AD3B-BF57-438D-BF72-BA695668BA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1A5D92-B22B-440B-8295-A0BE9ECB48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5F0779-0082-4056-A1C8-F47EC8148F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43608B-8020-4EA2-BA4E-9773B7699B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FBDD1A-0520-49C9-A856-CFD83A913C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CE42CE-3B47-4EC1-93FD-2A3CACA902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85005F-ACBF-4F09-B8A6-339727AD73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08EF6-3F9D-41AD-9994-6633335413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B081DF84-7610-479B-AFFF-8C48A201E29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y%20Computer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b="1" u="sng" smtClean="0">
                <a:solidFill>
                  <a:srgbClr val="FF3300"/>
                </a:solidFill>
              </a:rPr>
              <a:t/>
            </a:r>
            <a:br>
              <a:rPr lang="en-US" sz="2400" b="1" u="sng" smtClean="0">
                <a:solidFill>
                  <a:srgbClr val="FF3300"/>
                </a:solidFill>
              </a:rPr>
            </a:br>
            <a:endParaRPr lang="en-US" sz="2400" smtClean="0"/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2057400" y="1163638"/>
            <a:ext cx="563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1295400" y="1524000"/>
            <a:ext cx="640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 flipV="1">
            <a:off x="914400" y="4257675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054" name="Text Box 67"/>
          <p:cNvSpPr txBox="1">
            <a:spLocks noChangeArrowheads="1"/>
          </p:cNvSpPr>
          <p:nvPr/>
        </p:nvSpPr>
        <p:spPr bwMode="auto">
          <a:xfrm>
            <a:off x="914400" y="2459038"/>
            <a:ext cx="723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055" name="Text Box 68"/>
          <p:cNvSpPr txBox="1">
            <a:spLocks noChangeArrowheads="1"/>
          </p:cNvSpPr>
          <p:nvPr/>
        </p:nvSpPr>
        <p:spPr bwMode="auto">
          <a:xfrm>
            <a:off x="762000" y="213360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056" name="Text Box 82"/>
          <p:cNvSpPr txBox="1">
            <a:spLocks noChangeArrowheads="1"/>
          </p:cNvSpPr>
          <p:nvPr/>
        </p:nvSpPr>
        <p:spPr bwMode="auto">
          <a:xfrm>
            <a:off x="0" y="1925638"/>
            <a:ext cx="914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057" name="Text Box 84"/>
          <p:cNvSpPr txBox="1">
            <a:spLocks noChangeArrowheads="1"/>
          </p:cNvSpPr>
          <p:nvPr/>
        </p:nvSpPr>
        <p:spPr bwMode="auto">
          <a:xfrm>
            <a:off x="2286000" y="4516438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50262" name="Text Box 86"/>
          <p:cNvSpPr txBox="1">
            <a:spLocks noChangeArrowheads="1"/>
          </p:cNvSpPr>
          <p:nvPr/>
        </p:nvSpPr>
        <p:spPr bwMode="auto">
          <a:xfrm>
            <a:off x="1905000" y="990600"/>
            <a:ext cx="6172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Nhân hoá. Ôn tập cách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ặt </a:t>
            </a:r>
          </a:p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            và trả lời câu hỏi Vì sao?</a:t>
            </a:r>
          </a:p>
        </p:txBody>
      </p:sp>
      <p:sp>
        <p:nvSpPr>
          <p:cNvPr id="50263" name="Text Box 87"/>
          <p:cNvSpPr txBox="1">
            <a:spLocks noChangeArrowheads="1"/>
          </p:cNvSpPr>
          <p:nvPr/>
        </p:nvSpPr>
        <p:spPr bwMode="auto">
          <a:xfrm>
            <a:off x="0" y="1828800"/>
            <a:ext cx="9144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>
                <a:solidFill>
                  <a:srgbClr val="FF33CC"/>
                </a:solidFill>
                <a:latin typeface="Arial" charset="0"/>
              </a:rPr>
              <a:t>Bài 1: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Đọc khổ th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sau.</a:t>
            </a:r>
          </a:p>
          <a:p>
            <a:pPr marL="342900" indent="-342900"/>
            <a:r>
              <a:rPr lang="en-US" sz="2400">
                <a:solidFill>
                  <a:srgbClr val="FF33CC"/>
                </a:solidFill>
                <a:latin typeface="Arial" charset="0"/>
              </a:rPr>
              <a:t>	Những chị lúa phất ph</a:t>
            </a:r>
            <a:r>
              <a:rPr lang="vi-VN" sz="2400">
                <a:solidFill>
                  <a:srgbClr val="FF33CC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FF33CC"/>
                </a:solidFill>
                <a:latin typeface="Arial" charset="0"/>
              </a:rPr>
              <a:t> bím tóc</a:t>
            </a:r>
          </a:p>
          <a:p>
            <a:pPr marL="342900" indent="-342900"/>
            <a:r>
              <a:rPr lang="en-US" sz="2400">
                <a:solidFill>
                  <a:srgbClr val="FF33CC"/>
                </a:solidFill>
                <a:latin typeface="Arial" charset="0"/>
              </a:rPr>
              <a:t>	Những cậu tre bá vai nhau thì thầm </a:t>
            </a:r>
            <a:r>
              <a:rPr lang="vi-VN" sz="2400">
                <a:solidFill>
                  <a:srgbClr val="FF33CC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33CC"/>
                </a:solidFill>
                <a:latin typeface="Arial" charset="0"/>
              </a:rPr>
              <a:t>ứng học</a:t>
            </a:r>
          </a:p>
          <a:p>
            <a:pPr marL="342900" indent="-342900"/>
            <a:r>
              <a:rPr lang="en-US" sz="2400">
                <a:solidFill>
                  <a:srgbClr val="FF33CC"/>
                </a:solidFill>
                <a:latin typeface="Arial" charset="0"/>
              </a:rPr>
              <a:t>	Đàn cò áo trắng</a:t>
            </a:r>
          </a:p>
          <a:p>
            <a:pPr marL="342900" indent="-342900"/>
            <a:r>
              <a:rPr lang="en-US" sz="2400">
                <a:solidFill>
                  <a:srgbClr val="FF33CC"/>
                </a:solidFill>
                <a:latin typeface="Arial" charset="0"/>
              </a:rPr>
              <a:t>	Khiêng nắng</a:t>
            </a:r>
          </a:p>
          <a:p>
            <a:pPr marL="342900" indent="-342900"/>
            <a:r>
              <a:rPr lang="en-US" sz="2400">
                <a:solidFill>
                  <a:srgbClr val="FF33CC"/>
                </a:solidFill>
                <a:latin typeface="Arial" charset="0"/>
              </a:rPr>
              <a:t>	Qua sông</a:t>
            </a:r>
          </a:p>
          <a:p>
            <a:pPr marL="342900" indent="-342900"/>
            <a:r>
              <a:rPr lang="en-US" sz="2400">
                <a:solidFill>
                  <a:srgbClr val="FF33CC"/>
                </a:solidFill>
                <a:latin typeface="Arial" charset="0"/>
              </a:rPr>
              <a:t>	Cô gió ch</a:t>
            </a:r>
            <a:r>
              <a:rPr lang="vi-VN" sz="2400">
                <a:solidFill>
                  <a:srgbClr val="FF33CC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FF33CC"/>
                </a:solidFill>
                <a:latin typeface="Arial" charset="0"/>
              </a:rPr>
              <a:t>n mây trên </a:t>
            </a:r>
            <a:r>
              <a:rPr lang="vi-VN" sz="2400">
                <a:solidFill>
                  <a:srgbClr val="FF33CC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33CC"/>
                </a:solidFill>
                <a:latin typeface="Arial" charset="0"/>
              </a:rPr>
              <a:t>ồng</a:t>
            </a:r>
          </a:p>
          <a:p>
            <a:pPr marL="342900" indent="-342900"/>
            <a:r>
              <a:rPr lang="en-US" sz="2400">
                <a:solidFill>
                  <a:srgbClr val="FF33CC"/>
                </a:solidFill>
                <a:latin typeface="Arial" charset="0"/>
              </a:rPr>
              <a:t>	Bác mặt trời </a:t>
            </a:r>
            <a:r>
              <a:rPr lang="vi-VN" sz="2400">
                <a:solidFill>
                  <a:srgbClr val="FF33CC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33CC"/>
                </a:solidFill>
                <a:latin typeface="Arial" charset="0"/>
              </a:rPr>
              <a:t>ạp xe qua ngọn núi.</a:t>
            </a:r>
          </a:p>
          <a:p>
            <a:pPr marL="342900" indent="-342900"/>
            <a:r>
              <a:rPr lang="en-US" sz="2400">
                <a:solidFill>
                  <a:srgbClr val="3333CC"/>
                </a:solidFill>
                <a:latin typeface="Arial" charset="0"/>
              </a:rPr>
              <a:t>a) Trả lời các câu hỏi sau:</a:t>
            </a:r>
          </a:p>
          <a:p>
            <a:pPr marL="342900" indent="-342900"/>
            <a:r>
              <a:rPr lang="en-US" sz="2400">
                <a:solidFill>
                  <a:srgbClr val="FF33CC"/>
                </a:solidFill>
                <a:latin typeface="Arial" charset="0"/>
              </a:rPr>
              <a:t>+ Tìm những sự vật và con vật </a:t>
            </a:r>
            <a:r>
              <a:rPr lang="vi-VN" sz="2400">
                <a:solidFill>
                  <a:srgbClr val="FF33CC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FF33CC"/>
                </a:solidFill>
                <a:latin typeface="Arial" charset="0"/>
              </a:rPr>
              <a:t>ợc tả trong </a:t>
            </a:r>
            <a:r>
              <a:rPr lang="vi-VN" sz="2400">
                <a:solidFill>
                  <a:srgbClr val="FF33CC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33CC"/>
                </a:solidFill>
                <a:latin typeface="Arial" charset="0"/>
              </a:rPr>
              <a:t>oạn th</a:t>
            </a:r>
            <a:r>
              <a:rPr lang="vi-VN" sz="2400">
                <a:solidFill>
                  <a:srgbClr val="FF33CC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FF33CC"/>
                </a:solidFill>
                <a:latin typeface="Arial" charset="0"/>
              </a:rPr>
              <a:t>?</a:t>
            </a:r>
          </a:p>
          <a:p>
            <a:pPr marL="342900" indent="-342900"/>
            <a:r>
              <a:rPr lang="en-US" sz="2400">
                <a:solidFill>
                  <a:srgbClr val="FF33CC"/>
                </a:solidFill>
                <a:latin typeface="Arial" charset="0"/>
              </a:rPr>
              <a:t>+ Các sự vật, con vật </a:t>
            </a:r>
            <a:r>
              <a:rPr lang="vi-VN" sz="2400">
                <a:solidFill>
                  <a:srgbClr val="FF33CC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FF33CC"/>
                </a:solidFill>
                <a:latin typeface="Arial" charset="0"/>
              </a:rPr>
              <a:t>ợc gọi và  tả bằng những từ ngữ nào?</a:t>
            </a:r>
          </a:p>
          <a:p>
            <a:pPr marL="342900" indent="-342900"/>
            <a:endParaRPr lang="en-US" sz="2400">
              <a:solidFill>
                <a:srgbClr val="FF33CC"/>
              </a:solidFill>
              <a:latin typeface="Arial" charset="0"/>
            </a:endParaRPr>
          </a:p>
          <a:p>
            <a:pPr marL="342900" indent="-342900"/>
            <a:endParaRPr lang="en-US" sz="2400">
              <a:solidFill>
                <a:srgbClr val="FF33CC"/>
              </a:solidFill>
              <a:latin typeface="Arial" charset="0"/>
            </a:endParaRPr>
          </a:p>
          <a:p>
            <a:pPr marL="342900" indent="-342900"/>
            <a:r>
              <a:rPr lang="en-US" sz="2400">
                <a:solidFill>
                  <a:srgbClr val="FF33CC"/>
                </a:solidFill>
                <a:latin typeface="Arial" charset="0"/>
              </a:rPr>
              <a:t> 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0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0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0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2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2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2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2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2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02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02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2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02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02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02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02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02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2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02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02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2286000"/>
          </a:xfrm>
        </p:spPr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0000FF"/>
                </a:solidFill>
              </a:rPr>
              <a:t>Nhân hoá. Ôn tập cách </a:t>
            </a:r>
            <a:r>
              <a:rPr lang="vi-VN" sz="2800" b="1" u="sng" smtClean="0">
                <a:solidFill>
                  <a:srgbClr val="0000FF"/>
                </a:solidFill>
              </a:rPr>
              <a:t>đ</a:t>
            </a:r>
            <a:r>
              <a:rPr lang="en-US" sz="2800" b="1" u="sng" smtClean="0">
                <a:solidFill>
                  <a:srgbClr val="0000FF"/>
                </a:solidFill>
              </a:rPr>
              <a:t>ặt</a:t>
            </a:r>
            <a:br>
              <a:rPr lang="en-US" sz="2800" b="1" u="sng" smtClean="0">
                <a:solidFill>
                  <a:srgbClr val="0000FF"/>
                </a:solidFill>
              </a:rPr>
            </a:br>
            <a:r>
              <a:rPr lang="en-US" sz="2800" b="1" u="sng" smtClean="0">
                <a:solidFill>
                  <a:srgbClr val="0000FF"/>
                </a:solidFill>
              </a:rPr>
              <a:t>và trả lời câu hỏi Vì sao?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457200" y="19050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3260725" y="3754438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304800" y="1752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Trả lời:</a:t>
            </a:r>
          </a:p>
        </p:txBody>
      </p:sp>
      <p:sp>
        <p:nvSpPr>
          <p:cNvPr id="3078" name="Line 7"/>
          <p:cNvSpPr>
            <a:spLocks noChangeShapeType="1"/>
          </p:cNvSpPr>
          <p:nvPr/>
        </p:nvSpPr>
        <p:spPr bwMode="auto">
          <a:xfrm flipV="1">
            <a:off x="0" y="2286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Line 8"/>
          <p:cNvSpPr>
            <a:spLocks noChangeShapeType="1"/>
          </p:cNvSpPr>
          <p:nvPr/>
        </p:nvSpPr>
        <p:spPr bwMode="auto">
          <a:xfrm>
            <a:off x="0" y="3581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Line 9"/>
          <p:cNvSpPr>
            <a:spLocks noChangeShapeType="1"/>
          </p:cNvSpPr>
          <p:nvPr/>
        </p:nvSpPr>
        <p:spPr bwMode="auto">
          <a:xfrm>
            <a:off x="0" y="4191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Line 10"/>
          <p:cNvSpPr>
            <a:spLocks noChangeShapeType="1"/>
          </p:cNvSpPr>
          <p:nvPr/>
        </p:nvSpPr>
        <p:spPr bwMode="auto">
          <a:xfrm>
            <a:off x="0" y="4648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" name="Line 11"/>
          <p:cNvSpPr>
            <a:spLocks noChangeShapeType="1"/>
          </p:cNvSpPr>
          <p:nvPr/>
        </p:nvSpPr>
        <p:spPr bwMode="auto">
          <a:xfrm>
            <a:off x="0" y="5181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3" name="Line 12"/>
          <p:cNvSpPr>
            <a:spLocks noChangeShapeType="1"/>
          </p:cNvSpPr>
          <p:nvPr/>
        </p:nvSpPr>
        <p:spPr bwMode="auto">
          <a:xfrm>
            <a:off x="0" y="6172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4" name="Line 13"/>
          <p:cNvSpPr>
            <a:spLocks noChangeShapeType="1"/>
          </p:cNvSpPr>
          <p:nvPr/>
        </p:nvSpPr>
        <p:spPr bwMode="auto">
          <a:xfrm>
            <a:off x="2133600" y="23622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5" name="Line 14"/>
          <p:cNvSpPr>
            <a:spLocks noChangeShapeType="1"/>
          </p:cNvSpPr>
          <p:nvPr/>
        </p:nvSpPr>
        <p:spPr bwMode="auto">
          <a:xfrm flipH="1">
            <a:off x="228600" y="22860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6" name="Line 15"/>
          <p:cNvSpPr>
            <a:spLocks noChangeShapeType="1"/>
          </p:cNvSpPr>
          <p:nvPr/>
        </p:nvSpPr>
        <p:spPr bwMode="auto">
          <a:xfrm>
            <a:off x="4267200" y="23622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7" name="Line 16"/>
          <p:cNvSpPr>
            <a:spLocks noChangeShapeType="1"/>
          </p:cNvSpPr>
          <p:nvPr/>
        </p:nvSpPr>
        <p:spPr bwMode="auto">
          <a:xfrm flipV="1">
            <a:off x="9144000" y="23622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2209800" y="2438400"/>
            <a:ext cx="2057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Arial" charset="0"/>
              </a:rPr>
              <a:t>Các sự vật, con vật </a:t>
            </a:r>
            <a:r>
              <a:rPr lang="vi-VN" sz="2000" b="1">
                <a:solidFill>
                  <a:srgbClr val="FF0000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ợc gọi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4267200" y="2286000"/>
            <a:ext cx="487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 b="1">
              <a:latin typeface="Arial" charset="0"/>
            </a:endParaRPr>
          </a:p>
          <a:p>
            <a:r>
              <a:rPr lang="en-US" sz="2000" b="1">
                <a:solidFill>
                  <a:srgbClr val="FF0000"/>
                </a:solidFill>
                <a:latin typeface="Arial" charset="0"/>
              </a:rPr>
              <a:t>Các sự vật, con vật </a:t>
            </a:r>
            <a:r>
              <a:rPr lang="vi-VN" sz="2000" b="1">
                <a:solidFill>
                  <a:srgbClr val="FF0000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ợc tả</a:t>
            </a:r>
          </a:p>
        </p:txBody>
      </p:sp>
      <p:sp>
        <p:nvSpPr>
          <p:cNvPr id="3090" name="Line 23"/>
          <p:cNvSpPr>
            <a:spLocks noChangeShapeType="1"/>
          </p:cNvSpPr>
          <p:nvPr/>
        </p:nvSpPr>
        <p:spPr bwMode="auto">
          <a:xfrm>
            <a:off x="0" y="5715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1" name="Line 24"/>
          <p:cNvSpPr>
            <a:spLocks noChangeShapeType="1"/>
          </p:cNvSpPr>
          <p:nvPr/>
        </p:nvSpPr>
        <p:spPr bwMode="auto">
          <a:xfrm>
            <a:off x="-1143000" y="6858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6" name="Text Box 26"/>
          <p:cNvSpPr txBox="1">
            <a:spLocks noChangeArrowheads="1"/>
          </p:cNvSpPr>
          <p:nvPr/>
        </p:nvSpPr>
        <p:spPr bwMode="auto">
          <a:xfrm>
            <a:off x="0" y="3602038"/>
            <a:ext cx="320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   </a:t>
            </a:r>
            <a:r>
              <a:rPr lang="en-US" sz="2800">
                <a:solidFill>
                  <a:srgbClr val="FF00FF"/>
                </a:solidFill>
                <a:latin typeface="Arial" charset="0"/>
              </a:rPr>
              <a:t>Lúa</a:t>
            </a:r>
          </a:p>
        </p:txBody>
      </p:sp>
      <p:sp>
        <p:nvSpPr>
          <p:cNvPr id="3093" name="Text Box 27"/>
          <p:cNvSpPr txBox="1">
            <a:spLocks noChangeArrowheads="1"/>
          </p:cNvSpPr>
          <p:nvPr/>
        </p:nvSpPr>
        <p:spPr bwMode="auto">
          <a:xfrm>
            <a:off x="0" y="4059238"/>
            <a:ext cx="320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51228" name="Text Box 28"/>
          <p:cNvSpPr txBox="1">
            <a:spLocks noChangeArrowheads="1"/>
          </p:cNvSpPr>
          <p:nvPr/>
        </p:nvSpPr>
        <p:spPr bwMode="auto">
          <a:xfrm>
            <a:off x="0" y="4135438"/>
            <a:ext cx="3200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   </a:t>
            </a:r>
            <a:r>
              <a:rPr lang="en-US" sz="2400">
                <a:solidFill>
                  <a:srgbClr val="FF00FF"/>
                </a:solidFill>
                <a:latin typeface="Arial" charset="0"/>
              </a:rPr>
              <a:t>Tre</a:t>
            </a:r>
          </a:p>
        </p:txBody>
      </p:sp>
      <p:sp>
        <p:nvSpPr>
          <p:cNvPr id="51229" name="Text Box 29"/>
          <p:cNvSpPr txBox="1">
            <a:spLocks noChangeArrowheads="1"/>
          </p:cNvSpPr>
          <p:nvPr/>
        </p:nvSpPr>
        <p:spPr bwMode="auto">
          <a:xfrm>
            <a:off x="0" y="4516438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   </a:t>
            </a:r>
            <a:r>
              <a:rPr lang="en-US" sz="2800">
                <a:solidFill>
                  <a:srgbClr val="FF00FF"/>
                </a:solidFill>
                <a:latin typeface="Arial" charset="0"/>
              </a:rPr>
              <a:t>Đàn cò</a:t>
            </a:r>
          </a:p>
        </p:txBody>
      </p:sp>
      <p:sp>
        <p:nvSpPr>
          <p:cNvPr id="51230" name="Text Box 30"/>
          <p:cNvSpPr txBox="1">
            <a:spLocks noChangeArrowheads="1"/>
          </p:cNvSpPr>
          <p:nvPr/>
        </p:nvSpPr>
        <p:spPr bwMode="auto">
          <a:xfrm>
            <a:off x="0" y="5049838"/>
            <a:ext cx="320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   </a:t>
            </a:r>
            <a:r>
              <a:rPr lang="en-US" sz="2800">
                <a:solidFill>
                  <a:srgbClr val="FF33CC"/>
                </a:solidFill>
                <a:latin typeface="Arial" charset="0"/>
              </a:rPr>
              <a:t>Gió</a:t>
            </a:r>
          </a:p>
        </p:txBody>
      </p:sp>
      <p:sp>
        <p:nvSpPr>
          <p:cNvPr id="51231" name="Text Box 31"/>
          <p:cNvSpPr txBox="1">
            <a:spLocks noChangeArrowheads="1"/>
          </p:cNvSpPr>
          <p:nvPr/>
        </p:nvSpPr>
        <p:spPr bwMode="auto">
          <a:xfrm>
            <a:off x="0" y="5653088"/>
            <a:ext cx="2133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   </a:t>
            </a:r>
            <a:r>
              <a:rPr lang="en-US" sz="2400">
                <a:solidFill>
                  <a:srgbClr val="FF33CC"/>
                </a:solidFill>
                <a:latin typeface="Arial" charset="0"/>
              </a:rPr>
              <a:t>Mặt trời</a:t>
            </a:r>
          </a:p>
        </p:txBody>
      </p:sp>
      <p:sp>
        <p:nvSpPr>
          <p:cNvPr id="51232" name="Text Box 32"/>
          <p:cNvSpPr txBox="1">
            <a:spLocks noChangeArrowheads="1"/>
          </p:cNvSpPr>
          <p:nvPr/>
        </p:nvSpPr>
        <p:spPr bwMode="auto">
          <a:xfrm>
            <a:off x="2209800" y="3505200"/>
            <a:ext cx="2149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 chị</a:t>
            </a:r>
          </a:p>
        </p:txBody>
      </p:sp>
      <p:sp>
        <p:nvSpPr>
          <p:cNvPr id="51233" name="Text Box 33"/>
          <p:cNvSpPr txBox="1">
            <a:spLocks noChangeArrowheads="1"/>
          </p:cNvSpPr>
          <p:nvPr/>
        </p:nvSpPr>
        <p:spPr bwMode="auto">
          <a:xfrm>
            <a:off x="2286000" y="4059238"/>
            <a:ext cx="327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cậu</a:t>
            </a:r>
          </a:p>
        </p:txBody>
      </p:sp>
      <p:sp>
        <p:nvSpPr>
          <p:cNvPr id="3100" name="Text Box 34"/>
          <p:cNvSpPr txBox="1">
            <a:spLocks noChangeArrowheads="1"/>
          </p:cNvSpPr>
          <p:nvPr/>
        </p:nvSpPr>
        <p:spPr bwMode="auto">
          <a:xfrm>
            <a:off x="3276600" y="5135563"/>
            <a:ext cx="625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51235" name="Text Box 35"/>
          <p:cNvSpPr txBox="1">
            <a:spLocks noChangeArrowheads="1"/>
          </p:cNvSpPr>
          <p:nvPr/>
        </p:nvSpPr>
        <p:spPr bwMode="auto">
          <a:xfrm>
            <a:off x="2286000" y="5029200"/>
            <a:ext cx="1860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cô</a:t>
            </a:r>
          </a:p>
        </p:txBody>
      </p:sp>
      <p:sp>
        <p:nvSpPr>
          <p:cNvPr id="51236" name="Text Box 36"/>
          <p:cNvSpPr txBox="1">
            <a:spLocks noChangeArrowheads="1"/>
          </p:cNvSpPr>
          <p:nvPr/>
        </p:nvSpPr>
        <p:spPr bwMode="auto">
          <a:xfrm>
            <a:off x="2286000" y="5592763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bác</a:t>
            </a:r>
          </a:p>
        </p:txBody>
      </p:sp>
      <p:sp>
        <p:nvSpPr>
          <p:cNvPr id="51237" name="Text Box 37"/>
          <p:cNvSpPr txBox="1">
            <a:spLocks noChangeArrowheads="1"/>
          </p:cNvSpPr>
          <p:nvPr/>
        </p:nvSpPr>
        <p:spPr bwMode="auto">
          <a:xfrm>
            <a:off x="4267200" y="3602038"/>
            <a:ext cx="4648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</a:rPr>
              <a:t> phất ph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bím tóc</a:t>
            </a:r>
          </a:p>
        </p:txBody>
      </p:sp>
      <p:sp>
        <p:nvSpPr>
          <p:cNvPr id="51238" name="Text Box 38"/>
          <p:cNvSpPr txBox="1">
            <a:spLocks noChangeArrowheads="1"/>
          </p:cNvSpPr>
          <p:nvPr/>
        </p:nvSpPr>
        <p:spPr bwMode="auto">
          <a:xfrm>
            <a:off x="4343400" y="4059238"/>
            <a:ext cx="457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</a:rPr>
              <a:t>bá vai nhau thì thầm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ứng học </a:t>
            </a:r>
          </a:p>
        </p:txBody>
      </p:sp>
      <p:sp>
        <p:nvSpPr>
          <p:cNvPr id="51239" name="Text Box 39"/>
          <p:cNvSpPr txBox="1">
            <a:spLocks noChangeArrowheads="1"/>
          </p:cNvSpPr>
          <p:nvPr/>
        </p:nvSpPr>
        <p:spPr bwMode="auto">
          <a:xfrm>
            <a:off x="228600" y="2438400"/>
            <a:ext cx="1828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Arial" charset="0"/>
              </a:rPr>
              <a:t>Tên các sự vật, con vật</a:t>
            </a:r>
          </a:p>
        </p:txBody>
      </p:sp>
      <p:sp>
        <p:nvSpPr>
          <p:cNvPr id="51240" name="Text Box 40"/>
          <p:cNvSpPr txBox="1">
            <a:spLocks noChangeArrowheads="1"/>
          </p:cNvSpPr>
          <p:nvPr/>
        </p:nvSpPr>
        <p:spPr bwMode="auto">
          <a:xfrm>
            <a:off x="4267200" y="4592638"/>
            <a:ext cx="487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</a:rPr>
              <a:t> áo trắng, khiêng nắng qua sông</a:t>
            </a:r>
          </a:p>
        </p:txBody>
      </p:sp>
      <p:sp>
        <p:nvSpPr>
          <p:cNvPr id="51241" name="Text Box 41"/>
          <p:cNvSpPr txBox="1">
            <a:spLocks noChangeArrowheads="1"/>
          </p:cNvSpPr>
          <p:nvPr/>
        </p:nvSpPr>
        <p:spPr bwMode="auto">
          <a:xfrm>
            <a:off x="4343400" y="5126038"/>
            <a:ext cx="480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</a:rPr>
              <a:t>ch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n mây trên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ồng</a:t>
            </a:r>
          </a:p>
        </p:txBody>
      </p:sp>
      <p:sp>
        <p:nvSpPr>
          <p:cNvPr id="51242" name="Text Box 42"/>
          <p:cNvSpPr txBox="1">
            <a:spLocks noChangeArrowheads="1"/>
          </p:cNvSpPr>
          <p:nvPr/>
        </p:nvSpPr>
        <p:spPr bwMode="auto">
          <a:xfrm>
            <a:off x="4419600" y="5653088"/>
            <a:ext cx="449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ạp xe qua ngọn núi</a:t>
            </a:r>
          </a:p>
        </p:txBody>
      </p:sp>
      <p:sp>
        <p:nvSpPr>
          <p:cNvPr id="3109" name="Line 43"/>
          <p:cNvSpPr>
            <a:spLocks noChangeShapeType="1"/>
          </p:cNvSpPr>
          <p:nvPr/>
        </p:nvSpPr>
        <p:spPr bwMode="auto">
          <a:xfrm>
            <a:off x="9144000" y="2286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0" name="Line 44"/>
          <p:cNvSpPr>
            <a:spLocks noChangeShapeType="1"/>
          </p:cNvSpPr>
          <p:nvPr/>
        </p:nvSpPr>
        <p:spPr bwMode="auto">
          <a:xfrm>
            <a:off x="9144000" y="259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1" name="Line 45"/>
          <p:cNvSpPr>
            <a:spLocks noChangeShapeType="1"/>
          </p:cNvSpPr>
          <p:nvPr/>
        </p:nvSpPr>
        <p:spPr bwMode="auto">
          <a:xfrm flipV="1">
            <a:off x="8915400" y="22860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51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51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51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512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512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512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512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9" grpId="0"/>
      <p:bldP spid="51226" grpId="0"/>
      <p:bldP spid="51228" grpId="0"/>
      <p:bldP spid="51229" grpId="0"/>
      <p:bldP spid="51230" grpId="0"/>
      <p:bldP spid="51231" grpId="0"/>
      <p:bldP spid="51232" grpId="0"/>
      <p:bldP spid="51233" grpId="0"/>
      <p:bldP spid="51235" grpId="0"/>
      <p:bldP spid="51236" grpId="0"/>
      <p:bldP spid="51237" grpId="0"/>
      <p:bldP spid="51238" grpId="0"/>
      <p:bldP spid="51239" grpId="0"/>
      <p:bldP spid="51240" grpId="0"/>
      <p:bldP spid="51241" grpId="0"/>
      <p:bldP spid="512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0000FF"/>
                </a:solidFill>
              </a:rPr>
              <a:t>Nhân hoá. Ôn tập cách </a:t>
            </a:r>
            <a:r>
              <a:rPr lang="vi-VN" sz="3200" b="1" u="sng" smtClean="0">
                <a:solidFill>
                  <a:srgbClr val="0000FF"/>
                </a:solidFill>
              </a:rPr>
              <a:t>đ</a:t>
            </a:r>
            <a:r>
              <a:rPr lang="en-US" sz="3200" b="1" u="sng" smtClean="0">
                <a:solidFill>
                  <a:srgbClr val="0000FF"/>
                </a:solidFill>
              </a:rPr>
              <a:t>ặt</a:t>
            </a:r>
            <a:br>
              <a:rPr lang="en-US" sz="3200" b="1" u="sng" smtClean="0">
                <a:solidFill>
                  <a:srgbClr val="0000FF"/>
                </a:solidFill>
              </a:rPr>
            </a:br>
            <a:r>
              <a:rPr lang="en-US" sz="3200" b="1" u="sng" smtClean="0">
                <a:solidFill>
                  <a:srgbClr val="0000FF"/>
                </a:solidFill>
              </a:rPr>
              <a:t>và trả lời câu hỏi Vì sao?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0" y="207803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charset="0"/>
              </a:rPr>
              <a:t>b) Cách tả và gọi sự vật, con vật nh</a:t>
            </a:r>
            <a:r>
              <a:rPr lang="vi-VN" sz="2800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 vậy có gì hay?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0" y="2763838"/>
            <a:ext cx="9144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i="1">
                <a:solidFill>
                  <a:srgbClr val="0000CC"/>
                </a:solidFill>
                <a:latin typeface="Arial" charset="0"/>
              </a:rPr>
              <a:t>Trả lời:</a:t>
            </a:r>
          </a:p>
          <a:p>
            <a:r>
              <a:rPr lang="en-US" sz="2800">
                <a:solidFill>
                  <a:srgbClr val="FF66FF"/>
                </a:solidFill>
                <a:latin typeface="Arial" charset="0"/>
              </a:rPr>
              <a:t>Cách tả và gọi sự vật, con vật nh</a:t>
            </a:r>
            <a:r>
              <a:rPr lang="vi-VN" sz="2800">
                <a:solidFill>
                  <a:srgbClr val="FF66FF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66FF"/>
                </a:solidFill>
                <a:latin typeface="Arial" charset="0"/>
              </a:rPr>
              <a:t> vậy làm cho các sự vật, con vật trở lên sinh </a:t>
            </a:r>
            <a:r>
              <a:rPr lang="vi-VN" sz="2800">
                <a:solidFill>
                  <a:srgbClr val="FF66FF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66FF"/>
                </a:solidFill>
                <a:latin typeface="Arial" charset="0"/>
              </a:rPr>
              <a:t>ộng h</a:t>
            </a:r>
            <a:r>
              <a:rPr lang="vi-VN" sz="2800">
                <a:solidFill>
                  <a:srgbClr val="FF66FF"/>
                </a:solidFill>
                <a:latin typeface="Arial" charset="0"/>
              </a:rPr>
              <a:t>ơ</a:t>
            </a:r>
            <a:r>
              <a:rPr lang="en-US" sz="2800">
                <a:solidFill>
                  <a:srgbClr val="FF66FF"/>
                </a:solidFill>
                <a:latin typeface="Arial" charset="0"/>
              </a:rPr>
              <a:t>n, gần gũi với con ng</a:t>
            </a:r>
            <a:r>
              <a:rPr lang="vi-VN" sz="2800">
                <a:solidFill>
                  <a:srgbClr val="FF66FF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66FF"/>
                </a:solidFill>
                <a:latin typeface="Arial" charset="0"/>
              </a:rPr>
              <a:t>ời h</a:t>
            </a:r>
            <a:r>
              <a:rPr lang="vi-VN" sz="2800">
                <a:solidFill>
                  <a:srgbClr val="FF66FF"/>
                </a:solidFill>
                <a:latin typeface="Arial" charset="0"/>
              </a:rPr>
              <a:t>ơ</a:t>
            </a:r>
            <a:r>
              <a:rPr lang="en-US" sz="2800">
                <a:solidFill>
                  <a:srgbClr val="FF66FF"/>
                </a:solidFill>
                <a:latin typeface="Arial" charset="0"/>
              </a:rPr>
              <a:t>n, </a:t>
            </a:r>
            <a:r>
              <a:rPr lang="vi-VN" sz="2800">
                <a:solidFill>
                  <a:srgbClr val="FF66FF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66FF"/>
                </a:solidFill>
                <a:latin typeface="Arial" charset="0"/>
              </a:rPr>
              <a:t>áng yêu h</a:t>
            </a:r>
            <a:r>
              <a:rPr lang="vi-VN" sz="2800">
                <a:solidFill>
                  <a:srgbClr val="FF66FF"/>
                </a:solidFill>
                <a:latin typeface="Arial" charset="0"/>
              </a:rPr>
              <a:t>ơ</a:t>
            </a:r>
            <a:r>
              <a:rPr lang="en-US" sz="2800">
                <a:solidFill>
                  <a:srgbClr val="FF66FF"/>
                </a:solidFill>
                <a:latin typeface="Arial" charset="0"/>
              </a:rPr>
              <a:t>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  <p:bldP spid="481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0000FF"/>
                </a:solidFill>
              </a:rPr>
              <a:t>Nhân hoá. Ôn tập cách </a:t>
            </a:r>
            <a:r>
              <a:rPr lang="vi-VN" sz="3200" b="1" u="sng" smtClean="0">
                <a:solidFill>
                  <a:srgbClr val="0000FF"/>
                </a:solidFill>
              </a:rPr>
              <a:t>đ</a:t>
            </a:r>
            <a:r>
              <a:rPr lang="en-US" sz="3200" b="1" u="sng" smtClean="0">
                <a:solidFill>
                  <a:srgbClr val="0000FF"/>
                </a:solidFill>
              </a:rPr>
              <a:t>ặt</a:t>
            </a:r>
            <a:br>
              <a:rPr lang="en-US" sz="3200" b="1" u="sng" smtClean="0">
                <a:solidFill>
                  <a:srgbClr val="0000FF"/>
                </a:solidFill>
              </a:rPr>
            </a:br>
            <a:r>
              <a:rPr lang="en-US" sz="3200" b="1" u="sng" smtClean="0">
                <a:solidFill>
                  <a:srgbClr val="0000FF"/>
                </a:solidFill>
              </a:rPr>
              <a:t>và trả lời câu hỏi Vì sao?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0" y="2801938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  <a:latin typeface="Arial" charset="0"/>
              </a:rPr>
              <a:t>Bài 2: Tìm và gạch chân bộ phận câu trả lời cho câu hỏi “Vì sao?”</a:t>
            </a:r>
            <a:endParaRPr lang="en-US" sz="28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3048000" y="32766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2819400" y="3221038"/>
            <a:ext cx="3200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0" y="3640138"/>
            <a:ext cx="9144000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>
                <a:solidFill>
                  <a:schemeClr val="hlink"/>
                </a:solidFill>
                <a:latin typeface="Arial" charset="0"/>
              </a:rPr>
              <a:t>a)Cả lớp c</a:t>
            </a:r>
            <a:r>
              <a:rPr lang="vi-VN" sz="2800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ời ồ lên vì câu th</a:t>
            </a:r>
            <a:r>
              <a:rPr lang="vi-VN" sz="2800">
                <a:solidFill>
                  <a:schemeClr val="hlink"/>
                </a:solidFill>
                <a:latin typeface="Arial" charset="0"/>
              </a:rPr>
              <a:t>ơ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 vô lí quá.</a:t>
            </a:r>
          </a:p>
          <a:p>
            <a:pPr marL="342900" indent="-342900"/>
            <a:r>
              <a:rPr lang="en-US" sz="2800">
                <a:solidFill>
                  <a:schemeClr val="hlink"/>
                </a:solidFill>
                <a:latin typeface="Arial" charset="0"/>
              </a:rPr>
              <a:t>b)Những chàng man-gát rất bình tĩnh vì họ là những ng</a:t>
            </a:r>
            <a:r>
              <a:rPr lang="vi-VN" sz="2800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ời phi ngựa giỏi nhất.</a:t>
            </a:r>
          </a:p>
          <a:p>
            <a:pPr marL="342900" indent="-342900"/>
            <a:r>
              <a:rPr lang="en-US" sz="2800">
                <a:solidFill>
                  <a:schemeClr val="hlink"/>
                </a:solidFill>
                <a:latin typeface="Arial" charset="0"/>
              </a:rPr>
              <a:t>c)Chị em Xô-phi </a:t>
            </a:r>
            <a:r>
              <a:rPr lang="vi-VN" sz="2800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ã về ngay vì nhớ lời mẹ dặn không </a:t>
            </a:r>
            <a:r>
              <a:rPr lang="vi-VN" sz="2800">
                <a:solidFill>
                  <a:schemeClr val="hlink"/>
                </a:solidFill>
                <a:latin typeface="Arial" charset="0"/>
              </a:rPr>
              <a:t>đư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ợc làm phiền ng</a:t>
            </a:r>
            <a:r>
              <a:rPr lang="vi-VN" sz="2800">
                <a:solidFill>
                  <a:schemeClr val="hlink"/>
                </a:solidFill>
                <a:latin typeface="Arial" charset="0"/>
              </a:rPr>
              <a:t>ư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ời khác.</a:t>
            </a:r>
          </a:p>
        </p:txBody>
      </p:sp>
      <p:sp>
        <p:nvSpPr>
          <p:cNvPr id="5127" name="Text Box 11"/>
          <p:cNvSpPr txBox="1">
            <a:spLocks noChangeArrowheads="1"/>
          </p:cNvSpPr>
          <p:nvPr/>
        </p:nvSpPr>
        <p:spPr bwMode="auto">
          <a:xfrm>
            <a:off x="2422525" y="5583238"/>
            <a:ext cx="3216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59411" name="Line 19"/>
          <p:cNvSpPr>
            <a:spLocks noChangeShapeType="1"/>
          </p:cNvSpPr>
          <p:nvPr/>
        </p:nvSpPr>
        <p:spPr bwMode="auto">
          <a:xfrm>
            <a:off x="2819400" y="4114800"/>
            <a:ext cx="2819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>
            <a:off x="5562600" y="4572000"/>
            <a:ext cx="3352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3" name="Line 21"/>
          <p:cNvSpPr>
            <a:spLocks noChangeShapeType="1"/>
          </p:cNvSpPr>
          <p:nvPr/>
        </p:nvSpPr>
        <p:spPr bwMode="auto">
          <a:xfrm>
            <a:off x="457200" y="4953000"/>
            <a:ext cx="1981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4" name="Line 22"/>
          <p:cNvSpPr>
            <a:spLocks noChangeShapeType="1"/>
          </p:cNvSpPr>
          <p:nvPr/>
        </p:nvSpPr>
        <p:spPr bwMode="auto">
          <a:xfrm>
            <a:off x="4267200" y="5410200"/>
            <a:ext cx="480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23"/>
          <p:cNvSpPr>
            <a:spLocks noChangeShapeType="1"/>
          </p:cNvSpPr>
          <p:nvPr/>
        </p:nvSpPr>
        <p:spPr bwMode="auto">
          <a:xfrm>
            <a:off x="533400" y="48768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6" name="Line 24"/>
          <p:cNvSpPr>
            <a:spLocks noChangeShapeType="1"/>
          </p:cNvSpPr>
          <p:nvPr/>
        </p:nvSpPr>
        <p:spPr bwMode="auto">
          <a:xfrm>
            <a:off x="457200" y="5867400"/>
            <a:ext cx="2514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9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94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repeatCount="400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9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9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9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/>
      <p:bldP spid="59402" grpId="0" build="allAtOnce"/>
      <p:bldP spid="59411" grpId="0" animBg="1"/>
      <p:bldP spid="59412" grpId="0" animBg="1"/>
      <p:bldP spid="59413" grpId="0" animBg="1"/>
      <p:bldP spid="59414" grpId="0" animBg="1"/>
      <p:bldP spid="594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630362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0000FF"/>
                </a:solidFill>
              </a:rPr>
              <a:t>Nhân hoá. Ôn tập cách </a:t>
            </a:r>
            <a:r>
              <a:rPr lang="vi-VN" sz="3200" b="1" u="sng" smtClean="0">
                <a:solidFill>
                  <a:srgbClr val="0000FF"/>
                </a:solidFill>
              </a:rPr>
              <a:t>đ</a:t>
            </a:r>
            <a:r>
              <a:rPr lang="en-US" sz="3200" b="1" u="sng" smtClean="0">
                <a:solidFill>
                  <a:srgbClr val="0000FF"/>
                </a:solidFill>
              </a:rPr>
              <a:t>ặt</a:t>
            </a:r>
            <a:br>
              <a:rPr lang="en-US" sz="3200" b="1" u="sng" smtClean="0">
                <a:solidFill>
                  <a:srgbClr val="0000FF"/>
                </a:solidFill>
              </a:rPr>
            </a:br>
            <a:r>
              <a:rPr lang="en-US" sz="3200" b="1" u="sng" smtClean="0">
                <a:solidFill>
                  <a:srgbClr val="0000FF"/>
                </a:solidFill>
              </a:rPr>
              <a:t>và trả lời câu hỏi Vì sao?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457200" y="2306638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CC"/>
                </a:solidFill>
                <a:latin typeface="Arial" charset="0"/>
              </a:rPr>
              <a:t>Bài 3: Dựa vào nội dung bài tập </a:t>
            </a:r>
            <a:r>
              <a:rPr lang="vi-VN" b="1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CC"/>
                </a:solidFill>
                <a:latin typeface="Arial" charset="0"/>
              </a:rPr>
              <a:t>ọc Hội vật, hãy trả lời các câu hỏi sau.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457200" y="3449638"/>
            <a:ext cx="8229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>
                <a:solidFill>
                  <a:srgbClr val="FF0000"/>
                </a:solidFill>
                <a:latin typeface="Arial" charset="0"/>
              </a:rPr>
              <a:t>a) Vì sao</a:t>
            </a: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ng</a:t>
            </a:r>
            <a:r>
              <a:rPr lang="vi-VN" sz="2800">
                <a:solidFill>
                  <a:srgbClr val="0066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ời tứ xứ </a:t>
            </a:r>
            <a:r>
              <a:rPr lang="vi-VN" sz="2800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ổ về xem vật rất </a:t>
            </a:r>
            <a:r>
              <a:rPr lang="vi-VN" sz="2800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ông?</a:t>
            </a:r>
          </a:p>
          <a:p>
            <a:pPr marL="342900" indent="-342900"/>
            <a:r>
              <a:rPr lang="en-US" sz="2800">
                <a:solidFill>
                  <a:srgbClr val="FF0000"/>
                </a:solidFill>
                <a:latin typeface="Arial" charset="0"/>
              </a:rPr>
              <a:t>b) Vì sao</a:t>
            </a: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lúc </a:t>
            </a:r>
            <a:r>
              <a:rPr lang="vi-VN" sz="2800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ầu keo vật xem chừng chán ngắt?</a:t>
            </a:r>
          </a:p>
          <a:p>
            <a:pPr marL="342900" indent="-342900"/>
            <a:r>
              <a:rPr lang="en-US" sz="2800">
                <a:solidFill>
                  <a:srgbClr val="FF0000"/>
                </a:solidFill>
                <a:latin typeface="Arial" charset="0"/>
              </a:rPr>
              <a:t>c) Vì sao</a:t>
            </a: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ông Cản Ngũ mất </a:t>
            </a:r>
            <a:r>
              <a:rPr lang="vi-VN" sz="2800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à chúi xuống?</a:t>
            </a:r>
          </a:p>
          <a:p>
            <a:pPr marL="342900" indent="-342900"/>
            <a:r>
              <a:rPr lang="en-US" sz="2800">
                <a:solidFill>
                  <a:srgbClr val="FF0000"/>
                </a:solidFill>
                <a:latin typeface="Arial" charset="0"/>
              </a:rPr>
              <a:t>d) Vì sao</a:t>
            </a: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Quắm Đen thua ông Cản Ngũ?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repeatCount="400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repeatCount="400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7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repeatCount="400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repeatCount="400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9" name="Picture 5" descr="29">
            <a:hlinkClick r:id="rId2"/>
          </p:cNvPr>
          <p:cNvPicPr>
            <a:picLocks noChangeAspect="1" noChangeArrowheads="1"/>
          </p:cNvPicPr>
          <p:nvPr>
            <p:ph type="title"/>
          </p:nvPr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33400" y="2667000"/>
            <a:ext cx="7772400" cy="3930650"/>
          </a:xfrm>
        </p:spPr>
      </p:pic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2209800" y="4130675"/>
            <a:ext cx="45720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FF3399"/>
                </a:solidFill>
                <a:latin typeface="Arial" charset="0"/>
              </a:rPr>
              <a:t>Phần th</a:t>
            </a:r>
            <a:r>
              <a:rPr lang="vi-VN">
                <a:solidFill>
                  <a:srgbClr val="FF3399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3399"/>
                </a:solidFill>
                <a:latin typeface="Arial" charset="0"/>
              </a:rPr>
              <a:t>ởng cho các em là một tràng pháo tay.</a:t>
            </a:r>
          </a:p>
          <a:p>
            <a:pPr algn="ctr"/>
            <a:endParaRPr lang="en-US">
              <a:solidFill>
                <a:srgbClr val="FF3399"/>
              </a:solidFill>
              <a:latin typeface="Arial" charset="0"/>
            </a:endParaRPr>
          </a:p>
          <a:p>
            <a:pPr algn="ctr"/>
            <a:endParaRPr lang="en-US">
              <a:solidFill>
                <a:srgbClr val="FF3399"/>
              </a:solidFill>
              <a:latin typeface="Arial" charset="0"/>
            </a:endParaRP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914400" y="630238"/>
            <a:ext cx="77724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u="sng">
                <a:solidFill>
                  <a:srgbClr val="0000FF"/>
                </a:solidFill>
                <a:latin typeface="Arial" charset="0"/>
              </a:rPr>
              <a:t>Nhân hoá. Ôn tập cách </a:t>
            </a:r>
            <a:r>
              <a:rPr lang="vi-VN" b="1" u="sng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b="1" u="sng">
                <a:solidFill>
                  <a:srgbClr val="0000FF"/>
                </a:solidFill>
                <a:latin typeface="Arial" charset="0"/>
              </a:rPr>
              <a:t>ặt</a:t>
            </a:r>
            <a:br>
              <a:rPr lang="en-US" b="1" u="sng">
                <a:solidFill>
                  <a:srgbClr val="0000FF"/>
                </a:solidFill>
                <a:latin typeface="Arial" charset="0"/>
              </a:rPr>
            </a:br>
            <a:r>
              <a:rPr lang="en-US" b="1" u="sng">
                <a:solidFill>
                  <a:srgbClr val="0000FF"/>
                </a:solidFill>
                <a:latin typeface="Arial" charset="0"/>
              </a:rPr>
              <a:t>và trả lời câu hỏi Vì sao?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362200"/>
            <a:ext cx="4876800" cy="383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untitl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286000"/>
            <a:ext cx="5172075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379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.VnTime</vt:lpstr>
      <vt:lpstr>Arial</vt:lpstr>
      <vt:lpstr>Calibri</vt:lpstr>
      <vt:lpstr>Default Design</vt:lpstr>
      <vt:lpstr>Slide 1</vt:lpstr>
      <vt:lpstr>Nhân hoá. Ôn tập cách đặt và trả lời câu hỏi Vì sao?</vt:lpstr>
      <vt:lpstr>Nhân hoá. Ôn tập cách đặt và trả lời câu hỏi Vì sao?</vt:lpstr>
      <vt:lpstr>Nhân hoá. Ôn tập cách đặt và trả lời câu hỏi Vì sao?</vt:lpstr>
      <vt:lpstr>Nhân hoá. Ôn tập cách đặt và trả lời câu hỏi Vì sao?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Hung-Huyen</dc:creator>
  <cp:lastModifiedBy>CSTeam</cp:lastModifiedBy>
  <cp:revision>89</cp:revision>
  <dcterms:created xsi:type="dcterms:W3CDTF">2007-12-31T11:47:31Z</dcterms:created>
  <dcterms:modified xsi:type="dcterms:W3CDTF">2016-06-29T10:23:27Z</dcterms:modified>
</cp:coreProperties>
</file>