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2" r:id="rId2"/>
    <p:sldId id="257" r:id="rId3"/>
    <p:sldId id="258" r:id="rId4"/>
    <p:sldId id="259" r:id="rId5"/>
    <p:sldId id="260" r:id="rId6"/>
    <p:sldId id="261" r:id="rId7"/>
    <p:sldId id="269" r:id="rId8"/>
    <p:sldId id="270" r:id="rId9"/>
    <p:sldId id="263" r:id="rId10"/>
    <p:sldId id="271" r:id="rId11"/>
    <p:sldId id="266"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4" d="100"/>
          <a:sy n="74" d="100"/>
        </p:scale>
        <p:origin x="-1266" y="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FD574-7862-4520-B172-F24979E96918}" type="datetimeFigureOut">
              <a:rPr lang="en-US" smtClean="0"/>
              <a:pPr/>
              <a:t>4/15/2019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C406C-91D5-4EDE-992C-C1D4B69DA67F}" type="slidenum">
              <a:rPr lang="en-US" smtClean="0"/>
              <a:pPr/>
              <a:t>‹#›</a:t>
            </a:fld>
            <a:endParaRPr lang="en-US"/>
          </a:p>
        </p:txBody>
      </p:sp>
    </p:spTree>
    <p:extLst>
      <p:ext uri="{BB962C8B-B14F-4D97-AF65-F5344CB8AC3E}">
        <p14:creationId xmlns:p14="http://schemas.microsoft.com/office/powerpoint/2010/main" xmlns="" val="1515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D71773-5A0B-472D-BACC-ADA20FE383F6}" type="slidenum">
              <a:rPr lang="zh-CN" altLang="en-US" smtClean="0"/>
              <a:pPr/>
              <a:t>1</a:t>
            </a:fld>
            <a:endParaRPr lang="zh-CN" altLang="en-US"/>
          </a:p>
        </p:txBody>
      </p:sp>
    </p:spTree>
    <p:extLst>
      <p:ext uri="{BB962C8B-B14F-4D97-AF65-F5344CB8AC3E}">
        <p14:creationId xmlns:p14="http://schemas.microsoft.com/office/powerpoint/2010/main" xmlns="" val="261611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C406C-91D5-4EDE-992C-C1D4B69DA67F}" type="slidenum">
              <a:rPr lang="en-US" smtClean="0"/>
              <a:pPr/>
              <a:t>4</a:t>
            </a:fld>
            <a:endParaRPr lang="en-US"/>
          </a:p>
        </p:txBody>
      </p:sp>
    </p:spTree>
    <p:extLst>
      <p:ext uri="{BB962C8B-B14F-4D97-AF65-F5344CB8AC3E}">
        <p14:creationId xmlns:p14="http://schemas.microsoft.com/office/powerpoint/2010/main" xmlns="" val="363873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xmlns="" val="562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xmlns="" val="108980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xmlns="" val="343758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xmlns="" val="149842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xmlns="" val="129848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283C7-8853-4EA7-AAA6-E886EEF589F0}"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xmlns="" val="183254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283C7-8853-4EA7-AAA6-E886EEF589F0}" type="datetimeFigureOut">
              <a:rPr lang="en-US" smtClean="0"/>
              <a:pPr/>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xmlns="" val="187739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283C7-8853-4EA7-AAA6-E886EEF589F0}" type="datetimeFigureOut">
              <a:rPr lang="en-US" smtClean="0"/>
              <a:pPr/>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xmlns="" val="59372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pPr/>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xmlns="" val="99653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xmlns="" val="310387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xmlns="" val="418596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pPr/>
              <a:t>4/15/2019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pPr/>
              <a:t>‹#›</a:t>
            </a:fld>
            <a:endParaRPr lang="en-US"/>
          </a:p>
        </p:txBody>
      </p:sp>
    </p:spTree>
    <p:extLst>
      <p:ext uri="{BB962C8B-B14F-4D97-AF65-F5344CB8AC3E}">
        <p14:creationId xmlns:p14="http://schemas.microsoft.com/office/powerpoint/2010/main" xmlns="" val="1888630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4.png"/><Relationship Id="rId12"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1.gif"/><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10" name="9"/>
          <p:cNvPicPr>
            <a:picLocks noChangeAspect="1"/>
          </p:cNvPicPr>
          <p:nvPr/>
        </p:nvPicPr>
        <p:blipFill rotWithShape="1">
          <a:blip r:embed="rId5">
            <a:extLst>
              <a:ext uri="{28A0092B-C50C-407E-A947-70E740481C1C}">
                <a14:useLocalDpi xmlns:a14="http://schemas.microsoft.com/office/drawing/2010/main" xmlns="" val="0"/>
              </a:ext>
            </a:extLst>
          </a:blip>
          <a:srcRect l="2915" t="12037" r="70209" b="60370"/>
          <a:stretch/>
        </p:blipFill>
        <p:spPr>
          <a:xfrm>
            <a:off x="6686550" y="1316766"/>
            <a:ext cx="2457450" cy="1892300"/>
          </a:xfrm>
          <a:prstGeom prst="rect">
            <a:avLst/>
          </a:prstGeom>
        </p:spPr>
      </p:pic>
      <p:pic>
        <p:nvPicPr>
          <p:cNvPr id="6" name="5"/>
          <p:cNvPicPr>
            <a:picLocks noChangeAspect="1"/>
          </p:cNvPicPr>
          <p:nvPr/>
        </p:nvPicPr>
        <p:blipFill rotWithShape="1">
          <a:blip r:embed="rId6">
            <a:extLst>
              <a:ext uri="{28A0092B-C50C-407E-A947-70E740481C1C}">
                <a14:useLocalDpi xmlns:a14="http://schemas.microsoft.com/office/drawing/2010/main" xmlns="" val="0"/>
              </a:ext>
            </a:extLst>
          </a:blip>
          <a:srcRect l="9168" t="2037" r="6249"/>
          <a:stretch/>
        </p:blipFill>
        <p:spPr>
          <a:xfrm>
            <a:off x="-10886" y="-175796"/>
            <a:ext cx="9091239" cy="7033796"/>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xmlns="" val="0"/>
              </a:ext>
            </a:extLst>
          </a:blip>
          <a:srcRect l="84791" t="53519" r="1" b="6482"/>
          <a:stretch/>
        </p:blipFill>
        <p:spPr>
          <a:xfrm>
            <a:off x="7753350" y="3670301"/>
            <a:ext cx="1390650" cy="2743201"/>
          </a:xfrm>
          <a:prstGeom prst="rect">
            <a:avLst/>
          </a:prstGeom>
        </p:spPr>
      </p:pic>
      <p:pic>
        <p:nvPicPr>
          <p:cNvPr id="8" name="7"/>
          <p:cNvPicPr>
            <a:picLocks noChangeAspect="1"/>
          </p:cNvPicPr>
          <p:nvPr/>
        </p:nvPicPr>
        <p:blipFill rotWithShape="1">
          <a:blip r:embed="rId8">
            <a:extLst>
              <a:ext uri="{28A0092B-C50C-407E-A947-70E740481C1C}">
                <a14:useLocalDpi xmlns:a14="http://schemas.microsoft.com/office/drawing/2010/main" xmlns="" val="0"/>
              </a:ext>
            </a:extLst>
          </a:blip>
          <a:srcRect t="71667" r="82708" b="15370"/>
          <a:stretch/>
        </p:blipFill>
        <p:spPr>
          <a:xfrm>
            <a:off x="0" y="4914900"/>
            <a:ext cx="1581150" cy="889000"/>
          </a:xfrm>
          <a:prstGeom prst="rect">
            <a:avLst/>
          </a:prstGeom>
        </p:spPr>
      </p:pic>
      <p:pic>
        <p:nvPicPr>
          <p:cNvPr id="9" name="8"/>
          <p:cNvPicPr>
            <a:picLocks noChangeAspect="1"/>
          </p:cNvPicPr>
          <p:nvPr/>
        </p:nvPicPr>
        <p:blipFill rotWithShape="1">
          <a:blip r:embed="rId5">
            <a:extLst>
              <a:ext uri="{28A0092B-C50C-407E-A947-70E740481C1C}">
                <a14:useLocalDpi xmlns:a14="http://schemas.microsoft.com/office/drawing/2010/main" xmlns="" val="0"/>
              </a:ext>
            </a:extLst>
          </a:blip>
          <a:srcRect l="2915" t="12037" r="70209" b="60370"/>
          <a:stretch/>
        </p:blipFill>
        <p:spPr>
          <a:xfrm>
            <a:off x="179512" y="51097"/>
            <a:ext cx="2457450" cy="1892300"/>
          </a:xfrm>
          <a:prstGeom prst="rect">
            <a:avLst/>
          </a:prstGeom>
        </p:spPr>
      </p:pic>
      <p:sp>
        <p:nvSpPr>
          <p:cNvPr id="13" name="TextBox 12"/>
          <p:cNvSpPr txBox="1"/>
          <p:nvPr/>
        </p:nvSpPr>
        <p:spPr>
          <a:xfrm>
            <a:off x="548369" y="1761779"/>
            <a:ext cx="7439025" cy="1898084"/>
          </a:xfrm>
          <a:prstGeom prst="rect">
            <a:avLst/>
          </a:prstGeom>
          <a:noFill/>
        </p:spPr>
        <p:txBody>
          <a:bodyPr wrap="square" rtlCol="0">
            <a:prstTxWarp prst="textCanUp">
              <a:avLst/>
            </a:prstTxWarp>
            <a:spAutoFit/>
          </a:bodyPr>
          <a:lstStyle/>
          <a:p>
            <a:pPr algn="ctr"/>
            <a:endParaRPr lang="vi-VN" altLang="zh-CN" sz="5867" b="1" dirty="0">
              <a:ln w="9525">
                <a:solidFill>
                  <a:schemeClr val="bg1"/>
                </a:solidFill>
                <a:prstDash val="solid"/>
              </a:ln>
              <a:solidFill>
                <a:schemeClr val="accent5"/>
              </a:solidFill>
              <a:effectLst>
                <a:outerShdw blurRad="50800" dist="38100" algn="l" rotWithShape="0">
                  <a:prstClr val="black">
                    <a:alpha val="40000"/>
                  </a:prstClr>
                </a:outerShdw>
              </a:effectLst>
              <a:latin typeface="Times New Roman" panose="02020603050405020304" pitchFamily="18" charset="0"/>
              <a:ea typeface="华文琥珀" pitchFamily="2" charset="-122"/>
              <a:cs typeface="Times New Roman" panose="02020603050405020304" pitchFamily="18" charset="0"/>
            </a:endParaRPr>
          </a:p>
        </p:txBody>
      </p:sp>
      <p:pic>
        <p:nvPicPr>
          <p:cNvPr id="19" name="18"/>
          <p:cNvPicPr>
            <a:picLocks noChangeAspect="1"/>
          </p:cNvPicPr>
          <p:nvPr/>
        </p:nvPicPr>
        <p:blipFill rotWithShape="1">
          <a:blip r:embed="rId9">
            <a:extLst>
              <a:ext uri="{28A0092B-C50C-407E-A947-70E740481C1C}">
                <a14:useLocalDpi xmlns:a14="http://schemas.microsoft.com/office/drawing/2010/main" xmlns="" val="0"/>
              </a:ext>
            </a:extLst>
          </a:blip>
          <a:srcRect t="80593"/>
          <a:stretch/>
        </p:blipFill>
        <p:spPr>
          <a:xfrm>
            <a:off x="0" y="5527040"/>
            <a:ext cx="9144000" cy="1330960"/>
          </a:xfrm>
          <a:prstGeom prst="rect">
            <a:avLst/>
          </a:prstGeom>
        </p:spPr>
      </p:pic>
      <p:pic>
        <p:nvPicPr>
          <p:cNvPr id="20" name="19"/>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410766" y="3964385"/>
            <a:ext cx="2340768" cy="3176899"/>
          </a:xfrm>
          <a:prstGeom prst="rect">
            <a:avLst/>
          </a:prstGeom>
        </p:spPr>
      </p:pic>
      <p:grpSp>
        <p:nvGrpSpPr>
          <p:cNvPr id="3" name="2 2"/>
          <p:cNvGrpSpPr/>
          <p:nvPr/>
        </p:nvGrpSpPr>
        <p:grpSpPr>
          <a:xfrm>
            <a:off x="6536887" y="5493559"/>
            <a:ext cx="2432925" cy="1352104"/>
            <a:chOff x="-4212976" y="2200858"/>
            <a:chExt cx="4086225" cy="2609267"/>
          </a:xfrm>
        </p:grpSpPr>
        <p:pic>
          <p:nvPicPr>
            <p:cNvPr id="16" name="图片 15"/>
            <p:cNvPicPr>
              <a:picLocks noChangeAspect="1"/>
            </p:cNvPicPr>
            <p:nvPr/>
          </p:nvPicPr>
          <p:blipFill rotWithShape="1">
            <a:blip r:embed="rId11" cstate="print">
              <a:extLst>
                <a:ext uri="{28A0092B-C50C-407E-A947-70E740481C1C}">
                  <a14:useLocalDpi xmlns:a14="http://schemas.microsoft.com/office/drawing/2010/main" xmlns="" val="0"/>
                </a:ext>
              </a:extLst>
            </a:blip>
            <a:srcRect l="47710" t="40370" r="7603" b="8900"/>
            <a:stretch/>
          </p:blipFill>
          <p:spPr>
            <a:xfrm>
              <a:off x="-4212976" y="2200858"/>
              <a:ext cx="4086225" cy="2609267"/>
            </a:xfrm>
            <a:prstGeom prst="rect">
              <a:avLst/>
            </a:prstGeom>
          </p:spPr>
        </p:pic>
        <p:sp>
          <p:nvSpPr>
            <p:cNvPr id="2" name="TextBox 1"/>
            <p:cNvSpPr txBox="1"/>
            <p:nvPr/>
          </p:nvSpPr>
          <p:spPr>
            <a:xfrm>
              <a:off x="-2724837" y="3691077"/>
              <a:ext cx="310265" cy="890913"/>
            </a:xfrm>
            <a:prstGeom prst="rect">
              <a:avLst/>
            </a:prstGeom>
            <a:noFill/>
          </p:spPr>
          <p:txBody>
            <a:bodyPr wrap="none" rtlCol="0">
              <a:spAutoFit/>
            </a:bodyPr>
            <a:lstStyle/>
            <a:p>
              <a:endParaRPr lang="vi-VN" altLang="zh-CN" sz="2400"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pic>
        <p:nvPicPr>
          <p:cNvPr id="14" name="2.mp3">
            <a:hlinkClick r:id="" action="ppaction://media"/>
          </p:cNvPr>
          <p:cNvPicPr>
            <a:picLocks noChangeAspect="1"/>
          </p:cNvPicPr>
          <p:nvPr>
            <a:videoFile r:link="rId1"/>
            <p:extLst>
              <p:ext uri="{DAA4B4D4-6D71-4841-9C94-3DE7FCFB9230}">
                <p14:media xmlns:p14="http://schemas.microsoft.com/office/powerpoint/2010/main" xmlns="" r:embed="rId12"/>
              </p:ext>
            </p:extLst>
          </p:nvPr>
        </p:nvPicPr>
        <p:blipFill>
          <a:blip r:embed="rId13" cstate="print"/>
          <a:stretch>
            <a:fillRect/>
          </a:stretch>
        </p:blipFill>
        <p:spPr>
          <a:xfrm>
            <a:off x="4267200" y="-1275523"/>
            <a:ext cx="609600" cy="812800"/>
          </a:xfrm>
          <a:prstGeom prst="rect">
            <a:avLst/>
          </a:prstGeom>
        </p:spPr>
      </p:pic>
      <p:pic>
        <p:nvPicPr>
          <p:cNvPr id="17" name="Picture 29" descr="200463042511690xy"/>
          <p:cNvPicPr>
            <a:picLocks noChangeAspect="1" noChangeArrowheads="1" noCrop="1"/>
          </p:cNvPicPr>
          <p:nvPr/>
        </p:nvPicPr>
        <p:blipFill>
          <a:blip r:embed="rId14"/>
          <a:srcRect/>
          <a:stretch>
            <a:fillRect/>
          </a:stretch>
        </p:blipFill>
        <p:spPr bwMode="auto">
          <a:xfrm>
            <a:off x="133077" y="1482145"/>
            <a:ext cx="2550319" cy="4038600"/>
          </a:xfrm>
          <a:prstGeom prst="rect">
            <a:avLst/>
          </a:prstGeom>
          <a:noFill/>
          <a:ln w="9525">
            <a:noFill/>
            <a:miter lim="800000"/>
            <a:headEnd/>
            <a:tailEnd/>
          </a:ln>
        </p:spPr>
      </p:pic>
      <p:pic>
        <p:nvPicPr>
          <p:cNvPr id="18" name="Picture 20" descr="Blue_rose"/>
          <p:cNvPicPr>
            <a:picLocks noChangeAspect="1" noChangeArrowheads="1" noCrop="1"/>
          </p:cNvPicPr>
          <p:nvPr/>
        </p:nvPicPr>
        <p:blipFill>
          <a:blip r:embed="rId15"/>
          <a:srcRect/>
          <a:stretch>
            <a:fillRect/>
          </a:stretch>
        </p:blipFill>
        <p:spPr bwMode="auto">
          <a:xfrm>
            <a:off x="5511687" y="5506720"/>
            <a:ext cx="766763" cy="1371600"/>
          </a:xfrm>
          <a:prstGeom prst="rect">
            <a:avLst/>
          </a:prstGeom>
          <a:noFill/>
          <a:ln w="9525">
            <a:noFill/>
            <a:miter lim="800000"/>
            <a:headEnd/>
            <a:tailEnd/>
          </a:ln>
        </p:spPr>
      </p:pic>
      <p:sp>
        <p:nvSpPr>
          <p:cNvPr id="21" name="Rectangle 20"/>
          <p:cNvSpPr/>
          <p:nvPr/>
        </p:nvSpPr>
        <p:spPr>
          <a:xfrm>
            <a:off x="790575" y="2716615"/>
            <a:ext cx="7196819" cy="1569660"/>
          </a:xfrm>
          <a:prstGeom prst="rect">
            <a:avLst/>
          </a:prstGeom>
        </p:spPr>
        <p:txBody>
          <a:bodyPr wrap="square">
            <a:spAutoFit/>
          </a:bodyPr>
          <a:lstStyle/>
          <a:p>
            <a:pPr algn="ctr">
              <a:defRPr/>
            </a:pPr>
            <a:r>
              <a:rPr lang="en-US" sz="3200" b="1" i="1" spc="50" dirty="0" smtClean="0">
                <a:ln w="11430"/>
                <a:solidFill>
                  <a:srgbClr val="FF000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NHIỆT LIỆT CHÀO MỪNG QUÝ THẦY CÔ GIÁO VỀ DỰ GIỜ THĂM LỚP</a:t>
            </a:r>
            <a:endParaRPr lang="en-US" sz="3200" b="1" i="1" spc="50" dirty="0">
              <a:ln w="11430"/>
              <a:solidFill>
                <a:srgbClr val="FF000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endParaRPr>
          </a:p>
        </p:txBody>
      </p:sp>
    </p:spTree>
    <p:extLst>
      <p:ext uri="{BB962C8B-B14F-4D97-AF65-F5344CB8AC3E}">
        <p14:creationId xmlns:p14="http://schemas.microsoft.com/office/powerpoint/2010/main" xmlns="" val="34264309"/>
      </p:ext>
    </p:extLst>
  </p:cSld>
  <p:clrMapOvr>
    <a:masterClrMapping/>
  </p:clrMapOvr>
  <mc:AlternateContent xmlns:mc="http://schemas.openxmlformats.org/markup-compatibility/2006">
    <mc:Choice xmlns:p14="http://schemas.microsoft.com/office/powerpoint/2010/main" xmlns=""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250" fill="hold"/>
                                        <p:tgtEl>
                                          <p:spTgt spid="10"/>
                                        </p:tgtEl>
                                        <p:attrNameLst>
                                          <p:attrName>ppt_x</p:attrName>
                                        </p:attrNameLst>
                                      </p:cBhvr>
                                      <p:tavLst>
                                        <p:tav tm="0">
                                          <p:val>
                                            <p:strVal val="#ppt_x"/>
                                          </p:val>
                                        </p:tav>
                                        <p:tav tm="100000">
                                          <p:val>
                                            <p:strVal val="#ppt_x"/>
                                          </p:val>
                                        </p:tav>
                                      </p:tavLst>
                                    </p:anim>
                                    <p:anim calcmode="lin" valueType="num">
                                      <p:cBhvr additive="base">
                                        <p:cTn id="32"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4000" fill="hold"/>
                                        <p:tgtEl>
                                          <p:spTgt spid="3"/>
                                        </p:tgtEl>
                                        <p:attrNameLst>
                                          <p:attrName>ppt_x</p:attrName>
                                        </p:attrNameLst>
                                      </p:cBhvr>
                                      <p:tavLst>
                                        <p:tav tm="0">
                                          <p:val>
                                            <p:strVal val="1+#ppt_w/2"/>
                                          </p:val>
                                        </p:tav>
                                        <p:tav tm="100000">
                                          <p:val>
                                            <p:strVal val="#ppt_x"/>
                                          </p:val>
                                        </p:tav>
                                      </p:tavLst>
                                    </p:anim>
                                    <p:anim calcmode="lin" valueType="num">
                                      <p:cBhvr additive="base">
                                        <p:cTn id="42" dur="4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2750" fill="hold"/>
                                        <p:tgtEl>
                                          <p:spTgt spid="20"/>
                                        </p:tgtEl>
                                        <p:attrNameLst>
                                          <p:attrName>ppt_x</p:attrName>
                                        </p:attrNameLst>
                                      </p:cBhvr>
                                      <p:tavLst>
                                        <p:tav tm="0">
                                          <p:val>
                                            <p:strVal val="1+#ppt_w/2"/>
                                          </p:val>
                                        </p:tav>
                                        <p:tav tm="100000">
                                          <p:val>
                                            <p:strVal val="#ppt_x"/>
                                          </p:val>
                                        </p:tav>
                                      </p:tavLst>
                                    </p:anim>
                                    <p:anim calcmode="lin" valueType="num">
                                      <p:cBhvr additive="base">
                                        <p:cTn id="48" dur="2750" fill="hold"/>
                                        <p:tgtEl>
                                          <p:spTgt spid="20"/>
                                        </p:tgtEl>
                                        <p:attrNameLst>
                                          <p:attrName>ppt_y</p:attrName>
                                        </p:attrNameLst>
                                      </p:cBhvr>
                                      <p:tavLst>
                                        <p:tav tm="0">
                                          <p:val>
                                            <p:strVal val="#ppt_y"/>
                                          </p:val>
                                        </p:tav>
                                        <p:tav tm="100000">
                                          <p:val>
                                            <p:strVal val="#ppt_y"/>
                                          </p:val>
                                        </p:tav>
                                      </p:tavLst>
                                    </p:anim>
                                  </p:childTnLst>
                                </p:cTn>
                              </p:par>
                              <p:par>
                                <p:cTn id="49" presetID="22" presetClass="entr" presetSubtype="2" fill="hold" grpId="0" nodeType="withEffect" nodePh="1">
                                  <p:stCondLst>
                                    <p:cond delay="1250"/>
                                  </p:stCondLst>
                                  <p:endCondLst>
                                    <p:cond evt="begin" delay="0">
                                      <p:tn val="49"/>
                                    </p:cond>
                                  </p:end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21">
                <p:cTn id="52" fill="hold" display="0">
                  <p:stCondLst>
                    <p:cond delay="indefinite"/>
                  </p:stCondLst>
                  <p:endCondLst>
                    <p:cond evt="onStopAudio" delay="0">
                      <p:tgtEl>
                        <p:sldTgt/>
                      </p:tgtEl>
                    </p:cond>
                  </p:endCondLst>
                </p:cTn>
                <p:tgtEl>
                  <p:spTgt spid="14"/>
                </p:tgtEl>
              </p:cMediaNode>
            </p:video>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328" y="381000"/>
            <a:ext cx="8458201" cy="769441"/>
          </a:xfrm>
          <a:prstGeom prst="rect">
            <a:avLst/>
          </a:prstGeom>
          <a:noFill/>
        </p:spPr>
        <p:txBody>
          <a:bodyPr wrap="square" rtlCol="0">
            <a:spAutoFit/>
          </a:bodyPr>
          <a:lstStyle/>
          <a:p>
            <a:pPr algn="just"/>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3:</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cuốn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vở</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giá</a:t>
            </a:r>
            <a:r>
              <a:rPr lang="en-US" sz="2200" b="1" i="1" dirty="0" smtClean="0">
                <a:latin typeface="Times New Roman" pitchFamily="18" charset="0"/>
                <a:cs typeface="Times New Roman" pitchFamily="18" charset="0"/>
              </a:rPr>
              <a:t> 1200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trong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bảng</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445946325"/>
              </p:ext>
            </p:extLst>
          </p:nvPr>
        </p:nvGraphicFramePr>
        <p:xfrm>
          <a:off x="685800" y="1332677"/>
          <a:ext cx="7620000" cy="1447800"/>
        </p:xfrm>
        <a:graphic>
          <a:graphicData uri="http://schemas.openxmlformats.org/drawingml/2006/table">
            <a:tbl>
              <a:tblPr firstRow="1" bandRow="1">
                <a:tableStyleId>{5C22544A-7EE6-4342-B048-85BDC9FD1C3A}</a:tableStyleId>
              </a:tblPr>
              <a:tblGrid>
                <a:gridCol w="1676400">
                  <a:extLst>
                    <a:ext uri="{9D8B030D-6E8A-4147-A177-3AD203B41FA5}">
                      <a16:colId xmlns="" xmlns:a16="http://schemas.microsoft.com/office/drawing/2014/main" val="20000"/>
                    </a:ext>
                  </a:extLst>
                </a:gridCol>
                <a:gridCol w="1471930">
                  <a:extLst>
                    <a:ext uri="{9D8B030D-6E8A-4147-A177-3AD203B41FA5}">
                      <a16:colId xmlns="" xmlns:a16="http://schemas.microsoft.com/office/drawing/2014/main" val="20001"/>
                    </a:ext>
                  </a:extLst>
                </a:gridCol>
                <a:gridCol w="1499870">
                  <a:extLst>
                    <a:ext uri="{9D8B030D-6E8A-4147-A177-3AD203B41FA5}">
                      <a16:colId xmlns="" xmlns:a16="http://schemas.microsoft.com/office/drawing/2014/main" val="20002"/>
                    </a:ext>
                  </a:extLst>
                </a:gridCol>
                <a:gridCol w="1447800">
                  <a:extLst>
                    <a:ext uri="{9D8B030D-6E8A-4147-A177-3AD203B41FA5}">
                      <a16:colId xmlns="" xmlns:a16="http://schemas.microsoft.com/office/drawing/2014/main" val="20003"/>
                    </a:ext>
                  </a:extLst>
                </a:gridCol>
                <a:gridCol w="1524000">
                  <a:extLst>
                    <a:ext uri="{9D8B030D-6E8A-4147-A177-3AD203B41FA5}">
                      <a16:colId xmlns="" xmlns:a16="http://schemas.microsoft.com/office/drawing/2014/main" val="20004"/>
                    </a:ext>
                  </a:extLst>
                </a:gridCol>
              </a:tblGrid>
              <a:tr h="762000">
                <a:tc>
                  <a:txBody>
                    <a:bodyPr/>
                    <a:lstStyle/>
                    <a:p>
                      <a:pPr algn="ctr">
                        <a:lnSpc>
                          <a:spcPct val="150000"/>
                        </a:lnSpc>
                      </a:pPr>
                      <a:r>
                        <a:rPr lang="en-US" sz="2000" dirty="0" err="1" smtClean="0">
                          <a:solidFill>
                            <a:schemeClr val="tx1"/>
                          </a:solidFill>
                          <a:latin typeface="Times New Roman" pitchFamily="18" charset="0"/>
                          <a:cs typeface="Times New Roman" pitchFamily="18" charset="0"/>
                        </a:rPr>
                        <a:t>Số</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tiền</a:t>
                      </a: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dirty="0" smtClean="0">
                          <a:solidFill>
                            <a:schemeClr val="tx1"/>
                          </a:solidFill>
                          <a:latin typeface="Times New Roman" pitchFamily="18" charset="0"/>
                          <a:cs typeface="Times New Roman" pitchFamily="18" charset="0"/>
                        </a:rPr>
                        <a:t>1 </a:t>
                      </a:r>
                      <a:r>
                        <a:rPr lang="en-US" sz="2000" dirty="0" err="1" smtClean="0">
                          <a:solidFill>
                            <a:schemeClr val="tx1"/>
                          </a:solidFill>
                          <a:latin typeface="Times New Roman" pitchFamily="18" charset="0"/>
                          <a:cs typeface="Times New Roman" pitchFamily="18" charset="0"/>
                        </a:rPr>
                        <a:t>cuốn</a:t>
                      </a: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2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3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4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85800">
                <a:tc>
                  <a:txBody>
                    <a:bodyPr/>
                    <a:lstStyle/>
                    <a:p>
                      <a:pPr algn="ctr">
                        <a:lnSpc>
                          <a:spcPct val="150000"/>
                        </a:lnSpc>
                      </a:pPr>
                      <a:r>
                        <a:rPr lang="en-US" sz="2000" b="1" smtClean="0">
                          <a:latin typeface="Times New Roman" pitchFamily="18" charset="0"/>
                          <a:cs typeface="Times New Roman" pitchFamily="18" charset="0"/>
                        </a:rPr>
                        <a:t>Thành</a:t>
                      </a:r>
                      <a:r>
                        <a:rPr lang="en-US" sz="2000" b="1" baseline="0" smtClean="0">
                          <a:latin typeface="Times New Roman" pitchFamily="18" charset="0"/>
                          <a:cs typeface="Times New Roman" pitchFamily="18" charset="0"/>
                        </a:rPr>
                        <a:t> tiền</a:t>
                      </a:r>
                      <a:endParaRPr lang="en-US" sz="20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b="1" dirty="0" smtClean="0">
                          <a:solidFill>
                            <a:schemeClr val="tx1"/>
                          </a:solidFill>
                          <a:latin typeface="Times New Roman" pitchFamily="18" charset="0"/>
                          <a:cs typeface="Times New Roman" pitchFamily="18" charset="0"/>
                        </a:rPr>
                        <a:t>1200 </a:t>
                      </a:r>
                      <a:r>
                        <a:rPr lang="en-US" sz="2000" b="1" dirty="0" err="1" smtClean="0">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
        <p:nvSpPr>
          <p:cNvPr id="6" name="TextBox 5"/>
          <p:cNvSpPr txBox="1"/>
          <p:nvPr/>
        </p:nvSpPr>
        <p:spPr>
          <a:xfrm>
            <a:off x="3930460" y="2209620"/>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2400 đồng</a:t>
            </a:r>
            <a:endParaRPr lang="en-US" sz="2000" b="1">
              <a:solidFill>
                <a:srgbClr val="FF0000"/>
              </a:solidFill>
              <a:latin typeface="Times New Roman" pitchFamily="18" charset="0"/>
              <a:cs typeface="Times New Roman" pitchFamily="18" charset="0"/>
            </a:endParaRPr>
          </a:p>
        </p:txBody>
      </p:sp>
      <p:sp>
        <p:nvSpPr>
          <p:cNvPr id="7" name="TextBox 6"/>
          <p:cNvSpPr txBox="1"/>
          <p:nvPr/>
        </p:nvSpPr>
        <p:spPr>
          <a:xfrm>
            <a:off x="5400256"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3600 đồng</a:t>
            </a:r>
            <a:endParaRPr lang="en-US" sz="2000" b="1">
              <a:solidFill>
                <a:srgbClr val="FF0000"/>
              </a:solidFill>
              <a:latin typeface="Times New Roman" pitchFamily="18" charset="0"/>
              <a:cs typeface="Times New Roman" pitchFamily="18" charset="0"/>
            </a:endParaRPr>
          </a:p>
        </p:txBody>
      </p:sp>
      <p:sp>
        <p:nvSpPr>
          <p:cNvPr id="8" name="TextBox 7"/>
          <p:cNvSpPr txBox="1"/>
          <p:nvPr/>
        </p:nvSpPr>
        <p:spPr>
          <a:xfrm>
            <a:off x="6902382"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4800 đồng</a:t>
            </a:r>
            <a:endParaRPr lang="en-US" sz="2000" b="1">
              <a:solidFill>
                <a:srgbClr val="FF0000"/>
              </a:solidFill>
              <a:latin typeface="Times New Roman" pitchFamily="18" charset="0"/>
              <a:cs typeface="Times New Roman" pitchFamily="18" charset="0"/>
            </a:endParaRPr>
          </a:p>
        </p:txBody>
      </p:sp>
      <p:sp>
        <p:nvSpPr>
          <p:cNvPr id="9" name="TextBox 8"/>
          <p:cNvSpPr txBox="1"/>
          <p:nvPr/>
        </p:nvSpPr>
        <p:spPr>
          <a:xfrm>
            <a:off x="426153" y="3130582"/>
            <a:ext cx="5909503" cy="430887"/>
          </a:xfrm>
          <a:prstGeom prst="rect">
            <a:avLst/>
          </a:prstGeom>
          <a:noFill/>
        </p:spPr>
        <p:txBody>
          <a:bodyPr wrap="none" rtlCol="0">
            <a:spAutoFit/>
          </a:bodyPr>
          <a:lstStyle/>
          <a:p>
            <a:pPr algn="just"/>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4:</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theo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mẫu</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745327581"/>
              </p:ext>
            </p:extLst>
          </p:nvPr>
        </p:nvGraphicFramePr>
        <p:xfrm>
          <a:off x="595892" y="3794760"/>
          <a:ext cx="7696200" cy="2682240"/>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1828800">
                  <a:extLst>
                    <a:ext uri="{9D8B030D-6E8A-4147-A177-3AD203B41FA5}">
                      <a16:colId xmlns="" xmlns:a16="http://schemas.microsoft.com/office/drawing/2014/main" val="20002"/>
                    </a:ext>
                  </a:extLst>
                </a:gridCol>
                <a:gridCol w="1905000">
                  <a:extLst>
                    <a:ext uri="{9D8B030D-6E8A-4147-A177-3AD203B41FA5}">
                      <a16:colId xmlns="" xmlns:a16="http://schemas.microsoft.com/office/drawing/2014/main" val="20003"/>
                    </a:ext>
                  </a:extLst>
                </a:gridCol>
              </a:tblGrid>
              <a:tr h="370840">
                <a:tc rowSpan="2">
                  <a:txBody>
                    <a:bodyPr/>
                    <a:lstStyle/>
                    <a:p>
                      <a:pPr algn="ctr"/>
                      <a:r>
                        <a:rPr lang="en-US" sz="2000" b="1" dirty="0" err="1" smtClean="0">
                          <a:solidFill>
                            <a:schemeClr val="tx1"/>
                          </a:solidFill>
                          <a:latin typeface="Times New Roman" pitchFamily="18" charset="0"/>
                          <a:cs typeface="Times New Roman" pitchFamily="18" charset="0"/>
                        </a:rPr>
                        <a:t>Tổng</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số</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tiền</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000" b="1" smtClean="0">
                          <a:solidFill>
                            <a:schemeClr val="tx1"/>
                          </a:solidFill>
                          <a:latin typeface="Times New Roman" pitchFamily="18" charset="0"/>
                          <a:cs typeface="Times New Roman" pitchFamily="18" charset="0"/>
                        </a:rPr>
                        <a:t>Số</a:t>
                      </a:r>
                      <a:r>
                        <a:rPr lang="en-US" sz="2000" b="1" baseline="0" smtClean="0">
                          <a:solidFill>
                            <a:schemeClr val="tx1"/>
                          </a:solidFill>
                          <a:latin typeface="Times New Roman" pitchFamily="18" charset="0"/>
                          <a:cs typeface="Times New Roman" pitchFamily="18" charset="0"/>
                        </a:rPr>
                        <a:t> các tờ giấy bạc</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370840">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latin typeface="Times New Roman" pitchFamily="18" charset="0"/>
                          <a:cs typeface="Times New Roman" pitchFamily="18" charset="0"/>
                        </a:rPr>
                        <a:t>10</a:t>
                      </a:r>
                      <a:r>
                        <a:rPr lang="en-US" sz="2000" b="1" baseline="0" dirty="0" smtClean="0">
                          <a:solidFill>
                            <a:schemeClr val="tx1"/>
                          </a:solidFill>
                          <a:latin typeface="Times New Roman" pitchFamily="18" charset="0"/>
                          <a:cs typeface="Times New Roman" pitchFamily="18" charset="0"/>
                        </a:rPr>
                        <a:t> 000 </a:t>
                      </a:r>
                      <a:r>
                        <a:rPr lang="en-US" sz="2000" b="1" baseline="0" dirty="0" err="1" smtClean="0">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20 000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50 000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pPr algn="ctr"/>
                      <a:r>
                        <a:rPr lang="en-US" sz="2000" b="1" smtClean="0">
                          <a:solidFill>
                            <a:schemeClr val="tx1"/>
                          </a:solidFill>
                          <a:latin typeface="Times New Roman" pitchFamily="18" charset="0"/>
                          <a:cs typeface="Times New Roman" pitchFamily="18" charset="0"/>
                        </a:rPr>
                        <a:t>80 000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dirty="0" smtClean="0">
                          <a:solidFill>
                            <a:schemeClr val="tx1"/>
                          </a:solidFill>
                          <a:latin typeface="Times New Roman" pitchFamily="18" charset="0"/>
                          <a:cs typeface="Times New Roman" pitchFamily="18" charset="0"/>
                        </a:rPr>
                        <a:t>1</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2"/>
                  </a:ext>
                </a:extLst>
              </a:tr>
              <a:tr h="807720">
                <a:tc>
                  <a:txBody>
                    <a:bodyPr/>
                    <a:lstStyle/>
                    <a:p>
                      <a:pPr algn="ctr"/>
                      <a:r>
                        <a:rPr lang="en-US" sz="2000" b="1" smtClean="0">
                          <a:solidFill>
                            <a:schemeClr val="tx1"/>
                          </a:solidFill>
                          <a:latin typeface="Times New Roman" pitchFamily="18" charset="0"/>
                          <a:cs typeface="Times New Roman" pitchFamily="18" charset="0"/>
                        </a:rPr>
                        <a:t>90 000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685800">
                <a:tc>
                  <a:txBody>
                    <a:bodyPr/>
                    <a:lstStyle/>
                    <a:p>
                      <a:pPr algn="ctr"/>
                      <a:r>
                        <a:rPr lang="en-US" sz="2000" b="1" smtClean="0">
                          <a:solidFill>
                            <a:schemeClr val="tx1"/>
                          </a:solidFill>
                          <a:latin typeface="Times New Roman" pitchFamily="18" charset="0"/>
                          <a:cs typeface="Times New Roman" pitchFamily="18" charset="0"/>
                        </a:rPr>
                        <a:t>100 000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11" name="TextBox 10"/>
          <p:cNvSpPr txBox="1"/>
          <p:nvPr/>
        </p:nvSpPr>
        <p:spPr>
          <a:xfrm>
            <a:off x="3366666" y="5006404"/>
            <a:ext cx="516349"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12" name="TextBox 11"/>
          <p:cNvSpPr txBox="1"/>
          <p:nvPr/>
        </p:nvSpPr>
        <p:spPr>
          <a:xfrm>
            <a:off x="5234022" y="5006404"/>
            <a:ext cx="482971"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3" name="TextBox 12"/>
          <p:cNvSpPr txBox="1"/>
          <p:nvPr/>
        </p:nvSpPr>
        <p:spPr>
          <a:xfrm>
            <a:off x="7010400" y="5006404"/>
            <a:ext cx="685800" cy="400110"/>
          </a:xfrm>
          <a:prstGeom prst="rect">
            <a:avLst/>
          </a:prstGeom>
          <a:noFill/>
        </p:spPr>
        <p:txBody>
          <a:bodyPr wrap="square" rtlCol="0">
            <a:spAutoFit/>
          </a:bodyPr>
          <a:lstStyle/>
          <a:p>
            <a:pPr algn="ctr"/>
            <a:r>
              <a:rPr lang="en-US" sz="2000" b="1" smtClean="0">
                <a:solidFill>
                  <a:srgbClr val="FF0000"/>
                </a:solidFill>
                <a:latin typeface="Times New Roman" pitchFamily="18" charset="0"/>
                <a:cs typeface="Times New Roman" pitchFamily="18" charset="0"/>
              </a:rPr>
              <a:t>1</a:t>
            </a:r>
            <a:endParaRPr lang="en-US" sz="2000" b="1">
              <a:solidFill>
                <a:srgbClr val="FF0000"/>
              </a:solidFill>
              <a:latin typeface="Times New Roman" pitchFamily="18" charset="0"/>
              <a:cs typeface="Times New Roman" pitchFamily="18" charset="0"/>
            </a:endParaRPr>
          </a:p>
        </p:txBody>
      </p:sp>
      <p:sp>
        <p:nvSpPr>
          <p:cNvPr id="14" name="TextBox 13"/>
          <p:cNvSpPr txBox="1"/>
          <p:nvPr/>
        </p:nvSpPr>
        <p:spPr>
          <a:xfrm>
            <a:off x="5498760" y="5638800"/>
            <a:ext cx="184731" cy="369332"/>
          </a:xfrm>
          <a:prstGeom prst="rect">
            <a:avLst/>
          </a:prstGeom>
          <a:noFill/>
        </p:spPr>
        <p:txBody>
          <a:bodyPr wrap="none" rtlCol="0">
            <a:spAutoFit/>
          </a:bodyPr>
          <a:lstStyle/>
          <a:p>
            <a:endParaRPr lang="en-US"/>
          </a:p>
        </p:txBody>
      </p:sp>
      <p:sp>
        <p:nvSpPr>
          <p:cNvPr id="15" name="TextBox 14"/>
          <p:cNvSpPr txBox="1"/>
          <p:nvPr/>
        </p:nvSpPr>
        <p:spPr>
          <a:xfrm>
            <a:off x="3244759" y="579268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6" name="TextBox 15"/>
          <p:cNvSpPr txBox="1"/>
          <p:nvPr/>
        </p:nvSpPr>
        <p:spPr>
          <a:xfrm>
            <a:off x="5051407" y="582346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17" name="TextBox 16"/>
          <p:cNvSpPr txBox="1"/>
          <p:nvPr/>
        </p:nvSpPr>
        <p:spPr>
          <a:xfrm>
            <a:off x="6902382" y="5826071"/>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8" name="TextBox 17"/>
          <p:cNvSpPr txBox="1"/>
          <p:nvPr/>
        </p:nvSpPr>
        <p:spPr>
          <a:xfrm>
            <a:off x="3691277" y="5972403"/>
            <a:ext cx="325731"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3</a:t>
            </a:r>
            <a:endParaRPr lang="en-US" sz="2200" b="1">
              <a:solidFill>
                <a:schemeClr val="accent5">
                  <a:lumMod val="50000"/>
                </a:schemeClr>
              </a:solidFill>
              <a:latin typeface="Times New Roman" pitchFamily="18" charset="0"/>
              <a:cs typeface="Times New Roman" pitchFamily="18" charset="0"/>
            </a:endParaRPr>
          </a:p>
        </p:txBody>
      </p:sp>
      <p:sp>
        <p:nvSpPr>
          <p:cNvPr id="19" name="TextBox 18"/>
          <p:cNvSpPr txBox="1"/>
          <p:nvPr/>
        </p:nvSpPr>
        <p:spPr>
          <a:xfrm>
            <a:off x="5683491" y="6008130"/>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
        <p:nvSpPr>
          <p:cNvPr id="20" name="TextBox 19"/>
          <p:cNvSpPr txBox="1"/>
          <p:nvPr/>
        </p:nvSpPr>
        <p:spPr>
          <a:xfrm>
            <a:off x="7519893" y="6008131"/>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6901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2" grpId="0"/>
      <p:bldP spid="13"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0" y="2209800"/>
            <a:ext cx="85344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latin typeface="Times New Roman" pitchFamily="18" charset="0"/>
              </a:rPr>
              <a:t>Qua </a:t>
            </a:r>
            <a:r>
              <a:rPr lang="en-US" sz="4000" dirty="0" err="1">
                <a:latin typeface="Times New Roman" pitchFamily="18" charset="0"/>
              </a:rPr>
              <a:t>bài</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hôm</a:t>
            </a:r>
            <a:r>
              <a:rPr lang="en-US" sz="4000" dirty="0">
                <a:latin typeface="Times New Roman" pitchFamily="18" charset="0"/>
              </a:rPr>
              <a:t> nay </a:t>
            </a:r>
            <a:r>
              <a:rPr lang="en-US" sz="4000" dirty="0" err="1">
                <a:latin typeface="Times New Roman" pitchFamily="18" charset="0"/>
              </a:rPr>
              <a:t>các</a:t>
            </a:r>
            <a:r>
              <a:rPr lang="en-US" sz="4000" dirty="0">
                <a:latin typeface="Times New Roman" pitchFamily="18" charset="0"/>
              </a:rPr>
              <a:t> </a:t>
            </a:r>
            <a:r>
              <a:rPr lang="en-US" sz="4000" dirty="0" err="1">
                <a:latin typeface="Times New Roman" pitchFamily="18" charset="0"/>
              </a:rPr>
              <a:t>em</a:t>
            </a:r>
            <a:r>
              <a:rPr lang="en-US" sz="4000" dirty="0">
                <a:latin typeface="Times New Roman" pitchFamily="18" charset="0"/>
              </a:rPr>
              <a:t> </a:t>
            </a:r>
            <a:r>
              <a:rPr lang="en-US" sz="4000" dirty="0" err="1">
                <a:latin typeface="Times New Roman" pitchFamily="18" charset="0"/>
              </a:rPr>
              <a:t>đã</a:t>
            </a:r>
            <a:r>
              <a:rPr lang="en-US" sz="4000" dirty="0">
                <a:latin typeface="Times New Roman" pitchFamily="18" charset="0"/>
              </a:rPr>
              <a:t> </a:t>
            </a:r>
            <a:r>
              <a:rPr lang="en-US" sz="4000" dirty="0" err="1">
                <a:latin typeface="Times New Roman" pitchFamily="18" charset="0"/>
              </a:rPr>
              <a:t>nhận</a:t>
            </a:r>
            <a:r>
              <a:rPr lang="en-US" sz="4000" dirty="0">
                <a:latin typeface="Times New Roman" pitchFamily="18" charset="0"/>
              </a:rPr>
              <a:t> </a:t>
            </a:r>
            <a:r>
              <a:rPr lang="en-US" sz="4000" dirty="0" err="1">
                <a:latin typeface="Times New Roman" pitchFamily="18" charset="0"/>
              </a:rPr>
              <a:t>biết</a:t>
            </a:r>
            <a:r>
              <a:rPr lang="en-US" sz="4000" dirty="0">
                <a:latin typeface="Times New Roman" pitchFamily="18" charset="0"/>
              </a:rPr>
              <a:t> </a:t>
            </a:r>
            <a:r>
              <a:rPr lang="en-US" sz="4000" dirty="0" err="1">
                <a:latin typeface="Times New Roman" pitchFamily="18" charset="0"/>
              </a:rPr>
              <a:t>được</a:t>
            </a:r>
            <a:r>
              <a:rPr lang="en-US" sz="4000" dirty="0">
                <a:latin typeface="Times New Roman" pitchFamily="18" charset="0"/>
              </a:rPr>
              <a:t> </a:t>
            </a:r>
            <a:r>
              <a:rPr lang="en-US" sz="4000" dirty="0" err="1">
                <a:latin typeface="Times New Roman" pitchFamily="18" charset="0"/>
              </a:rPr>
              <a:t>những</a:t>
            </a:r>
            <a:r>
              <a:rPr lang="en-US" sz="4000" dirty="0">
                <a:latin typeface="Times New Roman" pitchFamily="18" charset="0"/>
              </a:rPr>
              <a:t> </a:t>
            </a:r>
            <a:r>
              <a:rPr lang="en-US" sz="4000" dirty="0" err="1">
                <a:latin typeface="Times New Roman" pitchFamily="18" charset="0"/>
              </a:rPr>
              <a:t>tờ</a:t>
            </a:r>
            <a:r>
              <a:rPr lang="en-US" sz="4000" dirty="0">
                <a:latin typeface="Times New Roman" pitchFamily="18" charset="0"/>
              </a:rPr>
              <a:t> </a:t>
            </a:r>
            <a:r>
              <a:rPr lang="en-US" sz="4000" dirty="0" err="1">
                <a:latin typeface="Times New Roman" pitchFamily="18" charset="0"/>
              </a:rPr>
              <a:t>giấy</a:t>
            </a:r>
            <a:r>
              <a:rPr lang="en-US" sz="4000" dirty="0">
                <a:latin typeface="Times New Roman" pitchFamily="18" charset="0"/>
              </a:rPr>
              <a:t> </a:t>
            </a:r>
            <a:r>
              <a:rPr lang="en-US" sz="4000" dirty="0" err="1">
                <a:latin typeface="Times New Roman" pitchFamily="18" charset="0"/>
              </a:rPr>
              <a:t>bạc</a:t>
            </a:r>
            <a:r>
              <a:rPr lang="en-US" sz="4000" dirty="0">
                <a:latin typeface="Times New Roman" pitchFamily="18" charset="0"/>
              </a:rPr>
              <a:t> </a:t>
            </a:r>
            <a:r>
              <a:rPr lang="en-US" sz="4000" dirty="0" err="1">
                <a:latin typeface="Times New Roman" pitchFamily="18" charset="0"/>
              </a:rPr>
              <a:t>nào</a:t>
            </a:r>
            <a:r>
              <a:rPr lang="en-US" sz="4000" dirty="0">
                <a:latin typeface="Times New Roman" pitchFamily="18" charset="0"/>
              </a:rPr>
              <a:t>?</a:t>
            </a:r>
          </a:p>
        </p:txBody>
      </p:sp>
      <p:sp>
        <p:nvSpPr>
          <p:cNvPr id="5" name="Text Box 3">
            <a:hlinkClick r:id="rId2" action="ppaction://hlinksldjump"/>
          </p:cNvPr>
          <p:cNvSpPr txBox="1">
            <a:spLocks noChangeArrowheads="1"/>
          </p:cNvSpPr>
          <p:nvPr/>
        </p:nvSpPr>
        <p:spPr bwMode="auto">
          <a:xfrm>
            <a:off x="914400" y="3962400"/>
            <a:ext cx="81534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err="1">
                <a:solidFill>
                  <a:srgbClr val="FF0000"/>
                </a:solidFill>
                <a:latin typeface="Times New Roman" pitchFamily="18" charset="0"/>
              </a:rPr>
              <a:t>Em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sử</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dụng</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để</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làm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gì</a:t>
            </a:r>
            <a:r>
              <a:rPr lang="en-US" sz="4000" dirty="0">
                <a:solidFill>
                  <a:srgbClr val="FF0000"/>
                </a:solidFill>
                <a:latin typeface="Times New Roman" pitchFamily="18" charset="0"/>
              </a:rPr>
              <a: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3525" y="4038600"/>
            <a:ext cx="574675"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3525" y="2427288"/>
            <a:ext cx="574675" cy="544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35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umen-pflanzen085"/>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2438400"/>
            <a:ext cx="4953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WhitecornerFlow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0" y="0"/>
            <a:ext cx="38100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WhitecornerFlow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5305054" flipH="1">
            <a:off x="5996781" y="3742532"/>
            <a:ext cx="2760663"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WhitecornerFlowe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4267200"/>
            <a:ext cx="31242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WhitecornerFlowe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152400"/>
            <a:ext cx="31242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WordArt 10"/>
          <p:cNvSpPr>
            <a:spLocks noChangeArrowheads="1" noChangeShapeType="1" noTextEdit="1"/>
          </p:cNvSpPr>
          <p:nvPr/>
        </p:nvSpPr>
        <p:spPr bwMode="auto">
          <a:xfrm>
            <a:off x="1066800" y="990600"/>
            <a:ext cx="6858000" cy="4953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rPr>
              <a:t>CHÀO CÁC EM !</a:t>
            </a:r>
          </a:p>
        </p:txBody>
      </p:sp>
    </p:spTree>
    <p:extLst>
      <p:ext uri="{BB962C8B-B14F-4D97-AF65-F5344CB8AC3E}">
        <p14:creationId xmlns:p14="http://schemas.microsoft.com/office/powerpoint/2010/main" xmlns="" val="1466581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p:cNvSpPr txBox="1">
            <a:spLocks noChangeArrowheads="1"/>
          </p:cNvSpPr>
          <p:nvPr/>
        </p:nvSpPr>
        <p:spPr bwMode="auto">
          <a:xfrm>
            <a:off x="6705600" y="2278063"/>
            <a:ext cx="1371600" cy="366712"/>
          </a:xfrm>
          <a:prstGeom prst="rect">
            <a:avLst/>
          </a:prstGeom>
          <a:noFill/>
          <a:ln>
            <a:noFill/>
          </a:ln>
          <a:effectLst/>
          <a:extLst>
            <a:ext uri="{909E8E84-426E-40DD-AFC4-6F175D3DCCD1}">
              <a14:hiddenFill xmlns:a14="http://schemas.microsoft.com/office/drawing/2010/main" xmlns="">
                <a:solidFill>
                  <a:srgbClr val="FF00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u="sng">
              <a:latin typeface="VNI-Times" pitchFamily="2" charset="0"/>
            </a:endParaRPr>
          </a:p>
        </p:txBody>
      </p:sp>
      <p:sp>
        <p:nvSpPr>
          <p:cNvPr id="5" name="Text Box 80"/>
          <p:cNvSpPr txBox="1">
            <a:spLocks noChangeArrowheads="1"/>
          </p:cNvSpPr>
          <p:nvPr/>
        </p:nvSpPr>
        <p:spPr bwMode="auto">
          <a:xfrm>
            <a:off x="1524000" y="3657600"/>
            <a:ext cx="2057400" cy="366713"/>
          </a:xfrm>
          <a:prstGeom prst="rect">
            <a:avLst/>
          </a:prstGeom>
          <a:noFill/>
          <a:ln>
            <a:noFill/>
          </a:ln>
          <a:effectLst/>
          <a:extLst>
            <a:ext uri="{909E8E84-426E-40DD-AFC4-6F175D3DCCD1}">
              <a14:hiddenFill xmlns:a14="http://schemas.microsoft.com/office/drawing/2010/main" xmlns="">
                <a:solidFill>
                  <a:srgbClr val="FF00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sp>
        <p:nvSpPr>
          <p:cNvPr id="6" name="Text Box 83"/>
          <p:cNvSpPr txBox="1">
            <a:spLocks noChangeArrowheads="1"/>
          </p:cNvSpPr>
          <p:nvPr/>
        </p:nvSpPr>
        <p:spPr bwMode="auto">
          <a:xfrm>
            <a:off x="3124200" y="5707063"/>
            <a:ext cx="1752600" cy="366712"/>
          </a:xfrm>
          <a:prstGeom prst="rect">
            <a:avLst/>
          </a:prstGeom>
          <a:noFill/>
          <a:ln>
            <a:noFill/>
          </a:ln>
          <a:effectLst/>
          <a:extLst>
            <a:ext uri="{909E8E84-426E-40DD-AFC4-6F175D3DCCD1}">
              <a14:hiddenFill xmlns:a14="http://schemas.microsoft.com/office/drawing/2010/main" xmlns="">
                <a:solidFill>
                  <a:srgbClr val="FF00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pic>
        <p:nvPicPr>
          <p:cNvPr id="7" name="Picture 86" descr="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0693" y="2195513"/>
            <a:ext cx="4164013"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7" descr="5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2119313"/>
            <a:ext cx="40386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8" descr="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71800" y="4348163"/>
            <a:ext cx="4051300" cy="1874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91"/>
          <p:cNvSpPr txBox="1">
            <a:spLocks noChangeArrowheads="1"/>
          </p:cNvSpPr>
          <p:nvPr/>
        </p:nvSpPr>
        <p:spPr bwMode="auto">
          <a:xfrm>
            <a:off x="4876800" y="3352800"/>
            <a:ext cx="3429000" cy="366713"/>
          </a:xfrm>
          <a:prstGeom prst="rect">
            <a:avLst/>
          </a:prstGeom>
          <a:noFill/>
          <a:ln>
            <a:noFill/>
          </a:ln>
          <a:effectLst/>
          <a:extLst>
            <a:ext uri="{909E8E84-426E-40DD-AFC4-6F175D3DCCD1}">
              <a14:hiddenFill xmlns:a14="http://schemas.microsoft.com/office/drawing/2010/main" xmlns="">
                <a:solidFill>
                  <a:srgbClr val="FF00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1" name="Text Box 92"/>
          <p:cNvSpPr txBox="1">
            <a:spLocks noChangeArrowheads="1"/>
          </p:cNvSpPr>
          <p:nvPr/>
        </p:nvSpPr>
        <p:spPr bwMode="auto">
          <a:xfrm>
            <a:off x="4267200" y="3657600"/>
            <a:ext cx="4038600" cy="366713"/>
          </a:xfrm>
          <a:prstGeom prst="rect">
            <a:avLst/>
          </a:prstGeom>
          <a:noFill/>
          <a:ln>
            <a:noFill/>
          </a:ln>
          <a:effectLst/>
          <a:extLst>
            <a:ext uri="{909E8E84-426E-40DD-AFC4-6F175D3DCCD1}">
              <a14:hiddenFill xmlns:a14="http://schemas.microsoft.com/office/drawing/2010/main" xmlns="">
                <a:solidFill>
                  <a:srgbClr val="FF00FF"/>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Tree>
    <p:extLst>
      <p:ext uri="{BB962C8B-B14F-4D97-AF65-F5344CB8AC3E}">
        <p14:creationId xmlns:p14="http://schemas.microsoft.com/office/powerpoint/2010/main" xmlns="" val="257909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800598" cy="227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2271713"/>
            <a:ext cx="4800599" cy="222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12" y="4495800"/>
            <a:ext cx="4764087"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xmlns=""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xmlns="" val="0"/>
              </a:ext>
            </a:extLst>
          </a:blip>
          <a:srcRect/>
          <a:stretch>
            <a:fillRect/>
          </a:stretch>
        </p:blipFill>
        <p:spPr bwMode="auto">
          <a:xfrm>
            <a:off x="4800600" y="2271713"/>
            <a:ext cx="4286250" cy="230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xmlns="" val="0"/>
              </a:ext>
            </a:extLst>
          </a:blip>
          <a:srcRect/>
          <a:stretch>
            <a:fillRect/>
          </a:stretch>
        </p:blipFill>
        <p:spPr bwMode="auto">
          <a:xfrm>
            <a:off x="4800600" y="4572000"/>
            <a:ext cx="4343402"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15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381000" y="1981200"/>
            <a:ext cx="8534400" cy="4495800"/>
          </a:xfrm>
          <a:prstGeom prst="rect">
            <a:avLst/>
          </a:prstGeom>
          <a:solidFill>
            <a:srgbClr val="F7E3DD"/>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b="1" dirty="0" err="1" smtClean="0">
                <a:solidFill>
                  <a:srgbClr val="FF0000"/>
                </a:solidFill>
                <a:latin typeface="Times New Roman" pitchFamily="18" charset="0"/>
                <a:cs typeface="Times New Roman" pitchFamily="18" charset="0"/>
              </a:rPr>
              <a:t>Kết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luận</a:t>
            </a:r>
            <a:r>
              <a:rPr lang="en-US" b="1" dirty="0" smtClean="0">
                <a:solidFill>
                  <a:srgbClr val="FF0000"/>
                </a:solidFill>
                <a:latin typeface="Times New Roman" pitchFamily="18" charset="0"/>
                <a:cs typeface="Times New Roman" pitchFamily="18" charset="0"/>
              </a:rPr>
              <a:t> :</a:t>
            </a:r>
          </a:p>
          <a:p>
            <a:pPr>
              <a:buFontTx/>
              <a:buNone/>
            </a:pPr>
            <a:endParaRPr lang="en-US" sz="2000" b="1" dirty="0" smtClean="0">
              <a:solidFill>
                <a:srgbClr val="FF0000"/>
              </a:solidFill>
            </a:endParaRPr>
          </a:p>
          <a:p>
            <a:pPr>
              <a:buFontTx/>
              <a:buNone/>
            </a:pP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năm</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 m</a:t>
            </a:r>
            <a:r>
              <a:rPr lang="vi-VN" dirty="0" smtClean="0">
                <a:latin typeface="Times New Roman" pitchFamily="18" charset="0"/>
                <a:cs typeface="Times New Roman" pitchFamily="18" charset="0"/>
              </a:rPr>
              <a:t>ột trăm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p>
          <a:p>
            <a:pPr>
              <a:buFontTx/>
              <a:buNone/>
            </a:pPr>
            <a:endParaRPr lang="en-US" dirty="0" smtClean="0">
              <a:latin typeface="Times New Roman" pitchFamily="18" charset="0"/>
              <a:cs typeface="Times New Roman" pitchFamily="18" charset="0"/>
            </a:endParaRPr>
          </a:p>
          <a:p>
            <a:pPr>
              <a:buFontTx/>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xanh lam đậm</a:t>
            </a:r>
            <a:r>
              <a:rPr lang="en-US" dirty="0" smtClean="0">
                <a:latin typeface="Times New Roman" pitchFamily="18" charset="0"/>
                <a:cs typeface="Times New Roman" pitchFamily="18" charset="0"/>
              </a:rPr>
              <a:t> .</a:t>
            </a:r>
          </a:p>
          <a:p>
            <a:pPr>
              <a:buFont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nâu tím đỏ</a:t>
            </a:r>
            <a:r>
              <a:rPr lang="en-US" dirty="0" smtClean="0">
                <a:latin typeface="Times New Roman" pitchFamily="18" charset="0"/>
                <a:cs typeface="Times New Roman" pitchFamily="18" charset="0"/>
              </a:rPr>
              <a:t> .</a:t>
            </a:r>
          </a:p>
          <a:p>
            <a:pPr>
              <a:buFont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m</a:t>
            </a:r>
            <a:r>
              <a:rPr lang="vi-VN" dirty="0" smtClean="0">
                <a:latin typeface="Times New Roman" pitchFamily="18" charset="0"/>
                <a:cs typeface="Times New Roman" pitchFamily="18" charset="0"/>
              </a:rPr>
              <a:t>ột trăm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xanh lá cây đậm</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3197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p:cTn id="2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4" end="4"/>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p:cTn id="3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345" y="377588"/>
            <a:ext cx="8015524" cy="1077218"/>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S</a:t>
            </a:r>
            <a:r>
              <a:rPr lang="en-US" sz="3200" b="1" dirty="0" err="1" smtClean="0">
                <a:latin typeface="Times New Roman" pitchFamily="18" charset="0"/>
                <a:cs typeface="Times New Roman" pitchFamily="18" charset="0"/>
              </a:rPr>
              <a:t>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tờ</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bạc</a:t>
            </a:r>
            <a:endParaRPr lang="en-US" sz="3200" b="1" dirty="0">
              <a:latin typeface="Times New Roman" pitchFamily="18" charset="0"/>
              <a:cs typeface="Times New Roman" pitchFamily="18" charset="0"/>
            </a:endParaRPr>
          </a:p>
        </p:txBody>
      </p:sp>
      <p:sp>
        <p:nvSpPr>
          <p:cNvPr id="5" name="TextBox 4"/>
          <p:cNvSpPr txBox="1"/>
          <p:nvPr/>
        </p:nvSpPr>
        <p:spPr>
          <a:xfrm>
            <a:off x="304250" y="916197"/>
            <a:ext cx="2920992" cy="646331"/>
          </a:xfrm>
          <a:prstGeom prst="rect">
            <a:avLst/>
          </a:prstGeom>
          <a:noFill/>
        </p:spPr>
        <p:txBody>
          <a:bodyPr wrap="none" rtlCol="0">
            <a:spAutoFit/>
          </a:bodyPr>
          <a:lstStyle/>
          <a:p>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Giống</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sp>
        <p:nvSpPr>
          <p:cNvPr id="6" name="TextBox 5"/>
          <p:cNvSpPr txBox="1"/>
          <p:nvPr/>
        </p:nvSpPr>
        <p:spPr>
          <a:xfrm>
            <a:off x="208669" y="2891335"/>
            <a:ext cx="8691241" cy="1754326"/>
          </a:xfrm>
          <a:prstGeom prst="rect">
            <a:avLst/>
          </a:prstGeom>
          <a:noFill/>
        </p:spPr>
        <p:txBody>
          <a:bodyPr wrap="square" rtlCol="0">
            <a:spAutoFit/>
          </a:bodyPr>
          <a:lstStyle/>
          <a:p>
            <a:pPr>
              <a:lnSpc>
                <a:spcPct val="150000"/>
              </a:lnSpc>
            </a:pPr>
            <a:r>
              <a:rPr lang="en-US" sz="2400" b="1" dirty="0" err="1" smtClean="0">
                <a:latin typeface="Times New Roman" pitchFamily="18" charset="0"/>
                <a:cs typeface="Times New Roman" pitchFamily="18" charset="0"/>
              </a:rPr>
              <a:t>Mặt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dòng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hòa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hội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Việt</a:t>
            </a:r>
            <a:r>
              <a:rPr lang="en-US" sz="2400" b="1" dirty="0" smtClean="0">
                <a:latin typeface="Times New Roman" pitchFamily="18" charset="0"/>
                <a:cs typeface="Times New Roman" pitchFamily="18" charset="0"/>
              </a:rPr>
              <a:t> Nam, </a:t>
            </a:r>
            <a:br>
              <a:rPr lang="en-US" sz="2400" b="1"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Bác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Hồ</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mệnh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tờ</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seri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7" name="TextBox 6"/>
          <p:cNvSpPr txBox="1"/>
          <p:nvPr/>
        </p:nvSpPr>
        <p:spPr>
          <a:xfrm>
            <a:off x="290395" y="5943600"/>
            <a:ext cx="8458790" cy="523220"/>
          </a:xfrm>
          <a:prstGeom prst="rect">
            <a:avLst/>
          </a:prstGeom>
          <a:noFill/>
        </p:spPr>
        <p:txBody>
          <a:bodyPr wrap="none" rtlCol="0">
            <a:spAutoFit/>
          </a:bodyPr>
          <a:lstStyle/>
          <a:p>
            <a:pPr algn="just"/>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Mặt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dòng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Nam</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5704" y="1682589"/>
            <a:ext cx="2699824" cy="12959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0400" y="1682589"/>
            <a:ext cx="2719460" cy="12959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97172" y="1708379"/>
            <a:ext cx="2802739" cy="129357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2738" y="4619148"/>
            <a:ext cx="2692790" cy="133137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922455" y="4645661"/>
            <a:ext cx="2800141" cy="130486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906005" y="4632404"/>
            <a:ext cx="2907779" cy="1304866"/>
          </a:xfrm>
          <a:prstGeom prst="rect">
            <a:avLst/>
          </a:prstGeom>
        </p:spPr>
      </p:pic>
    </p:spTree>
    <p:extLst>
      <p:ext uri="{BB962C8B-B14F-4D97-AF65-F5344CB8AC3E}">
        <p14:creationId xmlns:p14="http://schemas.microsoft.com/office/powerpoint/2010/main" xmlns="" val="27584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031" y="78616"/>
            <a:ext cx="2741456" cy="646331"/>
          </a:xfrm>
          <a:prstGeom prst="rect">
            <a:avLst/>
          </a:prstGeom>
          <a:noFill/>
        </p:spPr>
        <p:txBody>
          <a:bodyPr wrap="none" rtlCol="0">
            <a:spAutoFit/>
          </a:bodyPr>
          <a:lstStyle/>
          <a:p>
            <a:pPr algn="ct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Khác</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0378" y="724948"/>
            <a:ext cx="2438400" cy="36627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00397" y="724949"/>
            <a:ext cx="2685799" cy="36547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141184" y="724949"/>
            <a:ext cx="2745757" cy="3654794"/>
          </a:xfrm>
          <a:prstGeom prst="rect">
            <a:avLst/>
          </a:prstGeom>
        </p:spPr>
      </p:pic>
      <p:sp>
        <p:nvSpPr>
          <p:cNvPr id="8" name="TextBox 7"/>
          <p:cNvSpPr txBox="1"/>
          <p:nvPr/>
        </p:nvSpPr>
        <p:spPr>
          <a:xfrm>
            <a:off x="-20358" y="4896445"/>
            <a:ext cx="3200941" cy="523220"/>
          </a:xfrm>
          <a:prstGeom prst="rect">
            <a:avLst/>
          </a:prstGeom>
          <a:noFill/>
        </p:spPr>
        <p:txBody>
          <a:bodyPr wrap="none" rtlCol="0">
            <a:spAutoFit/>
          </a:bodyPr>
          <a:lstStyle/>
          <a:p>
            <a:pPr algn="ctr"/>
            <a:r>
              <a:rPr lang="en-US" sz="2800" b="1" dirty="0" err="1" smtClean="0">
                <a:latin typeface="Times New Roman" pitchFamily="18" charset="0"/>
                <a:cs typeface="Times New Roman" pitchFamily="18" charset="0"/>
              </a:rPr>
              <a:t>Chùa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An</a:t>
            </a:r>
            <a:endParaRPr lang="en-US" sz="2800" b="1" dirty="0">
              <a:latin typeface="Times New Roman" pitchFamily="18" charset="0"/>
              <a:cs typeface="Times New Roman" pitchFamily="18" charset="0"/>
            </a:endParaRPr>
          </a:p>
        </p:txBody>
      </p:sp>
      <p:sp>
        <p:nvSpPr>
          <p:cNvPr id="9" name="TextBox 8"/>
          <p:cNvSpPr txBox="1"/>
          <p:nvPr/>
        </p:nvSpPr>
        <p:spPr>
          <a:xfrm>
            <a:off x="3200398" y="4757947"/>
            <a:ext cx="2685799" cy="1953868"/>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Nghênh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Đình</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Phu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Lâu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Huế</a:t>
            </a:r>
            <a:endParaRPr lang="en-US" sz="2800" b="1" dirty="0">
              <a:latin typeface="Times New Roman" pitchFamily="18" charset="0"/>
              <a:cs typeface="Times New Roman" pitchFamily="18" charset="0"/>
            </a:endParaRPr>
          </a:p>
        </p:txBody>
      </p:sp>
      <p:sp>
        <p:nvSpPr>
          <p:cNvPr id="10" name="TextBox 9"/>
          <p:cNvSpPr txBox="1"/>
          <p:nvPr/>
        </p:nvSpPr>
        <p:spPr>
          <a:xfrm>
            <a:off x="6173371" y="4727170"/>
            <a:ext cx="2745757" cy="2031325"/>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miếu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Giám</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5557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603913"/>
            <a:ext cx="40386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95800" y="794413"/>
            <a:ext cx="4381500" cy="2971800"/>
          </a:xfrm>
          <a:prstGeom prst="rect">
            <a:avLst/>
          </a:prstGeom>
        </p:spPr>
      </p:pic>
      <p:sp>
        <p:nvSpPr>
          <p:cNvPr id="6" name="TextBox 5"/>
          <p:cNvSpPr txBox="1"/>
          <p:nvPr/>
        </p:nvSpPr>
        <p:spPr>
          <a:xfrm>
            <a:off x="228600" y="3956713"/>
            <a:ext cx="8648700" cy="2062103"/>
          </a:xfrm>
          <a:prstGeom prst="rect">
            <a:avLst/>
          </a:prstGeom>
          <a:noFill/>
        </p:spPr>
        <p:txBody>
          <a:bodyPr wrap="square" rtlCol="0">
            <a:spAutoFit/>
          </a:bodyPr>
          <a:lstStyle/>
          <a:p>
            <a:r>
              <a:rPr lang="vi-VN" sz="3200" b="1" dirty="0">
                <a:latin typeface="+mj-lt"/>
              </a:rPr>
              <a:t>Trên tờ 200.000 đồng là hòn Đỉnh Hương thuộc Vịnh Hạ Long (Quảng Ninh). Phiến đá có hình một lư hương khổng lồ đứng giữa biển khơi như một vật thiêng cúng tế trời đất.</a:t>
            </a:r>
            <a:endParaRPr lang="en-US" sz="3200" b="1" dirty="0">
              <a:latin typeface="+mj-lt"/>
            </a:endParaRPr>
          </a:p>
        </p:txBody>
      </p:sp>
    </p:spTree>
    <p:extLst>
      <p:ext uri="{BB962C8B-B14F-4D97-AF65-F5344CB8AC3E}">
        <p14:creationId xmlns:p14="http://schemas.microsoft.com/office/powerpoint/2010/main" xmlns="" val="2956489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 y="847725"/>
            <a:ext cx="35052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43400" y="990600"/>
            <a:ext cx="4286250" cy="2762250"/>
          </a:xfrm>
          <a:prstGeom prst="rect">
            <a:avLst/>
          </a:prstGeom>
        </p:spPr>
      </p:pic>
      <p:sp>
        <p:nvSpPr>
          <p:cNvPr id="6" name="TextBox 5"/>
          <p:cNvSpPr txBox="1"/>
          <p:nvPr/>
        </p:nvSpPr>
        <p:spPr>
          <a:xfrm>
            <a:off x="533400" y="4419600"/>
            <a:ext cx="8382000" cy="1569660"/>
          </a:xfrm>
          <a:prstGeom prst="rect">
            <a:avLst/>
          </a:prstGeom>
          <a:noFill/>
        </p:spPr>
        <p:txBody>
          <a:bodyPr wrap="square" rtlCol="0">
            <a:spAutoFit/>
          </a:bodyPr>
          <a:lstStyle/>
          <a:p>
            <a:r>
              <a:rPr lang="vi-VN" sz="3200" b="1" dirty="0">
                <a:latin typeface="+mj-lt"/>
              </a:rPr>
              <a:t>Tờ 500.000 đồng là hình ảnh ngôi nhà tranh 5 gian tại Làng Sen, Nam Đàn, Nghệ An. Đây là quê hương của Chủ tịch Hồ Chí Minh. </a:t>
            </a:r>
            <a:endParaRPr lang="en-US" sz="3200" b="1" dirty="0">
              <a:latin typeface="+mj-lt"/>
            </a:endParaRPr>
          </a:p>
        </p:txBody>
      </p:sp>
    </p:spTree>
    <p:extLst>
      <p:ext uri="{BB962C8B-B14F-4D97-AF65-F5344CB8AC3E}">
        <p14:creationId xmlns:p14="http://schemas.microsoft.com/office/powerpoint/2010/main" xmlns="" val="334229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smtClean="0"/>
          </a:p>
          <a:p>
            <a:pPr marL="0" indent="0">
              <a:buNone/>
            </a:pPr>
            <a:endParaRPr lang="en-US" dirty="0"/>
          </a:p>
        </p:txBody>
      </p:sp>
      <p:sp>
        <p:nvSpPr>
          <p:cNvPr id="4" name="TextBox 3"/>
          <p:cNvSpPr txBox="1"/>
          <p:nvPr/>
        </p:nvSpPr>
        <p:spPr>
          <a:xfrm>
            <a:off x="464053" y="296203"/>
            <a:ext cx="4362092" cy="430887"/>
          </a:xfrm>
          <a:prstGeom prst="rect">
            <a:avLst/>
          </a:prstGeom>
          <a:noFill/>
        </p:spPr>
        <p:txBody>
          <a:bodyPr wrap="none" rtlCol="0">
            <a:spAutoFit/>
          </a:bodyPr>
          <a:lstStyle/>
          <a:p>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1:</a:t>
            </a:r>
            <a:r>
              <a:rPr lang="en-US" sz="2200" b="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ví</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đựng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bao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nhiêu</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sp>
        <p:nvSpPr>
          <p:cNvPr id="5" name="TextBox 4"/>
          <p:cNvSpPr txBox="1"/>
          <p:nvPr/>
        </p:nvSpPr>
        <p:spPr>
          <a:xfrm>
            <a:off x="219795" y="731874"/>
            <a:ext cx="474810"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a) </a:t>
            </a:r>
            <a:endParaRPr lang="en-US" sz="2200">
              <a:latin typeface="Times New Roman" pitchFamily="18" charset="0"/>
              <a:cs typeface="Times New Roman" pitchFamily="18" charset="0"/>
            </a:endParaRPr>
          </a:p>
        </p:txBody>
      </p:sp>
      <p:sp>
        <p:nvSpPr>
          <p:cNvPr id="6" name="Round Diagonal Corner Rectangle 5"/>
          <p:cNvSpPr/>
          <p:nvPr/>
        </p:nvSpPr>
        <p:spPr>
          <a:xfrm>
            <a:off x="694605" y="906806"/>
            <a:ext cx="2971130" cy="937548"/>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Times New Roman" pitchFamily="18" charset="0"/>
              <a:cs typeface="Times New Roman" pitchFamily="18" charset="0"/>
            </a:endParaRPr>
          </a:p>
        </p:txBody>
      </p:sp>
      <p:sp>
        <p:nvSpPr>
          <p:cNvPr id="7" name="TextBox 6"/>
          <p:cNvSpPr txBox="1"/>
          <p:nvPr/>
        </p:nvSpPr>
        <p:spPr>
          <a:xfrm>
            <a:off x="713556" y="947317"/>
            <a:ext cx="1495922"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8" name="TextBox 7"/>
          <p:cNvSpPr txBox="1"/>
          <p:nvPr/>
        </p:nvSpPr>
        <p:spPr>
          <a:xfrm>
            <a:off x="2180170" y="1049273"/>
            <a:ext cx="156004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 </a:t>
            </a:r>
            <a:endParaRPr lang="en-US" sz="2000" b="1">
              <a:latin typeface="Times New Roman" pitchFamily="18" charset="0"/>
              <a:cs typeface="Times New Roman" pitchFamily="18" charset="0"/>
            </a:endParaRPr>
          </a:p>
        </p:txBody>
      </p:sp>
      <p:sp>
        <p:nvSpPr>
          <p:cNvPr id="9" name="TextBox 8"/>
          <p:cNvSpPr txBox="1"/>
          <p:nvPr/>
        </p:nvSpPr>
        <p:spPr>
          <a:xfrm>
            <a:off x="1432209" y="1441623"/>
            <a:ext cx="1495922"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20 000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0" name="TextBox 9"/>
          <p:cNvSpPr txBox="1"/>
          <p:nvPr/>
        </p:nvSpPr>
        <p:spPr>
          <a:xfrm>
            <a:off x="198472" y="1962091"/>
            <a:ext cx="4400564"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10 000 + 20 000 + 20 000 = 50 000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1" name="TextBox 10"/>
          <p:cNvSpPr txBox="1"/>
          <p:nvPr/>
        </p:nvSpPr>
        <p:spPr>
          <a:xfrm>
            <a:off x="4907737" y="833829"/>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b)</a:t>
            </a:r>
            <a:endParaRPr lang="en-US" sz="2200">
              <a:latin typeface="Times New Roman" pitchFamily="18" charset="0"/>
              <a:cs typeface="Times New Roman" pitchFamily="18" charset="0"/>
            </a:endParaRPr>
          </a:p>
        </p:txBody>
      </p:sp>
      <p:sp>
        <p:nvSpPr>
          <p:cNvPr id="12" name="Snip Same Side Corner Rectangle 11"/>
          <p:cNvSpPr/>
          <p:nvPr/>
        </p:nvSpPr>
        <p:spPr>
          <a:xfrm>
            <a:off x="5394152" y="731874"/>
            <a:ext cx="3216448" cy="1109859"/>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06990" y="833829"/>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4" name="TextBox 13"/>
          <p:cNvSpPr txBox="1"/>
          <p:nvPr/>
        </p:nvSpPr>
        <p:spPr>
          <a:xfrm>
            <a:off x="6982323" y="860048"/>
            <a:ext cx="1495923"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a:t>
            </a:r>
            <a:endParaRPr lang="en-US" sz="2000" b="1">
              <a:latin typeface="Times New Roman" pitchFamily="18" charset="0"/>
              <a:cs typeface="Times New Roman" pitchFamily="18" charset="0"/>
            </a:endParaRPr>
          </a:p>
        </p:txBody>
      </p:sp>
      <p:sp>
        <p:nvSpPr>
          <p:cNvPr id="15" name="TextBox 14"/>
          <p:cNvSpPr txBox="1"/>
          <p:nvPr/>
        </p:nvSpPr>
        <p:spPr>
          <a:xfrm>
            <a:off x="5479425"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16" name="TextBox 15"/>
          <p:cNvSpPr txBox="1"/>
          <p:nvPr/>
        </p:nvSpPr>
        <p:spPr>
          <a:xfrm>
            <a:off x="6924014"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7" name="TextBox 16"/>
          <p:cNvSpPr txBox="1"/>
          <p:nvPr/>
        </p:nvSpPr>
        <p:spPr>
          <a:xfrm>
            <a:off x="5135505" y="1944081"/>
            <a:ext cx="3873709" cy="707886"/>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10 000 + 20 000 + 50 000 + 10 000 = 90 000 đồng</a:t>
            </a:r>
            <a:endParaRPr lang="en-US" sz="2000" b="1">
              <a:latin typeface="Times New Roman" pitchFamily="18" charset="0"/>
              <a:cs typeface="Times New Roman" pitchFamily="18" charset="0"/>
            </a:endParaRPr>
          </a:p>
        </p:txBody>
      </p:sp>
      <p:sp>
        <p:nvSpPr>
          <p:cNvPr id="18" name="TextBox 17"/>
          <p:cNvSpPr txBox="1"/>
          <p:nvPr/>
        </p:nvSpPr>
        <p:spPr>
          <a:xfrm>
            <a:off x="219795" y="2534685"/>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c)</a:t>
            </a:r>
            <a:endParaRPr lang="en-US" sz="2200">
              <a:latin typeface="Times New Roman" pitchFamily="18" charset="0"/>
              <a:cs typeface="Times New Roman" pitchFamily="18" charset="0"/>
            </a:endParaRPr>
          </a:p>
        </p:txBody>
      </p:sp>
      <p:sp>
        <p:nvSpPr>
          <p:cNvPr id="19" name="Snip and Round Single Corner Rectangle 18"/>
          <p:cNvSpPr/>
          <p:nvPr/>
        </p:nvSpPr>
        <p:spPr>
          <a:xfrm>
            <a:off x="694605" y="2651968"/>
            <a:ext cx="3191595" cy="1332460"/>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47923" y="2828895"/>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21" name="TextBox 20"/>
          <p:cNvSpPr txBox="1"/>
          <p:nvPr/>
        </p:nvSpPr>
        <p:spPr>
          <a:xfrm>
            <a:off x="2265977" y="2858336"/>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22" name="TextBox 21"/>
          <p:cNvSpPr txBox="1"/>
          <p:nvPr/>
        </p:nvSpPr>
        <p:spPr>
          <a:xfrm>
            <a:off x="721405" y="3371812"/>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3" name="TextBox 22"/>
          <p:cNvSpPr txBox="1"/>
          <p:nvPr/>
        </p:nvSpPr>
        <p:spPr>
          <a:xfrm>
            <a:off x="2243845" y="346083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4" name="TextBox 23"/>
          <p:cNvSpPr txBox="1"/>
          <p:nvPr/>
        </p:nvSpPr>
        <p:spPr>
          <a:xfrm>
            <a:off x="2345" y="4124326"/>
            <a:ext cx="4194091" cy="707886"/>
          </a:xfrm>
          <a:prstGeom prst="rect">
            <a:avLst/>
          </a:prstGeom>
          <a:noFill/>
        </p:spPr>
        <p:txBody>
          <a:bodyPr wrap="squar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+ 20 000 + 50 000 + 10 000 </a:t>
            </a:r>
            <a:br>
              <a:rPr lang="en-US" sz="2000" b="1" smtClean="0">
                <a:latin typeface="Times New Roman" pitchFamily="18" charset="0"/>
                <a:cs typeface="Times New Roman" pitchFamily="18" charset="0"/>
              </a:rPr>
            </a:br>
            <a:r>
              <a:rPr lang="en-US" sz="2000" b="1" smtClean="0">
                <a:latin typeface="Times New Roman" pitchFamily="18" charset="0"/>
                <a:cs typeface="Times New Roman" pitchFamily="18" charset="0"/>
              </a:rPr>
              <a:t>= 90 000 đồng</a:t>
            </a:r>
            <a:endParaRPr lang="en-US" sz="2000" b="1">
              <a:latin typeface="Times New Roman" pitchFamily="18" charset="0"/>
              <a:cs typeface="Times New Roman" pitchFamily="18" charset="0"/>
            </a:endParaRPr>
          </a:p>
        </p:txBody>
      </p:sp>
      <p:sp>
        <p:nvSpPr>
          <p:cNvPr id="25" name="TextBox 24"/>
          <p:cNvSpPr txBox="1"/>
          <p:nvPr/>
        </p:nvSpPr>
        <p:spPr>
          <a:xfrm>
            <a:off x="4925351" y="2740870"/>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d)</a:t>
            </a:r>
            <a:endParaRPr lang="en-US" sz="2200">
              <a:latin typeface="Times New Roman" pitchFamily="18" charset="0"/>
              <a:cs typeface="Times New Roman" pitchFamily="18" charset="0"/>
            </a:endParaRPr>
          </a:p>
        </p:txBody>
      </p:sp>
      <p:sp>
        <p:nvSpPr>
          <p:cNvPr id="26" name="Round Same Side Corner Rectangle 25"/>
          <p:cNvSpPr/>
          <p:nvPr/>
        </p:nvSpPr>
        <p:spPr>
          <a:xfrm>
            <a:off x="5438759" y="2828895"/>
            <a:ext cx="2859622" cy="1110943"/>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27590" y="3417888"/>
            <a:ext cx="130356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2000 đồng</a:t>
            </a:r>
            <a:endParaRPr lang="en-US" sz="2000" b="1">
              <a:latin typeface="Times New Roman" pitchFamily="18" charset="0"/>
              <a:cs typeface="Times New Roman" pitchFamily="18" charset="0"/>
            </a:endParaRPr>
          </a:p>
        </p:txBody>
      </p:sp>
      <p:sp>
        <p:nvSpPr>
          <p:cNvPr id="28" name="TextBox 27"/>
          <p:cNvSpPr txBox="1"/>
          <p:nvPr/>
        </p:nvSpPr>
        <p:spPr>
          <a:xfrm>
            <a:off x="7072359" y="3171757"/>
            <a:ext cx="117532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29" name="TextBox 28"/>
          <p:cNvSpPr txBox="1"/>
          <p:nvPr/>
        </p:nvSpPr>
        <p:spPr>
          <a:xfrm>
            <a:off x="5469989" y="2880959"/>
            <a:ext cx="1495922" cy="400110"/>
          </a:xfrm>
          <a:prstGeom prst="rect">
            <a:avLst/>
          </a:prstGeom>
          <a:noFill/>
        </p:spPr>
        <p:txBody>
          <a:bodyPr wrap="none" rtlCol="0">
            <a:spAutoFit/>
          </a:bodyPr>
          <a:lstStyle/>
          <a:p>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30" name="TextBox 29"/>
          <p:cNvSpPr txBox="1"/>
          <p:nvPr/>
        </p:nvSpPr>
        <p:spPr>
          <a:xfrm>
            <a:off x="5111726" y="4124326"/>
            <a:ext cx="3921266"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+ 500 + 2000 = 12 500 đồng</a:t>
            </a:r>
            <a:endParaRPr lang="en-US" sz="2000" b="1">
              <a:latin typeface="Times New Roman" pitchFamily="18" charset="0"/>
              <a:cs typeface="Times New Roman" pitchFamily="18" charset="0"/>
            </a:endParaRPr>
          </a:p>
        </p:txBody>
      </p:sp>
      <p:sp>
        <p:nvSpPr>
          <p:cNvPr id="31" name="TextBox 30"/>
          <p:cNvSpPr txBox="1"/>
          <p:nvPr/>
        </p:nvSpPr>
        <p:spPr>
          <a:xfrm>
            <a:off x="732119" y="5168442"/>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e)</a:t>
            </a:r>
            <a:endParaRPr lang="en-US" sz="2200">
              <a:latin typeface="Times New Roman" pitchFamily="18" charset="0"/>
              <a:cs typeface="Times New Roman" pitchFamily="18" charset="0"/>
            </a:endParaRPr>
          </a:p>
        </p:txBody>
      </p:sp>
      <p:sp>
        <p:nvSpPr>
          <p:cNvPr id="32" name="Rounded Rectangle 31"/>
          <p:cNvSpPr/>
          <p:nvPr/>
        </p:nvSpPr>
        <p:spPr>
          <a:xfrm>
            <a:off x="1295400" y="5168442"/>
            <a:ext cx="2922636" cy="1232358"/>
          </a:xfrm>
          <a:prstGeom prst="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1352843" y="5368497"/>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34" name="TextBox 33"/>
          <p:cNvSpPr txBox="1"/>
          <p:nvPr/>
        </p:nvSpPr>
        <p:spPr>
          <a:xfrm>
            <a:off x="2991806" y="5368497"/>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35" name="TextBox 34"/>
          <p:cNvSpPr txBox="1"/>
          <p:nvPr/>
        </p:nvSpPr>
        <p:spPr>
          <a:xfrm>
            <a:off x="2050617" y="5870505"/>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200 đồng</a:t>
            </a:r>
            <a:endParaRPr lang="en-US" sz="2000" b="1">
              <a:latin typeface="Times New Roman" pitchFamily="18" charset="0"/>
              <a:cs typeface="Times New Roman" pitchFamily="18" charset="0"/>
            </a:endParaRPr>
          </a:p>
        </p:txBody>
      </p:sp>
      <p:sp>
        <p:nvSpPr>
          <p:cNvPr id="36" name="TextBox 35"/>
          <p:cNvSpPr txBox="1"/>
          <p:nvPr/>
        </p:nvSpPr>
        <p:spPr>
          <a:xfrm>
            <a:off x="4435570" y="5510344"/>
            <a:ext cx="375936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+ 500 + 200 = 50 700 đồng</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xmlns="" val="8373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5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500" fill="hold"/>
                                        <p:tgtEl>
                                          <p:spTgt spid="30"/>
                                        </p:tgtEl>
                                        <p:attrNameLst>
                                          <p:attrName>ppt_x</p:attrName>
                                        </p:attrNameLst>
                                      </p:cBhvr>
                                      <p:tavLst>
                                        <p:tav tm="0">
                                          <p:val>
                                            <p:strVal val="#ppt_x"/>
                                          </p:val>
                                        </p:tav>
                                        <p:tav tm="100000">
                                          <p:val>
                                            <p:strVal val="#ppt_x"/>
                                          </p:val>
                                        </p:tav>
                                      </p:tavLst>
                                    </p:anim>
                                    <p:anim calcmode="lin" valueType="num">
                                      <p:cBhvr additive="base">
                                        <p:cTn id="1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fade">
                                      <p:cBhvr>
                                        <p:cTn id="146" dur="500"/>
                                        <p:tgtEl>
                                          <p:spTgt spid="3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3"/>
                                        </p:tgtEl>
                                        <p:attrNameLst>
                                          <p:attrName>style.visibility</p:attrName>
                                        </p:attrNameLst>
                                      </p:cBhvr>
                                      <p:to>
                                        <p:strVal val="visible"/>
                                      </p:to>
                                    </p:set>
                                    <p:animEffect transition="in" filter="fade">
                                      <p:cBhvr>
                                        <p:cTn id="156" dur="500"/>
                                        <p:tgtEl>
                                          <p:spTgt spid="33"/>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4"/>
                                        </p:tgtEl>
                                        <p:attrNameLst>
                                          <p:attrName>style.visibility</p:attrName>
                                        </p:attrNameLst>
                                      </p:cBhvr>
                                      <p:to>
                                        <p:strVal val="visible"/>
                                      </p:to>
                                    </p:set>
                                    <p:animEffect transition="in" filter="fade">
                                      <p:cBhvr>
                                        <p:cTn id="161" dur="500"/>
                                        <p:tgtEl>
                                          <p:spTgt spid="34"/>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5"/>
                                        </p:tgtEl>
                                        <p:attrNameLst>
                                          <p:attrName>style.visibility</p:attrName>
                                        </p:attrNameLst>
                                      </p:cBhvr>
                                      <p:to>
                                        <p:strVal val="visible"/>
                                      </p:to>
                                    </p:set>
                                    <p:animEffect transition="in" filter="fade">
                                      <p:cBhvr>
                                        <p:cTn id="166" dur="500"/>
                                        <p:tgtEl>
                                          <p:spTgt spid="35"/>
                                        </p:tgtEl>
                                      </p:cBhvr>
                                    </p:animEffec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36"/>
                                        </p:tgtEl>
                                        <p:attrNameLst>
                                          <p:attrName>style.visibility</p:attrName>
                                        </p:attrNameLst>
                                      </p:cBhvr>
                                      <p:to>
                                        <p:strVal val="visible"/>
                                      </p:to>
                                    </p:set>
                                    <p:anim calcmode="lin" valueType="num">
                                      <p:cBhvr additive="base">
                                        <p:cTn id="171" dur="500" fill="hold"/>
                                        <p:tgtEl>
                                          <p:spTgt spid="36"/>
                                        </p:tgtEl>
                                        <p:attrNameLst>
                                          <p:attrName>ppt_x</p:attrName>
                                        </p:attrNameLst>
                                      </p:cBhvr>
                                      <p:tavLst>
                                        <p:tav tm="0">
                                          <p:val>
                                            <p:strVal val="#ppt_x"/>
                                          </p:val>
                                        </p:tav>
                                        <p:tav tm="100000">
                                          <p:val>
                                            <p:strVal val="#ppt_x"/>
                                          </p:val>
                                        </p:tav>
                                      </p:tavLst>
                                    </p:anim>
                                    <p:anim calcmode="lin" valueType="num">
                                      <p:cBhvr additive="base">
                                        <p:cTn id="17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0" grpId="0"/>
      <p:bldP spid="11" grpId="0"/>
      <p:bldP spid="12" grpId="0" animBg="1"/>
      <p:bldP spid="13" grpId="0"/>
      <p:bldP spid="14" grpId="0"/>
      <p:bldP spid="15" grpId="0"/>
      <p:bldP spid="16" grpId="0"/>
      <p:bldP spid="17" grpId="0"/>
      <p:bldP spid="18" grpId="0"/>
      <p:bldP spid="19" grpId="0" animBg="1"/>
      <p:bldP spid="20" grpId="0"/>
      <p:bldP spid="21" grpId="0"/>
      <p:bldP spid="22" grpId="0"/>
      <p:bldP spid="23" grpId="0"/>
      <p:bldP spid="24" grpId="0"/>
      <p:bldP spid="25" grpId="0"/>
      <p:bldP spid="26" grpId="0" animBg="1"/>
      <p:bldP spid="27" grpId="0"/>
      <p:bldP spid="28" grpId="0"/>
      <p:bldP spid="29" grpId="0"/>
      <p:bldP spid="30" grpId="0"/>
      <p:bldP spid="31" grpId="0"/>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TotalTime>
  <Words>470</Words>
  <Application>Microsoft Office PowerPoint</Application>
  <PresentationFormat>On-screen Show (4:3)</PresentationFormat>
  <Paragraphs>83</Paragraphs>
  <Slides>12</Slides>
  <Notes>2</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songgia</dc:creator>
  <cp:lastModifiedBy>Win7</cp:lastModifiedBy>
  <cp:revision>22</cp:revision>
  <dcterms:created xsi:type="dcterms:W3CDTF">2017-04-01T00:34:19Z</dcterms:created>
  <dcterms:modified xsi:type="dcterms:W3CDTF">2019-04-15T14:20:31Z</dcterms:modified>
</cp:coreProperties>
</file>