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66" r:id="rId2"/>
    <p:sldId id="269" r:id="rId3"/>
    <p:sldId id="261" r:id="rId4"/>
    <p:sldId id="267" r:id="rId5"/>
    <p:sldId id="268" r:id="rId6"/>
    <p:sldId id="264" r:id="rId7"/>
    <p:sldId id="265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65" autoAdjust="0"/>
    <p:restoredTop sz="94660"/>
  </p:normalViewPr>
  <p:slideViewPr>
    <p:cSldViewPr>
      <p:cViewPr>
        <p:scale>
          <a:sx n="33" d="100"/>
          <a:sy n="33" d="100"/>
        </p:scale>
        <p:origin x="-678" y="-8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4B81F-F258-A54B-9EFD-D7637F1F0BA2}" type="datetimeFigureOut">
              <a:rPr lang="vi-VN" smtClean="0"/>
              <a:pPr/>
              <a:t>18/12/2018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jpeg"/><Relationship Id="rId7" Type="http://schemas.openxmlformats.org/officeDocument/2006/relationships/image" Target="../media/image9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10" Type="http://schemas.openxmlformats.org/officeDocument/2006/relationships/image" Target="../media/image12.gif"/><Relationship Id="rId4" Type="http://schemas.openxmlformats.org/officeDocument/2006/relationships/image" Target="../media/image6.jpeg"/><Relationship Id="rId9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5361" descr="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0" y="0"/>
            <a:ext cx="1212088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5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524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1524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7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5300" y="20574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8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500" y="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20574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1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19812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2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19812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3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14478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4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44958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5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4958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6" name="Picture 11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4572000"/>
            <a:ext cx="2476500" cy="2971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78" name="Rectangle 15377"/>
          <p:cNvSpPr/>
          <p:nvPr/>
        </p:nvSpPr>
        <p:spPr>
          <a:xfrm>
            <a:off x="2381224" y="642918"/>
            <a:ext cx="6786610" cy="18764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fontAlgn="base"/>
            <a:r>
              <a:rPr lang="en-US" sz="3600" b="1" strike="noStrike" noProof="1" smtClean="0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TOÁN</a:t>
            </a:r>
            <a:r>
              <a:rPr lang="en-US" sz="3600" b="1" noProof="1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en-US" sz="3600" b="1" strike="noStrike" noProof="1" smtClean="0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LỚP 3 </a:t>
            </a:r>
            <a:endParaRPr lang="en-US" sz="3600" b="1" strike="noStrike" noProof="1">
              <a:ln w="9525" cap="flat" cmpd="sng">
                <a:solidFill>
                  <a:srgbClr val="8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3734" name="Rectangle 73733"/>
          <p:cNvSpPr/>
          <p:nvPr/>
        </p:nvSpPr>
        <p:spPr>
          <a:xfrm>
            <a:off x="2439670" y="3429000"/>
            <a:ext cx="739013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fontAlgn="base"/>
            <a:endParaRPr lang="en-US" sz="5400" b="1" i="1" strike="noStrike" noProof="1">
              <a:ln w="127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26" name="WordArt 10"/>
          <p:cNvSpPr>
            <a:spLocks noTextEdit="1"/>
          </p:cNvSpPr>
          <p:nvPr/>
        </p:nvSpPr>
        <p:spPr>
          <a:xfrm>
            <a:off x="1309654" y="3429000"/>
            <a:ext cx="9450705" cy="169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 b="1" dirty="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LÀM QUEN VỚI BIỂU THỨC</a:t>
            </a:r>
          </a:p>
          <a:p>
            <a:pPr algn="ctr"/>
            <a:endParaRPr lang="en-US" sz="3600" b="1" dirty="0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007519" y="2546322"/>
            <a:ext cx="2424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vi-VN" sz="36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75120" y="71414"/>
            <a:ext cx="50006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3600" b="1" i="1" dirty="0">
                <a:solidFill>
                  <a:srgbClr val="0000CC"/>
                </a:solidFill>
                <a:latin typeface="VNI-Times" pitchFamily="2" charset="0"/>
              </a:rPr>
              <a:t>1) </a:t>
            </a:r>
            <a:r>
              <a:rPr lang="en-US" sz="3600" b="1" u="sng" dirty="0" err="1">
                <a:solidFill>
                  <a:srgbClr val="0000CC"/>
                </a:solidFill>
                <a:latin typeface="VNI-Times" pitchFamily="2" charset="0"/>
              </a:rPr>
              <a:t>Ví</a:t>
            </a:r>
            <a:r>
              <a:rPr lang="en-US" sz="3600" b="1" u="sng" dirty="0">
                <a:solidFill>
                  <a:srgbClr val="0000CC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VNI-Times" pitchFamily="2" charset="0"/>
              </a:rPr>
              <a:t>duï</a:t>
            </a:r>
            <a:r>
              <a:rPr lang="en-US" sz="3600" b="1" u="sng" dirty="0">
                <a:solidFill>
                  <a:srgbClr val="0000CC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VNI-Times" pitchFamily="2" charset="0"/>
              </a:rPr>
              <a:t>veà</a:t>
            </a:r>
            <a:r>
              <a:rPr lang="en-US" sz="3600" b="1" u="sng" dirty="0">
                <a:solidFill>
                  <a:srgbClr val="0000CC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VNI-Times" pitchFamily="2" charset="0"/>
              </a:rPr>
              <a:t>bieåu</a:t>
            </a:r>
            <a:r>
              <a:rPr lang="en-US" sz="3600" b="1" u="sng" dirty="0">
                <a:solidFill>
                  <a:srgbClr val="0000CC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VNI-Times" pitchFamily="2" charset="0"/>
              </a:rPr>
              <a:t>thöùc</a:t>
            </a:r>
            <a:r>
              <a:rPr lang="en-US" sz="3600" b="1" dirty="0">
                <a:solidFill>
                  <a:srgbClr val="0000CC"/>
                </a:solidFill>
                <a:latin typeface="VNI-Times" pitchFamily="2" charset="0"/>
              </a:rPr>
              <a:t> :</a:t>
            </a:r>
            <a:endParaRPr lang="en-US" sz="3600" dirty="0">
              <a:solidFill>
                <a:srgbClr val="0000CC"/>
              </a:solidFill>
              <a:latin typeface="VNI-Times" pitchFamily="2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518194" y="1033434"/>
            <a:ext cx="20002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600" b="1" dirty="0">
                <a:solidFill>
                  <a:schemeClr val="tx1"/>
                </a:solidFill>
                <a:latin typeface="VNI-Times" pitchFamily="2" charset="0"/>
              </a:rPr>
              <a:t>126 + 51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594393" y="1414434"/>
            <a:ext cx="21002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600" b="1" dirty="0">
                <a:solidFill>
                  <a:schemeClr val="tx1"/>
                </a:solidFill>
                <a:latin typeface="VNI-Times" pitchFamily="2" charset="0"/>
              </a:rPr>
              <a:t>62 – 11 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594394" y="1795434"/>
            <a:ext cx="17002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13 x 3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594394" y="2176434"/>
            <a:ext cx="18002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84 : 4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203813" y="2643182"/>
            <a:ext cx="28128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125 + 10 – 4 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203813" y="3214686"/>
            <a:ext cx="30004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 : 5 + 7</a:t>
            </a:r>
          </a:p>
        </p:txBody>
      </p:sp>
      <p:sp>
        <p:nvSpPr>
          <p:cNvPr id="15" name="AutoShape 33"/>
          <p:cNvSpPr>
            <a:spLocks/>
          </p:cNvSpPr>
          <p:nvPr/>
        </p:nvSpPr>
        <p:spPr bwMode="auto">
          <a:xfrm>
            <a:off x="3395644" y="1109633"/>
            <a:ext cx="700092" cy="3162151"/>
          </a:xfrm>
          <a:prstGeom prst="rightBrace">
            <a:avLst>
              <a:gd name="adj1" fmla="val 45238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vi-VN" sz="3600"/>
          </a:p>
        </p:txBody>
      </p:sp>
      <p:sp>
        <p:nvSpPr>
          <p:cNvPr id="16" name="Text Box 34"/>
          <p:cNvSpPr txBox="1">
            <a:spLocks noChangeArrowheads="1"/>
          </p:cNvSpPr>
          <p:nvPr/>
        </p:nvSpPr>
        <p:spPr bwMode="auto">
          <a:xfrm>
            <a:off x="4452926" y="2425479"/>
            <a:ext cx="35004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dirty="0" err="1">
                <a:solidFill>
                  <a:srgbClr val="0000CC"/>
                </a:solidFill>
              </a:rPr>
              <a:t>Là</a:t>
            </a:r>
            <a:r>
              <a:rPr lang="en-US" sz="3600" dirty="0">
                <a:solidFill>
                  <a:srgbClr val="0000CC"/>
                </a:solidFill>
              </a:rPr>
              <a:t> </a:t>
            </a:r>
            <a:r>
              <a:rPr lang="en-US" sz="3600" dirty="0" err="1">
                <a:solidFill>
                  <a:srgbClr val="0000CC"/>
                </a:solidFill>
              </a:rPr>
              <a:t>các</a:t>
            </a:r>
            <a:r>
              <a:rPr lang="en-US" sz="3600" dirty="0">
                <a:solidFill>
                  <a:srgbClr val="0000CC"/>
                </a:solidFill>
              </a:rPr>
              <a:t> </a:t>
            </a:r>
            <a:r>
              <a:rPr lang="en-US" sz="3600" dirty="0" err="1">
                <a:solidFill>
                  <a:srgbClr val="0000CC"/>
                </a:solidFill>
              </a:rPr>
              <a:t>biểu</a:t>
            </a:r>
            <a:r>
              <a:rPr lang="en-US" sz="3600" dirty="0">
                <a:solidFill>
                  <a:srgbClr val="0000CC"/>
                </a:solidFill>
              </a:rPr>
              <a:t> </a:t>
            </a:r>
            <a:r>
              <a:rPr lang="en-US" sz="3600" dirty="0" err="1">
                <a:solidFill>
                  <a:srgbClr val="0000CC"/>
                </a:solidFill>
              </a:rPr>
              <a:t>thức</a:t>
            </a:r>
            <a:endParaRPr lang="en-US" sz="3600" dirty="0">
              <a:solidFill>
                <a:srgbClr val="0000CC"/>
              </a:solidFill>
            </a:endParaRP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41602" y="4017726"/>
            <a:ext cx="12340942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36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36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spcBef>
                <a:spcPct val="50000"/>
              </a:spcBef>
              <a:buFontTx/>
              <a:buChar char="-"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kẽ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"/>
                            </p:stCondLst>
                            <p:childTnLst>
                              <p:par>
                                <p:cTn id="3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00"/>
                            </p:stCondLst>
                            <p:childTnLst>
                              <p:par>
                                <p:cTn id="3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150"/>
                            </p:stCondLst>
                            <p:childTnLst>
                              <p:par>
                                <p:cTn id="4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build="allAtOnce"/>
      <p:bldP spid="12" grpId="0" build="allAtOnce"/>
      <p:bldP spid="13" grpId="0" build="allAtOnce"/>
      <p:bldP spid="14" grpId="0" build="allAtOnce"/>
      <p:bldP spid="15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8" name="Line 2"/>
          <p:cNvSpPr>
            <a:spLocks noChangeShapeType="1"/>
          </p:cNvSpPr>
          <p:nvPr/>
        </p:nvSpPr>
        <p:spPr bwMode="auto">
          <a:xfrm flipV="1">
            <a:off x="-246529" y="0"/>
            <a:ext cx="12595411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79" name="Line 3"/>
          <p:cNvSpPr>
            <a:spLocks noChangeShapeType="1"/>
          </p:cNvSpPr>
          <p:nvPr/>
        </p:nvSpPr>
        <p:spPr bwMode="auto">
          <a:xfrm>
            <a:off x="0" y="6858000"/>
            <a:ext cx="12348882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80" name="Line 4"/>
          <p:cNvSpPr>
            <a:spLocks noChangeShapeType="1"/>
          </p:cNvSpPr>
          <p:nvPr/>
        </p:nvSpPr>
        <p:spPr bwMode="auto">
          <a:xfrm flipH="1" flipV="1">
            <a:off x="0" y="-1098176"/>
            <a:ext cx="0" cy="8057687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81" name="Line 5"/>
          <p:cNvSpPr>
            <a:spLocks noChangeShapeType="1"/>
          </p:cNvSpPr>
          <p:nvPr/>
        </p:nvSpPr>
        <p:spPr bwMode="auto">
          <a:xfrm flipH="1" flipV="1">
            <a:off x="12192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82" name="Text Box 6"/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n-US"/>
          </a:p>
        </p:txBody>
      </p:sp>
      <p:sp>
        <p:nvSpPr>
          <p:cNvPr id="741383" name="Text Box 7"/>
          <p:cNvSpPr txBox="1">
            <a:spLocks noChangeArrowheads="1"/>
          </p:cNvSpPr>
          <p:nvPr/>
        </p:nvSpPr>
        <p:spPr bwMode="auto">
          <a:xfrm>
            <a:off x="246530" y="13705"/>
            <a:ext cx="8915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 dirty="0">
                <a:solidFill>
                  <a:srgbClr val="B53F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vi-VN" altLang="en-US" sz="4000" b="1" u="sng" dirty="0">
                <a:solidFill>
                  <a:srgbClr val="B53F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 trị của biểu thức </a:t>
            </a:r>
            <a:endParaRPr lang="en-US" altLang="en-US" sz="4000" i="1" dirty="0">
              <a:solidFill>
                <a:srgbClr val="B53F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1384" name="Text Box 8"/>
          <p:cNvSpPr txBox="1">
            <a:spLocks noChangeArrowheads="1"/>
          </p:cNvSpPr>
          <p:nvPr/>
        </p:nvSpPr>
        <p:spPr bwMode="auto">
          <a:xfrm>
            <a:off x="1219200" y="820014"/>
            <a:ext cx="8534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 dirty="0" smtClean="0">
                <a:latin typeface="VNI-Times" pitchFamily="2" charset="0"/>
              </a:rPr>
              <a:t>126 + 51  </a:t>
            </a:r>
            <a:r>
              <a:rPr lang="en-US" altLang="en-US" sz="4000" b="1" dirty="0">
                <a:latin typeface="VNI-Times" pitchFamily="2" charset="0"/>
              </a:rPr>
              <a:t>=</a:t>
            </a:r>
          </a:p>
        </p:txBody>
      </p:sp>
      <p:sp>
        <p:nvSpPr>
          <p:cNvPr id="741386" name="Text Box 10"/>
          <p:cNvSpPr txBox="1">
            <a:spLocks noChangeArrowheads="1"/>
          </p:cNvSpPr>
          <p:nvPr/>
        </p:nvSpPr>
        <p:spPr bwMode="auto">
          <a:xfrm>
            <a:off x="627530" y="1785214"/>
            <a:ext cx="925468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vi-VN" altLang="en-US" sz="4000" b="1" dirty="0">
                <a:solidFill>
                  <a:srgbClr val="000099"/>
                </a:solidFill>
                <a:latin typeface="+mj-lt"/>
              </a:rPr>
              <a:t>Giá trị của biểu thức 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126 + 51</a:t>
            </a:r>
            <a:r>
              <a:rPr lang="en-US" alt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177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1390" name="Text Box 14"/>
          <p:cNvSpPr txBox="1">
            <a:spLocks noChangeArrowheads="1"/>
          </p:cNvSpPr>
          <p:nvPr/>
        </p:nvSpPr>
        <p:spPr bwMode="auto">
          <a:xfrm>
            <a:off x="1127126" y="2765891"/>
            <a:ext cx="47402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 dirty="0" smtClean="0">
                <a:latin typeface="VNI-Times" pitchFamily="2" charset="0"/>
              </a:rPr>
              <a:t>125</a:t>
            </a:r>
            <a:r>
              <a:rPr lang="en-US" altLang="en-US" sz="4000" b="1" dirty="0" smtClean="0">
                <a:latin typeface="VNI-Times" pitchFamily="2" charset="0"/>
              </a:rPr>
              <a:t> + 10 - 4  </a:t>
            </a:r>
            <a:r>
              <a:rPr lang="en-US" altLang="en-US" sz="4000" b="1" dirty="0">
                <a:latin typeface="VNI-Times" pitchFamily="2" charset="0"/>
              </a:rPr>
              <a:t>=</a:t>
            </a:r>
          </a:p>
        </p:txBody>
      </p:sp>
      <p:sp>
        <p:nvSpPr>
          <p:cNvPr id="741391" name="Text Box 15"/>
          <p:cNvSpPr txBox="1">
            <a:spLocks noChangeArrowheads="1"/>
          </p:cNvSpPr>
          <p:nvPr/>
        </p:nvSpPr>
        <p:spPr bwMode="auto">
          <a:xfrm>
            <a:off x="876300" y="3839007"/>
            <a:ext cx="94345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smtClean="0">
                <a:solidFill>
                  <a:srgbClr val="000099"/>
                </a:solidFill>
                <a:latin typeface="VNI-Times" pitchFamily="2" charset="0"/>
                <a:cs typeface="Times New Roman" pitchFamily="18" charset="0"/>
              </a:rPr>
              <a:t>125 + 10 – 4 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smtClean="0">
                <a:solidFill>
                  <a:srgbClr val="FF0000"/>
                </a:solidFill>
                <a:latin typeface="VNI-Times" pitchFamily="2" charset="0"/>
              </a:rPr>
              <a:t>131</a:t>
            </a:r>
            <a:r>
              <a:rPr lang="en-US" altLang="en-US" sz="4000" b="1" dirty="0" smtClean="0">
                <a:latin typeface="VNI-Times" pitchFamily="2" charset="0"/>
              </a:rPr>
              <a:t>.</a:t>
            </a:r>
            <a:r>
              <a:rPr lang="en-US" altLang="en-US" sz="4000" b="1" dirty="0" smtClean="0">
                <a:solidFill>
                  <a:srgbClr val="000099"/>
                </a:solidFill>
                <a:latin typeface="VNI-Times" pitchFamily="2" charset="0"/>
              </a:rPr>
              <a:t> </a:t>
            </a:r>
            <a:endParaRPr lang="en-US" altLang="en-US" sz="4000" dirty="0">
              <a:solidFill>
                <a:srgbClr val="000099"/>
              </a:solidFill>
              <a:latin typeface="VNI-Times" pitchFamily="2" charset="0"/>
            </a:endParaRPr>
          </a:p>
        </p:txBody>
      </p:sp>
      <p:sp>
        <p:nvSpPr>
          <p:cNvPr id="741392" name="Text Box 16"/>
          <p:cNvSpPr txBox="1">
            <a:spLocks noChangeArrowheads="1"/>
          </p:cNvSpPr>
          <p:nvPr/>
        </p:nvSpPr>
        <p:spPr bwMode="auto">
          <a:xfrm>
            <a:off x="3748078" y="833718"/>
            <a:ext cx="990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 dirty="0" smtClean="0">
                <a:solidFill>
                  <a:srgbClr val="FF0000"/>
                </a:solidFill>
                <a:latin typeface="VNI-Times" pitchFamily="2" charset="0"/>
              </a:rPr>
              <a:t>177</a:t>
            </a:r>
            <a:endParaRPr lang="en-US" altLang="en-US" sz="4000" b="1" dirty="0">
              <a:latin typeface="VNI-Times" pitchFamily="2" charset="0"/>
            </a:endParaRPr>
          </a:p>
        </p:txBody>
      </p:sp>
      <p:sp>
        <p:nvSpPr>
          <p:cNvPr id="741395" name="Text Box 19"/>
          <p:cNvSpPr txBox="1">
            <a:spLocks noChangeArrowheads="1"/>
          </p:cNvSpPr>
          <p:nvPr/>
        </p:nvSpPr>
        <p:spPr bwMode="auto">
          <a:xfrm>
            <a:off x="4248144" y="2765171"/>
            <a:ext cx="990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 dirty="0" smtClean="0">
                <a:solidFill>
                  <a:srgbClr val="FF0000"/>
                </a:solidFill>
                <a:latin typeface="VNI-Times" pitchFamily="2" charset="0"/>
              </a:rPr>
              <a:t>131</a:t>
            </a:r>
            <a:endParaRPr lang="en-US" altLang="en-US" sz="4000" b="1" dirty="0">
              <a:latin typeface="VNI-Times" pitchFamily="2" charset="0"/>
            </a:endParaRP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46531" y="4473598"/>
            <a:ext cx="1178858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u="sng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u="sng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40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ct val="50000"/>
              </a:spcBef>
              <a:buFontTx/>
              <a:buChar char="-"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2" descr="Book-09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9847" y="457200"/>
            <a:ext cx="2362200" cy="1981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1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0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100"/>
                            </p:stCondLst>
                            <p:childTnLst>
                              <p:par>
                                <p:cTn id="23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4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41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4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41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1383" grpId="0"/>
      <p:bldP spid="741384" grpId="0" build="allAtOnce"/>
      <p:bldP spid="741390" grpId="0" build="allAtOnce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n-US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48771" y="2473708"/>
            <a:ext cx="32766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cs typeface="Arial" panose="020B0604020202020204" pitchFamily="34" charset="0"/>
              </a:rPr>
              <a:t>a) 125 + 18 =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09522" y="3500438"/>
            <a:ext cx="3449638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 dirty="0">
                <a:solidFill>
                  <a:srgbClr val="0000FF"/>
                </a:solidFill>
                <a:cs typeface="Arial" panose="020B0604020202020204" pitchFamily="34" charset="0"/>
              </a:rPr>
              <a:t>b) 161 – 150 =   </a:t>
            </a: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80960" y="4500570"/>
            <a:ext cx="3917576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 dirty="0" smtClean="0">
                <a:solidFill>
                  <a:srgbClr val="0000FF"/>
                </a:solidFill>
                <a:cs typeface="Arial" panose="020B0604020202020204" pitchFamily="34" charset="0"/>
              </a:rPr>
              <a:t>c</a:t>
            </a:r>
            <a:r>
              <a:rPr lang="en-US" altLang="en-US" sz="3700" b="1" dirty="0">
                <a:solidFill>
                  <a:srgbClr val="0000FF"/>
                </a:solidFill>
                <a:cs typeface="Arial" panose="020B0604020202020204" pitchFamily="34" charset="0"/>
              </a:rPr>
              <a:t>) 21 x 4 = </a:t>
            </a: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380960" y="5500702"/>
            <a:ext cx="5396753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 dirty="0">
                <a:solidFill>
                  <a:srgbClr val="0000FF"/>
                </a:solidFill>
                <a:cs typeface="Arial" panose="020B0604020202020204" pitchFamily="34" charset="0"/>
              </a:rPr>
              <a:t>d) 48 : 2 = </a:t>
            </a: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0" y="27453"/>
            <a:ext cx="124833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vi-VN" altLang="en-US" sz="40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giá trị của mỗi biểu thức sau (theo mẫu)</a:t>
            </a:r>
            <a:endParaRPr lang="en-US" altLang="en-US" sz="4000" b="1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515471" y="917901"/>
            <a:ext cx="137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3500" b="1">
                <a:solidFill>
                  <a:srgbClr val="B53F2B"/>
                </a:solidFill>
                <a:latin typeface="VNI-Times" pitchFamily="2" charset="0"/>
              </a:rPr>
              <a:t>Mẫu:</a:t>
            </a:r>
            <a:r>
              <a:rPr lang="en-US" altLang="en-US" sz="3600" b="1">
                <a:solidFill>
                  <a:srgbClr val="000099"/>
                </a:solidFill>
                <a:latin typeface="VNI-Times" pitchFamily="2" charset="0"/>
              </a:rPr>
              <a:t> </a:t>
            </a:r>
            <a:endParaRPr lang="en-US" altLang="en-US" sz="3600">
              <a:solidFill>
                <a:srgbClr val="000099"/>
              </a:solidFill>
              <a:latin typeface="VNI-Times" pitchFamily="2" charset="0"/>
            </a:endParaRPr>
          </a:p>
        </p:txBody>
      </p:sp>
      <p:sp>
        <p:nvSpPr>
          <p:cNvPr id="12" name="Rectangle 32"/>
          <p:cNvSpPr>
            <a:spLocks noChangeArrowheads="1"/>
          </p:cNvSpPr>
          <p:nvPr/>
        </p:nvSpPr>
        <p:spPr bwMode="auto">
          <a:xfrm>
            <a:off x="1887071" y="928959"/>
            <a:ext cx="7696200" cy="1642785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2438400" y="1038968"/>
            <a:ext cx="23622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 dirty="0">
                <a:latin typeface="VNI-Times" pitchFamily="2" charset="0"/>
              </a:rPr>
              <a:t>284 + 10 =</a:t>
            </a:r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4722159" y="1059957"/>
            <a:ext cx="990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FF0000"/>
                </a:solidFill>
                <a:latin typeface="VNI-Times" pitchFamily="2" charset="0"/>
              </a:rPr>
              <a:t>294</a:t>
            </a:r>
            <a:endParaRPr lang="en-US" altLang="en-US" sz="3700" b="1">
              <a:latin typeface="VNI-Times" pitchFamily="2" charset="0"/>
            </a:endParaRPr>
          </a:p>
        </p:txBody>
      </p:sp>
      <p:sp>
        <p:nvSpPr>
          <p:cNvPr id="16" name="Text Box 55"/>
          <p:cNvSpPr txBox="1">
            <a:spLocks noChangeArrowheads="1"/>
          </p:cNvSpPr>
          <p:nvPr/>
        </p:nvSpPr>
        <p:spPr bwMode="auto">
          <a:xfrm>
            <a:off x="3030071" y="2466260"/>
            <a:ext cx="9906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>
                <a:solidFill>
                  <a:srgbClr val="CC0066"/>
                </a:solidFill>
                <a:cs typeface="Arial" panose="020B0604020202020204" pitchFamily="34" charset="0"/>
              </a:rPr>
              <a:t>143</a:t>
            </a:r>
          </a:p>
        </p:txBody>
      </p:sp>
      <p:sp>
        <p:nvSpPr>
          <p:cNvPr id="17" name="Text Box 56"/>
          <p:cNvSpPr txBox="1">
            <a:spLocks noChangeArrowheads="1"/>
          </p:cNvSpPr>
          <p:nvPr/>
        </p:nvSpPr>
        <p:spPr bwMode="auto">
          <a:xfrm>
            <a:off x="3167042" y="3500438"/>
            <a:ext cx="762000" cy="668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 dirty="0">
                <a:solidFill>
                  <a:srgbClr val="CC0066"/>
                </a:solidFill>
                <a:cs typeface="Arial" panose="020B0604020202020204" pitchFamily="34" charset="0"/>
              </a:rPr>
              <a:t>11</a:t>
            </a:r>
          </a:p>
        </p:txBody>
      </p:sp>
      <p:sp>
        <p:nvSpPr>
          <p:cNvPr id="18" name="Text Box 57"/>
          <p:cNvSpPr txBox="1">
            <a:spLocks noChangeArrowheads="1"/>
          </p:cNvSpPr>
          <p:nvPr/>
        </p:nvSpPr>
        <p:spPr bwMode="auto">
          <a:xfrm>
            <a:off x="2452662" y="4487874"/>
            <a:ext cx="8382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 dirty="0">
                <a:solidFill>
                  <a:srgbClr val="CC0066"/>
                </a:solidFill>
                <a:cs typeface="Arial" panose="020B0604020202020204" pitchFamily="34" charset="0"/>
              </a:rPr>
              <a:t>84</a:t>
            </a:r>
          </a:p>
        </p:txBody>
      </p:sp>
      <p:sp>
        <p:nvSpPr>
          <p:cNvPr id="19" name="Text Box 58"/>
          <p:cNvSpPr txBox="1">
            <a:spLocks noChangeArrowheads="1"/>
          </p:cNvSpPr>
          <p:nvPr/>
        </p:nvSpPr>
        <p:spPr bwMode="auto">
          <a:xfrm>
            <a:off x="2381224" y="5488006"/>
            <a:ext cx="8382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 dirty="0">
                <a:solidFill>
                  <a:srgbClr val="CC0066"/>
                </a:solidFill>
                <a:cs typeface="Arial" panose="020B0604020202020204" pitchFamily="34" charset="0"/>
              </a:rPr>
              <a:t>24</a:t>
            </a:r>
          </a:p>
        </p:txBody>
      </p:sp>
      <p:sp>
        <p:nvSpPr>
          <p:cNvPr id="20" name="Text Box 59"/>
          <p:cNvSpPr txBox="1">
            <a:spLocks noChangeArrowheads="1"/>
          </p:cNvSpPr>
          <p:nvPr/>
        </p:nvSpPr>
        <p:spPr bwMode="auto">
          <a:xfrm>
            <a:off x="495298" y="3002910"/>
            <a:ext cx="5172073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+mj-lt"/>
              </a:rPr>
              <a:t>Giá trị của biểu </a:t>
            </a:r>
            <a:r>
              <a:rPr lang="vi-VN" altLang="en-US" sz="2600" b="1" i="1" dirty="0" smtClean="0">
                <a:solidFill>
                  <a:srgbClr val="000099"/>
                </a:solidFill>
                <a:latin typeface="+mj-lt"/>
              </a:rPr>
              <a:t>thức</a:t>
            </a:r>
            <a:r>
              <a:rPr lang="en-US" altLang="en-US" sz="2600" b="1" dirty="0" smtClean="0">
                <a:latin typeface="+mj-lt"/>
              </a:rPr>
              <a:t>125 </a:t>
            </a:r>
            <a:r>
              <a:rPr lang="en-US" altLang="en-US" sz="2600" b="1" i="1" dirty="0">
                <a:latin typeface="+mj-lt"/>
              </a:rPr>
              <a:t>+ </a:t>
            </a:r>
            <a:r>
              <a:rPr lang="en-US" altLang="en-US" sz="2600" b="1" dirty="0">
                <a:latin typeface="+mj-lt"/>
              </a:rPr>
              <a:t>10</a:t>
            </a:r>
            <a:r>
              <a:rPr lang="en-US" altLang="en-US" sz="26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+mj-lt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+mj-lt"/>
              </a:rPr>
              <a:t>143</a:t>
            </a:r>
            <a:r>
              <a:rPr lang="en-US" altLang="en-US" sz="2600" b="1" i="1" dirty="0">
                <a:latin typeface="+mj-lt"/>
              </a:rPr>
              <a:t>.</a:t>
            </a:r>
          </a:p>
        </p:txBody>
      </p:sp>
      <p:sp>
        <p:nvSpPr>
          <p:cNvPr id="21" name="Text Box 60"/>
          <p:cNvSpPr txBox="1">
            <a:spLocks noChangeArrowheads="1"/>
          </p:cNvSpPr>
          <p:nvPr/>
        </p:nvSpPr>
        <p:spPr bwMode="auto">
          <a:xfrm>
            <a:off x="452398" y="4071942"/>
            <a:ext cx="530430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+mj-lt"/>
              </a:rPr>
              <a:t>Giá trị của biểu thức </a:t>
            </a:r>
            <a:r>
              <a:rPr lang="en-US" altLang="en-US" sz="2600" b="1" i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altLang="en-US" sz="2600" b="1" dirty="0">
                <a:latin typeface="+mj-lt"/>
              </a:rPr>
              <a:t>161-</a:t>
            </a:r>
            <a:r>
              <a:rPr lang="en-US" altLang="en-US" sz="2600" b="1" i="1" dirty="0">
                <a:latin typeface="+mj-lt"/>
              </a:rPr>
              <a:t> </a:t>
            </a:r>
            <a:r>
              <a:rPr lang="en-US" altLang="en-US" sz="2600" b="1" dirty="0">
                <a:latin typeface="+mj-lt"/>
              </a:rPr>
              <a:t>150</a:t>
            </a:r>
            <a:r>
              <a:rPr lang="en-US" altLang="en-US" sz="26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+mj-lt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+mj-lt"/>
              </a:rPr>
              <a:t>11</a:t>
            </a:r>
            <a:r>
              <a:rPr lang="en-US" altLang="en-US" sz="2600" b="1" i="1" dirty="0">
                <a:latin typeface="+mj-lt"/>
              </a:rPr>
              <a:t>.</a:t>
            </a:r>
          </a:p>
        </p:txBody>
      </p:sp>
      <p:sp>
        <p:nvSpPr>
          <p:cNvPr id="22" name="Text Box 61"/>
          <p:cNvSpPr txBox="1">
            <a:spLocks noChangeArrowheads="1"/>
          </p:cNvSpPr>
          <p:nvPr/>
        </p:nvSpPr>
        <p:spPr bwMode="auto">
          <a:xfrm>
            <a:off x="452398" y="5072074"/>
            <a:ext cx="49530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+mj-lt"/>
              </a:rPr>
              <a:t>Giá trị của biểu thức </a:t>
            </a:r>
            <a:r>
              <a:rPr lang="en-US" altLang="en-US" sz="2600" b="1" dirty="0">
                <a:latin typeface="+mj-lt"/>
              </a:rPr>
              <a:t>21 x 4 </a:t>
            </a:r>
            <a:r>
              <a:rPr lang="en-US" altLang="en-US" sz="26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+mj-lt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+mj-lt"/>
              </a:rPr>
              <a:t>84</a:t>
            </a:r>
            <a:r>
              <a:rPr lang="en-US" altLang="en-US" sz="2600" b="1" i="1" dirty="0">
                <a:latin typeface="+mj-lt"/>
              </a:rPr>
              <a:t>.</a:t>
            </a:r>
          </a:p>
        </p:txBody>
      </p:sp>
      <p:sp>
        <p:nvSpPr>
          <p:cNvPr id="23" name="Text Box 62"/>
          <p:cNvSpPr txBox="1">
            <a:spLocks noChangeArrowheads="1"/>
          </p:cNvSpPr>
          <p:nvPr/>
        </p:nvSpPr>
        <p:spPr bwMode="auto">
          <a:xfrm>
            <a:off x="452398" y="6072206"/>
            <a:ext cx="538755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+mj-lt"/>
              </a:rPr>
              <a:t>Giá trị của biểu thức </a:t>
            </a:r>
            <a:r>
              <a:rPr lang="en-US" altLang="en-US" sz="2600" b="1" dirty="0">
                <a:latin typeface="+mj-lt"/>
              </a:rPr>
              <a:t>48 : 2 </a:t>
            </a:r>
            <a:r>
              <a:rPr lang="en-US" altLang="en-US" sz="26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+mj-lt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+mj-lt"/>
              </a:rPr>
              <a:t>24</a:t>
            </a:r>
            <a:r>
              <a:rPr lang="en-US" altLang="en-US" sz="2600" b="1" i="1" dirty="0">
                <a:latin typeface="+mj-lt"/>
              </a:rPr>
              <a:t>.</a:t>
            </a:r>
          </a:p>
        </p:txBody>
      </p:sp>
      <p:sp>
        <p:nvSpPr>
          <p:cNvPr id="24" name="Text Box 35"/>
          <p:cNvSpPr txBox="1">
            <a:spLocks noChangeArrowheads="1"/>
          </p:cNvSpPr>
          <p:nvPr/>
        </p:nvSpPr>
        <p:spPr bwMode="auto">
          <a:xfrm>
            <a:off x="1842558" y="1824083"/>
            <a:ext cx="8754036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None/>
            </a:pPr>
            <a:r>
              <a:rPr lang="en-US" altLang="en-US" sz="3700" b="1" i="1" dirty="0">
                <a:solidFill>
                  <a:srgbClr val="000099"/>
                </a:solidFill>
                <a:latin typeface="VNI-Times" pitchFamily="2" charset="0"/>
              </a:rPr>
              <a:t> </a:t>
            </a:r>
            <a:r>
              <a:rPr lang="vi-VN" altLang="en-US" sz="3700" b="1" i="1" dirty="0">
                <a:solidFill>
                  <a:srgbClr val="000099"/>
                </a:solidFill>
                <a:latin typeface="+mj-lt"/>
              </a:rPr>
              <a:t>Giá trị của biểu thức </a:t>
            </a:r>
            <a:r>
              <a:rPr lang="en-US" altLang="en-US" sz="3700" b="1" i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altLang="en-US" sz="3700" b="1" dirty="0">
                <a:latin typeface="+mj-lt"/>
              </a:rPr>
              <a:t>284 </a:t>
            </a:r>
            <a:r>
              <a:rPr lang="en-US" altLang="en-US" sz="3700" b="1" i="1" dirty="0">
                <a:latin typeface="+mj-lt"/>
              </a:rPr>
              <a:t>+ </a:t>
            </a:r>
            <a:r>
              <a:rPr lang="en-US" altLang="en-US" sz="3700" b="1" dirty="0">
                <a:latin typeface="+mj-lt"/>
              </a:rPr>
              <a:t>10</a:t>
            </a:r>
            <a:r>
              <a:rPr lang="en-US" altLang="en-US" sz="37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vi-VN" altLang="en-US" sz="3700" b="1" dirty="0">
                <a:solidFill>
                  <a:srgbClr val="000099"/>
                </a:solidFill>
                <a:latin typeface="+mj-lt"/>
              </a:rPr>
              <a:t>là</a:t>
            </a:r>
            <a:r>
              <a:rPr lang="en-US" altLang="en-US" sz="37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altLang="en-US" sz="3700" b="1" dirty="0">
                <a:solidFill>
                  <a:srgbClr val="FF0000"/>
                </a:solidFill>
                <a:latin typeface="+mj-lt"/>
              </a:rPr>
              <a:t>294</a:t>
            </a:r>
            <a:r>
              <a:rPr lang="en-US" altLang="en-US" sz="3700" b="1" i="1" dirty="0">
                <a:latin typeface="+mj-lt"/>
              </a:rPr>
              <a:t>.</a:t>
            </a:r>
            <a:r>
              <a:rPr lang="en-US" altLang="en-US" sz="3700" b="1" dirty="0">
                <a:solidFill>
                  <a:srgbClr val="000099"/>
                </a:solidFill>
                <a:latin typeface="+mj-lt"/>
              </a:rPr>
              <a:t> </a:t>
            </a:r>
            <a:endParaRPr lang="en-US" altLang="en-US" sz="3700" dirty="0">
              <a:solidFill>
                <a:srgbClr val="000099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n-US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14300" y="-26552"/>
            <a:ext cx="1230181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54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5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altLang="en-US" sz="5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 biểu thức sau là giá trị của số nào?</a:t>
            </a:r>
            <a:endParaRPr lang="en-US" altLang="en-US" sz="5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133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52 + 23</a:t>
            </a:r>
          </a:p>
        </p:txBody>
      </p:sp>
      <p:sp>
        <p:nvSpPr>
          <p:cNvPr id="8" name="Oval 13"/>
          <p:cNvSpPr>
            <a:spLocks noChangeArrowheads="1"/>
          </p:cNvSpPr>
          <p:nvPr/>
        </p:nvSpPr>
        <p:spPr bwMode="auto">
          <a:xfrm>
            <a:off x="9296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360</a:t>
            </a: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953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84 - 32</a:t>
            </a: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7848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169 - 20 + 1</a:t>
            </a: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2133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86 : 2</a:t>
            </a: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4953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120 x 3</a:t>
            </a:r>
          </a:p>
        </p:txBody>
      </p:sp>
      <p:sp>
        <p:nvSpPr>
          <p:cNvPr id="13" name="Oval 18"/>
          <p:cNvSpPr>
            <a:spLocks noChangeArrowheads="1"/>
          </p:cNvSpPr>
          <p:nvPr/>
        </p:nvSpPr>
        <p:spPr bwMode="auto">
          <a:xfrm>
            <a:off x="7848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43</a:t>
            </a:r>
          </a:p>
        </p:txBody>
      </p:sp>
      <p:sp>
        <p:nvSpPr>
          <p:cNvPr id="14" name="Oval 19"/>
          <p:cNvSpPr>
            <a:spLocks noChangeArrowheads="1"/>
          </p:cNvSpPr>
          <p:nvPr/>
        </p:nvSpPr>
        <p:spPr bwMode="auto">
          <a:xfrm>
            <a:off x="6400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53</a:t>
            </a: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4953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52</a:t>
            </a:r>
          </a:p>
        </p:txBody>
      </p:sp>
      <p:sp>
        <p:nvSpPr>
          <p:cNvPr id="16" name="Oval 21"/>
          <p:cNvSpPr>
            <a:spLocks noChangeArrowheads="1"/>
          </p:cNvSpPr>
          <p:nvPr/>
        </p:nvSpPr>
        <p:spPr bwMode="auto">
          <a:xfrm>
            <a:off x="3505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75</a:t>
            </a:r>
          </a:p>
        </p:txBody>
      </p: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057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150</a:t>
            </a:r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7848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45 + 5 + 3</a:t>
            </a:r>
          </a:p>
        </p:txBody>
      </p:sp>
      <p:sp>
        <p:nvSpPr>
          <p:cNvPr id="19" name="Line 47"/>
          <p:cNvSpPr>
            <a:spLocks noChangeShapeType="1"/>
          </p:cNvSpPr>
          <p:nvPr/>
        </p:nvSpPr>
        <p:spPr bwMode="auto">
          <a:xfrm>
            <a:off x="2971800" y="3429000"/>
            <a:ext cx="762000" cy="6096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48"/>
          <p:cNvSpPr>
            <a:spLocks noChangeShapeType="1"/>
          </p:cNvSpPr>
          <p:nvPr/>
        </p:nvSpPr>
        <p:spPr bwMode="auto">
          <a:xfrm flipV="1">
            <a:off x="6858000" y="4419600"/>
            <a:ext cx="2438400" cy="12192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49"/>
          <p:cNvSpPr>
            <a:spLocks noChangeShapeType="1"/>
          </p:cNvSpPr>
          <p:nvPr/>
        </p:nvSpPr>
        <p:spPr bwMode="auto">
          <a:xfrm flipV="1">
            <a:off x="3962400" y="4495800"/>
            <a:ext cx="3962400" cy="9906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50"/>
          <p:cNvSpPr>
            <a:spLocks noChangeShapeType="1"/>
          </p:cNvSpPr>
          <p:nvPr/>
        </p:nvSpPr>
        <p:spPr bwMode="auto">
          <a:xfrm>
            <a:off x="5334000" y="3429000"/>
            <a:ext cx="0" cy="5334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53"/>
          <p:cNvSpPr>
            <a:spLocks noChangeShapeType="1"/>
          </p:cNvSpPr>
          <p:nvPr/>
        </p:nvSpPr>
        <p:spPr bwMode="auto">
          <a:xfrm flipH="1">
            <a:off x="3048000" y="3048000"/>
            <a:ext cx="4800600" cy="12954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54"/>
          <p:cNvSpPr>
            <a:spLocks noChangeShapeType="1"/>
          </p:cNvSpPr>
          <p:nvPr/>
        </p:nvSpPr>
        <p:spPr bwMode="auto">
          <a:xfrm flipH="1" flipV="1">
            <a:off x="7391400" y="4495800"/>
            <a:ext cx="1066800" cy="7620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22" name="Picture 2" descr="nhal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752600"/>
            <a:ext cx="1981200" cy="2381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523" name="Picture 3" descr="40083354_76150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676400"/>
            <a:ext cx="1981200" cy="2438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524" name="Picture 4" descr="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76400"/>
            <a:ext cx="2057400" cy="2438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525" name="Picture 5" descr="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52600"/>
            <a:ext cx="1676400" cy="2362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47526" name="Group 6"/>
          <p:cNvGrpSpPr/>
          <p:nvPr/>
        </p:nvGrpSpPr>
        <p:grpSpPr bwMode="auto">
          <a:xfrm>
            <a:off x="1752601" y="4772026"/>
            <a:ext cx="1452563" cy="2085975"/>
            <a:chOff x="4800" y="2928"/>
            <a:chExt cx="915" cy="1362"/>
          </a:xfrm>
        </p:grpSpPr>
        <p:pic>
          <p:nvPicPr>
            <p:cNvPr id="747527" name="Picture 7" descr="ANIMALS1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00" y="2928"/>
              <a:ext cx="915" cy="136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28" name="Text Box 8"/>
            <p:cNvSpPr txBox="1">
              <a:spLocks noChangeArrowheads="1"/>
            </p:cNvSpPr>
            <p:nvPr/>
          </p:nvSpPr>
          <p:spPr bwMode="auto">
            <a:xfrm>
              <a:off x="4992" y="3936"/>
              <a:ext cx="672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66FFFF"/>
                  </a:solidFill>
                </a:rPr>
                <a:t>150+5</a:t>
              </a:r>
            </a:p>
          </p:txBody>
        </p:sp>
      </p:grpSp>
      <p:grpSp>
        <p:nvGrpSpPr>
          <p:cNvPr id="747529" name="Group 9"/>
          <p:cNvGrpSpPr/>
          <p:nvPr/>
        </p:nvGrpSpPr>
        <p:grpSpPr bwMode="auto">
          <a:xfrm>
            <a:off x="8615364" y="5105400"/>
            <a:ext cx="2052637" cy="1244600"/>
            <a:chOff x="3408" y="3536"/>
            <a:chExt cx="1293" cy="784"/>
          </a:xfrm>
        </p:grpSpPr>
        <p:pic>
          <p:nvPicPr>
            <p:cNvPr id="747530" name="Picture 10" descr="Dog-09-june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3536"/>
              <a:ext cx="1293" cy="78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31" name="Text Box 11"/>
            <p:cNvSpPr txBox="1">
              <a:spLocks noChangeArrowheads="1"/>
            </p:cNvSpPr>
            <p:nvPr/>
          </p:nvSpPr>
          <p:spPr bwMode="auto">
            <a:xfrm>
              <a:off x="3792" y="379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chemeClr val="accent1"/>
                  </a:solidFill>
                </a:rPr>
                <a:t>5x5</a:t>
              </a:r>
            </a:p>
          </p:txBody>
        </p:sp>
      </p:grpSp>
      <p:grpSp>
        <p:nvGrpSpPr>
          <p:cNvPr id="747532" name="Group 12"/>
          <p:cNvGrpSpPr/>
          <p:nvPr/>
        </p:nvGrpSpPr>
        <p:grpSpPr bwMode="auto">
          <a:xfrm>
            <a:off x="5943600" y="5181600"/>
            <a:ext cx="2667000" cy="1333500"/>
            <a:chOff x="2544" y="3264"/>
            <a:chExt cx="1344" cy="1023"/>
          </a:xfrm>
        </p:grpSpPr>
        <p:pic>
          <p:nvPicPr>
            <p:cNvPr id="747533" name="Picture 13" descr="Chim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264"/>
              <a:ext cx="1344" cy="99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34" name="Text Box 14"/>
            <p:cNvSpPr txBox="1">
              <a:spLocks noChangeArrowheads="1"/>
            </p:cNvSpPr>
            <p:nvPr/>
          </p:nvSpPr>
          <p:spPr bwMode="auto">
            <a:xfrm>
              <a:off x="2832" y="3888"/>
              <a:ext cx="672" cy="3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1" dirty="0"/>
                <a:t>10-5-3</a:t>
              </a:r>
            </a:p>
          </p:txBody>
        </p:sp>
      </p:grpSp>
      <p:pic>
        <p:nvPicPr>
          <p:cNvPr id="747538" name="Picture 18" descr="An067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81429"/>
            <a:ext cx="2247900" cy="16914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39" name="Oval 19"/>
          <p:cNvSpPr>
            <a:spLocks noChangeArrowheads="1"/>
          </p:cNvSpPr>
          <p:nvPr/>
        </p:nvSpPr>
        <p:spPr bwMode="auto">
          <a:xfrm>
            <a:off x="2590800" y="1676400"/>
            <a:ext cx="706438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1</a:t>
            </a:r>
          </a:p>
        </p:txBody>
      </p:sp>
      <p:sp>
        <p:nvSpPr>
          <p:cNvPr id="747540" name="Oval 20"/>
          <p:cNvSpPr>
            <a:spLocks noChangeArrowheads="1"/>
          </p:cNvSpPr>
          <p:nvPr/>
        </p:nvSpPr>
        <p:spPr bwMode="auto">
          <a:xfrm>
            <a:off x="45720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2</a:t>
            </a:r>
          </a:p>
        </p:txBody>
      </p:sp>
      <p:sp>
        <p:nvSpPr>
          <p:cNvPr id="747541" name="Oval 21"/>
          <p:cNvSpPr>
            <a:spLocks noChangeArrowheads="1"/>
          </p:cNvSpPr>
          <p:nvPr/>
        </p:nvSpPr>
        <p:spPr bwMode="auto">
          <a:xfrm>
            <a:off x="73914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3</a:t>
            </a:r>
          </a:p>
        </p:txBody>
      </p:sp>
      <p:sp>
        <p:nvSpPr>
          <p:cNvPr id="747542" name="Oval 22"/>
          <p:cNvSpPr>
            <a:spLocks noChangeArrowheads="1"/>
          </p:cNvSpPr>
          <p:nvPr/>
        </p:nvSpPr>
        <p:spPr bwMode="auto">
          <a:xfrm>
            <a:off x="84582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4</a:t>
            </a:r>
          </a:p>
        </p:txBody>
      </p:sp>
      <p:sp>
        <p:nvSpPr>
          <p:cNvPr id="747546" name="Text Box 26"/>
          <p:cNvSpPr txBox="1">
            <a:spLocks noChangeArrowheads="1"/>
          </p:cNvSpPr>
          <p:nvPr/>
        </p:nvSpPr>
        <p:spPr bwMode="auto">
          <a:xfrm>
            <a:off x="90767" y="155557"/>
            <a:ext cx="1185806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vi-VN" altLang="en-US" sz="6000" b="1" i="1" dirty="0">
                <a:solidFill>
                  <a:srgbClr val="0000FF"/>
                </a:solidFill>
                <a:latin typeface="+mj-lt"/>
              </a:rPr>
              <a:t>Trò chơi:</a:t>
            </a:r>
            <a:r>
              <a:rPr lang="en-US" altLang="en-US" sz="6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6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altLang="en-US" sz="6000" b="1" dirty="0">
                <a:solidFill>
                  <a:srgbClr val="FF0000"/>
                </a:solidFill>
                <a:latin typeface="+mj-lt"/>
              </a:rPr>
              <a:t>Tìm nhà cho các con vật</a:t>
            </a:r>
            <a:endParaRPr lang="en-US" altLang="en-US" sz="6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47547" name="AutoShape 27"/>
          <p:cNvSpPr>
            <a:spLocks noChangeArrowheads="1"/>
          </p:cNvSpPr>
          <p:nvPr/>
        </p:nvSpPr>
        <p:spPr bwMode="auto">
          <a:xfrm rot="5400000">
            <a:off x="19812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rgbClr val="3333FF"/>
            </a:solidFill>
            <a:miter lim="800000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2</a:t>
            </a:r>
            <a:r>
              <a:rPr lang="en-US" alt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47548" name="AutoShape 28"/>
          <p:cNvSpPr>
            <a:spLocks noChangeArrowheads="1"/>
          </p:cNvSpPr>
          <p:nvPr/>
        </p:nvSpPr>
        <p:spPr bwMode="auto">
          <a:xfrm rot="5400000">
            <a:off x="43434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chemeClr val="accent2"/>
            </a:solidFill>
            <a:miter lim="800000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25</a:t>
            </a:r>
          </a:p>
        </p:txBody>
      </p:sp>
      <p:sp>
        <p:nvSpPr>
          <p:cNvPr id="747549" name="AutoShape 29"/>
          <p:cNvSpPr>
            <a:spLocks noChangeArrowheads="1"/>
          </p:cNvSpPr>
          <p:nvPr/>
        </p:nvSpPr>
        <p:spPr bwMode="auto">
          <a:xfrm rot="5400000">
            <a:off x="6362700" y="3848100"/>
            <a:ext cx="1143000" cy="914400"/>
          </a:xfrm>
          <a:prstGeom prst="flowChartDecision">
            <a:avLst/>
          </a:prstGeom>
          <a:noFill/>
          <a:ln w="76200" cmpd="tri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35</a:t>
            </a:r>
          </a:p>
        </p:txBody>
      </p:sp>
      <p:sp>
        <p:nvSpPr>
          <p:cNvPr id="747550" name="AutoShape 30"/>
          <p:cNvSpPr>
            <a:spLocks noChangeArrowheads="1"/>
          </p:cNvSpPr>
          <p:nvPr/>
        </p:nvSpPr>
        <p:spPr bwMode="auto">
          <a:xfrm rot="5400000">
            <a:off x="9182100" y="3848100"/>
            <a:ext cx="1219200" cy="990600"/>
          </a:xfrm>
          <a:prstGeom prst="flowChartDecision">
            <a:avLst/>
          </a:prstGeom>
          <a:noFill/>
          <a:ln w="76200" cmpd="tri">
            <a:solidFill>
              <a:srgbClr val="CC0099"/>
            </a:solidFill>
            <a:miter lim="800000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155</a:t>
            </a:r>
          </a:p>
        </p:txBody>
      </p:sp>
      <p:grpSp>
        <p:nvGrpSpPr>
          <p:cNvPr id="747556" name="Group 36"/>
          <p:cNvGrpSpPr/>
          <p:nvPr/>
        </p:nvGrpSpPr>
        <p:grpSpPr bwMode="auto">
          <a:xfrm>
            <a:off x="3809984" y="4857760"/>
            <a:ext cx="2362200" cy="1600200"/>
            <a:chOff x="-36" y="3312"/>
            <a:chExt cx="1428" cy="1008"/>
          </a:xfrm>
        </p:grpSpPr>
        <p:pic>
          <p:nvPicPr>
            <p:cNvPr id="747557" name="Picture 37" descr="Bao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" y="3312"/>
              <a:ext cx="1428" cy="100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58" name="Text Box 38"/>
            <p:cNvSpPr txBox="1">
              <a:spLocks noChangeArrowheads="1"/>
            </p:cNvSpPr>
            <p:nvPr/>
          </p:nvSpPr>
          <p:spPr bwMode="auto">
            <a:xfrm>
              <a:off x="567" y="3552"/>
              <a:ext cx="6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endParaRPr lang="en-US" altLang="en-US" sz="3600" b="1"/>
            </a:p>
          </p:txBody>
        </p:sp>
      </p:grpSp>
      <p:sp>
        <p:nvSpPr>
          <p:cNvPr id="747559" name="Text Box 39"/>
          <p:cNvSpPr txBox="1">
            <a:spLocks noChangeArrowheads="1"/>
          </p:cNvSpPr>
          <p:nvPr/>
        </p:nvSpPr>
        <p:spPr bwMode="auto">
          <a:xfrm>
            <a:off x="4800600" y="55626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/>
              <a:t>40 - 5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11" dur="2000" fill="hold"/>
                                        <p:tgtEl>
                                          <p:spTgt spid="7475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13" dur="2000" fill="hold"/>
                                        <p:tgtEl>
                                          <p:spTgt spid="7475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47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8943E-6 4.99307E-6 C -0.05713 -0.0081 -0.11283 -0.01572 -0.171 -0.02035 C -0.17933 -0.02266 -0.18766 -0.0252 -0.19638 -0.02705 C -0.20445 -0.02867 -0.21421 -0.02705 -0.22123 -0.03029 C -0.22722 -0.03306 -0.22761 -0.03907 -0.23139 -0.04369 C -0.2362 -0.04924 -0.24115 -0.05456 -0.24635 -0.06011 C -0.26835 -0.08345 -0.28617 -0.09987 -0.29659 -0.12622 C -0.30596 -0.18909 -0.29177 -0.25359 -0.31168 -0.31508 C -0.31988 -0.33981 -0.31897 -0.35669 -0.34682 -0.37425 C -0.36166 -0.40454 -0.39042 -0.41448 -0.42699 -0.43089 C -0.46278 -0.44661 -0.42972 -0.4258 -0.44729 -0.43759 " pathEditMode="relative" rAng="0" ptsTypes="ffffffffffA">
                                      <p:cBhvr>
                                        <p:cTn id="18" dur="2000" fill="hold"/>
                                        <p:tgtEl>
                                          <p:spTgt spid="747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" y="-2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32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475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846E-6 -4.63245E-6 C 0.03033 -0.01918 0.07145 -0.03513 0.10594 -0.05316 C 0.11856 -0.06957 0.10425 -0.05547 0.14108 -0.07374 C 0.15865 -0.08206 0.19092 -0.10032 0.19092 -0.10009 C 0.19821 -0.10772 0.20276 -0.11604 0.21187 -0.1232 C 0.21825 -0.12829 0.2271 -0.13268 0.23309 -0.13777 C 0.24662 -0.15094 0.25573 -0.16597 0.26848 -0.17891 C 0.27057 -0.18354 0.27942 -0.18908 0.27512 -0.19371 C 0.26458 -0.2048 0.24102 -0.21289 0.22593 -0.22283 C 0.22241 -0.22538 0.22137 -0.22861 0.21864 -0.23139 C 0.23777 -0.26953 0.22593 -0.33264 0.31794 -0.35737 C 0.32496 -0.35621 0.33225 -0.35344 0.33902 -0.35436 C 0.41932 -0.36569 0.35177 -0.36292 0.40292 -0.37517 C 0.41125 -0.37702 0.4214 -0.37702 0.4309 -0.37794 C 0.46304 -0.38673 0.49259 -0.39158 0.52994 -0.39528 C 0.55701 -0.40661 0.56612 -0.40545 0.60086 -0.41007 C 0.62442 -0.41678 0.61609 -0.41308 0.62897 -0.41863 " pathEditMode="relative" rAng="0" ptsTypes="ffffffffffffffffA">
                                      <p:cBhvr>
                                        <p:cTn id="23" dur="2000" fill="hold"/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" y="-2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2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475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7106E-6 3.18539E-6 C -0.00156 -0.04855 -0.00299 -0.12737 -0.02707 -0.16621 C -0.02902 -0.16528 -0.03123 -0.16135 -0.03292 -0.1632 C -0.03683 -0.16736 -0.03774 -0.17545 -0.0406 -0.18123 C -0.04815 -0.19718 -0.04372 -0.19025 -0.05413 -0.20227 C -0.05778 -0.22076 -0.05296 -0.2025 -0.06194 -0.22053 C -0.06416 -0.22538 -0.06507 -0.23116 -0.06754 -0.23579 C -0.07157 -0.24295 -0.07821 -0.24665 -0.08303 -0.25336 C -0.09188 -0.26607 -0.10242 -0.27878 -0.11348 -0.28664 C -0.12012 -0.29103 -0.12818 -0.29196 -0.13495 -0.29566 C -0.15317 -0.30652 -0.15708 -0.31299 -0.17712 -0.31669 C -0.24492 -0.35391 -0.33823 -0.33981 -0.40018 -0.34096 C -0.41905 -0.34582 -0.4374 -0.35507 -0.45614 -0.362 C -0.45796 -0.36408 -0.45965 -0.36662 -0.46174 -0.36824 C -0.47358 -0.37656 -0.47345 -0.36732 -0.47345 -0.37656 " pathEditMode="relative" rAng="0" ptsTypes="ffffffffffffffA">
                                      <p:cBhvr>
                                        <p:cTn id="28" dur="2000" fill="hold"/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" y="-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29"/>
                  </p:tgtEl>
                </p:cond>
              </p:nextCondLst>
            </p:seq>
          </p:childTnLst>
        </p:cTn>
      </p:par>
    </p:tnLst>
    <p:bldLst>
      <p:bldP spid="747546" grpId="0"/>
      <p:bldP spid="7475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9570" name="Group 3"/>
          <p:cNvGrpSpPr/>
          <p:nvPr/>
        </p:nvGrpSpPr>
        <p:grpSpPr bwMode="auto">
          <a:xfrm>
            <a:off x="0" y="-38100"/>
            <a:ext cx="12192000" cy="6934200"/>
            <a:chOff x="0" y="-24"/>
            <a:chExt cx="5760" cy="4368"/>
          </a:xfrm>
        </p:grpSpPr>
        <p:grpSp>
          <p:nvGrpSpPr>
            <p:cNvPr id="749571" name="Group 4"/>
            <p:cNvGrpSpPr/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749572" name="Picture 5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3" name="Picture 6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4" name="Picture 7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5" name="Picture 8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49576" name="Group 9"/>
            <p:cNvGrpSpPr/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749577" name="Picture 10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8" name="Picture 11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9" name="Picture 12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0" name="Picture 13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1" name="Picture 14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2" name="Picture 15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3" name="Picture 16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4" name="Picture 17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749585" name="Picture 18" descr="1437547881[2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3462338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9590" name="WordArt 22"/>
          <p:cNvSpPr>
            <a:spLocks noChangeArrowheads="1" noChangeShapeType="1" noTextEdit="1"/>
          </p:cNvSpPr>
          <p:nvPr/>
        </p:nvSpPr>
        <p:spPr bwMode="auto">
          <a:xfrm>
            <a:off x="1727200" y="1009650"/>
            <a:ext cx="8737600" cy="4291012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9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r>
              <a:rPr lang="en-US" sz="3600" b="1" kern="10">
                <a:ln w="9525">
                  <a:round/>
                </a:ln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 !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324</Words>
  <Application>WPS Presentation</Application>
  <PresentationFormat>Custom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/>
  <cp:lastModifiedBy>Win7</cp:lastModifiedBy>
  <cp:revision>27</cp:revision>
  <dcterms:created xsi:type="dcterms:W3CDTF">2018-12-13T02:24:41Z</dcterms:created>
  <dcterms:modified xsi:type="dcterms:W3CDTF">2018-12-18T03:53:55Z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1033-10.2.0.7587</vt:lpwstr>
  </property>
</Properties>
</file>