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3FED-DE35-4772-8F80-5B4953699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658225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514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NHIỆT LIỆT CHÀO MỪNG CÁC THẦY CÔ VỀ DỰ GIỜ</a:t>
            </a:r>
          </a:p>
          <a:p>
            <a:pPr algn="ctr"/>
            <a:r>
              <a:rPr lang="en-US" sz="40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TOÁN</a:t>
            </a:r>
            <a:endParaRPr lang="en-US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TRƯỜNG TIỂU HỌC PHÚC LỢI</a:t>
            </a:r>
          </a:p>
        </p:txBody>
      </p:sp>
      <p:pic>
        <p:nvPicPr>
          <p:cNvPr id="2053" name="Picture 5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45113"/>
            <a:ext cx="13700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6075" y="44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44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445125"/>
            <a:ext cx="13049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Ôn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cũ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 </a:t>
            </a:r>
            <a:r>
              <a:rPr lang="en-US" sz="3600" dirty="0" err="1" smtClean="0"/>
              <a:t>ABMNcó</a:t>
            </a:r>
            <a:r>
              <a:rPr lang="en-US" sz="3600" dirty="0" smtClean="0"/>
              <a:t> </a:t>
            </a:r>
            <a:r>
              <a:rPr lang="en-US" sz="3600" dirty="0" err="1" smtClean="0"/>
              <a:t>chiều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6 cm, </a:t>
            </a:r>
            <a:r>
              <a:rPr lang="en-US" sz="3600" dirty="0" err="1" smtClean="0"/>
              <a:t>chiều</a:t>
            </a:r>
            <a:r>
              <a:rPr lang="en-US" sz="3600" dirty="0" smtClean="0"/>
              <a:t> </a:t>
            </a:r>
            <a:r>
              <a:rPr lang="en-US" sz="3600" dirty="0" err="1" smtClean="0"/>
              <a:t>rộng</a:t>
            </a:r>
            <a:r>
              <a:rPr lang="en-US" sz="3600" dirty="0" smtClean="0"/>
              <a:t> 3 cm?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quy</a:t>
            </a:r>
            <a:r>
              <a:rPr lang="en-US" sz="3600" dirty="0" smtClean="0"/>
              <a:t> </a:t>
            </a:r>
            <a:r>
              <a:rPr lang="en-US" sz="3600" dirty="0" err="1" smtClean="0"/>
              <a:t>tắc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2438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2362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4419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9200" y="4267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213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6cm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3352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 cm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1905000" y="2743200"/>
            <a:ext cx="3657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52600" y="2667000"/>
            <a:ext cx="1844675" cy="1828800"/>
            <a:chOff x="1524000" y="1905000"/>
            <a:chExt cx="1844675" cy="1828800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2743200" y="19050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2133600" y="31242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2133600" y="25146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524000" y="31242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1524000" y="25146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524000" y="19050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2133600" y="19050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2743200" y="25146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2743200" y="3124200"/>
              <a:ext cx="625475" cy="609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95400" y="2286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362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4419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4419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1752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6cm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2667000"/>
            <a:ext cx="3657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62600" y="3200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 cm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2158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4444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838200" y="3276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3cm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1752600" y="2667000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5" grpId="1"/>
      <p:bldP spid="16" grpId="0"/>
      <p:bldP spid="17" grpId="0"/>
      <p:bldP spid="17" grpId="1"/>
      <p:bldP spid="19" grpId="0" animBg="1"/>
      <p:bldP spid="19" grpId="1" animBg="1"/>
      <p:bldP spid="18" grpId="0"/>
      <p:bldP spid="18" grpId="1"/>
      <p:bldP spid="32" grpId="0"/>
      <p:bldP spid="33" grpId="0"/>
      <p:bldP spid="35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1.Ví </a:t>
            </a:r>
            <a:r>
              <a:rPr lang="en-US" sz="3600" dirty="0" err="1" smtClean="0"/>
              <a:t>dụ</a:t>
            </a:r>
            <a:endParaRPr lang="en-US" sz="36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743200" y="1905000"/>
            <a:ext cx="625475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133600" y="3124200"/>
            <a:ext cx="625475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133600" y="2514600"/>
            <a:ext cx="625475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524000" y="3124200"/>
            <a:ext cx="625475" cy="609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1524000" y="2514600"/>
            <a:ext cx="625475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524000" y="1905000"/>
            <a:ext cx="625475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133600" y="1905000"/>
            <a:ext cx="625475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743200" y="2514600"/>
            <a:ext cx="625475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743200" y="3124200"/>
            <a:ext cx="625475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>
            <a:off x="304800" y="3657600"/>
            <a:ext cx="1143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09600" y="3124200"/>
            <a:ext cx="82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6600FF"/>
                </a:solidFill>
                <a:latin typeface="Tahoma" pitchFamily="34" charset="0"/>
              </a:rPr>
              <a:t>1cm</a:t>
            </a:r>
            <a:r>
              <a:rPr lang="en-US" sz="2000" b="1" baseline="30000" dirty="0">
                <a:solidFill>
                  <a:srgbClr val="6600FF"/>
                </a:solidFill>
                <a:latin typeface="Tahoma" pitchFamily="34" charset="0"/>
              </a:rPr>
              <a:t>2</a:t>
            </a:r>
            <a:endParaRPr lang="en-US" sz="2000" b="1" dirty="0">
              <a:solidFill>
                <a:srgbClr val="6600FF"/>
              </a:solidFill>
              <a:latin typeface="Tahoma" pitchFamily="34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066800" y="1676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429000" y="1600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66"/>
                </a:solidFill>
              </a:rPr>
              <a:t>B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1219200" y="3733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66"/>
                </a:solidFill>
              </a:rPr>
              <a:t>D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124200" y="3733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66"/>
                </a:solidFill>
              </a:rPr>
              <a:t>C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911725" y="1981200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r>
              <a:rPr lang="en-US" sz="2400" b="1" dirty="0">
                <a:solidFill>
                  <a:srgbClr val="FF0000"/>
                </a:solidFill>
              </a:rPr>
              <a:t> ABCD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987925" y="2514600"/>
            <a:ext cx="284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</a:rPr>
              <a:t>3 x 3 = 9 (ô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378325" y="3048000"/>
            <a:ext cx="476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3300"/>
                </a:solidFill>
              </a:rPr>
              <a:t>Diện tích mỗi ô vuông là 1 cm</a:t>
            </a:r>
            <a:r>
              <a:rPr lang="en-US" sz="2400" b="1" baseline="30000">
                <a:solidFill>
                  <a:srgbClr val="FF3300"/>
                </a:solidFill>
              </a:rPr>
              <a:t>2</a:t>
            </a:r>
            <a:r>
              <a:rPr lang="en-US" sz="2400" b="1">
                <a:solidFill>
                  <a:srgbClr val="FF3300"/>
                </a:solidFill>
              </a:rPr>
              <a:t>.</a:t>
            </a:r>
            <a:r>
              <a:rPr lang="en-US" sz="2400" b="1">
                <a:solidFill>
                  <a:srgbClr val="FF33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78325" y="3581400"/>
            <a:ext cx="459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Diện tích hình vuông ABCD là: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216525" y="4114800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3 x 3 = 9 (cm</a:t>
            </a:r>
            <a:r>
              <a:rPr lang="en-US" sz="2400" b="1" baseline="30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14400" y="5334000"/>
            <a:ext cx="7458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i="1" dirty="0" err="1">
                <a:solidFill>
                  <a:srgbClr val="FF0066"/>
                </a:solidFill>
              </a:rPr>
              <a:t>Muốn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tính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diện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tích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hình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vuông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ta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lấy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</a:p>
          <a:p>
            <a:pPr eaLnBrk="0" hangingPunct="0"/>
            <a:r>
              <a:rPr lang="en-US" sz="3600" b="1" i="1" dirty="0" err="1">
                <a:solidFill>
                  <a:srgbClr val="FF0066"/>
                </a:solidFill>
              </a:rPr>
              <a:t>độ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dài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một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cạnh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nhân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với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chính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nó</a:t>
            </a:r>
            <a:r>
              <a:rPr lang="en-US" sz="3600" b="1" i="1" dirty="0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24000"/>
            <a:ext cx="2362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295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505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762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5cm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486400" y="1548825"/>
            <a:ext cx="1524000" cy="157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1219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12440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762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2cm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495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vuông</a:t>
            </a:r>
            <a:r>
              <a:rPr lang="en-US" sz="2800" dirty="0" smtClean="0"/>
              <a:t> PQST:</a:t>
            </a:r>
          </a:p>
          <a:p>
            <a:r>
              <a:rPr lang="en-US" sz="2800" dirty="0" smtClean="0"/>
              <a:t>          5 x 5 = 25 </a:t>
            </a:r>
            <a:endParaRPr lang="en-US" sz="2800" dirty="0"/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286000" y="4953000"/>
            <a:ext cx="859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(cm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4495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vuông</a:t>
            </a:r>
            <a:r>
              <a:rPr lang="en-US" sz="2800" dirty="0" smtClean="0"/>
              <a:t> MNOP:</a:t>
            </a:r>
          </a:p>
          <a:p>
            <a:r>
              <a:rPr lang="en-US" sz="2800" dirty="0" smtClean="0"/>
              <a:t>          2 x 2 = 4 </a:t>
            </a:r>
            <a:endParaRPr lang="en-US" sz="2800" dirty="0"/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6553200" y="4953000"/>
            <a:ext cx="859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(cm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45720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 sz="4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286000" y="2057400"/>
            <a:ext cx="2286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86000" y="12192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.VnTime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363788" y="2057400"/>
            <a:ext cx="19796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.VnTime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524000"/>
            <a:ext cx="8991600" cy="2590800"/>
            <a:chOff x="192" y="1536"/>
            <a:chExt cx="5423" cy="1152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304"/>
              <a:ext cx="5423" cy="384"/>
              <a:chOff x="227" y="1104"/>
              <a:chExt cx="5423" cy="384"/>
            </a:xfrm>
          </p:grpSpPr>
          <p:sp>
            <p:nvSpPr>
              <p:cNvPr id="4132" name="Rectangle 16"/>
              <p:cNvSpPr>
                <a:spLocks noChangeArrowheads="1"/>
              </p:cNvSpPr>
              <p:nvPr/>
            </p:nvSpPr>
            <p:spPr bwMode="auto"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33" name="Rectangle 17"/>
              <p:cNvSpPr>
                <a:spLocks noChangeArrowheads="1"/>
              </p:cNvSpPr>
              <p:nvPr/>
            </p:nvSpPr>
            <p:spPr bwMode="auto"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34" name="Rectangle 18"/>
              <p:cNvSpPr>
                <a:spLocks noChangeArrowheads="1"/>
              </p:cNvSpPr>
              <p:nvPr/>
            </p:nvSpPr>
            <p:spPr bwMode="auto"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35" name="Rectangle 19"/>
              <p:cNvSpPr>
                <a:spLocks noChangeArrowheads="1"/>
              </p:cNvSpPr>
              <p:nvPr/>
            </p:nvSpPr>
            <p:spPr bwMode="auto"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92" y="1536"/>
              <a:ext cx="5423" cy="384"/>
              <a:chOff x="227" y="1104"/>
              <a:chExt cx="5423" cy="384"/>
            </a:xfrm>
          </p:grpSpPr>
          <p:sp>
            <p:nvSpPr>
              <p:cNvPr id="4128" name="Rectangle 21"/>
              <p:cNvSpPr>
                <a:spLocks noChangeArrowheads="1"/>
              </p:cNvSpPr>
              <p:nvPr/>
            </p:nvSpPr>
            <p:spPr bwMode="auto"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29" name="Rectangle 22"/>
              <p:cNvSpPr>
                <a:spLocks noChangeArrowheads="1"/>
              </p:cNvSpPr>
              <p:nvPr/>
            </p:nvSpPr>
            <p:spPr bwMode="auto"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30" name="Rectangle 23"/>
              <p:cNvSpPr>
                <a:spLocks noChangeArrowheads="1"/>
              </p:cNvSpPr>
              <p:nvPr/>
            </p:nvSpPr>
            <p:spPr bwMode="auto"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31" name="Rectangle 24"/>
              <p:cNvSpPr>
                <a:spLocks noChangeArrowheads="1"/>
              </p:cNvSpPr>
              <p:nvPr/>
            </p:nvSpPr>
            <p:spPr bwMode="auto"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92" y="1920"/>
              <a:ext cx="5423" cy="384"/>
              <a:chOff x="227" y="1104"/>
              <a:chExt cx="5423" cy="384"/>
            </a:xfrm>
          </p:grpSpPr>
          <p:sp>
            <p:nvSpPr>
              <p:cNvPr id="4124" name="Rectangle 26"/>
              <p:cNvSpPr>
                <a:spLocks noChangeArrowheads="1"/>
              </p:cNvSpPr>
              <p:nvPr/>
            </p:nvSpPr>
            <p:spPr bwMode="auto"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25" name="Rectangle 27"/>
              <p:cNvSpPr>
                <a:spLocks noChangeArrowheads="1"/>
              </p:cNvSpPr>
              <p:nvPr/>
            </p:nvSpPr>
            <p:spPr bwMode="auto"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26" name="Rectangle 28"/>
              <p:cNvSpPr>
                <a:spLocks noChangeArrowheads="1"/>
              </p:cNvSpPr>
              <p:nvPr/>
            </p:nvSpPr>
            <p:spPr bwMode="auto"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4127" name="Rectangle 29"/>
              <p:cNvSpPr>
                <a:spLocks noChangeArrowheads="1"/>
              </p:cNvSpPr>
              <p:nvPr/>
            </p:nvSpPr>
            <p:spPr bwMode="auto"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0" y="1676400"/>
            <a:ext cx="2326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F3300"/>
                </a:solidFill>
              </a:rPr>
              <a:t>Cạnh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hình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vuông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-76200" y="2590800"/>
            <a:ext cx="246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</a:rPr>
              <a:t>Chu vi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381000" y="3276600"/>
            <a:ext cx="1680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0" hangingPunct="0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3048000" y="1633538"/>
            <a:ext cx="987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6600FF"/>
                </a:solidFill>
              </a:rPr>
              <a:t>3cm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5181600" y="1587500"/>
            <a:ext cx="987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6600FF"/>
                </a:solidFill>
              </a:rPr>
              <a:t>5cm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162800" y="1611313"/>
            <a:ext cx="1221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6600FF"/>
                </a:solidFill>
              </a:rPr>
              <a:t>10cm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2236104" y="2590800"/>
            <a:ext cx="23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accent2"/>
                </a:solidFill>
              </a:rPr>
              <a:t>3 x 4 = 12 (cm)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2226371" y="3352800"/>
            <a:ext cx="2193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accent2"/>
                </a:solidFill>
              </a:rPr>
              <a:t>3 x 3 = 9(cm</a:t>
            </a:r>
            <a:r>
              <a:rPr lang="en-US" sz="2800" b="1" baseline="30000" dirty="0">
                <a:solidFill>
                  <a:schemeClr val="accent2"/>
                </a:solidFill>
              </a:rPr>
              <a:t>2</a:t>
            </a:r>
            <a:r>
              <a:rPr lang="en-US" sz="28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4495800" y="2590800"/>
            <a:ext cx="2254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660033"/>
                </a:solidFill>
              </a:rPr>
              <a:t>5 x 4 = 20(cm)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6781800" y="2590800"/>
            <a:ext cx="1532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66"/>
                </a:solidFill>
              </a:rPr>
              <a:t>10 x 4 = 40</a:t>
            </a:r>
          </a:p>
        </p:txBody>
      </p:sp>
      <p:sp>
        <p:nvSpPr>
          <p:cNvPr id="4116" name="Text Box 42"/>
          <p:cNvSpPr txBox="1">
            <a:spLocks noChangeArrowheads="1"/>
          </p:cNvSpPr>
          <p:nvPr/>
        </p:nvSpPr>
        <p:spPr bwMode="auto">
          <a:xfrm>
            <a:off x="0" y="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600" b="1" i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6629400" y="35052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66"/>
                </a:solidFill>
              </a:rPr>
              <a:t>10 x 10 = 100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8332787" y="3505200"/>
            <a:ext cx="859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66"/>
                </a:solidFill>
              </a:rPr>
              <a:t>(cm</a:t>
            </a:r>
            <a:r>
              <a:rPr lang="en-US" sz="2400" b="1" baseline="30000" dirty="0" smtClean="0">
                <a:solidFill>
                  <a:srgbClr val="FF0066"/>
                </a:solidFill>
              </a:rPr>
              <a:t>2</a:t>
            </a:r>
            <a:r>
              <a:rPr lang="en-US" sz="2400" b="1" dirty="0" smtClean="0">
                <a:solidFill>
                  <a:srgbClr val="FF0066"/>
                </a:solidFill>
              </a:rPr>
              <a:t>)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4400276" y="3429000"/>
            <a:ext cx="2457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660033"/>
                </a:solidFill>
              </a:rPr>
              <a:t>5 x 5 = 25 (cm</a:t>
            </a:r>
            <a:r>
              <a:rPr lang="en-US" sz="2800" b="1" baseline="30000" dirty="0">
                <a:solidFill>
                  <a:srgbClr val="660033"/>
                </a:solidFill>
              </a:rPr>
              <a:t>2</a:t>
            </a:r>
            <a:r>
              <a:rPr lang="en-US" sz="2800" b="1" dirty="0">
                <a:solidFill>
                  <a:srgbClr val="660033"/>
                </a:solidFill>
              </a:rPr>
              <a:t>)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8120062" y="2590800"/>
            <a:ext cx="755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66"/>
                </a:solidFill>
              </a:rPr>
              <a:t>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/>
      <p:bldP spid="6175" grpId="0"/>
      <p:bldP spid="6176" grpId="0"/>
      <p:bldP spid="6177" grpId="0"/>
      <p:bldP spid="6178" grpId="0"/>
      <p:bldP spid="6179" grpId="0"/>
      <p:bldP spid="6180" grpId="0"/>
      <p:bldP spid="6181" grpId="0"/>
      <p:bldP spid="6182" grpId="0"/>
      <p:bldP spid="6184" grpId="0"/>
      <p:bldP spid="4116" grpId="0"/>
      <p:bldP spid="6188" grpId="0"/>
      <p:bldP spid="6189" grpId="0"/>
      <p:bldP spid="6192" grpId="0"/>
      <p:bldP spid="6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80mm.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81000" y="3124200"/>
            <a:ext cx="1981200" cy="19812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58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80mm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267200" y="1676400"/>
            <a:ext cx="487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80mm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 8 cm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 x 8 = 64 (cm</a:t>
            </a:r>
            <a:r>
              <a:rPr lang="en-US" sz="3200" baseline="30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64 cm</a:t>
            </a:r>
            <a:r>
              <a:rPr lang="en-US" sz="3200" baseline="30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/>
      <p:bldP spid="7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20cm.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09600" y="2133600"/>
            <a:ext cx="2590800" cy="2590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182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E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00400" y="1905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76600" y="4343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H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8600" y="4343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K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343400" y="1828800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FF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FF00FF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         20: 4 = 5 (cm)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Diện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tích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        5 x 5 = 25 ( cm</a:t>
            </a:r>
            <a:r>
              <a:rPr lang="en-US" sz="2800" b="1" baseline="30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          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Đáp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: 25 cm</a:t>
            </a:r>
            <a:r>
              <a:rPr lang="en-US" sz="2800" b="1" baseline="30000" dirty="0">
                <a:solidFill>
                  <a:schemeClr val="accent2"/>
                </a:solidFill>
                <a:latin typeface="Times New Roman" pitchFamily="18" charset="0"/>
              </a:rPr>
              <a:t>2.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90600" y="48768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Chu vi 20cm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 animBg="1"/>
      <p:bldP spid="8202" grpId="0"/>
      <p:bldP spid="8203" grpId="0"/>
      <p:bldP spid="8204" grpId="0"/>
      <p:bldP spid="8205" grpId="0"/>
      <p:bldP spid="8206" grpId="0"/>
      <p:bldP spid="8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.VnTime" pitchFamily="34" charset="0"/>
              </a:rPr>
              <a:t>%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vi-VN" sz="2800" smtClean="0">
              <a:latin typeface=".VnTime" pitchFamily="34" charset="0"/>
            </a:endParaRPr>
          </a:p>
        </p:txBody>
      </p:sp>
      <p:pic>
        <p:nvPicPr>
          <p:cNvPr id="2055" name="Picture 5" descr="Pla019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400050" y="731838"/>
            <a:ext cx="82296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65532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22424"/>
              </a:avLst>
            </a:prstTxWarp>
          </a:bodyPr>
          <a:lstStyle/>
          <a:p>
            <a:pPr algn="ctr">
              <a:defRPr/>
            </a:pPr>
            <a:r>
              <a:rPr lang="pt-BR" sz="48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Xin chân thành cảm ơn các thầy cô giáo và các em học sinh</a:t>
            </a:r>
            <a:endParaRPr lang="en-US" sz="4800" kern="10" dirty="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1295400" y="3962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b="0" i="0" u="none">
              <a:latin typeface=".VnAristote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14400" y="2819400"/>
            <a:ext cx="7239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chúc các thầy cô mạnh khỏe!</a:t>
            </a:r>
          </a:p>
          <a:p>
            <a:pPr algn="ctr">
              <a:spcBef>
                <a:spcPct val="50000"/>
              </a:spcBef>
            </a:pPr>
            <a:r>
              <a:rPr lang="en-US" sz="2800" i="0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tốt!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2438400" y="5465763"/>
          <a:ext cx="4267200" cy="1392237"/>
        </p:xfrm>
        <a:graphic>
          <a:graphicData uri="http://schemas.openxmlformats.org/presentationml/2006/ole">
            <p:oleObj spid="_x0000_s1026" name="CorelDRAW" r:id="rId4" imgW="9307080" imgH="1575720" progId="">
              <p:embed/>
            </p:oleObj>
          </a:graphicData>
        </a:graphic>
      </p:graphicFrame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6705600" y="228600"/>
          <a:ext cx="2057400" cy="1543050"/>
        </p:xfrm>
        <a:graphic>
          <a:graphicData uri="http://schemas.openxmlformats.org/presentationml/2006/ole">
            <p:oleObj spid="_x0000_s1027" name="Clip" r:id="rId5" imgW="4435200" imgH="3328560" progId="">
              <p:embed/>
            </p:oleObj>
          </a:graphicData>
        </a:graphic>
      </p:graphicFrame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381000" y="3886200"/>
          <a:ext cx="3057525" cy="2292350"/>
        </p:xfrm>
        <a:graphic>
          <a:graphicData uri="http://schemas.openxmlformats.org/presentationml/2006/ole">
            <p:oleObj spid="_x0000_s1028" name="Clip" r:id="rId6" imgW="4435200" imgH="332856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366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CorelDRAW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%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 MAY</dc:creator>
  <cp:lastModifiedBy>Win7</cp:lastModifiedBy>
  <cp:revision>16</cp:revision>
  <dcterms:created xsi:type="dcterms:W3CDTF">2006-08-16T00:00:00Z</dcterms:created>
  <dcterms:modified xsi:type="dcterms:W3CDTF">2018-04-22T14:55:40Z</dcterms:modified>
</cp:coreProperties>
</file>