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1" r:id="rId5"/>
    <p:sldId id="260" r:id="rId6"/>
    <p:sldId id="272" r:id="rId7"/>
    <p:sldId id="267" r:id="rId8"/>
    <p:sldId id="273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E02B1"/>
    <a:srgbClr val="33CCCC"/>
    <a:srgbClr val="00FFFF"/>
    <a:srgbClr val="CC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2181" autoAdjust="0"/>
  </p:normalViewPr>
  <p:slideViewPr>
    <p:cSldViewPr snapToGrid="0">
      <p:cViewPr varScale="1">
        <p:scale>
          <a:sx n="80" d="100"/>
          <a:sy n="80" d="100"/>
        </p:scale>
        <p:origin x="-96" y="-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15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32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09738" y="109538"/>
            <a:ext cx="8772525" cy="663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800664" y="2180490"/>
            <a:ext cx="85250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</a:rPr>
              <a:t>Tiết</a:t>
            </a:r>
            <a:r>
              <a:rPr lang="en-US" sz="4000" b="1" dirty="0" smtClean="0">
                <a:solidFill>
                  <a:schemeClr val="bg1"/>
                </a:solidFill>
              </a:rPr>
              <a:t>  111: cm</a:t>
            </a:r>
            <a:r>
              <a:rPr lang="en-US" sz="4000" b="1" baseline="30000" dirty="0" smtClean="0">
                <a:solidFill>
                  <a:schemeClr val="bg1"/>
                </a:solidFill>
              </a:rPr>
              <a:t>3</a:t>
            </a:r>
            <a:r>
              <a:rPr lang="en-US" sz="4000" b="1" dirty="0" smtClean="0">
                <a:solidFill>
                  <a:schemeClr val="bg1"/>
                </a:solidFill>
              </a:rPr>
              <a:t>, dm</a:t>
            </a:r>
            <a:r>
              <a:rPr lang="en-US" sz="4000" b="1" baseline="30000" dirty="0" smtClean="0">
                <a:solidFill>
                  <a:schemeClr val="bg1"/>
                </a:solidFill>
              </a:rPr>
              <a:t>3</a:t>
            </a:r>
            <a:endParaRPr lang="en-US" sz="4000" b="1" baseline="30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85608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320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32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028128" y="1195753"/>
            <a:ext cx="2967097" cy="506437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Kiểm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tra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bài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cũ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: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177000" y="4414838"/>
            <a:ext cx="77501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A </a:t>
            </a:r>
            <a:r>
              <a:rPr lang="en-US" sz="3200" b="1" dirty="0" err="1" smtClean="0">
                <a:solidFill>
                  <a:srgbClr val="0033CC"/>
                </a:solidFill>
                <a:latin typeface="Arial" charset="0"/>
              </a:rPr>
              <a:t>gồm</a:t>
            </a:r>
            <a:r>
              <a:rPr lang="en-US" sz="3200" b="1" dirty="0" smtClean="0">
                <a:solidFill>
                  <a:srgbClr val="0033CC"/>
                </a:solidFill>
                <a:latin typeface="Arial" charset="0"/>
              </a:rPr>
              <a:t> ....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lập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phương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nhỏ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endParaRPr lang="en-US" sz="3200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162932" y="4978788"/>
            <a:ext cx="85003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B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gồm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smtClean="0">
                <a:solidFill>
                  <a:srgbClr val="0033CC"/>
                </a:solidFill>
                <a:latin typeface="Arial" charset="0"/>
              </a:rPr>
              <a:t>....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lập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phương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nhỏ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   </a:t>
            </a:r>
            <a:endParaRPr lang="en-US" sz="3200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392703" y="5519365"/>
            <a:ext cx="95250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Thể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tích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của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A </a:t>
            </a:r>
            <a:r>
              <a:rPr lang="en-US" sz="3200" b="1" dirty="0" smtClean="0">
                <a:solidFill>
                  <a:srgbClr val="0033CC"/>
                </a:solidFill>
                <a:latin typeface="Arial" charset="0"/>
              </a:rPr>
              <a:t> ............ 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thể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tích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của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Arial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Arial" charset="0"/>
              </a:rPr>
              <a:t> B</a:t>
            </a:r>
            <a:endParaRPr lang="en-US" sz="3200" dirty="0">
              <a:solidFill>
                <a:srgbClr val="0033CC"/>
              </a:solidFill>
              <a:latin typeface="Arial" charset="0"/>
            </a:endParaRPr>
          </a:p>
        </p:txBody>
      </p:sp>
      <p:grpSp>
        <p:nvGrpSpPr>
          <p:cNvPr id="24" name="Group 146"/>
          <p:cNvGrpSpPr>
            <a:grpSpLocks/>
          </p:cNvGrpSpPr>
          <p:nvPr/>
        </p:nvGrpSpPr>
        <p:grpSpPr bwMode="auto">
          <a:xfrm>
            <a:off x="7866603" y="2992217"/>
            <a:ext cx="1585912" cy="809625"/>
            <a:chOff x="3081" y="2016"/>
            <a:chExt cx="999" cy="510"/>
          </a:xfrm>
        </p:grpSpPr>
        <p:sp>
          <p:nvSpPr>
            <p:cNvPr id="25" name="AutoShape 27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" name="AutoShape 28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7" name="AutoShape 29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8" name="AutoShape 30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" name="AutoShape 31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" name="AutoShape 32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1" name="AutoShape 33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2" name="AutoShape 34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3" name="AutoShape 43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" name="AutoShape 45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5" name="Group 111"/>
          <p:cNvGrpSpPr>
            <a:grpSpLocks/>
          </p:cNvGrpSpPr>
          <p:nvPr/>
        </p:nvGrpSpPr>
        <p:grpSpPr bwMode="auto">
          <a:xfrm>
            <a:off x="3134863" y="2978809"/>
            <a:ext cx="2357437" cy="795337"/>
            <a:chOff x="894" y="1140"/>
            <a:chExt cx="1485" cy="501"/>
          </a:xfrm>
        </p:grpSpPr>
        <p:sp>
          <p:nvSpPr>
            <p:cNvPr id="36" name="AutoShape 48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7" name="AutoShape 49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8" name="AutoShape 50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9" name="AutoShape 51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0" name="AutoShape 7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" name="AutoShape 99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2" name="AutoShape 100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3" name="AutoShape 101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4" name="AutoShape 102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5" name="AutoShape 103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46" name="Group 110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47" name="AutoShape 105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8" name="AutoShape 106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9" name="AutoShape 107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0" name="AutoShape 108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1" name="AutoShape 109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2" name="Group 129"/>
          <p:cNvGrpSpPr>
            <a:grpSpLocks/>
          </p:cNvGrpSpPr>
          <p:nvPr/>
        </p:nvGrpSpPr>
        <p:grpSpPr bwMode="auto">
          <a:xfrm>
            <a:off x="3130100" y="2563307"/>
            <a:ext cx="2357438" cy="795338"/>
            <a:chOff x="894" y="1140"/>
            <a:chExt cx="1485" cy="501"/>
          </a:xfrm>
        </p:grpSpPr>
        <p:sp>
          <p:nvSpPr>
            <p:cNvPr id="53" name="AutoShape 130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4" name="AutoShape 131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5" name="AutoShape 132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6" name="AutoShape 133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7" name="AutoShape 134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8" name="AutoShape 135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9" name="AutoShape 136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0" name="AutoShape 137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1" name="AutoShape 138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2" name="AutoShape 139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63" name="Group 140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64" name="AutoShape 141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65" name="AutoShape 142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66" name="AutoShape 143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67" name="AutoShape 144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68" name="AutoShape 145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79" name="Group 112"/>
          <p:cNvGrpSpPr>
            <a:grpSpLocks/>
          </p:cNvGrpSpPr>
          <p:nvPr/>
        </p:nvGrpSpPr>
        <p:grpSpPr bwMode="auto">
          <a:xfrm>
            <a:off x="3130100" y="2161481"/>
            <a:ext cx="2357438" cy="795338"/>
            <a:chOff x="894" y="1140"/>
            <a:chExt cx="1485" cy="501"/>
          </a:xfrm>
        </p:grpSpPr>
        <p:sp>
          <p:nvSpPr>
            <p:cNvPr id="80" name="AutoShape 113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1" name="AutoShape 114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2" name="AutoShape 115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" name="AutoShape 116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4" name="AutoShape 117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5" name="AutoShape 118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6" name="AutoShape 119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7" name="AutoShape 120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8" name="AutoShape 121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9" name="AutoShape 122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90" name="Group 123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91" name="AutoShape 124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2" name="AutoShape 125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3" name="AutoShape 126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4" name="AutoShape 127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5" name="AutoShape 128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96" name="Group 147"/>
          <p:cNvGrpSpPr>
            <a:grpSpLocks/>
          </p:cNvGrpSpPr>
          <p:nvPr/>
        </p:nvGrpSpPr>
        <p:grpSpPr bwMode="auto">
          <a:xfrm>
            <a:off x="7866600" y="2583742"/>
            <a:ext cx="1585912" cy="809625"/>
            <a:chOff x="3081" y="2016"/>
            <a:chExt cx="999" cy="510"/>
          </a:xfrm>
        </p:grpSpPr>
        <p:sp>
          <p:nvSpPr>
            <p:cNvPr id="97" name="AutoShape 148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8" name="AutoShape 149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9" name="AutoShape 150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0" name="AutoShape 151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1" name="AutoShape 152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2" name="AutoShape 153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" name="AutoShape 154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" name="AutoShape 155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5" name="AutoShape 156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6" name="AutoShape 157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69" name="Group 92"/>
          <p:cNvGrpSpPr>
            <a:grpSpLocks/>
          </p:cNvGrpSpPr>
          <p:nvPr/>
        </p:nvGrpSpPr>
        <p:grpSpPr bwMode="auto">
          <a:xfrm>
            <a:off x="7865056" y="2188234"/>
            <a:ext cx="1585913" cy="809625"/>
            <a:chOff x="3177" y="2850"/>
            <a:chExt cx="999" cy="510"/>
          </a:xfrm>
        </p:grpSpPr>
        <p:sp>
          <p:nvSpPr>
            <p:cNvPr id="70" name="AutoShape 81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1" name="AutoShape 82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" name="AutoShape 83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" name="AutoShape 84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4" name="AutoShape 85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5" name="AutoShape 86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6" name="AutoShape 87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7" name="AutoShape 88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8" name="AutoShape 89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7" name="Rectangle 15"/>
          <p:cNvSpPr>
            <a:spLocks noChangeArrowheads="1"/>
          </p:cNvSpPr>
          <p:nvPr/>
        </p:nvSpPr>
        <p:spPr bwMode="auto">
          <a:xfrm>
            <a:off x="7405508" y="3776004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dirty="0" err="1">
                <a:latin typeface="Arial" charset="0"/>
              </a:rPr>
              <a:t>Hình</a:t>
            </a:r>
            <a:r>
              <a:rPr lang="en-US" sz="2800" dirty="0">
                <a:latin typeface="Arial" charset="0"/>
              </a:rPr>
              <a:t> B </a:t>
            </a:r>
          </a:p>
        </p:txBody>
      </p:sp>
      <p:sp>
        <p:nvSpPr>
          <p:cNvPr id="108" name="Rectangle 14"/>
          <p:cNvSpPr>
            <a:spLocks noChangeArrowheads="1"/>
          </p:cNvSpPr>
          <p:nvPr/>
        </p:nvSpPr>
        <p:spPr bwMode="auto">
          <a:xfrm>
            <a:off x="3135960" y="3795932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dirty="0" err="1">
                <a:latin typeface="Arial" charset="0"/>
              </a:rPr>
              <a:t>Hình</a:t>
            </a:r>
            <a:r>
              <a:rPr lang="en-US" sz="2800" dirty="0">
                <a:latin typeface="Arial" charset="0"/>
              </a:rPr>
              <a:t> A </a:t>
            </a:r>
          </a:p>
        </p:txBody>
      </p:sp>
      <p:sp>
        <p:nvSpPr>
          <p:cNvPr id="109" name="Rectangle 9"/>
          <p:cNvSpPr>
            <a:spLocks noChangeArrowheads="1"/>
          </p:cNvSpPr>
          <p:nvPr/>
        </p:nvSpPr>
        <p:spPr bwMode="auto">
          <a:xfrm>
            <a:off x="4501833" y="4532137"/>
            <a:ext cx="685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45</a:t>
            </a:r>
          </a:p>
        </p:txBody>
      </p:sp>
      <p:sp>
        <p:nvSpPr>
          <p:cNvPr id="110" name="Rectangle 10"/>
          <p:cNvSpPr>
            <a:spLocks noChangeArrowheads="1"/>
          </p:cNvSpPr>
          <p:nvPr/>
        </p:nvSpPr>
        <p:spPr bwMode="auto">
          <a:xfrm>
            <a:off x="4539164" y="5077262"/>
            <a:ext cx="685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26</a:t>
            </a:r>
          </a:p>
        </p:txBody>
      </p:sp>
      <p:sp>
        <p:nvSpPr>
          <p:cNvPr id="111" name="Rectangle 11"/>
          <p:cNvSpPr>
            <a:spLocks noChangeArrowheads="1"/>
          </p:cNvSpPr>
          <p:nvPr/>
        </p:nvSpPr>
        <p:spPr bwMode="auto">
          <a:xfrm>
            <a:off x="5453574" y="5532119"/>
            <a:ext cx="12954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lớn</a:t>
            </a:r>
            <a:r>
              <a:rPr lang="en-US" sz="32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charset="0"/>
              </a:rPr>
              <a:t>hơn</a:t>
            </a:r>
            <a:endParaRPr lang="en-US" sz="3200" b="1" dirty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/>
      <p:bldP spid="23" grpId="0"/>
      <p:bldP spid="107" grpId="0"/>
      <p:bldP spid="108" grpId="0"/>
      <p:bldP spid="109" grpId="0" animBg="1"/>
      <p:bldP spid="110" grpId="0" animBg="1"/>
      <p:bldP spid="1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870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XĂNG-TI-MÉT KHỐI. ĐỀ-XI-MÉT KHỐI</a:t>
            </a:r>
            <a:endParaRPr lang="en-US" altLang="en-US" sz="2000" b="1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028128" y="1244988"/>
            <a:ext cx="441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4" eaLnBrk="1" hangingPunct="1">
              <a:spcBef>
                <a:spcPct val="50000"/>
              </a:spcBef>
            </a:pPr>
            <a:r>
              <a:rPr lang="en-US" sz="2800" b="1" dirty="0" smtClean="0"/>
              <a:t>a) </a:t>
            </a:r>
            <a:r>
              <a:rPr lang="en-US" sz="2800" b="1" dirty="0" err="1" smtClean="0"/>
              <a:t>Xăng-ti-mét</a:t>
            </a:r>
            <a:r>
              <a:rPr lang="en-US" sz="2800" b="1" dirty="0" smtClean="0"/>
              <a:t> </a:t>
            </a:r>
            <a:r>
              <a:rPr lang="en-US" sz="2800" b="1" dirty="0" err="1"/>
              <a:t>khối</a:t>
            </a:r>
            <a:r>
              <a:rPr lang="en-US" sz="2800" b="1" dirty="0"/>
              <a:t>.</a:t>
            </a:r>
          </a:p>
        </p:txBody>
      </p:sp>
      <p:sp>
        <p:nvSpPr>
          <p:cNvPr id="42" name="AutoShape 9"/>
          <p:cNvSpPr>
            <a:spLocks noChangeArrowheads="1"/>
          </p:cNvSpPr>
          <p:nvPr/>
        </p:nvSpPr>
        <p:spPr bwMode="auto">
          <a:xfrm>
            <a:off x="1257854" y="1828795"/>
            <a:ext cx="1091451" cy="1089073"/>
          </a:xfrm>
          <a:prstGeom prst="cube">
            <a:avLst>
              <a:gd name="adj" fmla="val 28875"/>
            </a:avLst>
          </a:prstGeom>
          <a:solidFill>
            <a:schemeClr val="accent1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Text Box 21"/>
          <p:cNvSpPr txBox="1">
            <a:spLocks noChangeArrowheads="1"/>
          </p:cNvSpPr>
          <p:nvPr/>
        </p:nvSpPr>
        <p:spPr bwMode="auto">
          <a:xfrm>
            <a:off x="2654106" y="1740869"/>
            <a:ext cx="892360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 dirty="0" err="1"/>
              <a:t>Xăng</a:t>
            </a:r>
            <a:r>
              <a:rPr lang="vi-VN" sz="3200" i="1" dirty="0"/>
              <a:t>-</a:t>
            </a:r>
            <a:r>
              <a:rPr lang="en-US" sz="3200" i="1" dirty="0" err="1"/>
              <a:t>ti</a:t>
            </a:r>
            <a:r>
              <a:rPr lang="vi-VN" sz="3200" i="1" dirty="0"/>
              <a:t>-</a:t>
            </a:r>
            <a:r>
              <a:rPr lang="en-US" sz="3200" i="1" dirty="0" err="1"/>
              <a:t>mét</a:t>
            </a:r>
            <a:r>
              <a:rPr lang="en-US" sz="3200" i="1" dirty="0"/>
              <a:t> </a:t>
            </a:r>
            <a:r>
              <a:rPr lang="en-US" sz="3200" i="1" dirty="0" err="1"/>
              <a:t>khối</a:t>
            </a:r>
            <a:r>
              <a:rPr lang="en-US" sz="3200" i="1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thể</a:t>
            </a:r>
            <a:r>
              <a:rPr lang="en-US" sz="3200" dirty="0"/>
              <a:t> </a:t>
            </a:r>
            <a:r>
              <a:rPr lang="en-US" sz="3200" dirty="0" err="1"/>
              <a:t>tích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</a:t>
            </a:r>
            <a:r>
              <a:rPr lang="en-US" sz="3200" dirty="0" err="1"/>
              <a:t>hình</a:t>
            </a:r>
            <a:r>
              <a:rPr lang="en-US" sz="3200" dirty="0"/>
              <a:t> </a:t>
            </a:r>
            <a:r>
              <a:rPr lang="en-US" sz="3200" dirty="0" err="1"/>
              <a:t>lập</a:t>
            </a:r>
            <a:r>
              <a:rPr lang="en-US" sz="3200" dirty="0"/>
              <a:t> </a:t>
            </a:r>
            <a:r>
              <a:rPr lang="en-US" sz="3200" dirty="0" err="1"/>
              <a:t>phương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cạnh</a:t>
            </a:r>
            <a:r>
              <a:rPr lang="en-US" sz="3200" dirty="0"/>
              <a:t> </a:t>
            </a:r>
            <a:r>
              <a:rPr lang="en-US" sz="3200" dirty="0" err="1" smtClean="0"/>
              <a:t>dài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33CC"/>
                </a:solidFill>
              </a:rPr>
              <a:t>1cm</a:t>
            </a:r>
            <a:r>
              <a:rPr lang="en-US" sz="3200" dirty="0"/>
              <a:t>.</a:t>
            </a:r>
          </a:p>
        </p:txBody>
      </p:sp>
      <p:sp>
        <p:nvSpPr>
          <p:cNvPr id="46" name="Text Box 22"/>
          <p:cNvSpPr txBox="1">
            <a:spLocks noChangeArrowheads="1"/>
          </p:cNvSpPr>
          <p:nvPr/>
        </p:nvSpPr>
        <p:spPr bwMode="auto">
          <a:xfrm>
            <a:off x="2732664" y="2860441"/>
            <a:ext cx="594710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/>
              <a:t>Xăng</a:t>
            </a:r>
            <a:r>
              <a:rPr lang="vi-VN" sz="3200" dirty="0"/>
              <a:t>-</a:t>
            </a:r>
            <a:r>
              <a:rPr lang="en-US" sz="3200" dirty="0" err="1"/>
              <a:t>ti</a:t>
            </a:r>
            <a:r>
              <a:rPr lang="vi-VN" sz="3200" dirty="0"/>
              <a:t>-</a:t>
            </a:r>
            <a:r>
              <a:rPr lang="en-US" sz="3200" dirty="0" err="1"/>
              <a:t>mét</a:t>
            </a:r>
            <a:r>
              <a:rPr lang="en-US" sz="3200" dirty="0"/>
              <a:t> </a:t>
            </a:r>
            <a:r>
              <a:rPr lang="en-US" sz="3200" dirty="0" err="1"/>
              <a:t>khối</a:t>
            </a:r>
            <a:r>
              <a:rPr lang="en-US" sz="3200" dirty="0"/>
              <a:t>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tắt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 smtClean="0"/>
              <a:t>: </a:t>
            </a:r>
            <a:r>
              <a:rPr lang="en-US" sz="3200" b="1" dirty="0" smtClean="0">
                <a:solidFill>
                  <a:srgbClr val="FF0000"/>
                </a:solidFill>
              </a:rPr>
              <a:t>cm</a:t>
            </a:r>
            <a:r>
              <a:rPr lang="en-US" sz="3200" b="1" baseline="30000" dirty="0" smtClean="0">
                <a:solidFill>
                  <a:srgbClr val="FF0000"/>
                </a:solidFill>
              </a:rPr>
              <a:t>3</a:t>
            </a:r>
            <a:r>
              <a:rPr lang="en-US" sz="3200" b="1" dirty="0" smtClean="0">
                <a:latin typeface="Tahoma" pitchFamily="34" charset="0"/>
              </a:rPr>
              <a:t> 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1181692" y="3177685"/>
            <a:ext cx="9143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33CC"/>
                </a:solidFill>
                <a:latin typeface="Arial" charset="0"/>
              </a:rPr>
              <a:t>1cm</a:t>
            </a:r>
          </a:p>
        </p:txBody>
      </p:sp>
      <p:sp>
        <p:nvSpPr>
          <p:cNvPr id="51" name="Text Box 10"/>
          <p:cNvSpPr txBox="1">
            <a:spLocks noChangeArrowheads="1"/>
          </p:cNvSpPr>
          <p:nvPr/>
        </p:nvSpPr>
        <p:spPr bwMode="auto">
          <a:xfrm>
            <a:off x="1193419" y="2303144"/>
            <a:ext cx="9448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chemeClr val="bg1"/>
                </a:solidFill>
                <a:latin typeface="Arial" charset="0"/>
              </a:rPr>
              <a:t>1cm</a:t>
            </a:r>
            <a:r>
              <a:rPr lang="en-US" sz="2400" b="1" baseline="30000" dirty="0" smtClean="0">
                <a:solidFill>
                  <a:schemeClr val="bg1"/>
                </a:solidFill>
                <a:latin typeface="Arial" charset="0"/>
              </a:rPr>
              <a:t>3</a:t>
            </a:r>
            <a:endParaRPr lang="en-US" sz="2400" b="1" baseline="30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2" name="Left Brace 51"/>
          <p:cNvSpPr/>
          <p:nvPr/>
        </p:nvSpPr>
        <p:spPr>
          <a:xfrm rot="16200000">
            <a:off x="1533383" y="2672840"/>
            <a:ext cx="211015" cy="773724"/>
          </a:xfrm>
          <a:prstGeom prst="leftBrace">
            <a:avLst>
              <a:gd name="adj1" fmla="val 25000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1055072" y="3643528"/>
            <a:ext cx="3390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BE02B1"/>
                </a:solidFill>
                <a:latin typeface="Arial" charset="0"/>
              </a:rPr>
              <a:t>b) </a:t>
            </a:r>
            <a:r>
              <a:rPr lang="en-US" sz="2800" b="1" dirty="0" err="1" smtClean="0">
                <a:solidFill>
                  <a:srgbClr val="BE02B1"/>
                </a:solidFill>
                <a:latin typeface="Arial" charset="0"/>
              </a:rPr>
              <a:t>Đề</a:t>
            </a:r>
            <a:r>
              <a:rPr lang="en-US" sz="2800" b="1" dirty="0" smtClean="0">
                <a:solidFill>
                  <a:srgbClr val="BE02B1"/>
                </a:solidFill>
                <a:latin typeface="Arial" charset="0"/>
              </a:rPr>
              <a:t>-xi-</a:t>
            </a:r>
            <a:r>
              <a:rPr lang="en-US" sz="2800" b="1" dirty="0" err="1" smtClean="0">
                <a:solidFill>
                  <a:srgbClr val="BE02B1"/>
                </a:solidFill>
                <a:latin typeface="Arial" charset="0"/>
              </a:rPr>
              <a:t>mét</a:t>
            </a:r>
            <a:r>
              <a:rPr lang="en-US" sz="2800" b="1" dirty="0" smtClean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b="1" dirty="0" err="1" smtClean="0">
                <a:solidFill>
                  <a:srgbClr val="BE02B1"/>
                </a:solidFill>
                <a:latin typeface="Arial" charset="0"/>
              </a:rPr>
              <a:t>khối</a:t>
            </a:r>
            <a:endParaRPr lang="en-US" sz="2800" dirty="0">
              <a:solidFill>
                <a:srgbClr val="BE02B1"/>
              </a:solidFill>
            </a:endParaRPr>
          </a:p>
        </p:txBody>
      </p:sp>
      <p:sp>
        <p:nvSpPr>
          <p:cNvPr id="55" name="AutoShape 30"/>
          <p:cNvSpPr>
            <a:spLocks noChangeArrowheads="1"/>
          </p:cNvSpPr>
          <p:nvPr/>
        </p:nvSpPr>
        <p:spPr bwMode="auto">
          <a:xfrm>
            <a:off x="1364558" y="4206236"/>
            <a:ext cx="2331633" cy="2144358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57" name="Text Box 33"/>
          <p:cNvSpPr txBox="1">
            <a:spLocks noChangeArrowheads="1"/>
          </p:cNvSpPr>
          <p:nvPr/>
        </p:nvSpPr>
        <p:spPr bwMode="auto">
          <a:xfrm>
            <a:off x="1750172" y="5195708"/>
            <a:ext cx="1344724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2"/>
                </a:solidFill>
                <a:latin typeface="Arial" charset="0"/>
              </a:rPr>
              <a:t>1dm</a:t>
            </a:r>
            <a:r>
              <a:rPr lang="en-US" sz="3200" b="1" baseline="30000" dirty="0">
                <a:solidFill>
                  <a:schemeClr val="bg2"/>
                </a:solidFill>
                <a:latin typeface="Arial" charset="0"/>
              </a:rPr>
              <a:t>3</a:t>
            </a:r>
          </a:p>
        </p:txBody>
      </p:sp>
      <p:sp>
        <p:nvSpPr>
          <p:cNvPr id="58" name="Text Box 35"/>
          <p:cNvSpPr txBox="1">
            <a:spLocks noChangeArrowheads="1"/>
          </p:cNvSpPr>
          <p:nvPr/>
        </p:nvSpPr>
        <p:spPr bwMode="auto">
          <a:xfrm>
            <a:off x="5556747" y="4098388"/>
            <a:ext cx="66962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 err="1" smtClean="0">
                <a:solidFill>
                  <a:srgbClr val="BE02B1"/>
                </a:solidFill>
                <a:latin typeface="Arial" charset="0"/>
              </a:rPr>
              <a:t>Đề</a:t>
            </a:r>
            <a:r>
              <a:rPr lang="en-US" sz="2800" i="1" dirty="0" smtClean="0">
                <a:solidFill>
                  <a:srgbClr val="BE02B1"/>
                </a:solidFill>
                <a:latin typeface="Arial" charset="0"/>
              </a:rPr>
              <a:t>-xi-</a:t>
            </a:r>
            <a:r>
              <a:rPr lang="en-US" sz="2800" i="1" dirty="0" err="1" smtClean="0">
                <a:solidFill>
                  <a:srgbClr val="BE02B1"/>
                </a:solidFill>
                <a:latin typeface="Arial" charset="0"/>
              </a:rPr>
              <a:t>mét</a:t>
            </a:r>
            <a:r>
              <a:rPr lang="en-US" sz="2800" i="1" dirty="0" smtClean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i="1" dirty="0" err="1">
                <a:solidFill>
                  <a:srgbClr val="BE02B1"/>
                </a:solidFill>
                <a:latin typeface="Arial" charset="0"/>
              </a:rPr>
              <a:t>khối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là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thể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tích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của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hình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lập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phương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có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cạnh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dài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Arial" charset="0"/>
              </a:rPr>
              <a:t>1dm.</a:t>
            </a:r>
          </a:p>
        </p:txBody>
      </p:sp>
      <p:sp>
        <p:nvSpPr>
          <p:cNvPr id="59" name="Text Box 40"/>
          <p:cNvSpPr txBox="1">
            <a:spLocks noChangeArrowheads="1"/>
          </p:cNvSpPr>
          <p:nvPr/>
        </p:nvSpPr>
        <p:spPr bwMode="auto">
          <a:xfrm>
            <a:off x="5556760" y="5111240"/>
            <a:ext cx="54301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solidFill>
                  <a:srgbClr val="BE02B1"/>
                </a:solidFill>
                <a:latin typeface="Arial" charset="0"/>
              </a:rPr>
              <a:t>Đề</a:t>
            </a:r>
            <a:r>
              <a:rPr lang="en-US" sz="2800" dirty="0" smtClean="0">
                <a:solidFill>
                  <a:srgbClr val="BE02B1"/>
                </a:solidFill>
                <a:latin typeface="Arial" charset="0"/>
              </a:rPr>
              <a:t>-xi-</a:t>
            </a:r>
            <a:r>
              <a:rPr lang="en-US" sz="2800" dirty="0" err="1" smtClean="0">
                <a:solidFill>
                  <a:srgbClr val="BE02B1"/>
                </a:solidFill>
                <a:latin typeface="Arial" charset="0"/>
              </a:rPr>
              <a:t>mét</a:t>
            </a:r>
            <a:r>
              <a:rPr lang="en-US" sz="2800" dirty="0" smtClean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khối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viết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tắt</a:t>
            </a:r>
            <a:r>
              <a:rPr lang="en-US" sz="2800" dirty="0">
                <a:solidFill>
                  <a:srgbClr val="BE02B1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charset="0"/>
              </a:rPr>
              <a:t>là</a:t>
            </a:r>
            <a:r>
              <a:rPr lang="en-US" sz="2800" dirty="0" smtClean="0">
                <a:solidFill>
                  <a:srgbClr val="BE02B1"/>
                </a:solidFill>
                <a:latin typeface="Arial" charset="0"/>
              </a:rPr>
              <a:t>: </a:t>
            </a:r>
            <a:r>
              <a:rPr lang="en-US" sz="2800" b="1" dirty="0" smtClean="0">
                <a:solidFill>
                  <a:srgbClr val="BE02B1"/>
                </a:solidFill>
                <a:latin typeface="Arial" charset="0"/>
              </a:rPr>
              <a:t>dm</a:t>
            </a:r>
            <a:r>
              <a:rPr lang="en-US" sz="2800" b="1" baseline="30000" dirty="0" smtClean="0">
                <a:solidFill>
                  <a:srgbClr val="BE02B1"/>
                </a:solidFill>
                <a:latin typeface="Arial" charset="0"/>
              </a:rPr>
              <a:t>3</a:t>
            </a:r>
            <a:r>
              <a:rPr lang="en-US" sz="2800" dirty="0" smtClean="0">
                <a:solidFill>
                  <a:srgbClr val="BE02B1"/>
                </a:solidFill>
                <a:latin typeface="Arial" charset="0"/>
              </a:rPr>
              <a:t> </a:t>
            </a:r>
            <a:endParaRPr lang="en-US" sz="2800" dirty="0">
              <a:solidFill>
                <a:srgbClr val="BE02B1"/>
              </a:solidFill>
              <a:latin typeface="Arial" charset="0"/>
            </a:endParaRPr>
          </a:p>
        </p:txBody>
      </p:sp>
      <p:sp>
        <p:nvSpPr>
          <p:cNvPr id="60" name="Left Brace 59"/>
          <p:cNvSpPr/>
          <p:nvPr/>
        </p:nvSpPr>
        <p:spPr>
          <a:xfrm rot="10800000">
            <a:off x="3840475" y="4246090"/>
            <a:ext cx="225093" cy="1521664"/>
          </a:xfrm>
          <a:prstGeom prst="leftBrace">
            <a:avLst>
              <a:gd name="adj1" fmla="val 74999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 Box 31"/>
          <p:cNvSpPr txBox="1">
            <a:spLocks noChangeArrowheads="1"/>
          </p:cNvSpPr>
          <p:nvPr/>
        </p:nvSpPr>
        <p:spPr bwMode="auto">
          <a:xfrm>
            <a:off x="4143140" y="4773266"/>
            <a:ext cx="10478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0070C0"/>
                </a:solidFill>
                <a:latin typeface="Arial" charset="0"/>
              </a:rPr>
              <a:t>1dm</a:t>
            </a:r>
            <a:endParaRPr lang="en-US" sz="2800" dirty="0">
              <a:solidFill>
                <a:srgbClr val="0070C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42" grpId="0" animBg="1"/>
      <p:bldP spid="45" grpId="0"/>
      <p:bldP spid="46" grpId="0"/>
      <p:bldP spid="50" grpId="0"/>
      <p:bldP spid="51" grpId="0"/>
      <p:bldP spid="52" grpId="0" animBg="1"/>
      <p:bldP spid="53" grpId="0"/>
      <p:bldP spid="55" grpId="0" animBg="1"/>
      <p:bldP spid="57" grpId="0"/>
      <p:bldP spid="58" grpId="0"/>
      <p:bldP spid="59" grpId="0"/>
      <p:bldP spid="60" grpId="0" animBg="1"/>
      <p:bldP spid="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1301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280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XĂNG-TI-MÉT KHỐI. ĐỀ-XI-MÉT KHỐI</a:t>
            </a:r>
            <a:endParaRPr lang="en-US" altLang="en-US" sz="2000" b="1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70671" y="1378634"/>
            <a:ext cx="1005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charset="0"/>
              </a:rPr>
              <a:t>c) </a:t>
            </a:r>
            <a:r>
              <a:rPr lang="en-US" sz="3200" dirty="0" err="1" smtClean="0">
                <a:latin typeface="Arial" charset="0"/>
              </a:rPr>
              <a:t>Hình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lập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phương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cạnh</a:t>
            </a:r>
            <a:r>
              <a:rPr lang="en-US" sz="3200" dirty="0" smtClean="0">
                <a:latin typeface="Arial" charset="0"/>
              </a:rPr>
              <a:t> 1dm </a:t>
            </a:r>
            <a:r>
              <a:rPr lang="en-US" sz="3200" dirty="0" err="1" smtClean="0">
                <a:latin typeface="Arial" charset="0"/>
              </a:rPr>
              <a:t>gồm</a:t>
            </a:r>
            <a:r>
              <a:rPr lang="en-US" sz="3200" dirty="0" smtClean="0">
                <a:latin typeface="Arial" charset="0"/>
              </a:rPr>
              <a:t>: </a:t>
            </a:r>
          </a:p>
          <a:p>
            <a:r>
              <a:rPr lang="en-US" sz="3200" dirty="0" smtClean="0"/>
              <a:t>10 x 10 x 10 = 1000 </a:t>
            </a:r>
            <a:r>
              <a:rPr lang="en-US" sz="3200" dirty="0" err="1" smtClean="0"/>
              <a:t>hình</a:t>
            </a:r>
            <a:r>
              <a:rPr lang="en-US" sz="3200" dirty="0" smtClean="0"/>
              <a:t> </a:t>
            </a:r>
            <a:r>
              <a:rPr lang="en-US" sz="3200" dirty="0" err="1" smtClean="0"/>
              <a:t>lập</a:t>
            </a:r>
            <a:r>
              <a:rPr lang="en-US" sz="3200" dirty="0" smtClean="0"/>
              <a:t> </a:t>
            </a:r>
            <a:r>
              <a:rPr lang="en-US" sz="3200" dirty="0" err="1" smtClean="0"/>
              <a:t>phương</a:t>
            </a:r>
            <a:r>
              <a:rPr lang="en-US" sz="3200" dirty="0" smtClean="0"/>
              <a:t> </a:t>
            </a:r>
            <a:r>
              <a:rPr lang="en-US" sz="3200" dirty="0" err="1" smtClean="0"/>
              <a:t>cạnh</a:t>
            </a:r>
            <a:r>
              <a:rPr lang="en-US" sz="3200" dirty="0" smtClean="0"/>
              <a:t> 1cm. Ta </a:t>
            </a:r>
            <a:r>
              <a:rPr lang="en-US" sz="3200" dirty="0" err="1" smtClean="0"/>
              <a:t>có</a:t>
            </a:r>
            <a:r>
              <a:rPr lang="en-US" sz="3200" dirty="0" smtClean="0"/>
              <a:t>: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                                        1dm</a:t>
            </a:r>
            <a:r>
              <a:rPr lang="en-US" sz="3200" b="1" baseline="30000" dirty="0" smtClean="0">
                <a:solidFill>
                  <a:srgbClr val="FF0000"/>
                </a:solidFill>
              </a:rPr>
              <a:t>3</a:t>
            </a:r>
            <a:r>
              <a:rPr lang="en-US" sz="3200" b="1" dirty="0" smtClean="0">
                <a:solidFill>
                  <a:srgbClr val="FF0000"/>
                </a:solidFill>
              </a:rPr>
              <a:t> = 1000 cm</a:t>
            </a:r>
            <a:r>
              <a:rPr lang="en-US" sz="3200" b="1" baseline="30000" dirty="0" smtClean="0">
                <a:solidFill>
                  <a:srgbClr val="FF0000"/>
                </a:solidFill>
              </a:rPr>
              <a:t>3</a:t>
            </a:r>
            <a:endParaRPr lang="en-US" sz="3200" b="1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1301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280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XĂNG-TI-MÉT KHỐI. ĐỀ-XI-MÉT KHỐI</a:t>
            </a:r>
            <a:endParaRPr lang="en-US" altLang="en-US" sz="2000" b="1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357733" y="1148248"/>
            <a:ext cx="19393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/>
              <a:t>Luyện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tập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endParaRPr lang="en-US" sz="3200" dirty="0"/>
          </a:p>
        </p:txBody>
      </p:sp>
      <p:graphicFrame>
        <p:nvGraphicFramePr>
          <p:cNvPr id="41" name="Group 65"/>
          <p:cNvGraphicFramePr>
            <a:graphicFrameLocks/>
          </p:cNvGraphicFramePr>
          <p:nvPr/>
        </p:nvGraphicFramePr>
        <p:xfrm>
          <a:off x="844063" y="1795504"/>
          <a:ext cx="10128739" cy="4466336"/>
        </p:xfrm>
        <a:graphic>
          <a:graphicData uri="http://schemas.openxmlformats.org/drawingml/2006/table">
            <a:tbl>
              <a:tblPr/>
              <a:tblGrid>
                <a:gridCol w="1831998"/>
                <a:gridCol w="8296741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Viết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số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76cm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Bảy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sáu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xăng-ti-mét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khối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519dm</a:t>
                      </a:r>
                      <a:r>
                        <a:rPr kumimoji="0" lang="en-US" sz="2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85,08dm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ột trăm chín mươi hai xăng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mét khối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ai nghìn không trăm linh một đề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xi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mét khối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phần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tám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xăng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mét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khối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" name="Text Box 161"/>
          <p:cNvSpPr txBox="1">
            <a:spLocks noChangeArrowheads="1"/>
          </p:cNvSpPr>
          <p:nvPr/>
        </p:nvSpPr>
        <p:spPr bwMode="auto">
          <a:xfrm>
            <a:off x="2692772" y="2816925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vi-VN" sz="2800" dirty="0">
                <a:solidFill>
                  <a:srgbClr val="FF3300"/>
                </a:solidFill>
              </a:rPr>
              <a:t>N</a:t>
            </a:r>
            <a:r>
              <a:rPr lang="en-US" sz="2800" dirty="0" err="1">
                <a:solidFill>
                  <a:srgbClr val="FF3300"/>
                </a:solidFill>
              </a:rPr>
              <a:t>ăm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trăm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mười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chín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đề</a:t>
            </a:r>
            <a:r>
              <a:rPr lang="vi-VN" sz="2800" dirty="0">
                <a:solidFill>
                  <a:srgbClr val="FF3300"/>
                </a:solidFill>
              </a:rPr>
              <a:t>-</a:t>
            </a:r>
            <a:r>
              <a:rPr lang="en-US" sz="2800" dirty="0">
                <a:solidFill>
                  <a:srgbClr val="FF3300"/>
                </a:solidFill>
              </a:rPr>
              <a:t>x</a:t>
            </a:r>
            <a:r>
              <a:rPr lang="vi-VN" sz="2800" dirty="0">
                <a:solidFill>
                  <a:srgbClr val="FF3300"/>
                </a:solidFill>
              </a:rPr>
              <a:t>i-</a:t>
            </a:r>
            <a:r>
              <a:rPr lang="en-US" sz="2800" dirty="0" err="1">
                <a:solidFill>
                  <a:srgbClr val="FF3300"/>
                </a:solidFill>
              </a:rPr>
              <a:t>mét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</a:rPr>
              <a:t>khối</a:t>
            </a:r>
            <a:endParaRPr lang="en-US" sz="2800" dirty="0">
              <a:solidFill>
                <a:srgbClr val="FF3300"/>
              </a:solidFill>
            </a:endParaRPr>
          </a:p>
        </p:txBody>
      </p:sp>
      <p:sp>
        <p:nvSpPr>
          <p:cNvPr id="43" name="Text Box 163"/>
          <p:cNvSpPr txBox="1">
            <a:spLocks noChangeArrowheads="1"/>
          </p:cNvSpPr>
          <p:nvPr/>
        </p:nvSpPr>
        <p:spPr bwMode="auto">
          <a:xfrm>
            <a:off x="2749044" y="3875517"/>
            <a:ext cx="640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dirty="0">
                <a:solidFill>
                  <a:srgbClr val="FF3300"/>
                </a:solidFill>
              </a:rPr>
              <a:t>B</a:t>
            </a:r>
            <a:r>
              <a:rPr lang="en-US" sz="2800" dirty="0" err="1">
                <a:solidFill>
                  <a:srgbClr val="FF3300"/>
                </a:solidFill>
              </a:rPr>
              <a:t>ốn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phần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năm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xăng</a:t>
            </a:r>
            <a:r>
              <a:rPr lang="vi-VN" sz="2800" dirty="0">
                <a:solidFill>
                  <a:srgbClr val="FF3300"/>
                </a:solidFill>
              </a:rPr>
              <a:t>-</a:t>
            </a:r>
            <a:r>
              <a:rPr lang="en-US" sz="2800" dirty="0" err="1">
                <a:solidFill>
                  <a:srgbClr val="FF3300"/>
                </a:solidFill>
              </a:rPr>
              <a:t>ti</a:t>
            </a:r>
            <a:r>
              <a:rPr lang="vi-VN" sz="2800" dirty="0">
                <a:solidFill>
                  <a:srgbClr val="FF3300"/>
                </a:solidFill>
              </a:rPr>
              <a:t>-</a:t>
            </a:r>
            <a:r>
              <a:rPr lang="en-US" sz="2800" dirty="0" err="1">
                <a:solidFill>
                  <a:srgbClr val="FF3300"/>
                </a:solidFill>
              </a:rPr>
              <a:t>mét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khối</a:t>
            </a:r>
            <a:endParaRPr lang="en-US" sz="2800" dirty="0">
              <a:solidFill>
                <a:srgbClr val="FF3300"/>
              </a:solidFill>
            </a:endParaRPr>
          </a:p>
        </p:txBody>
      </p:sp>
      <p:sp>
        <p:nvSpPr>
          <p:cNvPr id="48" name="Text Box 170"/>
          <p:cNvSpPr txBox="1">
            <a:spLocks noChangeArrowheads="1"/>
          </p:cNvSpPr>
          <p:nvPr/>
        </p:nvSpPr>
        <p:spPr bwMode="auto">
          <a:xfrm>
            <a:off x="1083214" y="5016171"/>
            <a:ext cx="15755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99"/>
                </a:solidFill>
              </a:rPr>
              <a:t>2001dm</a:t>
            </a:r>
            <a:r>
              <a:rPr lang="en-US" sz="2800" b="1" baseline="30000" dirty="0">
                <a:solidFill>
                  <a:srgbClr val="FF3399"/>
                </a:solidFill>
              </a:rPr>
              <a:t>3</a:t>
            </a:r>
            <a:r>
              <a:rPr lang="en-US" sz="2800" dirty="0">
                <a:solidFill>
                  <a:srgbClr val="FF3399"/>
                </a:solidFill>
              </a:rPr>
              <a:t> </a:t>
            </a:r>
          </a:p>
        </p:txBody>
      </p:sp>
      <p:sp>
        <p:nvSpPr>
          <p:cNvPr id="49" name="Text Box 178"/>
          <p:cNvSpPr txBox="1">
            <a:spLocks noChangeArrowheads="1"/>
          </p:cNvSpPr>
          <p:nvPr/>
        </p:nvSpPr>
        <p:spPr bwMode="auto">
          <a:xfrm>
            <a:off x="1196933" y="4524980"/>
            <a:ext cx="12930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99"/>
                </a:solidFill>
              </a:rPr>
              <a:t>192cm</a:t>
            </a:r>
            <a:r>
              <a:rPr lang="en-US" sz="2800" b="1" baseline="30000" dirty="0">
                <a:solidFill>
                  <a:srgbClr val="FF3399"/>
                </a:solidFill>
              </a:rPr>
              <a:t>3</a:t>
            </a:r>
          </a:p>
        </p:txBody>
      </p:sp>
      <p:sp>
        <p:nvSpPr>
          <p:cNvPr id="56" name="Text Box 162"/>
          <p:cNvSpPr txBox="1">
            <a:spLocks noChangeArrowheads="1"/>
          </p:cNvSpPr>
          <p:nvPr/>
        </p:nvSpPr>
        <p:spPr bwMode="auto">
          <a:xfrm>
            <a:off x="2608398" y="3328183"/>
            <a:ext cx="754848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99"/>
                </a:solidFill>
              </a:rPr>
              <a:t> </a:t>
            </a:r>
            <a:r>
              <a:rPr lang="vi-VN" sz="2800" dirty="0">
                <a:solidFill>
                  <a:srgbClr val="FF3300"/>
                </a:solidFill>
              </a:rPr>
              <a:t>T</a:t>
            </a:r>
            <a:r>
              <a:rPr lang="en-US" sz="2800" dirty="0" err="1">
                <a:solidFill>
                  <a:srgbClr val="FF3300"/>
                </a:solidFill>
              </a:rPr>
              <a:t>ám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mươi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lăm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phẩy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không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tám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>
                <a:solidFill>
                  <a:srgbClr val="FF3300"/>
                </a:solidFill>
              </a:rPr>
              <a:t>đề</a:t>
            </a:r>
            <a:r>
              <a:rPr lang="vi-VN" sz="2800" dirty="0">
                <a:solidFill>
                  <a:srgbClr val="FF3300"/>
                </a:solidFill>
              </a:rPr>
              <a:t>-</a:t>
            </a:r>
            <a:r>
              <a:rPr lang="en-US" sz="2800" dirty="0">
                <a:solidFill>
                  <a:srgbClr val="FF3300"/>
                </a:solidFill>
              </a:rPr>
              <a:t>xi</a:t>
            </a:r>
            <a:r>
              <a:rPr lang="vi-VN" sz="2800" dirty="0">
                <a:solidFill>
                  <a:srgbClr val="FF3300"/>
                </a:solidFill>
              </a:rPr>
              <a:t>-</a:t>
            </a:r>
            <a:r>
              <a:rPr lang="en-US" sz="2800" dirty="0" err="1">
                <a:solidFill>
                  <a:srgbClr val="FF3300"/>
                </a:solidFill>
              </a:rPr>
              <a:t>mét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</a:rPr>
              <a:t>khối</a:t>
            </a:r>
            <a:endParaRPr lang="en-US" sz="2800" dirty="0">
              <a:solidFill>
                <a:srgbClr val="FF3300"/>
              </a:solidFill>
            </a:endParaRPr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/>
        </p:nvGraphicFramePr>
        <p:xfrm>
          <a:off x="1050296" y="3821402"/>
          <a:ext cx="328329" cy="694323"/>
        </p:xfrm>
        <a:graphic>
          <a:graphicData uri="http://schemas.openxmlformats.org/presentationml/2006/ole">
            <p:oleObj spid="_x0000_s1026" name="Equation" r:id="rId5" imgW="152280" imgH="393480" progId="Equation.DSMT4">
              <p:embed/>
            </p:oleObj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1322363" y="3924884"/>
            <a:ext cx="90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cm</a:t>
            </a:r>
            <a:r>
              <a:rPr lang="en-US" sz="2400" baseline="30000" dirty="0" smtClean="0"/>
              <a:t>3</a:t>
            </a:r>
            <a:endParaRPr lang="en-US" sz="2400" baseline="30000" dirty="0"/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/>
        </p:nvGraphicFramePr>
        <p:xfrm>
          <a:off x="1322362" y="5500467"/>
          <a:ext cx="281359" cy="801858"/>
        </p:xfrm>
        <a:graphic>
          <a:graphicData uri="http://schemas.openxmlformats.org/presentationml/2006/ole">
            <p:oleObj spid="_x0000_s1027" name="Equation" r:id="rId6" imgW="139680" imgH="393480" progId="Equation.DSMT4">
              <p:embed/>
            </p:oleObj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1573238" y="5638794"/>
            <a:ext cx="90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cm</a:t>
            </a:r>
            <a:r>
              <a:rPr lang="en-US" sz="2400" baseline="30000" dirty="0" smtClean="0"/>
              <a:t>3</a:t>
            </a:r>
            <a:endParaRPr lang="en-US" sz="2400" baseline="30000" dirty="0"/>
          </a:p>
        </p:txBody>
      </p:sp>
    </p:spTree>
    <p:extLst>
      <p:ext uri="{BB962C8B-B14F-4D97-AF65-F5344CB8AC3E}">
        <p14:creationId xmlns=""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56" grpId="0"/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1301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280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XĂNG-TI-MÉT KHỐI. ĐỀ-XI-MÉT KHỐI</a:t>
            </a:r>
            <a:endParaRPr lang="en-US" altLang="en-US" sz="2000" b="1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1066799" y="1844032"/>
            <a:ext cx="83163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/>
              <a:t>Bài</a:t>
            </a:r>
            <a:r>
              <a:rPr lang="en-US" sz="3200" dirty="0"/>
              <a:t> 2: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thích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vào</a:t>
            </a:r>
            <a:r>
              <a:rPr lang="en-US" sz="3200" dirty="0"/>
              <a:t> </a:t>
            </a:r>
            <a:r>
              <a:rPr lang="en-US" sz="3200" dirty="0" err="1"/>
              <a:t>chỗ</a:t>
            </a:r>
            <a:r>
              <a:rPr lang="en-US" sz="3200" dirty="0"/>
              <a:t> </a:t>
            </a:r>
            <a:r>
              <a:rPr lang="en-US" sz="3200" dirty="0" err="1"/>
              <a:t>chấm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2474743" y="2995240"/>
            <a:ext cx="72007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5,8dm</a:t>
            </a:r>
            <a:r>
              <a:rPr lang="en-US" sz="3200" baseline="30000" dirty="0"/>
              <a:t>3 </a:t>
            </a:r>
            <a:r>
              <a:rPr lang="en-US" sz="3200" dirty="0"/>
              <a:t>   = </a:t>
            </a:r>
            <a:r>
              <a:rPr lang="en-US" sz="3200" dirty="0" smtClean="0"/>
              <a:t>………… cm</a:t>
            </a:r>
            <a:r>
              <a:rPr lang="en-US" sz="3200" baseline="30000" dirty="0" smtClean="0"/>
              <a:t>3</a:t>
            </a:r>
            <a:endParaRPr lang="en-US" sz="3200" baseline="30000" dirty="0"/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2432539" y="3604840"/>
            <a:ext cx="74035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375dm</a:t>
            </a:r>
            <a:r>
              <a:rPr lang="en-US" sz="3200" baseline="30000" dirty="0"/>
              <a:t>3</a:t>
            </a:r>
            <a:r>
              <a:rPr lang="en-US" sz="3200" dirty="0"/>
              <a:t>  </a:t>
            </a:r>
            <a:r>
              <a:rPr lang="en-US" sz="3200" dirty="0" smtClean="0"/>
              <a:t>=  ………….</a:t>
            </a:r>
            <a:r>
              <a:rPr lang="vi-VN" sz="3200" dirty="0" smtClean="0"/>
              <a:t> </a:t>
            </a:r>
            <a:r>
              <a:rPr lang="en-US" sz="3200" dirty="0" smtClean="0"/>
              <a:t> cm</a:t>
            </a:r>
            <a:r>
              <a:rPr lang="en-US" sz="3200" baseline="30000" dirty="0" smtClean="0"/>
              <a:t>3</a:t>
            </a:r>
            <a:endParaRPr lang="en-US" sz="3200" baseline="30000" dirty="0"/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2939635" y="4340834"/>
            <a:ext cx="6592229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dm</a:t>
            </a:r>
            <a:r>
              <a:rPr lang="en-US" sz="3200" baseline="30000" dirty="0"/>
              <a:t>3</a:t>
            </a:r>
            <a:r>
              <a:rPr lang="en-US" sz="3200" dirty="0"/>
              <a:t>    = </a:t>
            </a:r>
            <a:r>
              <a:rPr lang="en-US" sz="3200" dirty="0" smtClean="0"/>
              <a:t>…… </a:t>
            </a:r>
            <a:r>
              <a:rPr lang="vi-VN" sz="3200" dirty="0" smtClean="0"/>
              <a:t> </a:t>
            </a:r>
            <a:r>
              <a:rPr lang="en-US" sz="3200" dirty="0"/>
              <a:t>cm</a:t>
            </a:r>
            <a:r>
              <a:rPr lang="en-US" sz="3200" baseline="30000" dirty="0"/>
              <a:t>3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357733" y="1148248"/>
            <a:ext cx="19393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/>
              <a:t>Luyện</a:t>
            </a:r>
            <a:r>
              <a:rPr lang="en-US" sz="3200" dirty="0" smtClean="0"/>
              <a:t> </a:t>
            </a:r>
            <a:r>
              <a:rPr lang="en-US" sz="3200" dirty="0" err="1" smtClean="0"/>
              <a:t>tập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endParaRPr lang="en-US" sz="3200" dirty="0"/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2071468" y="2441912"/>
            <a:ext cx="541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a) 1dm</a:t>
            </a:r>
            <a:r>
              <a:rPr lang="en-US" sz="3200" baseline="30000" dirty="0"/>
              <a:t>3</a:t>
            </a:r>
            <a:r>
              <a:rPr lang="en-US" sz="3200" dirty="0"/>
              <a:t>       = ………… </a:t>
            </a:r>
            <a:r>
              <a:rPr lang="en-US" sz="3200" dirty="0" smtClean="0"/>
              <a:t>cm</a:t>
            </a:r>
            <a:r>
              <a:rPr lang="en-US" sz="3200" baseline="30000" dirty="0" smtClean="0"/>
              <a:t>3</a:t>
            </a:r>
            <a:endParaRPr lang="en-US" sz="3200" baseline="30000" dirty="0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2644726" y="4135902"/>
          <a:ext cx="379828" cy="1044529"/>
        </p:xfrm>
        <a:graphic>
          <a:graphicData uri="http://schemas.openxmlformats.org/presentationml/2006/ole">
            <p:oleObj spid="_x0000_s2050" name="Equation" r:id="rId5" imgW="152280" imgH="393480" progId="Equation.DSMT4">
              <p:embed/>
            </p:oleObj>
          </a:graphicData>
        </a:graphic>
      </p:graphicFrame>
      <p:sp>
        <p:nvSpPr>
          <p:cNvPr id="30" name="Text Box 21"/>
          <p:cNvSpPr txBox="1">
            <a:spLocks noChangeArrowheads="1"/>
          </p:cNvSpPr>
          <p:nvPr/>
        </p:nvSpPr>
        <p:spPr bwMode="auto">
          <a:xfrm>
            <a:off x="4309404" y="2441912"/>
            <a:ext cx="120898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</a:rPr>
              <a:t>1 000</a:t>
            </a:r>
            <a:endParaRPr lang="en-US" sz="3200" b="1" dirty="0">
              <a:solidFill>
                <a:srgbClr val="FF3300"/>
              </a:solidFill>
            </a:endParaRP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4381990" y="2981172"/>
            <a:ext cx="120898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</a:rPr>
              <a:t>5 800</a:t>
            </a:r>
            <a:endParaRPr lang="en-US" sz="3200" b="1" dirty="0">
              <a:solidFill>
                <a:srgbClr val="FF3300"/>
              </a:solidFill>
            </a:endParaRPr>
          </a:p>
        </p:txBody>
      </p:sp>
      <p:sp>
        <p:nvSpPr>
          <p:cNvPr id="32" name="Text Box 25"/>
          <p:cNvSpPr txBox="1">
            <a:spLocks noChangeArrowheads="1"/>
          </p:cNvSpPr>
          <p:nvPr/>
        </p:nvSpPr>
        <p:spPr bwMode="auto">
          <a:xfrm>
            <a:off x="4221484" y="3604840"/>
            <a:ext cx="16642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</a:rPr>
              <a:t>375 000</a:t>
            </a:r>
            <a:endParaRPr lang="en-US" sz="3200" b="1" dirty="0">
              <a:solidFill>
                <a:srgbClr val="FF3300"/>
              </a:solidFill>
            </a:endParaRPr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4264531" y="4326545"/>
            <a:ext cx="86754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</a:rPr>
              <a:t>800</a:t>
            </a:r>
            <a:endParaRPr lang="en-US" sz="3200" b="1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1301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280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XĂNG-TI-MÉT KHỐI. ĐỀ-XI-MÉT KHỐI</a:t>
            </a:r>
            <a:endParaRPr lang="en-US" altLang="en-US" sz="2000" b="1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Text Box 44"/>
          <p:cNvSpPr txBox="1">
            <a:spLocks noChangeArrowheads="1"/>
          </p:cNvSpPr>
          <p:nvPr/>
        </p:nvSpPr>
        <p:spPr bwMode="auto">
          <a:xfrm>
            <a:off x="240323" y="2012852"/>
            <a:ext cx="100712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charset="0"/>
              </a:rPr>
              <a:t>1/ </a:t>
            </a:r>
            <a:r>
              <a:rPr lang="en-US" sz="3200" dirty="0" err="1">
                <a:latin typeface="Arial" charset="0"/>
              </a:rPr>
              <a:t>Xăng-ti-mét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khối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là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thể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tích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của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hình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lập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phương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có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cạnh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dài</a:t>
            </a:r>
            <a:r>
              <a:rPr lang="en-US" sz="3200" dirty="0">
                <a:latin typeface="Arial" charset="0"/>
              </a:rPr>
              <a:t> 1dm.  </a:t>
            </a:r>
          </a:p>
        </p:txBody>
      </p:sp>
      <p:sp>
        <p:nvSpPr>
          <p:cNvPr id="13" name="Rectangle 46"/>
          <p:cNvSpPr>
            <a:spLocks noChangeArrowheads="1"/>
          </p:cNvSpPr>
          <p:nvPr/>
        </p:nvSpPr>
        <p:spPr bwMode="auto">
          <a:xfrm>
            <a:off x="10227212" y="2237932"/>
            <a:ext cx="677595" cy="57560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FF3399"/>
              </a:solidFill>
              <a:latin typeface="Arial" charset="0"/>
            </a:endParaRPr>
          </a:p>
        </p:txBody>
      </p:sp>
      <p:sp>
        <p:nvSpPr>
          <p:cNvPr id="14" name="Text Box 48"/>
          <p:cNvSpPr txBox="1">
            <a:spLocks noChangeArrowheads="1"/>
          </p:cNvSpPr>
          <p:nvPr/>
        </p:nvSpPr>
        <p:spPr bwMode="auto">
          <a:xfrm>
            <a:off x="135984" y="3019864"/>
            <a:ext cx="101193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charset="0"/>
              </a:rPr>
              <a:t> 2/ </a:t>
            </a:r>
            <a:r>
              <a:rPr lang="en-US" sz="3200" dirty="0" err="1">
                <a:latin typeface="Arial" charset="0"/>
              </a:rPr>
              <a:t>Đề</a:t>
            </a:r>
            <a:r>
              <a:rPr lang="en-US" sz="3200" dirty="0">
                <a:latin typeface="Arial" charset="0"/>
              </a:rPr>
              <a:t>-xi-</a:t>
            </a:r>
            <a:r>
              <a:rPr lang="en-US" sz="3200" dirty="0" err="1">
                <a:latin typeface="Arial" charset="0"/>
              </a:rPr>
              <a:t>mét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khối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là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thể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tích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của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hình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lập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phương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có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cạnh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dài</a:t>
            </a:r>
            <a:r>
              <a:rPr lang="en-US" sz="3200" dirty="0">
                <a:latin typeface="Arial" charset="0"/>
              </a:rPr>
              <a:t> 1dm.</a:t>
            </a:r>
          </a:p>
        </p:txBody>
      </p:sp>
      <p:sp>
        <p:nvSpPr>
          <p:cNvPr id="15" name="Rectangle 49"/>
          <p:cNvSpPr>
            <a:spLocks noChangeArrowheads="1"/>
          </p:cNvSpPr>
          <p:nvPr/>
        </p:nvSpPr>
        <p:spPr bwMode="auto">
          <a:xfrm>
            <a:off x="10258865" y="3151164"/>
            <a:ext cx="657665" cy="55098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FF3399"/>
              </a:solidFill>
              <a:latin typeface="Arial" charset="0"/>
            </a:endParaRPr>
          </a:p>
        </p:txBody>
      </p:sp>
      <p:sp>
        <p:nvSpPr>
          <p:cNvPr id="16" name="Rectangle 50"/>
          <p:cNvSpPr>
            <a:spLocks noChangeArrowheads="1"/>
          </p:cNvSpPr>
          <p:nvPr/>
        </p:nvSpPr>
        <p:spPr bwMode="auto">
          <a:xfrm>
            <a:off x="4332849" y="4091354"/>
            <a:ext cx="689317" cy="5931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FF3399"/>
              </a:solidFill>
              <a:latin typeface="Arial" charset="0"/>
            </a:endParaRPr>
          </a:p>
        </p:txBody>
      </p:sp>
      <p:sp>
        <p:nvSpPr>
          <p:cNvPr id="17" name="Text Box 51"/>
          <p:cNvSpPr txBox="1">
            <a:spLocks noChangeArrowheads="1"/>
          </p:cNvSpPr>
          <p:nvPr/>
        </p:nvSpPr>
        <p:spPr bwMode="auto">
          <a:xfrm>
            <a:off x="135985" y="4105423"/>
            <a:ext cx="49987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charset="0"/>
              </a:rPr>
              <a:t> 3/ 1dm</a:t>
            </a:r>
            <a:r>
              <a:rPr lang="en-US" sz="3200" b="1" baseline="30000" dirty="0">
                <a:latin typeface="Arial" charset="0"/>
              </a:rPr>
              <a:t>3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smtClean="0">
                <a:latin typeface="Arial" charset="0"/>
              </a:rPr>
              <a:t>= </a:t>
            </a:r>
            <a:r>
              <a:rPr lang="en-US" sz="3200" dirty="0">
                <a:latin typeface="Arial" charset="0"/>
              </a:rPr>
              <a:t>1000cm</a:t>
            </a:r>
            <a:r>
              <a:rPr lang="en-US" sz="3200" b="1" baseline="30000" dirty="0">
                <a:latin typeface="Arial" charset="0"/>
              </a:rPr>
              <a:t>3</a:t>
            </a:r>
            <a:r>
              <a:rPr lang="en-US" sz="3200" b="1" dirty="0">
                <a:latin typeface="Arial" charset="0"/>
              </a:rPr>
              <a:t> </a:t>
            </a:r>
            <a:r>
              <a:rPr lang="en-US" sz="3200" dirty="0" smtClean="0">
                <a:latin typeface="Arial" charset="0"/>
              </a:rPr>
              <a:t> </a:t>
            </a:r>
            <a:endParaRPr lang="en-US" sz="3200" dirty="0">
              <a:latin typeface="Arial" charset="0"/>
            </a:endParaRPr>
          </a:p>
        </p:txBody>
      </p:sp>
      <p:sp>
        <p:nvSpPr>
          <p:cNvPr id="18" name="Text Box 56"/>
          <p:cNvSpPr txBox="1">
            <a:spLocks noChangeArrowheads="1"/>
          </p:cNvSpPr>
          <p:nvPr/>
        </p:nvSpPr>
        <p:spPr bwMode="auto">
          <a:xfrm>
            <a:off x="212184" y="4751354"/>
            <a:ext cx="409252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charset="0"/>
              </a:rPr>
              <a:t>4/ 1cm</a:t>
            </a:r>
            <a:r>
              <a:rPr lang="en-US" sz="3200" b="1" baseline="30000" dirty="0">
                <a:latin typeface="Arial" charset="0"/>
              </a:rPr>
              <a:t>3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smtClean="0">
                <a:latin typeface="Arial" charset="0"/>
              </a:rPr>
              <a:t>= </a:t>
            </a:r>
            <a:r>
              <a:rPr lang="en-US" sz="3200" dirty="0">
                <a:latin typeface="Arial" charset="0"/>
              </a:rPr>
              <a:t>1000dm</a:t>
            </a:r>
            <a:r>
              <a:rPr lang="en-US" sz="3200" b="1" baseline="30000" dirty="0">
                <a:latin typeface="Arial" charset="0"/>
              </a:rPr>
              <a:t>3 </a:t>
            </a:r>
            <a:r>
              <a:rPr lang="en-US" sz="3200" b="1" dirty="0">
                <a:latin typeface="Arial" charset="0"/>
              </a:rPr>
              <a:t> </a:t>
            </a:r>
          </a:p>
        </p:txBody>
      </p:sp>
      <p:sp>
        <p:nvSpPr>
          <p:cNvPr id="19" name="Rectangle 60"/>
          <p:cNvSpPr>
            <a:spLocks noChangeArrowheads="1"/>
          </p:cNvSpPr>
          <p:nvPr/>
        </p:nvSpPr>
        <p:spPr bwMode="auto">
          <a:xfrm>
            <a:off x="4326987" y="4743143"/>
            <a:ext cx="681111" cy="60256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FF3399"/>
              </a:solidFill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69145" y="1280154"/>
            <a:ext cx="4234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33CC"/>
                </a:solidFill>
                <a:latin typeface="Arial" charset="0"/>
              </a:rPr>
              <a:t>đúng</a:t>
            </a:r>
            <a:r>
              <a:rPr lang="en-US" sz="2800" b="1" dirty="0" smtClean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Arial" charset="0"/>
              </a:rPr>
              <a:t>ghi</a:t>
            </a:r>
            <a:r>
              <a:rPr lang="en-US" sz="2800" b="1" dirty="0" smtClean="0">
                <a:solidFill>
                  <a:srgbClr val="0033CC"/>
                </a:solidFill>
                <a:latin typeface="Arial" charset="0"/>
              </a:rPr>
              <a:t> Đ, </a:t>
            </a:r>
            <a:r>
              <a:rPr lang="en-US" sz="2800" b="1" dirty="0" err="1" smtClean="0">
                <a:solidFill>
                  <a:srgbClr val="0033CC"/>
                </a:solidFill>
                <a:latin typeface="Arial" charset="0"/>
              </a:rPr>
              <a:t>sai</a:t>
            </a:r>
            <a:r>
              <a:rPr lang="en-US" sz="2800" b="1" dirty="0" smtClean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Arial" charset="0"/>
              </a:rPr>
              <a:t>ghi</a:t>
            </a:r>
            <a:r>
              <a:rPr lang="en-US" sz="2800" b="1" dirty="0" smtClean="0">
                <a:solidFill>
                  <a:srgbClr val="0033CC"/>
                </a:solidFill>
                <a:latin typeface="Arial" charset="0"/>
              </a:rPr>
              <a:t> S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67889" y="3123027"/>
            <a:ext cx="447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33CC"/>
                </a:solidFill>
              </a:rPr>
              <a:t>Đ</a:t>
            </a:r>
            <a:endParaRPr lang="en-US" sz="3200" b="1" dirty="0">
              <a:solidFill>
                <a:srgbClr val="0033CC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57115" y="4105422"/>
            <a:ext cx="447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33CC"/>
                </a:solidFill>
              </a:rPr>
              <a:t>Đ</a:t>
            </a:r>
            <a:endParaRPr lang="en-US" sz="3200" b="1" dirty="0">
              <a:solidFill>
                <a:srgbClr val="0033CC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367890" y="2222695"/>
            <a:ext cx="378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99318" y="4738467"/>
            <a:ext cx="378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S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/>
      <p:bldP spid="15" grpId="1" animBg="1"/>
      <p:bldP spid="16" grpId="0" animBg="1"/>
      <p:bldP spid="17" grpId="0"/>
      <p:bldP spid="18" grpId="0"/>
      <p:bldP spid="19" grpId="0" animBg="1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68&quot;/&gt;&lt;/object&gt;&lt;object type=&quot;3&quot; unique_id=&quot;10006&quot;&gt;&lt;property id=&quot;20148&quot; value=&quot;5&quot;/&gt;&lt;property id=&quot;20300&quot; value=&quot;Slide 3&quot;/&gt;&lt;property id=&quot;20307&quot; value=&quot;269&quot;/&gt;&lt;/object&gt;&lt;object type=&quot;3&quot; unique_id=&quot;10007&quot;&gt;&lt;property id=&quot;20148&quot; value=&quot;5&quot;/&gt;&lt;property id=&quot;20300&quot; value=&quot;Slide 4&quot;/&gt;&lt;property id=&quot;20307&quot; value=&quot;271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72&quot;/&gt;&lt;/object&gt;&lt;object type=&quot;3&quot; unique_id=&quot;10010&quot;&gt;&lt;property id=&quot;20148&quot; value=&quot;5&quot;/&gt;&lt;property id=&quot;20300&quot; value=&quot;Slide 7&quot;/&gt;&lt;property id=&quot;20307&quot; value=&quot;267&quot;/&gt;&lt;/object&gt;&lt;object type=&quot;3&quot; unique_id=&quot;10011&quot;&gt;&lt;property id=&quot;20148&quot; value=&quot;5&quot;/&gt;&lt;property id=&quot;20300&quot; value=&quot;Slide 8&quot;/&gt;&lt;property id=&quot;20307&quot; value=&quot;27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1460</TotalTime>
  <Words>368</Words>
  <Application>Microsoft Office PowerPoint</Application>
  <PresentationFormat>Custom</PresentationFormat>
  <Paragraphs>78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</cp:lastModifiedBy>
  <cp:revision>141</cp:revision>
  <dcterms:created xsi:type="dcterms:W3CDTF">2017-11-24T09:12:01Z</dcterms:created>
  <dcterms:modified xsi:type="dcterms:W3CDTF">2019-09-17T07:20:23Z</dcterms:modified>
</cp:coreProperties>
</file>