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71" r:id="rId3"/>
    <p:sldId id="267" r:id="rId4"/>
    <p:sldId id="262" r:id="rId5"/>
    <p:sldId id="268" r:id="rId6"/>
    <p:sldId id="265" r:id="rId7"/>
    <p:sldId id="266" r:id="rId8"/>
    <p:sldId id="272" r:id="rId9"/>
    <p:sldId id="273" r:id="rId10"/>
    <p:sldId id="274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60"/>
  </p:normalViewPr>
  <p:slideViewPr>
    <p:cSldViewPr>
      <p:cViewPr>
        <p:scale>
          <a:sx n="76" d="100"/>
          <a:sy n="76" d="100"/>
        </p:scale>
        <p:origin x="-11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CF209-CA3F-4210-9756-88F0FCE0D95F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5BC7E-C7A1-4FAB-A581-ED812472A9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40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9606-2E71-4C4C-A3A8-2FA923A88293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66F8-F644-4B8F-A6AF-C7F3D7E60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9606-2E71-4C4C-A3A8-2FA923A88293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66F8-F644-4B8F-A6AF-C7F3D7E60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9606-2E71-4C4C-A3A8-2FA923A88293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66F8-F644-4B8F-A6AF-C7F3D7E60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9606-2E71-4C4C-A3A8-2FA923A88293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66F8-F644-4B8F-A6AF-C7F3D7E60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9606-2E71-4C4C-A3A8-2FA923A88293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66F8-F644-4B8F-A6AF-C7F3D7E60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9606-2E71-4C4C-A3A8-2FA923A88293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66F8-F644-4B8F-A6AF-C7F3D7E60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9606-2E71-4C4C-A3A8-2FA923A88293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66F8-F644-4B8F-A6AF-C7F3D7E60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9606-2E71-4C4C-A3A8-2FA923A88293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66F8-F644-4B8F-A6AF-C7F3D7E60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9606-2E71-4C4C-A3A8-2FA923A88293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66F8-F644-4B8F-A6AF-C7F3D7E60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9606-2E71-4C4C-A3A8-2FA923A88293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66F8-F644-4B8F-A6AF-C7F3D7E60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F9606-2E71-4C4C-A3A8-2FA923A88293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66F8-F644-4B8F-A6AF-C7F3D7E60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F9606-2E71-4C4C-A3A8-2FA923A88293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A66F8-F644-4B8F-A6AF-C7F3D7E60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0833-0870-4AD7-8CDD-96A63CFCCC1F}" type="datetime1">
              <a:rPr lang="en-US" smtClean="0"/>
              <a:pPr/>
              <a:t>4/8/2019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Nhóm 3, Lớp THA - K37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" y="1852246"/>
            <a:ext cx="7991061" cy="3024554"/>
          </a:xfrm>
          <a:prstGeom prst="rect">
            <a:avLst/>
          </a:prstGeom>
        </p:spPr>
        <p:txBody>
          <a:bodyPr wrap="square" lIns="96816" tIns="48408" rIns="96816" bIns="48408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3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NHIỆT LIỆT CHÀO MỪNG </a:t>
            </a:r>
            <a:endParaRPr lang="en-US" sz="4000" b="1" spc="53" dirty="0" smtClean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spc="53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QUÝ </a:t>
            </a:r>
            <a:r>
              <a:rPr lang="en-US" sz="4000" b="1" spc="53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THẦY CÔ VỀ DỰ </a:t>
            </a:r>
            <a:r>
              <a:rPr lang="en-US" sz="4000" b="1" spc="53" dirty="0" err="1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GiỜ</a:t>
            </a:r>
            <a:r>
              <a:rPr lang="en-US" sz="4000" b="1" spc="53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LỚP </a:t>
            </a:r>
            <a:r>
              <a:rPr lang="en-US" sz="4000" b="1" spc="53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4C</a:t>
            </a:r>
            <a:endParaRPr lang="en-US" sz="4000" b="1" spc="53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2689723"/>
            <a:ext cx="5486400" cy="663077"/>
          </a:xfrm>
          <a:prstGeom prst="rect">
            <a:avLst/>
          </a:prstGeom>
        </p:spPr>
        <p:txBody>
          <a:bodyPr wrap="square" lIns="47064" tIns="23532" rIns="47064" bIns="23532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MÔN 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4000" b="1" dirty="0">
              <a:ln>
                <a:solidFill>
                  <a:schemeClr val="tx1"/>
                </a:solidFill>
              </a:ln>
              <a:effectLst>
                <a:reflection blurRad="6350" stA="55000" endA="300" endPos="45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4399133"/>
            <a:ext cx="5314122" cy="401467"/>
          </a:xfrm>
          <a:prstGeom prst="rect">
            <a:avLst/>
          </a:prstGeom>
        </p:spPr>
        <p:txBody>
          <a:bodyPr wrap="square" lIns="47064" tIns="23532" rIns="47064" bIns="23532">
            <a:spAutoFit/>
          </a:bodyPr>
          <a:lstStyle/>
          <a:p>
            <a:pPr algn="ctr"/>
            <a:r>
              <a:rPr lang="en-US" sz="2300" b="1" i="1" dirty="0">
                <a:latin typeface="Arial" pitchFamily="34" charset="0"/>
                <a:cs typeface="Arial" pitchFamily="34" charset="0"/>
              </a:rPr>
              <a:t>GV:  </a:t>
            </a:r>
            <a:r>
              <a:rPr lang="en-US" sz="2300" b="1" i="1" dirty="0" err="1" smtClean="0">
                <a:latin typeface="Arial" pitchFamily="34" charset="0"/>
                <a:cs typeface="Arial" pitchFamily="34" charset="0"/>
              </a:rPr>
              <a:t>Trương</a:t>
            </a:r>
            <a:r>
              <a:rPr lang="en-US" sz="23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i="1" dirty="0" err="1" smtClean="0">
                <a:latin typeface="Arial" pitchFamily="34" charset="0"/>
                <a:cs typeface="Arial" pitchFamily="34" charset="0"/>
              </a:rPr>
              <a:t>Thị</a:t>
            </a:r>
            <a:r>
              <a:rPr lang="en-US" sz="23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i="1" dirty="0" err="1" smtClean="0">
                <a:latin typeface="Arial" pitchFamily="34" charset="0"/>
                <a:cs typeface="Arial" pitchFamily="34" charset="0"/>
              </a:rPr>
              <a:t>Bích</a:t>
            </a:r>
            <a:r>
              <a:rPr lang="en-US" sz="23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i="1" dirty="0" err="1" smtClean="0">
                <a:latin typeface="Arial" pitchFamily="34" charset="0"/>
                <a:cs typeface="Arial" pitchFamily="34" charset="0"/>
              </a:rPr>
              <a:t>Hảo</a:t>
            </a:r>
            <a:endParaRPr lang="en-US" sz="23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175846"/>
            <a:ext cx="7553739" cy="478411"/>
          </a:xfrm>
          <a:prstGeom prst="rect">
            <a:avLst/>
          </a:prstGeom>
        </p:spPr>
        <p:txBody>
          <a:bodyPr wrap="square" lIns="47064" tIns="23532" rIns="47064" bIns="23532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TRƯỜNG TIỂU HỌC LÝ THƯỜNG KIỆT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111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n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-152400"/>
            <a:ext cx="5714999" cy="2057400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CỦNG CỐ - DẶN DÒ</a:t>
            </a:r>
          </a:p>
          <a:p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Administrator\Pictures\hinh-nen-Powerpoint-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25419"/>
            <a:ext cx="9829800" cy="73723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6072" y="1725816"/>
            <a:ext cx="6724404" cy="3036771"/>
          </a:xfrm>
          <a:prstGeom prst="rect">
            <a:avLst/>
          </a:prstGeom>
          <a:noFill/>
        </p:spPr>
        <p:txBody>
          <a:bodyPr wrap="square" lIns="81323" tIns="40661" rIns="81323" bIns="40661" rtlCol="0">
            <a:spAutoFit/>
          </a:bodyPr>
          <a:lstStyle/>
          <a:p>
            <a:pPr algn="ctr"/>
            <a:r>
              <a:rPr lang="en-US" sz="6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sz="6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6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6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6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ơn</a:t>
            </a:r>
            <a:r>
              <a:rPr lang="en-US" sz="6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quý</a:t>
            </a:r>
            <a:r>
              <a:rPr lang="en-US" sz="6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6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6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6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6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dự</a:t>
            </a:r>
            <a:r>
              <a:rPr lang="en-US" sz="6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giờ</a:t>
            </a:r>
            <a:r>
              <a:rPr lang="en-US" sz="6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 </a:t>
            </a:r>
          </a:p>
        </p:txBody>
      </p:sp>
      <p:pic>
        <p:nvPicPr>
          <p:cNvPr id="4" name="Picture 3" descr="C:\Users\HP\Pictures\738322z0khilo37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2491" y="526879"/>
            <a:ext cx="1428750" cy="2762249"/>
          </a:xfrm>
          <a:prstGeom prst="rect">
            <a:avLst/>
          </a:prstGeom>
          <a:noFill/>
        </p:spPr>
      </p:pic>
      <p:pic>
        <p:nvPicPr>
          <p:cNvPr id="5" name="Picture 4" descr="C:\Users\HP\Pictures\738322z0khilo37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971802"/>
            <a:ext cx="1428750" cy="2762249"/>
          </a:xfrm>
          <a:prstGeom prst="rect">
            <a:avLst/>
          </a:prstGeom>
          <a:noFill/>
        </p:spPr>
      </p:pic>
      <p:pic>
        <p:nvPicPr>
          <p:cNvPr id="8" name="Picture 3" descr="C:\Users\HP\Pictures\smiley_14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495800"/>
            <a:ext cx="651933" cy="838200"/>
          </a:xfrm>
          <a:prstGeom prst="rect">
            <a:avLst/>
          </a:prstGeom>
          <a:noFill/>
        </p:spPr>
      </p:pic>
      <p:pic>
        <p:nvPicPr>
          <p:cNvPr id="9" name="Picture 3" descr="C:\Users\HP\Pictures\smiley_14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4495800"/>
            <a:ext cx="651933" cy="817903"/>
          </a:xfrm>
          <a:prstGeom prst="rect">
            <a:avLst/>
          </a:prstGeom>
          <a:noFill/>
        </p:spPr>
      </p:pic>
      <p:pic>
        <p:nvPicPr>
          <p:cNvPr id="10" name="Picture 3" descr="C:\Users\HP\Pictures\smiley_14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4736" y="1069803"/>
            <a:ext cx="651933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18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8225" y="152400"/>
            <a:ext cx="7728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chỗ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04800" y="1143000"/>
          <a:ext cx="8534400" cy="533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0"/>
                <a:gridCol w="2057400"/>
                <a:gridCol w="1981200"/>
                <a:gridCol w="2057400"/>
              </a:tblGrid>
              <a:tr h="177800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latin typeface="Arial" pitchFamily="34" charset="0"/>
                          <a:cs typeface="Arial" pitchFamily="34" charset="0"/>
                        </a:rPr>
                        <a:t>Tỉ</a:t>
                      </a:r>
                      <a:r>
                        <a:rPr lang="en-US" sz="32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itchFamily="34" charset="0"/>
                          <a:cs typeface="Arial" pitchFamily="34" charset="0"/>
                        </a:rPr>
                        <a:t>lệ</a:t>
                      </a:r>
                      <a:r>
                        <a:rPr lang="en-US" sz="3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bản</a:t>
                      </a:r>
                      <a:r>
                        <a:rPr lang="en-US" sz="3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đồ</a:t>
                      </a:r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latin typeface="Arial" pitchFamily="34" charset="0"/>
                          <a:cs typeface="Arial" pitchFamily="34" charset="0"/>
                        </a:rPr>
                        <a:t>1 : </a:t>
                      </a: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10 000</a:t>
                      </a:r>
                      <a:endParaRPr lang="en-US" sz="3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1 : 5000</a:t>
                      </a:r>
                      <a:endParaRPr lang="en-US" sz="3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latin typeface="Arial" pitchFamily="34" charset="0"/>
                          <a:cs typeface="Arial" pitchFamily="34" charset="0"/>
                        </a:rPr>
                        <a:t>1 : </a:t>
                      </a:r>
                      <a:r>
                        <a:rPr lang="en-US" sz="3200" b="1" dirty="0">
                          <a:latin typeface="Arial" pitchFamily="34" charset="0"/>
                          <a:cs typeface="Arial" pitchFamily="34" charset="0"/>
                        </a:rPr>
                        <a:t>20 000</a:t>
                      </a:r>
                      <a:endParaRPr lang="en-US" sz="3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77800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latin typeface="Arial" pitchFamily="34" charset="0"/>
                          <a:cs typeface="Arial" pitchFamily="34" charset="0"/>
                        </a:rPr>
                        <a:t>Độ</a:t>
                      </a:r>
                      <a:r>
                        <a:rPr lang="en-US" sz="32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itchFamily="34" charset="0"/>
                          <a:cs typeface="Arial" pitchFamily="34" charset="0"/>
                        </a:rPr>
                        <a:t>dài</a:t>
                      </a:r>
                      <a:r>
                        <a:rPr lang="en-US" sz="3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thật</a:t>
                      </a:r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latin typeface="Arial" pitchFamily="34" charset="0"/>
                          <a:cs typeface="Arial" pitchFamily="34" charset="0"/>
                        </a:rPr>
                        <a:t>…… km</a:t>
                      </a:r>
                      <a:endParaRPr lang="en-US" sz="3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latin typeface="Arial" pitchFamily="34" charset="0"/>
                          <a:cs typeface="Arial" pitchFamily="34" charset="0"/>
                        </a:rPr>
                        <a:t>…… m</a:t>
                      </a:r>
                      <a:endParaRPr lang="en-US" sz="3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latin typeface="Arial" pitchFamily="34" charset="0"/>
                          <a:cs typeface="Arial" pitchFamily="34" charset="0"/>
                        </a:rPr>
                        <a:t>….</a:t>
                      </a:r>
                      <a:r>
                        <a:rPr lang="en-US" sz="3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dirty="0" smtClean="0">
                          <a:latin typeface="Arial" pitchFamily="34" charset="0"/>
                          <a:cs typeface="Arial" pitchFamily="34" charset="0"/>
                        </a:rPr>
                        <a:t>km</a:t>
                      </a:r>
                      <a:endParaRPr lang="en-US" sz="3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77800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latin typeface="Arial" pitchFamily="34" charset="0"/>
                          <a:cs typeface="Arial" pitchFamily="34" charset="0"/>
                        </a:rPr>
                        <a:t>Độ</a:t>
                      </a:r>
                      <a:r>
                        <a:rPr lang="en-US" sz="32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itchFamily="34" charset="0"/>
                          <a:cs typeface="Arial" pitchFamily="34" charset="0"/>
                        </a:rPr>
                        <a:t>dài</a:t>
                      </a:r>
                      <a:r>
                        <a:rPr lang="en-US" sz="3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trên</a:t>
                      </a:r>
                      <a:r>
                        <a:rPr lang="en-US" sz="3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bản</a:t>
                      </a:r>
                      <a:r>
                        <a:rPr lang="en-US" sz="3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đồ</a:t>
                      </a:r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45308" y="342900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7481" y="342900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0" y="3429000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2756" y="5206425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50 cm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5206425"/>
            <a:ext cx="1257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5 mm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0" y="5206425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1dm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1"/>
      <p:bldP spid="9" grpId="1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57200" y="-457199"/>
            <a:ext cx="10058399" cy="765809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1447800"/>
            <a:ext cx="89154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Khoảng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cách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giữa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hai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điểm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và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B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trên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sân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trường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là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20m.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Trên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bản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đồ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tỉ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lệ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1:500,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khoảng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cách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giữa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hai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điểm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đó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là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mấy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b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xăng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–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ti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–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mét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?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1143000"/>
            <a:ext cx="1447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2: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n tr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91" y="0"/>
            <a:ext cx="9174491" cy="6858000"/>
          </a:xfrm>
          <a:prstGeom prst="rect">
            <a:avLst/>
          </a:prstGeom>
        </p:spPr>
      </p:pic>
      <p:sp>
        <p:nvSpPr>
          <p:cNvPr id="5" name="Line 34"/>
          <p:cNvSpPr>
            <a:spLocks noChangeShapeType="1"/>
          </p:cNvSpPr>
          <p:nvPr/>
        </p:nvSpPr>
        <p:spPr bwMode="auto">
          <a:xfrm>
            <a:off x="3429000" y="5919787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36"/>
          <p:cNvSpPr>
            <a:spLocks noChangeShapeType="1"/>
          </p:cNvSpPr>
          <p:nvPr/>
        </p:nvSpPr>
        <p:spPr bwMode="auto">
          <a:xfrm>
            <a:off x="4191000" y="7519987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38"/>
          <p:cNvSpPr>
            <a:spLocks noChangeShapeType="1"/>
          </p:cNvSpPr>
          <p:nvPr/>
        </p:nvSpPr>
        <p:spPr bwMode="auto">
          <a:xfrm>
            <a:off x="5257800" y="4090987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67"/>
          <p:cNvSpPr>
            <a:spLocks noChangeShapeType="1"/>
          </p:cNvSpPr>
          <p:nvPr/>
        </p:nvSpPr>
        <p:spPr bwMode="auto">
          <a:xfrm flipH="1">
            <a:off x="4298950" y="4524374"/>
            <a:ext cx="2438400" cy="1371600"/>
          </a:xfrm>
          <a:prstGeom prst="line">
            <a:avLst/>
          </a:prstGeom>
          <a:noFill/>
          <a:ln w="5715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3886200" y="5233987"/>
            <a:ext cx="609600" cy="1128712"/>
            <a:chOff x="1824" y="2673"/>
            <a:chExt cx="384" cy="711"/>
          </a:xfrm>
        </p:grpSpPr>
        <p:sp>
          <p:nvSpPr>
            <p:cNvPr id="10" name="Text Box 60"/>
            <p:cNvSpPr txBox="1">
              <a:spLocks noChangeArrowheads="1"/>
            </p:cNvSpPr>
            <p:nvPr/>
          </p:nvSpPr>
          <p:spPr bwMode="auto">
            <a:xfrm>
              <a:off x="1824" y="3057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A</a:t>
              </a:r>
            </a:p>
          </p:txBody>
        </p:sp>
        <p:grpSp>
          <p:nvGrpSpPr>
            <p:cNvPr id="11" name="Group 22"/>
            <p:cNvGrpSpPr>
              <a:grpSpLocks/>
            </p:cNvGrpSpPr>
            <p:nvPr/>
          </p:nvGrpSpPr>
          <p:grpSpPr bwMode="auto">
            <a:xfrm>
              <a:off x="1824" y="2673"/>
              <a:ext cx="384" cy="480"/>
              <a:chOff x="672" y="2673"/>
              <a:chExt cx="384" cy="480"/>
            </a:xfrm>
          </p:grpSpPr>
          <p:sp>
            <p:nvSpPr>
              <p:cNvPr id="12" name="Line 57"/>
              <p:cNvSpPr>
                <a:spLocks noChangeShapeType="1"/>
              </p:cNvSpPr>
              <p:nvPr/>
            </p:nvSpPr>
            <p:spPr bwMode="auto">
              <a:xfrm flipH="1">
                <a:off x="912" y="2739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Oval 58"/>
              <p:cNvSpPr>
                <a:spLocks noChangeArrowheads="1"/>
              </p:cNvSpPr>
              <p:nvPr/>
            </p:nvSpPr>
            <p:spPr bwMode="auto">
              <a:xfrm>
                <a:off x="864" y="3057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Text Box 69"/>
              <p:cNvSpPr txBox="1">
                <a:spLocks noChangeArrowheads="1"/>
              </p:cNvSpPr>
              <p:nvPr/>
            </p:nvSpPr>
            <p:spPr bwMode="auto">
              <a:xfrm>
                <a:off x="672" y="2673"/>
                <a:ext cx="38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cs typeface="Times New Roman" pitchFamily="18" charset="0"/>
                  </a:rPr>
                  <a:t>◄</a:t>
                </a:r>
              </a:p>
            </p:txBody>
          </p:sp>
        </p:grpSp>
      </p:grpSp>
      <p:sp>
        <p:nvSpPr>
          <p:cNvPr id="15" name="Text Box 81"/>
          <p:cNvSpPr txBox="1">
            <a:spLocks noChangeArrowheads="1"/>
          </p:cNvSpPr>
          <p:nvPr/>
        </p:nvSpPr>
        <p:spPr bwMode="auto">
          <a:xfrm rot="-179549">
            <a:off x="5410200" y="5124449"/>
            <a:ext cx="121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? cm</a:t>
            </a:r>
          </a:p>
        </p:txBody>
      </p:sp>
      <p:sp>
        <p:nvSpPr>
          <p:cNvPr id="16" name="Text Box 82"/>
          <p:cNvSpPr txBox="1">
            <a:spLocks noChangeArrowheads="1"/>
          </p:cNvSpPr>
          <p:nvPr/>
        </p:nvSpPr>
        <p:spPr bwMode="auto">
          <a:xfrm>
            <a:off x="5334000" y="6148387"/>
            <a:ext cx="2133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Tỉ lệ 1:500</a:t>
            </a:r>
          </a:p>
        </p:txBody>
      </p:sp>
      <p:grpSp>
        <p:nvGrpSpPr>
          <p:cNvPr id="17" name="Group 28"/>
          <p:cNvGrpSpPr>
            <a:grpSpLocks/>
          </p:cNvGrpSpPr>
          <p:nvPr/>
        </p:nvGrpSpPr>
        <p:grpSpPr bwMode="auto">
          <a:xfrm>
            <a:off x="6400804" y="3810000"/>
            <a:ext cx="728663" cy="1133476"/>
            <a:chOff x="3408" y="1776"/>
            <a:chExt cx="459" cy="714"/>
          </a:xfrm>
        </p:grpSpPr>
        <p:sp>
          <p:nvSpPr>
            <p:cNvPr id="18" name="Text Box 62"/>
            <p:cNvSpPr txBox="1">
              <a:spLocks noChangeArrowheads="1"/>
            </p:cNvSpPr>
            <p:nvPr/>
          </p:nvSpPr>
          <p:spPr bwMode="auto">
            <a:xfrm>
              <a:off x="3623" y="2160"/>
              <a:ext cx="24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/>
                <a:t>B</a:t>
              </a:r>
            </a:p>
          </p:txBody>
        </p:sp>
        <p:grpSp>
          <p:nvGrpSpPr>
            <p:cNvPr id="19" name="Group 23"/>
            <p:cNvGrpSpPr>
              <a:grpSpLocks/>
            </p:cNvGrpSpPr>
            <p:nvPr/>
          </p:nvGrpSpPr>
          <p:grpSpPr bwMode="auto">
            <a:xfrm>
              <a:off x="3408" y="1776"/>
              <a:ext cx="384" cy="480"/>
              <a:chOff x="672" y="2673"/>
              <a:chExt cx="384" cy="480"/>
            </a:xfrm>
          </p:grpSpPr>
          <p:sp>
            <p:nvSpPr>
              <p:cNvPr id="20" name="Line 57"/>
              <p:cNvSpPr>
                <a:spLocks noChangeShapeType="1"/>
              </p:cNvSpPr>
              <p:nvPr/>
            </p:nvSpPr>
            <p:spPr bwMode="auto">
              <a:xfrm flipH="1">
                <a:off x="912" y="2739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Oval 58"/>
              <p:cNvSpPr>
                <a:spLocks noChangeArrowheads="1"/>
              </p:cNvSpPr>
              <p:nvPr/>
            </p:nvSpPr>
            <p:spPr bwMode="auto">
              <a:xfrm>
                <a:off x="864" y="3057"/>
                <a:ext cx="96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Text Box 69"/>
              <p:cNvSpPr txBox="1">
                <a:spLocks noChangeArrowheads="1"/>
              </p:cNvSpPr>
              <p:nvPr/>
            </p:nvSpPr>
            <p:spPr bwMode="auto">
              <a:xfrm>
                <a:off x="672" y="2673"/>
                <a:ext cx="38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>
                    <a:cs typeface="Times New Roman" pitchFamily="18" charset="0"/>
                  </a:rPr>
                  <a:t>◄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57200" y="-457199"/>
            <a:ext cx="10058399" cy="7658098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1752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Quãng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đường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từ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trung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tâm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Hà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Nội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đến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Sơn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Tây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là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41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km.Trên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bản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đồ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tỉ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lệ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b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 : 1 000 000,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quãng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đường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đó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dài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bao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nhiêu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mi –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li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–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mét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?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90600" y="685800"/>
            <a:ext cx="1371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3: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cmpd="tri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7"/>
          <p:cNvSpPr>
            <a:spLocks/>
          </p:cNvSpPr>
          <p:nvPr/>
        </p:nvSpPr>
        <p:spPr bwMode="auto">
          <a:xfrm>
            <a:off x="1960580" y="2452481"/>
            <a:ext cx="4821220" cy="1967119"/>
          </a:xfrm>
          <a:custGeom>
            <a:avLst/>
            <a:gdLst>
              <a:gd name="T0" fmla="*/ 2147483647 w 2400"/>
              <a:gd name="T1" fmla="*/ 2147483647 h 1032"/>
              <a:gd name="T2" fmla="*/ 2147483647 w 2400"/>
              <a:gd name="T3" fmla="*/ 2147483647 h 1032"/>
              <a:gd name="T4" fmla="*/ 2147483647 w 2400"/>
              <a:gd name="T5" fmla="*/ 2147483647 h 1032"/>
              <a:gd name="T6" fmla="*/ 2147483647 w 2400"/>
              <a:gd name="T7" fmla="*/ 2147483647 h 1032"/>
              <a:gd name="T8" fmla="*/ 2147483647 w 2400"/>
              <a:gd name="T9" fmla="*/ 2147483647 h 1032"/>
              <a:gd name="T10" fmla="*/ 2147483647 w 2400"/>
              <a:gd name="T11" fmla="*/ 2147483647 h 1032"/>
              <a:gd name="T12" fmla="*/ 2147483647 w 2400"/>
              <a:gd name="T13" fmla="*/ 2147483647 h 1032"/>
              <a:gd name="T14" fmla="*/ 2147483647 w 2400"/>
              <a:gd name="T15" fmla="*/ 2147483647 h 1032"/>
              <a:gd name="T16" fmla="*/ 2147483647 w 2400"/>
              <a:gd name="T17" fmla="*/ 2147483647 h 1032"/>
              <a:gd name="T18" fmla="*/ 2147483647 w 2400"/>
              <a:gd name="T19" fmla="*/ 2147483647 h 1032"/>
              <a:gd name="T20" fmla="*/ 0 w 2400"/>
              <a:gd name="T21" fmla="*/ 0 h 10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400"/>
              <a:gd name="T34" fmla="*/ 0 h 1032"/>
              <a:gd name="T35" fmla="*/ 2400 w 2400"/>
              <a:gd name="T36" fmla="*/ 1032 h 10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400" h="1032">
                <a:moveTo>
                  <a:pt x="2400" y="816"/>
                </a:moveTo>
                <a:cubicBezTo>
                  <a:pt x="2308" y="900"/>
                  <a:pt x="2216" y="984"/>
                  <a:pt x="2160" y="1008"/>
                </a:cubicBezTo>
                <a:cubicBezTo>
                  <a:pt x="2104" y="1032"/>
                  <a:pt x="2104" y="976"/>
                  <a:pt x="2064" y="960"/>
                </a:cubicBezTo>
                <a:cubicBezTo>
                  <a:pt x="2024" y="944"/>
                  <a:pt x="1992" y="944"/>
                  <a:pt x="1920" y="912"/>
                </a:cubicBezTo>
                <a:cubicBezTo>
                  <a:pt x="1848" y="880"/>
                  <a:pt x="1720" y="816"/>
                  <a:pt x="1632" y="768"/>
                </a:cubicBezTo>
                <a:cubicBezTo>
                  <a:pt x="1544" y="720"/>
                  <a:pt x="1440" y="664"/>
                  <a:pt x="1392" y="624"/>
                </a:cubicBezTo>
                <a:cubicBezTo>
                  <a:pt x="1344" y="584"/>
                  <a:pt x="1408" y="560"/>
                  <a:pt x="1344" y="528"/>
                </a:cubicBezTo>
                <a:cubicBezTo>
                  <a:pt x="1280" y="496"/>
                  <a:pt x="1096" y="440"/>
                  <a:pt x="1008" y="432"/>
                </a:cubicBezTo>
                <a:cubicBezTo>
                  <a:pt x="920" y="424"/>
                  <a:pt x="944" y="504"/>
                  <a:pt x="816" y="480"/>
                </a:cubicBezTo>
                <a:cubicBezTo>
                  <a:pt x="688" y="456"/>
                  <a:pt x="376" y="368"/>
                  <a:pt x="240" y="288"/>
                </a:cubicBezTo>
                <a:cubicBezTo>
                  <a:pt x="104" y="208"/>
                  <a:pt x="40" y="48"/>
                  <a:pt x="0" y="0"/>
                </a:cubicBezTo>
              </a:path>
            </a:pathLst>
          </a:custGeom>
          <a:noFill/>
          <a:ln w="762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6858000" y="3657600"/>
            <a:ext cx="533400" cy="5334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9" t="30797" r="78676" b="61955"/>
          <a:stretch>
            <a:fillRect/>
          </a:stretch>
        </p:blipFill>
        <p:spPr bwMode="auto">
          <a:xfrm>
            <a:off x="1295400" y="1981200"/>
            <a:ext cx="685800" cy="67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8225" y="152400"/>
            <a:ext cx="7728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chỗ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chấm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04800" y="1143000"/>
          <a:ext cx="8534400" cy="533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38400"/>
                <a:gridCol w="1981200"/>
                <a:gridCol w="2057400"/>
                <a:gridCol w="2057400"/>
              </a:tblGrid>
              <a:tr h="177800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latin typeface="Arial" pitchFamily="34" charset="0"/>
                          <a:cs typeface="Arial" pitchFamily="34" charset="0"/>
                        </a:rPr>
                        <a:t>Tỉ</a:t>
                      </a:r>
                      <a:r>
                        <a:rPr lang="en-US" sz="32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itchFamily="34" charset="0"/>
                          <a:cs typeface="Arial" pitchFamily="34" charset="0"/>
                        </a:rPr>
                        <a:t>lệ</a:t>
                      </a:r>
                      <a:r>
                        <a:rPr lang="en-US" sz="3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bản</a:t>
                      </a:r>
                      <a:r>
                        <a:rPr lang="en-US" sz="3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đồ</a:t>
                      </a:r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1: 10 000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: 5000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1: 20 000</a:t>
                      </a:r>
                    </a:p>
                  </a:txBody>
                  <a:tcPr marL="68580" marR="68580" marT="0" marB="0" anchor="ctr"/>
                </a:tc>
              </a:tr>
              <a:tr h="177800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latin typeface="Arial" pitchFamily="34" charset="0"/>
                          <a:cs typeface="Arial" pitchFamily="34" charset="0"/>
                        </a:rPr>
                        <a:t>Độ</a:t>
                      </a:r>
                      <a:r>
                        <a:rPr lang="en-US" sz="32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itchFamily="34" charset="0"/>
                          <a:cs typeface="Arial" pitchFamily="34" charset="0"/>
                        </a:rPr>
                        <a:t>dài</a:t>
                      </a:r>
                      <a:r>
                        <a:rPr lang="en-US" sz="3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thật</a:t>
                      </a:r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km</a:t>
                      </a:r>
                      <a:endParaRPr lang="en-US" sz="3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 m</a:t>
                      </a:r>
                      <a:endParaRPr lang="en-US" sz="3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km</a:t>
                      </a:r>
                      <a:endParaRPr lang="en-US" sz="3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778000"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latin typeface="Arial" pitchFamily="34" charset="0"/>
                          <a:cs typeface="Arial" pitchFamily="34" charset="0"/>
                        </a:rPr>
                        <a:t>Độ</a:t>
                      </a:r>
                      <a:r>
                        <a:rPr lang="en-US" sz="32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dirty="0" err="1" smtClean="0">
                          <a:latin typeface="Arial" pitchFamily="34" charset="0"/>
                          <a:cs typeface="Arial" pitchFamily="34" charset="0"/>
                        </a:rPr>
                        <a:t>dài</a:t>
                      </a:r>
                      <a:r>
                        <a:rPr lang="en-US" sz="3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trên</a:t>
                      </a:r>
                      <a:r>
                        <a:rPr lang="en-US" sz="3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bản</a:t>
                      </a:r>
                      <a:r>
                        <a:rPr lang="en-US" sz="3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đồ</a:t>
                      </a:r>
                      <a:endParaRPr lang="en-US" sz="3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… cm </a:t>
                      </a:r>
                      <a:endParaRPr lang="en-US" sz="3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… mm</a:t>
                      </a:r>
                      <a:endParaRPr lang="en-US" sz="3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… dm</a:t>
                      </a:r>
                      <a:endParaRPr lang="en-US" sz="32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93881" y="520642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5206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9000" y="52064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9144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</a:t>
            </a:r>
            <a:r>
              <a:rPr kumimoji="0" lang="en-US" sz="3000" b="1" u="sng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Bài</a:t>
            </a:r>
            <a:r>
              <a:rPr kumimoji="0" lang="en-US" sz="3000" b="1" u="sng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5:</a:t>
            </a:r>
            <a:r>
              <a:rPr kumimoji="0" lang="en-US" sz="3000" b="1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Quãng</a:t>
            </a:r>
            <a:r>
              <a:rPr kumimoji="0" lang="en-U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đường</a:t>
            </a:r>
            <a:r>
              <a:rPr kumimoji="0" lang="en-U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từ</a:t>
            </a:r>
            <a:r>
              <a:rPr kumimoji="0" lang="en-U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nhà</a:t>
            </a:r>
            <a:r>
              <a:rPr kumimoji="0" lang="en-U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000" b="1" i="1" dirty="0" err="1" smtClean="0">
                <a:latin typeface="Arial" pitchFamily="34" charset="0"/>
                <a:ea typeface="+mj-ea"/>
                <a:cs typeface="Arial" pitchFamily="34" charset="0"/>
              </a:rPr>
              <a:t>Lan</a:t>
            </a:r>
            <a:r>
              <a:rPr kumimoji="0" lang="en-U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đến</a:t>
            </a:r>
            <a:r>
              <a:rPr kumimoji="0" lang="en-U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trường</a:t>
            </a:r>
            <a:r>
              <a:rPr kumimoji="0" lang="en-U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0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dài</a:t>
            </a:r>
            <a:r>
              <a:rPr kumimoji="0" lang="en-U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3 </a:t>
            </a:r>
            <a:r>
              <a:rPr kumimoji="0" lang="en-US" sz="30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km.</a:t>
            </a:r>
            <a:r>
              <a:rPr kumimoji="0" lang="en-US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Trên</a:t>
            </a:r>
            <a:r>
              <a:rPr kumimoji="0" lang="en-U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bản</a:t>
            </a:r>
            <a:r>
              <a:rPr kumimoji="0" lang="en-U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đồ</a:t>
            </a:r>
            <a:r>
              <a:rPr kumimoji="0" lang="en-U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tỉ</a:t>
            </a:r>
            <a:r>
              <a:rPr kumimoji="0" lang="en-U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lệ</a:t>
            </a:r>
            <a:r>
              <a:rPr kumimoji="0" lang="en-U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1:100 000,quãng </a:t>
            </a:r>
            <a:r>
              <a:rPr kumimoji="0" lang="en-US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đường</a:t>
            </a:r>
            <a:r>
              <a:rPr kumimoji="0" lang="en-US" sz="3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từ</a:t>
            </a:r>
            <a:r>
              <a:rPr kumimoji="0" lang="en-U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0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nhà</a:t>
            </a:r>
            <a:r>
              <a:rPr kumimoji="0" lang="en-U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0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Lan</a:t>
            </a:r>
            <a:r>
              <a:rPr kumimoji="0" lang="en-U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0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đến</a:t>
            </a:r>
            <a:r>
              <a:rPr kumimoji="0" lang="en-U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0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trường</a:t>
            </a:r>
            <a:r>
              <a:rPr kumimoji="0" lang="en-U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0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học</a:t>
            </a:r>
            <a:r>
              <a:rPr kumimoji="0" lang="en-U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0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dài</a:t>
            </a:r>
            <a:r>
              <a:rPr kumimoji="0" lang="en-U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0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bao</a:t>
            </a:r>
            <a:r>
              <a:rPr kumimoji="0" lang="en-U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0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nhiêu</a:t>
            </a:r>
            <a:r>
              <a:rPr kumimoji="0" lang="en-U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0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xăng</a:t>
            </a:r>
            <a:r>
              <a:rPr kumimoji="0" lang="en-U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-</a:t>
            </a:r>
            <a:r>
              <a:rPr lang="en-US" sz="3000" b="1" i="1" dirty="0" err="1" smtClean="0">
                <a:latin typeface="Arial" pitchFamily="34" charset="0"/>
                <a:ea typeface="+mj-ea"/>
                <a:cs typeface="Arial" pitchFamily="34" charset="0"/>
              </a:rPr>
              <a:t>ti-mét</a:t>
            </a:r>
            <a:r>
              <a:rPr lang="en-US" sz="3000" b="1" i="1" dirty="0" smtClean="0">
                <a:latin typeface="Arial" pitchFamily="34" charset="0"/>
                <a:ea typeface="+mj-ea"/>
                <a:cs typeface="Arial" pitchFamily="34" charset="0"/>
              </a:rPr>
              <a:t> ?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2478" y="3048000"/>
            <a:ext cx="9150261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Bài</a:t>
            </a:r>
            <a:r>
              <a:rPr kumimoji="0" lang="en-US" sz="320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giải</a:t>
            </a:r>
            <a:endParaRPr kumimoji="0" lang="en-US" sz="320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km = 300 000 cm</a:t>
            </a: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Quãng</a:t>
            </a:r>
            <a:r>
              <a:rPr kumimoji="0" lang="en-US" sz="3000" i="0" u="none" strike="noStrike" cap="none" normalizeH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i="0" u="none" strike="noStrike" cap="none" normalizeH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đường</a:t>
            </a:r>
            <a:r>
              <a:rPr kumimoji="0" lang="en-US" sz="3000" i="0" u="none" strike="noStrike" cap="none" normalizeH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từ</a:t>
            </a:r>
            <a:r>
              <a:rPr kumimoji="0" lang="en-US" sz="30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nhà</a:t>
            </a:r>
            <a:r>
              <a:rPr kumimoji="0" lang="en-US" sz="30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Lan</a:t>
            </a:r>
            <a:r>
              <a:rPr kumimoji="0" lang="en-US" sz="30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đến</a:t>
            </a:r>
            <a:r>
              <a:rPr kumimoji="0" lang="en-US" sz="30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trường</a:t>
            </a:r>
            <a:r>
              <a:rPr kumimoji="0" lang="en-US" sz="30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trên</a:t>
            </a:r>
            <a:r>
              <a:rPr kumimoji="0" lang="en-US" sz="30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bản</a:t>
            </a:r>
            <a:r>
              <a:rPr kumimoji="0" lang="en-US" sz="30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đồ</a:t>
            </a:r>
            <a:r>
              <a:rPr kumimoji="0" lang="en-US" sz="30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kumimoji="0" lang="en-US" sz="30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300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300 000: 100 000 = 3(cm)</a:t>
            </a: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Đáp</a:t>
            </a:r>
            <a:r>
              <a:rPr kumimoji="0" lang="en-US" sz="3200" i="0" u="none" strike="noStrike" cap="none" normalizeH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i="0" u="none" strike="noStrike" cap="none" normalizeH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3 cm</a:t>
            </a: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609600"/>
            <a:ext cx="8763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</a:t>
            </a:r>
            <a:r>
              <a:rPr kumimoji="0" lang="en-US" sz="3000" b="1" u="sng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Bài</a:t>
            </a:r>
            <a:r>
              <a:rPr kumimoji="0" lang="en-US" sz="3000" b="1" u="sng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6:</a:t>
            </a:r>
            <a:r>
              <a:rPr kumimoji="0" lang="en-US" sz="3000" b="1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Một</a:t>
            </a:r>
            <a:r>
              <a:rPr kumimoji="0" lang="en-U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0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mảnh</a:t>
            </a:r>
            <a:r>
              <a:rPr kumimoji="0" lang="en-U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000" b="1" i="1" dirty="0" err="1" smtClean="0">
                <a:latin typeface="Arial" pitchFamily="34" charset="0"/>
                <a:ea typeface="+mj-ea"/>
                <a:cs typeface="Arial" pitchFamily="34" charset="0"/>
              </a:rPr>
              <a:t>đất</a:t>
            </a:r>
            <a:r>
              <a:rPr lang="en-US" sz="3000" b="1" i="1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000" b="1" i="1" dirty="0" err="1" smtClean="0">
                <a:latin typeface="Arial" pitchFamily="34" charset="0"/>
                <a:ea typeface="+mj-ea"/>
                <a:cs typeface="Arial" pitchFamily="34" charset="0"/>
              </a:rPr>
              <a:t>hình</a:t>
            </a:r>
            <a:r>
              <a:rPr lang="en-US" sz="3000" b="1" i="1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000" b="1" i="1" dirty="0" err="1" smtClean="0">
                <a:latin typeface="Arial" pitchFamily="34" charset="0"/>
                <a:ea typeface="+mj-ea"/>
                <a:cs typeface="Arial" pitchFamily="34" charset="0"/>
              </a:rPr>
              <a:t>chữ</a:t>
            </a:r>
            <a:r>
              <a:rPr lang="en-US" sz="3000" b="1" i="1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000" b="1" i="1" dirty="0" err="1" smtClean="0">
                <a:latin typeface="Arial" pitchFamily="34" charset="0"/>
                <a:ea typeface="+mj-ea"/>
                <a:cs typeface="Arial" pitchFamily="34" charset="0"/>
              </a:rPr>
              <a:t>nhật</a:t>
            </a:r>
            <a:r>
              <a:rPr lang="en-US" sz="3000" b="1" i="1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000" b="1" i="1" dirty="0" err="1" smtClean="0">
                <a:latin typeface="Arial" pitchFamily="34" charset="0"/>
                <a:ea typeface="+mj-ea"/>
                <a:cs typeface="Arial" pitchFamily="34" charset="0"/>
              </a:rPr>
              <a:t>có</a:t>
            </a:r>
            <a:r>
              <a:rPr lang="en-US" sz="3000" b="1" i="1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000" b="1" i="1" dirty="0" err="1" smtClean="0">
                <a:latin typeface="Arial" pitchFamily="34" charset="0"/>
                <a:ea typeface="+mj-ea"/>
                <a:cs typeface="Arial" pitchFamily="34" charset="0"/>
              </a:rPr>
              <a:t>chiều</a:t>
            </a:r>
            <a:r>
              <a:rPr lang="en-US" sz="3000" b="1" i="1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000" b="1" i="1" dirty="0" err="1" smtClean="0">
                <a:latin typeface="Arial" pitchFamily="34" charset="0"/>
                <a:ea typeface="+mj-ea"/>
                <a:cs typeface="Arial" pitchFamily="34" charset="0"/>
              </a:rPr>
              <a:t>dài</a:t>
            </a:r>
            <a:r>
              <a:rPr lang="en-US" sz="3000" b="1" i="1" dirty="0" smtClean="0">
                <a:latin typeface="Arial" pitchFamily="34" charset="0"/>
                <a:ea typeface="+mj-ea"/>
                <a:cs typeface="Arial" pitchFamily="34" charset="0"/>
              </a:rPr>
              <a:t> 20m, </a:t>
            </a:r>
            <a:r>
              <a:rPr lang="en-US" sz="3000" b="1" i="1" dirty="0" err="1" smtClean="0">
                <a:latin typeface="Arial" pitchFamily="34" charset="0"/>
                <a:ea typeface="+mj-ea"/>
                <a:cs typeface="Arial" pitchFamily="34" charset="0"/>
              </a:rPr>
              <a:t>chiều</a:t>
            </a:r>
            <a:r>
              <a:rPr lang="en-US" sz="3000" b="1" i="1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000" b="1" i="1" dirty="0" err="1" smtClean="0">
                <a:latin typeface="Arial" pitchFamily="34" charset="0"/>
                <a:ea typeface="+mj-ea"/>
                <a:cs typeface="Arial" pitchFamily="34" charset="0"/>
              </a:rPr>
              <a:t>rộng</a:t>
            </a:r>
            <a:r>
              <a:rPr lang="en-US" sz="3000" b="1" i="1" dirty="0" smtClean="0">
                <a:latin typeface="Arial" pitchFamily="34" charset="0"/>
                <a:ea typeface="+mj-ea"/>
                <a:cs typeface="Arial" pitchFamily="34" charset="0"/>
              </a:rPr>
              <a:t> 10m </a:t>
            </a:r>
            <a:r>
              <a:rPr lang="en-US" sz="3000" b="1" i="1" dirty="0" err="1" smtClean="0">
                <a:latin typeface="Arial" pitchFamily="34" charset="0"/>
                <a:ea typeface="+mj-ea"/>
                <a:cs typeface="Arial" pitchFamily="34" charset="0"/>
              </a:rPr>
              <a:t>được</a:t>
            </a:r>
            <a:r>
              <a:rPr lang="en-US" sz="3000" b="1" i="1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000" b="1" i="1" dirty="0" err="1" smtClean="0">
                <a:latin typeface="Arial" pitchFamily="34" charset="0"/>
                <a:ea typeface="+mj-ea"/>
                <a:cs typeface="Arial" pitchFamily="34" charset="0"/>
              </a:rPr>
              <a:t>vẽ</a:t>
            </a:r>
            <a:r>
              <a:rPr lang="en-US" sz="3000" b="1" i="1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000" b="1" i="1" dirty="0" err="1" smtClean="0">
                <a:latin typeface="Arial" pitchFamily="34" charset="0"/>
                <a:ea typeface="+mj-ea"/>
                <a:cs typeface="Arial" pitchFamily="34" charset="0"/>
              </a:rPr>
              <a:t>trên</a:t>
            </a:r>
            <a:r>
              <a:rPr lang="en-US" sz="3000" b="1" i="1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000" b="1" i="1" dirty="0" err="1" smtClean="0">
                <a:latin typeface="Arial" pitchFamily="34" charset="0"/>
                <a:ea typeface="+mj-ea"/>
                <a:cs typeface="Arial" pitchFamily="34" charset="0"/>
              </a:rPr>
              <a:t>bản</a:t>
            </a:r>
            <a:r>
              <a:rPr lang="en-US" sz="3000" b="1" i="1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000" b="1" i="1" dirty="0" err="1" smtClean="0">
                <a:latin typeface="Arial" pitchFamily="34" charset="0"/>
                <a:ea typeface="+mj-ea"/>
                <a:cs typeface="Arial" pitchFamily="34" charset="0"/>
              </a:rPr>
              <a:t>đồ</a:t>
            </a:r>
            <a:r>
              <a:rPr lang="en-US" sz="3000" b="1" i="1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000" b="1" i="1" dirty="0" err="1" smtClean="0">
                <a:latin typeface="Arial" pitchFamily="34" charset="0"/>
                <a:ea typeface="+mj-ea"/>
                <a:cs typeface="Arial" pitchFamily="34" charset="0"/>
              </a:rPr>
              <a:t>tỉ</a:t>
            </a:r>
            <a:r>
              <a:rPr lang="en-US" sz="3000" b="1" i="1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000" b="1" i="1" dirty="0" err="1" smtClean="0">
                <a:latin typeface="Arial" pitchFamily="34" charset="0"/>
                <a:ea typeface="+mj-ea"/>
                <a:cs typeface="Arial" pitchFamily="34" charset="0"/>
              </a:rPr>
              <a:t>lệ</a:t>
            </a:r>
            <a:r>
              <a:rPr lang="en-US" sz="3000" b="1" i="1" dirty="0" smtClean="0">
                <a:latin typeface="Arial" pitchFamily="34" charset="0"/>
                <a:ea typeface="+mj-ea"/>
                <a:cs typeface="Arial" pitchFamily="34" charset="0"/>
              </a:rPr>
              <a:t> 1:500.Hỏi </a:t>
            </a:r>
            <a:r>
              <a:rPr lang="en-US" sz="3000" b="1" i="1" dirty="0" err="1" smtClean="0">
                <a:latin typeface="Arial" pitchFamily="34" charset="0"/>
                <a:ea typeface="+mj-ea"/>
                <a:cs typeface="Arial" pitchFamily="34" charset="0"/>
              </a:rPr>
              <a:t>trên</a:t>
            </a:r>
            <a:r>
              <a:rPr lang="en-US" sz="3000" b="1" i="1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000" b="1" i="1" dirty="0" err="1" smtClean="0">
                <a:latin typeface="Arial" pitchFamily="34" charset="0"/>
                <a:ea typeface="+mj-ea"/>
                <a:cs typeface="Arial" pitchFamily="34" charset="0"/>
              </a:rPr>
              <a:t>bản</a:t>
            </a:r>
            <a:r>
              <a:rPr lang="en-US" sz="3000" b="1" i="1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000" b="1" i="1" dirty="0" err="1" smtClean="0">
                <a:latin typeface="Arial" pitchFamily="34" charset="0"/>
                <a:ea typeface="+mj-ea"/>
                <a:cs typeface="Arial" pitchFamily="34" charset="0"/>
              </a:rPr>
              <a:t>đồ</a:t>
            </a:r>
            <a:r>
              <a:rPr lang="en-US" sz="3000" b="1" i="1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000" b="1" i="1" dirty="0" err="1" smtClean="0">
                <a:latin typeface="Arial" pitchFamily="34" charset="0"/>
                <a:ea typeface="+mj-ea"/>
                <a:cs typeface="Arial" pitchFamily="34" charset="0"/>
              </a:rPr>
              <a:t>đó</a:t>
            </a:r>
            <a:r>
              <a:rPr lang="en-US" sz="3000" b="1" i="1" dirty="0" smtClean="0"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en-US" sz="3000" b="1" i="1" dirty="0" err="1" smtClean="0">
                <a:latin typeface="Arial" pitchFamily="34" charset="0"/>
                <a:ea typeface="+mj-ea"/>
                <a:cs typeface="Arial" pitchFamily="34" charset="0"/>
              </a:rPr>
              <a:t>độ</a:t>
            </a:r>
            <a:r>
              <a:rPr lang="en-US" sz="3000" b="1" i="1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000" b="1" i="1" dirty="0" err="1" smtClean="0">
                <a:latin typeface="Arial" pitchFamily="34" charset="0"/>
                <a:ea typeface="+mj-ea"/>
                <a:cs typeface="Arial" pitchFamily="34" charset="0"/>
              </a:rPr>
              <a:t>dài</a:t>
            </a:r>
            <a:r>
              <a:rPr lang="en-US" sz="3000" b="1" i="1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000" b="1" i="1" dirty="0" err="1" smtClean="0">
                <a:latin typeface="Arial" pitchFamily="34" charset="0"/>
                <a:ea typeface="+mj-ea"/>
                <a:cs typeface="Arial" pitchFamily="34" charset="0"/>
              </a:rPr>
              <a:t>của</a:t>
            </a:r>
            <a:r>
              <a:rPr lang="en-US" sz="3000" b="1" i="1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000" b="1" i="1" dirty="0" err="1" smtClean="0">
                <a:latin typeface="Arial" pitchFamily="34" charset="0"/>
                <a:ea typeface="+mj-ea"/>
                <a:cs typeface="Arial" pitchFamily="34" charset="0"/>
              </a:rPr>
              <a:t>mỗi</a:t>
            </a:r>
            <a:r>
              <a:rPr lang="en-US" sz="3000" b="1" i="1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000" b="1" i="1" dirty="0" err="1" smtClean="0">
                <a:latin typeface="Arial" pitchFamily="34" charset="0"/>
                <a:ea typeface="+mj-ea"/>
                <a:cs typeface="Arial" pitchFamily="34" charset="0"/>
              </a:rPr>
              <a:t>cạnh</a:t>
            </a:r>
            <a:r>
              <a:rPr lang="en-US" sz="3000" b="1" i="1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000" b="1" i="1" dirty="0" err="1" smtClean="0">
                <a:latin typeface="Arial" pitchFamily="34" charset="0"/>
                <a:ea typeface="+mj-ea"/>
                <a:cs typeface="Arial" pitchFamily="34" charset="0"/>
              </a:rPr>
              <a:t>hình</a:t>
            </a:r>
            <a:r>
              <a:rPr lang="en-US" sz="3000" b="1" i="1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000" b="1" i="1" dirty="0" err="1" smtClean="0">
                <a:latin typeface="Arial" pitchFamily="34" charset="0"/>
                <a:ea typeface="+mj-ea"/>
                <a:cs typeface="Arial" pitchFamily="34" charset="0"/>
              </a:rPr>
              <a:t>chữ</a:t>
            </a:r>
            <a:r>
              <a:rPr lang="en-US" sz="3000" b="1" i="1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000" b="1" i="1" dirty="0" err="1" smtClean="0">
                <a:latin typeface="Arial" pitchFamily="34" charset="0"/>
                <a:ea typeface="+mj-ea"/>
                <a:cs typeface="Arial" pitchFamily="34" charset="0"/>
              </a:rPr>
              <a:t>nhật</a:t>
            </a:r>
            <a:r>
              <a:rPr lang="en-US" sz="3000" b="1" i="1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000" b="1" i="1" dirty="0" err="1" smtClean="0">
                <a:latin typeface="Arial" pitchFamily="34" charset="0"/>
                <a:ea typeface="+mj-ea"/>
                <a:cs typeface="Arial" pitchFamily="34" charset="0"/>
              </a:rPr>
              <a:t>là</a:t>
            </a:r>
            <a:r>
              <a:rPr lang="en-US" sz="3000" b="1" i="1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000" b="1" i="1" dirty="0" err="1" smtClean="0">
                <a:latin typeface="Arial" pitchFamily="34" charset="0"/>
                <a:ea typeface="+mj-ea"/>
                <a:cs typeface="Arial" pitchFamily="34" charset="0"/>
              </a:rPr>
              <a:t>mấy</a:t>
            </a:r>
            <a:r>
              <a:rPr lang="en-US" sz="3000" b="1" i="1" dirty="0" smtClean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000" b="1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xăng</a:t>
            </a:r>
            <a:r>
              <a:rPr kumimoji="0" lang="en-US" sz="3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-</a:t>
            </a:r>
            <a:r>
              <a:rPr lang="en-US" sz="3000" b="1" i="1" dirty="0" err="1" smtClean="0">
                <a:latin typeface="Arial" pitchFamily="34" charset="0"/>
                <a:ea typeface="+mj-ea"/>
                <a:cs typeface="Arial" pitchFamily="34" charset="0"/>
              </a:rPr>
              <a:t>ti-mét</a:t>
            </a:r>
            <a:r>
              <a:rPr lang="en-US" sz="3000" b="1" i="1" dirty="0" smtClean="0">
                <a:latin typeface="Arial" pitchFamily="34" charset="0"/>
                <a:ea typeface="+mj-ea"/>
                <a:cs typeface="Arial" pitchFamily="34" charset="0"/>
              </a:rPr>
              <a:t> ?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09600" y="2333685"/>
            <a:ext cx="756168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Bài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giải</a:t>
            </a:r>
            <a:endParaRPr kumimoji="0" lang="en-US" sz="32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 m = 2 000 cm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 m = 1 000 cm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Chiều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dài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chữ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nhật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bản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đồ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2000 : 500 = 4 (cm)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Chiều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rộng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chữ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nhật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bản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đồ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1000 : 500 = 2 (cm)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Đ/s: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Chiều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dài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4 cm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Chiều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rộng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2 cm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352</Words>
  <Application>Microsoft Office PowerPoint</Application>
  <PresentationFormat>On-screen Show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trang</dc:creator>
  <cp:lastModifiedBy>ADMIN</cp:lastModifiedBy>
  <cp:revision>12</cp:revision>
  <dcterms:created xsi:type="dcterms:W3CDTF">2019-03-28T07:58:24Z</dcterms:created>
  <dcterms:modified xsi:type="dcterms:W3CDTF">2019-04-08T06:40:04Z</dcterms:modified>
</cp:coreProperties>
</file>