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869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D0F1-9967-4D23-8438-B95C3A1494F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6DEB8-B6F4-42CA-8062-67F49AB3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57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D0F1-9967-4D23-8438-B95C3A1494F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6DEB8-B6F4-42CA-8062-67F49AB3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8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D0F1-9967-4D23-8438-B95C3A1494F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6DEB8-B6F4-42CA-8062-67F49AB3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1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D0F1-9967-4D23-8438-B95C3A1494F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6DEB8-B6F4-42CA-8062-67F49AB3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8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D0F1-9967-4D23-8438-B95C3A1494F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6DEB8-B6F4-42CA-8062-67F49AB3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24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D0F1-9967-4D23-8438-B95C3A1494F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6DEB8-B6F4-42CA-8062-67F49AB3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9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D0F1-9967-4D23-8438-B95C3A1494F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6DEB8-B6F4-42CA-8062-67F49AB3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9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D0F1-9967-4D23-8438-B95C3A1494F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6DEB8-B6F4-42CA-8062-67F49AB3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3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D0F1-9967-4D23-8438-B95C3A1494F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6DEB8-B6F4-42CA-8062-67F49AB3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D0F1-9967-4D23-8438-B95C3A1494F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6DEB8-B6F4-42CA-8062-67F49AB3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D0F1-9967-4D23-8438-B95C3A1494F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6DEB8-B6F4-42CA-8062-67F49AB3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87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0D0F1-9967-4D23-8438-B95C3A1494FD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6DEB8-B6F4-42CA-8062-67F49AB3E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8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140542" y="1481078"/>
            <a:ext cx="7467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Arial" charset="0"/>
              </a:rPr>
              <a:t>CHÀO MỪNG CÁC THẦY CÔ ĐẾN DỰ GIỜ LỚP 3A</a:t>
            </a:r>
          </a:p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Môn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: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Thủ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công</a:t>
            </a:r>
            <a:endParaRPr lang="en-US" sz="3600" b="1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00FF"/>
                </a:solidFill>
                <a:latin typeface="Arial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:</a:t>
            </a:r>
            <a:r>
              <a:rPr lang="en-US" sz="3600" dirty="0" smtClean="0">
                <a:latin typeface="Arial" charset="0"/>
              </a:rPr>
              <a:t> </a:t>
            </a:r>
            <a:r>
              <a:rPr lang="en-US" sz="3600" b="1" dirty="0">
                <a:solidFill>
                  <a:srgbClr val="CC0000"/>
                </a:solidFill>
                <a:latin typeface="Arial" charset="0"/>
              </a:rPr>
              <a:t>LÀM ĐỒNG HỒ ĐỂ </a:t>
            </a:r>
            <a:r>
              <a:rPr lang="en-US" sz="3600" b="1" dirty="0" smtClean="0">
                <a:solidFill>
                  <a:srgbClr val="CC0000"/>
                </a:solidFill>
                <a:latin typeface="Arial" charset="0"/>
              </a:rPr>
              <a:t>BÀN (TIẾT 3) </a:t>
            </a:r>
            <a:endParaRPr lang="en-US" sz="3600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Stencil" panose="040409050D0802020404" pitchFamily="82" charset="0"/>
              </a:rPr>
              <a:t>THỰC HÀNH</a:t>
            </a:r>
            <a:endParaRPr lang="en-US" b="1" dirty="0">
              <a:solidFill>
                <a:srgbClr val="C00000"/>
              </a:solidFill>
              <a:latin typeface="Stencil" panose="040409050D0802020404" pitchFamily="82" charset="0"/>
            </a:endParaRPr>
          </a:p>
        </p:txBody>
      </p:sp>
      <p:pic>
        <p:nvPicPr>
          <p:cNvPr id="6" name="NhacKhongLoiGiupChoHocTapSangTao-V.A-2981805 (mp3cut.net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5715000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14567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5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Stencil" panose="040409050D0802020404" pitchFamily="82" charset="0"/>
                <a:cs typeface="Times New Roman" panose="02020603050405020304" pitchFamily="18" charset="0"/>
              </a:rPr>
              <a:t>GIỚI THIỆU VÀ TRƯNG BÀY SẢN PHẨM</a:t>
            </a:r>
            <a:endParaRPr lang="en-US" sz="3200" b="1" dirty="0">
              <a:solidFill>
                <a:srgbClr val="C00000"/>
              </a:solidFill>
              <a:latin typeface="Stencil" panose="040409050D0802020404" pitchFamily="82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60190"/>
            <a:ext cx="21336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8910"/>
            <a:ext cx="23622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19" y="2209800"/>
            <a:ext cx="1929581" cy="19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28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dirty="0" smtClean="0"/>
              <a:t>XIN CHÂN THÀNH CẢM ƠN!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005806"/>
            <a:ext cx="5715000" cy="3714750"/>
          </a:xfrm>
        </p:spPr>
      </p:pic>
    </p:spTree>
    <p:extLst>
      <p:ext uri="{BB962C8B-B14F-4D97-AF65-F5344CB8AC3E}">
        <p14:creationId xmlns:p14="http://schemas.microsoft.com/office/powerpoint/2010/main" val="1337567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iec dong ho khoi do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22140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81000" y="2362200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Arial" charset="0"/>
              </a:rPr>
              <a:t>BƯỚC 1: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 CHUẨN BỊ VÀ CẮT GIẤY</a:t>
            </a:r>
          </a:p>
          <a:p>
            <a:pPr>
              <a:spcBef>
                <a:spcPct val="50000"/>
              </a:spcBef>
            </a:pPr>
            <a:endParaRPr lang="en-US" sz="2400" b="1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752600" y="1274618"/>
            <a:ext cx="723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CÁC BƯỚC THỰC 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HIỆN: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91836" y="3364345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>
                <a:solidFill>
                  <a:srgbClr val="FF0000"/>
                </a:solidFill>
                <a:latin typeface="Arial" charset="0"/>
              </a:rPr>
              <a:t>BƯỚC 2: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   </a:t>
            </a:r>
            <a:r>
              <a:rPr lang="en-US" sz="2400" b="1" dirty="0" smtClean="0">
                <a:solidFill>
                  <a:srgbClr val="0000FF"/>
                </a:solidFill>
                <a:latin typeface="Arial" charset="0"/>
              </a:rPr>
              <a:t>LÀM CÁC BỘ PHẬN CỦA ĐỒNG HỒ</a:t>
            </a:r>
            <a:endParaRPr lang="en-US" sz="2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3" name="Text Box 456"/>
          <p:cNvSpPr txBox="1">
            <a:spLocks noChangeArrowheads="1"/>
          </p:cNvSpPr>
          <p:nvPr/>
        </p:nvSpPr>
        <p:spPr bwMode="auto">
          <a:xfrm>
            <a:off x="491836" y="4488873"/>
            <a:ext cx="830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 dirty="0" smtClean="0">
                <a:solidFill>
                  <a:srgbClr val="FF0000"/>
                </a:solidFill>
                <a:latin typeface="Arial" charset="0"/>
              </a:rPr>
              <a:t>BƯỚC 3</a:t>
            </a:r>
            <a:r>
              <a:rPr lang="en-US" sz="2400" b="1" u="sng" dirty="0">
                <a:solidFill>
                  <a:srgbClr val="FF0000"/>
                </a:solidFill>
                <a:latin typeface="Arial" charset="0"/>
              </a:rPr>
              <a:t>: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</a:rPr>
              <a:t>   LÀM THÀNH ĐỒNG HỒ HOÀN CHỈNH</a:t>
            </a:r>
          </a:p>
        </p:txBody>
      </p:sp>
    </p:spTree>
    <p:extLst>
      <p:ext uri="{BB962C8B-B14F-4D97-AF65-F5344CB8AC3E}">
        <p14:creationId xmlns:p14="http://schemas.microsoft.com/office/powerpoint/2010/main" val="281959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3400" y="3200400"/>
            <a:ext cx="3276600" cy="2590800"/>
          </a:xfrm>
          <a:prstGeom prst="rect">
            <a:avLst/>
          </a:prstGeom>
          <a:solidFill>
            <a:srgbClr val="66FFFF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105400" y="3124200"/>
            <a:ext cx="3276600" cy="2590800"/>
          </a:xfrm>
          <a:prstGeom prst="rect">
            <a:avLst/>
          </a:prstGeom>
          <a:solidFill>
            <a:srgbClr val="66FFFF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105400" y="5181600"/>
            <a:ext cx="3276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96000" y="25146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16</a:t>
            </a:r>
            <a:r>
              <a:rPr lang="en-US" b="1">
                <a:latin typeface="Times New Roman" pitchFamily="18" charset="0"/>
              </a:rPr>
              <a:t>ô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447800" y="26670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16</a:t>
            </a:r>
            <a:r>
              <a:rPr lang="en-US" b="1">
                <a:latin typeface="Times New Roman" pitchFamily="18" charset="0"/>
              </a:rPr>
              <a:t>ô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0" y="396240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12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572000" y="37338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10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724400" y="5257800"/>
            <a:ext cx="304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2 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2628900" y="914400"/>
            <a:ext cx="4114800" cy="461963"/>
          </a:xfrm>
          <a:prstGeom prst="rect">
            <a:avLst/>
          </a:prstGeom>
          <a:solidFill>
            <a:srgbClr val="CCFF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1. LÀM KHUNG ĐỒNG HỒ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371600" y="5943600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Arial" charset="0"/>
              </a:rPr>
              <a:t>Hình1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6096000" y="5867400"/>
            <a:ext cx="1752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CC0000"/>
                </a:solidFill>
                <a:latin typeface="Arial" charset="0"/>
              </a:rPr>
              <a:t>Hình2</a:t>
            </a:r>
          </a:p>
        </p:txBody>
      </p:sp>
    </p:spTree>
    <p:extLst>
      <p:ext uri="{BB962C8B-B14F-4D97-AF65-F5344CB8AC3E}">
        <p14:creationId xmlns:p14="http://schemas.microsoft.com/office/powerpoint/2010/main" val="182823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9215" y="0"/>
            <a:ext cx="4267200" cy="923925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CC0000"/>
                </a:solidFill>
                <a:latin typeface="Arial" charset="0"/>
              </a:rPr>
              <a:t>2.L</a:t>
            </a:r>
            <a:r>
              <a:rPr lang="en-US" sz="3600" b="1" dirty="0">
                <a:solidFill>
                  <a:srgbClr val="CC0000"/>
                </a:solidFill>
                <a:latin typeface="Arial" charset="0"/>
              </a:rPr>
              <a:t>àm</a:t>
            </a:r>
            <a:r>
              <a:rPr lang="en-US" sz="5400" b="1" dirty="0">
                <a:solidFill>
                  <a:srgbClr val="CC0000"/>
                </a:solidFill>
                <a:latin typeface="Arial" charset="0"/>
              </a:rPr>
              <a:t> </a:t>
            </a:r>
            <a:r>
              <a:rPr lang="en-US" sz="3200" b="1" dirty="0">
                <a:solidFill>
                  <a:srgbClr val="CC0000"/>
                </a:solidFill>
                <a:latin typeface="Arial" charset="0"/>
              </a:rPr>
              <a:t>mặt đồng hồ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28315" y="3500437"/>
            <a:ext cx="8305800" cy="3357563"/>
            <a:chOff x="457200" y="2971800"/>
            <a:chExt cx="8305800" cy="3357563"/>
          </a:xfrm>
        </p:grpSpPr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457200" y="2971800"/>
              <a:ext cx="3810000" cy="2743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57200" y="2971800"/>
              <a:ext cx="8305800" cy="3357563"/>
              <a:chOff x="533400" y="3200400"/>
              <a:chExt cx="8305800" cy="3357563"/>
            </a:xfrm>
          </p:grpSpPr>
          <p:sp>
            <p:nvSpPr>
              <p:cNvPr id="31" name="Rectangle 4"/>
              <p:cNvSpPr>
                <a:spLocks noChangeArrowheads="1"/>
              </p:cNvSpPr>
              <p:nvPr/>
            </p:nvSpPr>
            <p:spPr bwMode="auto">
              <a:xfrm>
                <a:off x="4953000" y="3200400"/>
                <a:ext cx="3733800" cy="27432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>
                  <a:latin typeface="Arial" charset="0"/>
                </a:endParaRPr>
              </a:p>
            </p:txBody>
          </p:sp>
          <p:sp>
            <p:nvSpPr>
              <p:cNvPr id="32" name="Text Box 6"/>
              <p:cNvSpPr txBox="1">
                <a:spLocks noChangeArrowheads="1"/>
              </p:cNvSpPr>
              <p:nvPr/>
            </p:nvSpPr>
            <p:spPr bwMode="auto">
              <a:xfrm>
                <a:off x="6324600" y="6096000"/>
                <a:ext cx="12192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solidFill>
                      <a:srgbClr val="CC0000"/>
                    </a:solidFill>
                    <a:latin typeface="Arial" charset="0"/>
                  </a:rPr>
                  <a:t>Hình3</a:t>
                </a:r>
              </a:p>
            </p:txBody>
          </p:sp>
          <p:sp>
            <p:nvSpPr>
              <p:cNvPr id="33" name="Text Box 7"/>
              <p:cNvSpPr txBox="1">
                <a:spLocks noChangeArrowheads="1"/>
              </p:cNvSpPr>
              <p:nvPr/>
            </p:nvSpPr>
            <p:spPr bwMode="auto">
              <a:xfrm>
                <a:off x="1676400" y="6096000"/>
                <a:ext cx="12192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solidFill>
                      <a:srgbClr val="CC0000"/>
                    </a:solidFill>
                    <a:latin typeface="Arial" charset="0"/>
                  </a:rPr>
                  <a:t>Hình2</a:t>
                </a:r>
              </a:p>
            </p:txBody>
          </p:sp>
          <p:sp>
            <p:nvSpPr>
              <p:cNvPr id="34" name="Text Box 8"/>
              <p:cNvSpPr txBox="1">
                <a:spLocks noChangeArrowheads="1"/>
              </p:cNvSpPr>
              <p:nvPr/>
            </p:nvSpPr>
            <p:spPr bwMode="auto">
              <a:xfrm>
                <a:off x="6400800" y="3200400"/>
                <a:ext cx="6096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latin typeface="Arial" charset="0"/>
                  </a:rPr>
                  <a:t>12</a:t>
                </a:r>
              </a:p>
            </p:txBody>
          </p:sp>
          <p:sp>
            <p:nvSpPr>
              <p:cNvPr id="35" name="Text Box 9"/>
              <p:cNvSpPr txBox="1">
                <a:spLocks noChangeArrowheads="1"/>
              </p:cNvSpPr>
              <p:nvPr/>
            </p:nvSpPr>
            <p:spPr bwMode="auto">
              <a:xfrm>
                <a:off x="2133600" y="3276600"/>
                <a:ext cx="6096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latin typeface="Arial" charset="0"/>
                  </a:rPr>
                  <a:t>12</a:t>
                </a:r>
              </a:p>
            </p:txBody>
          </p:sp>
          <p:sp>
            <p:nvSpPr>
              <p:cNvPr id="36" name="Text Box 10"/>
              <p:cNvSpPr txBox="1">
                <a:spLocks noChangeArrowheads="1"/>
              </p:cNvSpPr>
              <p:nvPr/>
            </p:nvSpPr>
            <p:spPr bwMode="auto">
              <a:xfrm rot="10800000">
                <a:off x="1905000" y="5453063"/>
                <a:ext cx="685800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latin typeface="Arial" charset="0"/>
                  </a:rPr>
                  <a:t>9</a:t>
                </a:r>
              </a:p>
            </p:txBody>
          </p:sp>
          <p:sp>
            <p:nvSpPr>
              <p:cNvPr id="37" name="Text Box 11"/>
              <p:cNvSpPr txBox="1">
                <a:spLocks noChangeArrowheads="1"/>
              </p:cNvSpPr>
              <p:nvPr/>
            </p:nvSpPr>
            <p:spPr bwMode="auto">
              <a:xfrm rot="10800000">
                <a:off x="6323013" y="5376863"/>
                <a:ext cx="687387" cy="461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latin typeface="Arial" charset="0"/>
                  </a:rPr>
                  <a:t>9</a:t>
                </a:r>
              </a:p>
            </p:txBody>
          </p:sp>
          <p:sp>
            <p:nvSpPr>
              <p:cNvPr id="38" name="Text Box 12"/>
              <p:cNvSpPr txBox="1">
                <a:spLocks noChangeArrowheads="1"/>
              </p:cNvSpPr>
              <p:nvPr/>
            </p:nvSpPr>
            <p:spPr bwMode="auto">
              <a:xfrm>
                <a:off x="4953000" y="4267200"/>
                <a:ext cx="6858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latin typeface="Arial" charset="0"/>
                  </a:rPr>
                  <a:t>9</a:t>
                </a:r>
              </a:p>
            </p:txBody>
          </p:sp>
          <p:sp>
            <p:nvSpPr>
              <p:cNvPr id="39" name="Text Box 13"/>
              <p:cNvSpPr txBox="1">
                <a:spLocks noChangeArrowheads="1"/>
              </p:cNvSpPr>
              <p:nvPr/>
            </p:nvSpPr>
            <p:spPr bwMode="auto">
              <a:xfrm>
                <a:off x="533400" y="4419600"/>
                <a:ext cx="6858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latin typeface="Arial" charset="0"/>
                  </a:rPr>
                  <a:t>9</a:t>
                </a:r>
              </a:p>
            </p:txBody>
          </p:sp>
          <p:sp>
            <p:nvSpPr>
              <p:cNvPr id="40" name="Text Box 14"/>
              <p:cNvSpPr txBox="1">
                <a:spLocks noChangeArrowheads="1"/>
              </p:cNvSpPr>
              <p:nvPr/>
            </p:nvSpPr>
            <p:spPr bwMode="auto">
              <a:xfrm>
                <a:off x="3886200" y="4419600"/>
                <a:ext cx="6096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latin typeface="Arial" charset="0"/>
                  </a:rPr>
                  <a:t>3</a:t>
                </a:r>
              </a:p>
            </p:txBody>
          </p:sp>
          <p:sp>
            <p:nvSpPr>
              <p:cNvPr id="41" name="Text Box 15"/>
              <p:cNvSpPr txBox="1">
                <a:spLocks noChangeArrowheads="1"/>
              </p:cNvSpPr>
              <p:nvPr/>
            </p:nvSpPr>
            <p:spPr bwMode="auto">
              <a:xfrm>
                <a:off x="8229600" y="4343400"/>
                <a:ext cx="609600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latin typeface="Arial" charset="0"/>
                  </a:rPr>
                  <a:t>3</a:t>
                </a:r>
              </a:p>
            </p:txBody>
          </p:sp>
          <p:sp>
            <p:nvSpPr>
              <p:cNvPr id="42" name="Line 16"/>
              <p:cNvSpPr>
                <a:spLocks noChangeShapeType="1"/>
              </p:cNvSpPr>
              <p:nvPr/>
            </p:nvSpPr>
            <p:spPr bwMode="auto">
              <a:xfrm flipV="1">
                <a:off x="6738266" y="4043363"/>
                <a:ext cx="228600" cy="609600"/>
              </a:xfrm>
              <a:prstGeom prst="line">
                <a:avLst/>
              </a:prstGeom>
              <a:noFill/>
              <a:ln w="57150">
                <a:solidFill>
                  <a:srgbClr val="CC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Line 17"/>
              <p:cNvSpPr>
                <a:spLocks noChangeShapeType="1"/>
              </p:cNvSpPr>
              <p:nvPr/>
            </p:nvSpPr>
            <p:spPr bwMode="auto">
              <a:xfrm>
                <a:off x="6738266" y="4636655"/>
                <a:ext cx="762000" cy="1524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18"/>
              <p:cNvSpPr>
                <a:spLocks noChangeShapeType="1"/>
              </p:cNvSpPr>
              <p:nvPr/>
            </p:nvSpPr>
            <p:spPr bwMode="auto">
              <a:xfrm flipH="1">
                <a:off x="6034896" y="4648200"/>
                <a:ext cx="762000" cy="304800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 Box 19"/>
              <p:cNvSpPr txBox="1">
                <a:spLocks noChangeArrowheads="1"/>
              </p:cNvSpPr>
              <p:nvPr/>
            </p:nvSpPr>
            <p:spPr bwMode="auto">
              <a:xfrm>
                <a:off x="2247900" y="4191000"/>
                <a:ext cx="943285" cy="58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200" b="1" dirty="0">
                    <a:latin typeface="Arial" charset="0"/>
                  </a:rPr>
                  <a:t>.</a:t>
                </a: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4085915" y="0"/>
            <a:ext cx="4495800" cy="3254323"/>
            <a:chOff x="2286000" y="3276600"/>
            <a:chExt cx="4038600" cy="3414713"/>
          </a:xfrm>
        </p:grpSpPr>
        <p:sp>
          <p:nvSpPr>
            <p:cNvPr id="47" name="Rectangle 14"/>
            <p:cNvSpPr>
              <a:spLocks noChangeArrowheads="1"/>
            </p:cNvSpPr>
            <p:nvPr/>
          </p:nvSpPr>
          <p:spPr bwMode="auto">
            <a:xfrm>
              <a:off x="2971800" y="3733800"/>
              <a:ext cx="3352800" cy="25146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48" name="Text Box 15"/>
            <p:cNvSpPr txBox="1">
              <a:spLocks noChangeArrowheads="1"/>
            </p:cNvSpPr>
            <p:nvPr/>
          </p:nvSpPr>
          <p:spPr bwMode="auto">
            <a:xfrm>
              <a:off x="4038600" y="3276600"/>
              <a:ext cx="1143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Arial" charset="0"/>
                </a:rPr>
                <a:t>14 Ô</a:t>
              </a:r>
            </a:p>
          </p:txBody>
        </p:sp>
        <p:sp>
          <p:nvSpPr>
            <p:cNvPr id="49" name="Text Box 16"/>
            <p:cNvSpPr txBox="1">
              <a:spLocks noChangeArrowheads="1"/>
            </p:cNvSpPr>
            <p:nvPr/>
          </p:nvSpPr>
          <p:spPr bwMode="auto">
            <a:xfrm>
              <a:off x="2286000" y="4876800"/>
              <a:ext cx="685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Arial" charset="0"/>
                </a:rPr>
                <a:t>8 Ô</a:t>
              </a:r>
            </a:p>
          </p:txBody>
        </p:sp>
        <p:sp>
          <p:nvSpPr>
            <p:cNvPr id="50" name="Line 17"/>
            <p:cNvSpPr>
              <a:spLocks noChangeShapeType="1"/>
            </p:cNvSpPr>
            <p:nvPr/>
          </p:nvSpPr>
          <p:spPr bwMode="auto">
            <a:xfrm>
              <a:off x="4648200" y="3733800"/>
              <a:ext cx="0" cy="251460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18"/>
            <p:cNvSpPr>
              <a:spLocks noChangeShapeType="1"/>
            </p:cNvSpPr>
            <p:nvPr/>
          </p:nvSpPr>
          <p:spPr bwMode="auto">
            <a:xfrm>
              <a:off x="2971800" y="5029200"/>
              <a:ext cx="335280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 Box 34"/>
            <p:cNvSpPr txBox="1">
              <a:spLocks noChangeArrowheads="1"/>
            </p:cNvSpPr>
            <p:nvPr/>
          </p:nvSpPr>
          <p:spPr bwMode="auto">
            <a:xfrm>
              <a:off x="4114800" y="6172200"/>
              <a:ext cx="175260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>
                  <a:solidFill>
                    <a:srgbClr val="CC0000"/>
                  </a:solidFill>
                  <a:latin typeface="Arial" charset="0"/>
                </a:rPr>
                <a:t>Hình1</a:t>
              </a:r>
            </a:p>
          </p:txBody>
        </p:sp>
        <p:sp>
          <p:nvSpPr>
            <p:cNvPr id="53" name="Text Box 37"/>
            <p:cNvSpPr txBox="1">
              <a:spLocks noChangeArrowheads="1"/>
            </p:cNvSpPr>
            <p:nvPr/>
          </p:nvSpPr>
          <p:spPr bwMode="auto">
            <a:xfrm>
              <a:off x="4550044" y="4556125"/>
              <a:ext cx="8382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latin typeface="Arial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72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240071"/>
            <a:ext cx="3124200" cy="461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  <a:latin typeface="Arial" charset="0"/>
              </a:rPr>
              <a:t>3.Làm đế đồng hồ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83127" y="1552575"/>
            <a:ext cx="4003964" cy="5105400"/>
            <a:chOff x="4378036" y="1524000"/>
            <a:chExt cx="4003964" cy="5105400"/>
          </a:xfrm>
          <a:noFill/>
        </p:grpSpPr>
        <p:sp>
          <p:nvSpPr>
            <p:cNvPr id="7" name="Rectangle 76"/>
            <p:cNvSpPr>
              <a:spLocks noChangeArrowheads="1"/>
            </p:cNvSpPr>
            <p:nvPr/>
          </p:nvSpPr>
          <p:spPr bwMode="auto">
            <a:xfrm rot="5400000">
              <a:off x="4152900" y="2400300"/>
              <a:ext cx="5105400" cy="3352800"/>
            </a:xfrm>
            <a:prstGeom prst="rect">
              <a:avLst/>
            </a:prstGeom>
            <a:grp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charset="0"/>
              </a:endParaRPr>
            </a:p>
          </p:txBody>
        </p:sp>
        <p:sp>
          <p:nvSpPr>
            <p:cNvPr id="8" name="Text Box 78"/>
            <p:cNvSpPr txBox="1">
              <a:spLocks noChangeArrowheads="1"/>
            </p:cNvSpPr>
            <p:nvPr/>
          </p:nvSpPr>
          <p:spPr bwMode="auto">
            <a:xfrm>
              <a:off x="4378036" y="3257550"/>
              <a:ext cx="838200" cy="4000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latin typeface="Arial" charset="0"/>
                </a:rPr>
                <a:t>24 ô</a:t>
              </a:r>
            </a:p>
          </p:txBody>
        </p:sp>
        <p:sp>
          <p:nvSpPr>
            <p:cNvPr id="9" name="Text Box 88"/>
            <p:cNvSpPr txBox="1">
              <a:spLocks noChangeArrowheads="1"/>
            </p:cNvSpPr>
            <p:nvPr/>
          </p:nvSpPr>
          <p:spPr bwMode="auto">
            <a:xfrm>
              <a:off x="6172200" y="3886200"/>
              <a:ext cx="1752600" cy="4000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CC0000"/>
                  </a:solidFill>
                  <a:latin typeface="Arial" charset="0"/>
                </a:rPr>
                <a:t>Hình1</a:t>
              </a:r>
            </a:p>
          </p:txBody>
        </p:sp>
        <p:sp>
          <p:nvSpPr>
            <p:cNvPr id="10" name="Line 101"/>
            <p:cNvSpPr>
              <a:spLocks noChangeShapeType="1"/>
            </p:cNvSpPr>
            <p:nvPr/>
          </p:nvSpPr>
          <p:spPr bwMode="auto">
            <a:xfrm>
              <a:off x="5029200" y="5334000"/>
              <a:ext cx="3352800" cy="0"/>
            </a:xfrm>
            <a:prstGeom prst="line">
              <a:avLst/>
            </a:prstGeom>
            <a:grp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2"/>
            <p:cNvSpPr>
              <a:spLocks noChangeShapeType="1"/>
            </p:cNvSpPr>
            <p:nvPr/>
          </p:nvSpPr>
          <p:spPr bwMode="auto">
            <a:xfrm flipV="1">
              <a:off x="5029200" y="2743200"/>
              <a:ext cx="3352800" cy="0"/>
            </a:xfrm>
            <a:prstGeom prst="line">
              <a:avLst/>
            </a:prstGeom>
            <a:grp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106"/>
            <p:cNvSpPr txBox="1">
              <a:spLocks noChangeArrowheads="1"/>
            </p:cNvSpPr>
            <p:nvPr/>
          </p:nvSpPr>
          <p:spPr bwMode="auto">
            <a:xfrm>
              <a:off x="6248400" y="1828800"/>
              <a:ext cx="838200" cy="4000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Arial" charset="0"/>
                </a:rPr>
                <a:t>6 ô</a:t>
              </a:r>
            </a:p>
          </p:txBody>
        </p:sp>
        <p:sp>
          <p:nvSpPr>
            <p:cNvPr id="13" name="Text Box 107"/>
            <p:cNvSpPr txBox="1">
              <a:spLocks noChangeArrowheads="1"/>
            </p:cNvSpPr>
            <p:nvPr/>
          </p:nvSpPr>
          <p:spPr bwMode="auto">
            <a:xfrm>
              <a:off x="6172200" y="5715000"/>
              <a:ext cx="838200" cy="4000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Arial" charset="0"/>
                </a:rPr>
                <a:t>6 ô</a:t>
              </a:r>
            </a:p>
          </p:txBody>
        </p:sp>
      </p:grpSp>
      <p:sp>
        <p:nvSpPr>
          <p:cNvPr id="14" name="Text Box 77"/>
          <p:cNvSpPr txBox="1">
            <a:spLocks noChangeArrowheads="1"/>
          </p:cNvSpPr>
          <p:nvPr/>
        </p:nvSpPr>
        <p:spPr bwMode="auto">
          <a:xfrm>
            <a:off x="1551709" y="1087582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16 ô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953000" y="504390"/>
            <a:ext cx="4038600" cy="2667000"/>
            <a:chOff x="304800" y="3276600"/>
            <a:chExt cx="4038600" cy="2667000"/>
          </a:xfrm>
        </p:grpSpPr>
        <p:sp>
          <p:nvSpPr>
            <p:cNvPr id="27" name="Rectangle 7"/>
            <p:cNvSpPr>
              <a:spLocks noChangeArrowheads="1"/>
            </p:cNvSpPr>
            <p:nvPr/>
          </p:nvSpPr>
          <p:spPr bwMode="auto">
            <a:xfrm>
              <a:off x="304800" y="3276600"/>
              <a:ext cx="4038600" cy="2667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304800" y="3962400"/>
              <a:ext cx="40386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9"/>
            <p:cNvSpPr>
              <a:spLocks noChangeShapeType="1"/>
            </p:cNvSpPr>
            <p:nvPr/>
          </p:nvSpPr>
          <p:spPr bwMode="auto">
            <a:xfrm>
              <a:off x="304800" y="5257800"/>
              <a:ext cx="40386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Box 17"/>
            <p:cNvSpPr txBox="1">
              <a:spLocks noChangeArrowheads="1"/>
            </p:cNvSpPr>
            <p:nvPr/>
          </p:nvSpPr>
          <p:spPr bwMode="auto">
            <a:xfrm>
              <a:off x="1447800" y="3429000"/>
              <a:ext cx="15240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Arial" charset="0"/>
                </a:rPr>
                <a:t>1 ô rưỡi</a:t>
              </a:r>
            </a:p>
          </p:txBody>
        </p:sp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1371600" y="5334000"/>
              <a:ext cx="15240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latin typeface="Arial" charset="0"/>
                </a:rPr>
                <a:t>1 ô rưỡi</a:t>
              </a:r>
            </a:p>
          </p:txBody>
        </p:sp>
        <p:sp>
          <p:nvSpPr>
            <p:cNvPr id="32" name="Text Box 21"/>
            <p:cNvSpPr txBox="1">
              <a:spLocks noChangeArrowheads="1"/>
            </p:cNvSpPr>
            <p:nvPr/>
          </p:nvSpPr>
          <p:spPr bwMode="auto">
            <a:xfrm>
              <a:off x="1184564" y="4359852"/>
              <a:ext cx="17526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solidFill>
                    <a:srgbClr val="CC0000"/>
                  </a:solidFill>
                  <a:latin typeface="Arial" charset="0"/>
                </a:rPr>
                <a:t>Hình2</a:t>
              </a:r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3581400" y="4419600"/>
              <a:ext cx="7620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latin typeface="Arial" charset="0"/>
                </a:rPr>
                <a:t>6 ô</a:t>
              </a:r>
            </a:p>
          </p:txBody>
        </p:sp>
        <p:sp>
          <p:nvSpPr>
            <p:cNvPr id="34" name="Line 25"/>
            <p:cNvSpPr>
              <a:spLocks noChangeShapeType="1"/>
            </p:cNvSpPr>
            <p:nvPr/>
          </p:nvSpPr>
          <p:spPr bwMode="auto">
            <a:xfrm>
              <a:off x="4038600" y="3276600"/>
              <a:ext cx="0" cy="1066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6"/>
            <p:cNvSpPr>
              <a:spLocks noChangeShapeType="1"/>
            </p:cNvSpPr>
            <p:nvPr/>
          </p:nvSpPr>
          <p:spPr bwMode="auto">
            <a:xfrm flipV="1">
              <a:off x="4038600" y="4876800"/>
              <a:ext cx="0" cy="1066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6172200" y="105206"/>
            <a:ext cx="83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16 ô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4991100" y="3831646"/>
            <a:ext cx="3886200" cy="1447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>
            <a:off x="5295900" y="5660446"/>
            <a:ext cx="3733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>
            <a:off x="4991100" y="5279446"/>
            <a:ext cx="3048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>
            <a:off x="8877300" y="5279446"/>
            <a:ext cx="15240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14"/>
          <p:cNvSpPr>
            <a:spLocks noChangeShapeType="1"/>
          </p:cNvSpPr>
          <p:nvPr/>
        </p:nvSpPr>
        <p:spPr bwMode="auto">
          <a:xfrm>
            <a:off x="8877300" y="3831646"/>
            <a:ext cx="1524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15"/>
          <p:cNvSpPr>
            <a:spLocks noChangeShapeType="1"/>
          </p:cNvSpPr>
          <p:nvPr/>
        </p:nvSpPr>
        <p:spPr bwMode="auto">
          <a:xfrm flipH="1" flipV="1">
            <a:off x="8877300" y="4212646"/>
            <a:ext cx="152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 Box 19"/>
          <p:cNvSpPr txBox="1">
            <a:spLocks noChangeArrowheads="1"/>
          </p:cNvSpPr>
          <p:nvPr/>
        </p:nvSpPr>
        <p:spPr bwMode="auto">
          <a:xfrm>
            <a:off x="6667500" y="4212646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Hình3</a:t>
            </a:r>
          </a:p>
        </p:txBody>
      </p:sp>
      <p:sp>
        <p:nvSpPr>
          <p:cNvPr id="44" name="Text Box 20"/>
          <p:cNvSpPr txBox="1">
            <a:spLocks noChangeArrowheads="1"/>
          </p:cNvSpPr>
          <p:nvPr/>
        </p:nvSpPr>
        <p:spPr bwMode="auto">
          <a:xfrm>
            <a:off x="5947064" y="5260396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 ô rưỡi</a:t>
            </a:r>
          </a:p>
        </p:txBody>
      </p: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5143500" y="4212646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3 ô</a:t>
            </a:r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>
            <a:off x="5372100" y="3831646"/>
            <a:ext cx="0" cy="381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29"/>
          <p:cNvSpPr>
            <a:spLocks noChangeShapeType="1"/>
          </p:cNvSpPr>
          <p:nvPr/>
        </p:nvSpPr>
        <p:spPr bwMode="auto">
          <a:xfrm flipV="1">
            <a:off x="5372100" y="4746046"/>
            <a:ext cx="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914400" y="1447800"/>
            <a:ext cx="3124200" cy="2895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108239" y="2544907"/>
            <a:ext cx="91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</a:rPr>
              <a:t>10 ô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1181100" y="1040823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10 ô</a:t>
            </a: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5299364" y="1314450"/>
            <a:ext cx="3276600" cy="2895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0" name="Line 26"/>
          <p:cNvSpPr>
            <a:spLocks noChangeShapeType="1"/>
          </p:cNvSpPr>
          <p:nvPr/>
        </p:nvSpPr>
        <p:spPr bwMode="auto">
          <a:xfrm>
            <a:off x="4267200" y="2819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27"/>
          <p:cNvSpPr>
            <a:spLocks noChangeShapeType="1"/>
          </p:cNvSpPr>
          <p:nvPr/>
        </p:nvSpPr>
        <p:spPr bwMode="auto">
          <a:xfrm flipV="1">
            <a:off x="5257800" y="281940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28"/>
          <p:cNvSpPr>
            <a:spLocks noChangeShapeType="1"/>
          </p:cNvSpPr>
          <p:nvPr/>
        </p:nvSpPr>
        <p:spPr bwMode="auto">
          <a:xfrm>
            <a:off x="5257800" y="4191000"/>
            <a:ext cx="327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6508173" y="4175414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CC0000"/>
                </a:solidFill>
                <a:latin typeface="Arial" charset="0"/>
              </a:rPr>
              <a:t>2 ô rưỡi</a:t>
            </a:r>
            <a:r>
              <a:rPr lang="en-US" sz="2000" b="1" dirty="0">
                <a:latin typeface="Arial" charset="0"/>
              </a:rPr>
              <a:t> </a:t>
            </a: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914400" y="5063836"/>
            <a:ext cx="2743200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1600200" y="5029200"/>
            <a:ext cx="91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10 ô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 rot="-5400000">
            <a:off x="-218209" y="5105400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2 ô rưỡi</a:t>
            </a:r>
            <a:r>
              <a:rPr lang="en-US" sz="2000" b="1">
                <a:latin typeface="Arial" charset="0"/>
              </a:rPr>
              <a:t> </a:t>
            </a:r>
          </a:p>
        </p:txBody>
      </p:sp>
      <p:sp>
        <p:nvSpPr>
          <p:cNvPr id="18" name="Line 34"/>
          <p:cNvSpPr>
            <a:spLocks noChangeShapeType="1"/>
          </p:cNvSpPr>
          <p:nvPr/>
        </p:nvSpPr>
        <p:spPr bwMode="auto">
          <a:xfrm flipH="1" flipV="1">
            <a:off x="1504085" y="504825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1022639" y="5362575"/>
            <a:ext cx="879764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2 ô </a:t>
            </a:r>
            <a:r>
              <a:rPr lang="en-US" sz="2000" b="1">
                <a:latin typeface="Arial" charset="0"/>
              </a:rPr>
              <a:t> </a:t>
            </a:r>
          </a:p>
        </p:txBody>
      </p:sp>
      <p:sp>
        <p:nvSpPr>
          <p:cNvPr id="20" name="Rectangle 36"/>
          <p:cNvSpPr>
            <a:spLocks noChangeArrowheads="1"/>
          </p:cNvSpPr>
          <p:nvPr/>
        </p:nvSpPr>
        <p:spPr bwMode="auto">
          <a:xfrm>
            <a:off x="5181600" y="4562475"/>
            <a:ext cx="762000" cy="1600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21" name="Line 37"/>
          <p:cNvSpPr>
            <a:spLocks noChangeShapeType="1"/>
          </p:cNvSpPr>
          <p:nvPr/>
        </p:nvSpPr>
        <p:spPr bwMode="auto">
          <a:xfrm>
            <a:off x="5981700" y="4575464"/>
            <a:ext cx="2286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38"/>
          <p:cNvSpPr>
            <a:spLocks noChangeShapeType="1"/>
          </p:cNvSpPr>
          <p:nvPr/>
        </p:nvSpPr>
        <p:spPr bwMode="auto">
          <a:xfrm flipH="1">
            <a:off x="5981700" y="5032664"/>
            <a:ext cx="228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6096000" y="58674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CC0000"/>
                </a:solidFill>
                <a:latin typeface="Arial" charset="0"/>
              </a:rPr>
              <a:t>Hình4</a:t>
            </a:r>
          </a:p>
        </p:txBody>
      </p: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1371600" y="64008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Hình3</a:t>
            </a:r>
          </a:p>
        </p:txBody>
      </p:sp>
      <p:sp>
        <p:nvSpPr>
          <p:cNvPr id="25" name="Text Box 41"/>
          <p:cNvSpPr txBox="1">
            <a:spLocks noChangeArrowheads="1"/>
          </p:cNvSpPr>
          <p:nvPr/>
        </p:nvSpPr>
        <p:spPr bwMode="auto">
          <a:xfrm>
            <a:off x="5943600" y="3200400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Hình2</a:t>
            </a:r>
          </a:p>
        </p:txBody>
      </p: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1600200" y="320040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CC0000"/>
                </a:solidFill>
                <a:latin typeface="Arial" charset="0"/>
              </a:rPr>
              <a:t>Hình1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6477000" y="2495550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CC0000"/>
                </a:solidFill>
                <a:latin typeface="Arial" charset="0"/>
              </a:rPr>
              <a:t>2 ô rưỡi</a:t>
            </a:r>
            <a:r>
              <a:rPr lang="en-US" sz="2000" b="1" dirty="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11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52400" y="2138362"/>
            <a:ext cx="8686800" cy="2994025"/>
            <a:chOff x="228600" y="3581400"/>
            <a:chExt cx="8686800" cy="2994025"/>
          </a:xfrm>
        </p:grpSpPr>
        <p:sp>
          <p:nvSpPr>
            <p:cNvPr id="4" name="Line 13"/>
            <p:cNvSpPr>
              <a:spLocks noChangeShapeType="1"/>
            </p:cNvSpPr>
            <p:nvPr/>
          </p:nvSpPr>
          <p:spPr bwMode="auto">
            <a:xfrm>
              <a:off x="4038600" y="3581400"/>
              <a:ext cx="2971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15"/>
            <p:cNvSpPr>
              <a:spLocks noChangeShapeType="1"/>
            </p:cNvSpPr>
            <p:nvPr/>
          </p:nvSpPr>
          <p:spPr bwMode="auto">
            <a:xfrm>
              <a:off x="4648200" y="5105400"/>
              <a:ext cx="3048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4038600" y="3581400"/>
              <a:ext cx="609600" cy="1524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7010400" y="3581400"/>
              <a:ext cx="685800" cy="1524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18"/>
            <p:cNvSpPr>
              <a:spLocks noChangeArrowheads="1"/>
            </p:cNvSpPr>
            <p:nvPr/>
          </p:nvSpPr>
          <p:spPr bwMode="auto">
            <a:xfrm>
              <a:off x="4495800" y="5334000"/>
              <a:ext cx="3124200" cy="38100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charset="0"/>
              </a:endParaRPr>
            </a:p>
          </p:txBody>
        </p:sp>
        <p:sp>
          <p:nvSpPr>
            <p:cNvPr id="9" name="Line 19"/>
            <p:cNvSpPr>
              <a:spLocks noChangeShapeType="1"/>
            </p:cNvSpPr>
            <p:nvPr/>
          </p:nvSpPr>
          <p:spPr bwMode="auto">
            <a:xfrm flipH="1">
              <a:off x="4495800" y="5105400"/>
              <a:ext cx="15240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 flipH="1">
              <a:off x="7620000" y="4800600"/>
              <a:ext cx="152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 flipH="1">
              <a:off x="7772400" y="4800600"/>
              <a:ext cx="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>
              <a:off x="7543800" y="48006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 flipH="1">
              <a:off x="7696200" y="5181600"/>
              <a:ext cx="76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7"/>
            <p:cNvSpPr>
              <a:spLocks noChangeShapeType="1"/>
            </p:cNvSpPr>
            <p:nvPr/>
          </p:nvSpPr>
          <p:spPr bwMode="auto">
            <a:xfrm>
              <a:off x="5181600" y="3962400"/>
              <a:ext cx="533400" cy="1371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>
              <a:off x="5715000" y="3962400"/>
              <a:ext cx="533400" cy="1371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9"/>
            <p:cNvSpPr>
              <a:spLocks noChangeShapeType="1"/>
            </p:cNvSpPr>
            <p:nvPr/>
          </p:nvSpPr>
          <p:spPr bwMode="auto">
            <a:xfrm>
              <a:off x="5181600" y="3962400"/>
              <a:ext cx="533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30"/>
            <p:cNvSpPr>
              <a:spLocks noChangeShapeType="1"/>
            </p:cNvSpPr>
            <p:nvPr/>
          </p:nvSpPr>
          <p:spPr bwMode="auto">
            <a:xfrm flipV="1">
              <a:off x="6248400" y="5105400"/>
              <a:ext cx="7620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Rectangle 37"/>
            <p:cNvSpPr>
              <a:spLocks noChangeArrowheads="1"/>
            </p:cNvSpPr>
            <p:nvPr/>
          </p:nvSpPr>
          <p:spPr bwMode="auto">
            <a:xfrm rot="519233">
              <a:off x="2362200" y="4038600"/>
              <a:ext cx="609600" cy="76200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>
                <a:latin typeface="Arial" charset="0"/>
              </a:endParaRP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 flipH="1">
              <a:off x="3048000" y="4114800"/>
              <a:ext cx="0" cy="1828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>
              <a:off x="2362200" y="4724400"/>
              <a:ext cx="0" cy="1219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>
              <a:off x="2362200" y="59436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 flipV="1">
              <a:off x="1371600" y="4419600"/>
              <a:ext cx="1371600" cy="15240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43"/>
            <p:cNvSpPr>
              <a:spLocks noChangeShapeType="1"/>
            </p:cNvSpPr>
            <p:nvPr/>
          </p:nvSpPr>
          <p:spPr bwMode="auto">
            <a:xfrm>
              <a:off x="1371600" y="4572000"/>
              <a:ext cx="1447800" cy="121920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44"/>
            <p:cNvSpPr txBox="1">
              <a:spLocks noChangeArrowheads="1"/>
            </p:cNvSpPr>
            <p:nvPr/>
          </p:nvSpPr>
          <p:spPr bwMode="auto">
            <a:xfrm>
              <a:off x="228600" y="4267200"/>
              <a:ext cx="1143000" cy="400050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00FF"/>
                  </a:solidFill>
                  <a:latin typeface="Arial" charset="0"/>
                </a:rPr>
                <a:t>Bôi hồ</a:t>
              </a:r>
            </a:p>
          </p:txBody>
        </p:sp>
        <p:sp>
          <p:nvSpPr>
            <p:cNvPr id="25" name="Line 45"/>
            <p:cNvSpPr>
              <a:spLocks noChangeShapeType="1"/>
            </p:cNvSpPr>
            <p:nvPr/>
          </p:nvSpPr>
          <p:spPr bwMode="auto">
            <a:xfrm>
              <a:off x="5334000" y="3657600"/>
              <a:ext cx="76200" cy="30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46"/>
            <p:cNvSpPr txBox="1">
              <a:spLocks noChangeArrowheads="1"/>
            </p:cNvSpPr>
            <p:nvPr/>
          </p:nvSpPr>
          <p:spPr bwMode="auto">
            <a:xfrm>
              <a:off x="5410200" y="3581400"/>
              <a:ext cx="762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CC0000"/>
                  </a:solidFill>
                  <a:latin typeface="Arial" charset="0"/>
                </a:rPr>
                <a:t>1ô</a:t>
              </a:r>
            </a:p>
          </p:txBody>
        </p:sp>
        <p:sp>
          <p:nvSpPr>
            <p:cNvPr id="27" name="Line 47"/>
            <p:cNvSpPr>
              <a:spLocks noChangeShapeType="1"/>
            </p:cNvSpPr>
            <p:nvPr/>
          </p:nvSpPr>
          <p:spPr bwMode="auto">
            <a:xfrm flipH="1">
              <a:off x="6248400" y="3886200"/>
              <a:ext cx="1371600" cy="15240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 Box 48"/>
            <p:cNvSpPr txBox="1">
              <a:spLocks noChangeArrowheads="1"/>
            </p:cNvSpPr>
            <p:nvPr/>
          </p:nvSpPr>
          <p:spPr bwMode="auto">
            <a:xfrm>
              <a:off x="7620000" y="3581400"/>
              <a:ext cx="1295400" cy="40005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CC0000"/>
                  </a:solidFill>
                  <a:latin typeface="Arial" charset="0"/>
                </a:rPr>
                <a:t>Mặt sau</a:t>
              </a:r>
            </a:p>
          </p:txBody>
        </p:sp>
        <p:sp>
          <p:nvSpPr>
            <p:cNvPr id="29" name="Line 49"/>
            <p:cNvSpPr>
              <a:spLocks noChangeShapeType="1"/>
            </p:cNvSpPr>
            <p:nvPr/>
          </p:nvSpPr>
          <p:spPr bwMode="auto">
            <a:xfrm flipH="1">
              <a:off x="4419600" y="4648200"/>
              <a:ext cx="1295400" cy="121920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Box 50"/>
            <p:cNvSpPr txBox="1">
              <a:spLocks noChangeArrowheads="1"/>
            </p:cNvSpPr>
            <p:nvPr/>
          </p:nvSpPr>
          <p:spPr bwMode="auto">
            <a:xfrm>
              <a:off x="3505200" y="5867400"/>
              <a:ext cx="1371600" cy="708025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CC0000"/>
                  </a:solidFill>
                  <a:latin typeface="Arial" charset="0"/>
                </a:rPr>
                <a:t>Chân đỡ đồng hồ</a:t>
              </a:r>
            </a:p>
          </p:txBody>
        </p:sp>
        <p:sp>
          <p:nvSpPr>
            <p:cNvPr id="31" name="Line 51"/>
            <p:cNvSpPr>
              <a:spLocks noChangeShapeType="1"/>
            </p:cNvSpPr>
            <p:nvPr/>
          </p:nvSpPr>
          <p:spPr bwMode="auto">
            <a:xfrm>
              <a:off x="6248400" y="5181600"/>
              <a:ext cx="914400" cy="60960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 Box 52"/>
            <p:cNvSpPr txBox="1">
              <a:spLocks noChangeArrowheads="1"/>
            </p:cNvSpPr>
            <p:nvPr/>
          </p:nvSpPr>
          <p:spPr bwMode="auto">
            <a:xfrm>
              <a:off x="6248400" y="5791200"/>
              <a:ext cx="2286000" cy="708025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CC0000"/>
                  </a:solidFill>
                  <a:latin typeface="Arial" charset="0"/>
                </a:rPr>
                <a:t>Phần 2ô dán vào đế đồng hồ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3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676400" y="381000"/>
            <a:ext cx="5334000" cy="461963"/>
          </a:xfrm>
          <a:prstGeom prst="rect">
            <a:avLst/>
          </a:prstGeom>
          <a:solidFill>
            <a:srgbClr val="66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  <a:latin typeface="Arial" charset="0"/>
              </a:rPr>
              <a:t>Làm thành</a:t>
            </a:r>
            <a:r>
              <a:rPr lang="en-US" sz="1600" b="1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b="1">
                <a:solidFill>
                  <a:srgbClr val="0000FF"/>
                </a:solidFill>
                <a:latin typeface="Arial" charset="0"/>
              </a:rPr>
              <a:t> đồng hồ hoàn chỉnh</a:t>
            </a:r>
          </a:p>
        </p:txBody>
      </p:sp>
      <p:sp>
        <p:nvSpPr>
          <p:cNvPr id="5" name="Rectangle 44"/>
          <p:cNvSpPr>
            <a:spLocks noChangeArrowheads="1"/>
          </p:cNvSpPr>
          <p:nvPr/>
        </p:nvSpPr>
        <p:spPr bwMode="auto">
          <a:xfrm>
            <a:off x="2667000" y="1828800"/>
            <a:ext cx="3200400" cy="20574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6" name="Rectangle 45"/>
          <p:cNvSpPr>
            <a:spLocks noChangeArrowheads="1"/>
          </p:cNvSpPr>
          <p:nvPr/>
        </p:nvSpPr>
        <p:spPr bwMode="auto">
          <a:xfrm>
            <a:off x="2895600" y="1981200"/>
            <a:ext cx="27432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7" name="Text Box 46"/>
          <p:cNvSpPr txBox="1">
            <a:spLocks noChangeArrowheads="1"/>
          </p:cNvSpPr>
          <p:nvPr/>
        </p:nvSpPr>
        <p:spPr bwMode="auto">
          <a:xfrm>
            <a:off x="4038600" y="198120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12</a:t>
            </a:r>
          </a:p>
        </p:txBody>
      </p:sp>
      <p:sp>
        <p:nvSpPr>
          <p:cNvPr id="8" name="Text Box 47"/>
          <p:cNvSpPr txBox="1">
            <a:spLocks noChangeArrowheads="1"/>
          </p:cNvSpPr>
          <p:nvPr/>
        </p:nvSpPr>
        <p:spPr bwMode="auto">
          <a:xfrm rot="10800000">
            <a:off x="2743200" y="2543175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6</a:t>
            </a:r>
          </a:p>
        </p:txBody>
      </p:sp>
      <p:sp>
        <p:nvSpPr>
          <p:cNvPr id="9" name="Text Box 48"/>
          <p:cNvSpPr txBox="1">
            <a:spLocks noChangeArrowheads="1"/>
          </p:cNvSpPr>
          <p:nvPr/>
        </p:nvSpPr>
        <p:spPr bwMode="auto">
          <a:xfrm>
            <a:off x="5334000" y="2590800"/>
            <a:ext cx="60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3</a:t>
            </a:r>
          </a:p>
        </p:txBody>
      </p:sp>
      <p:sp>
        <p:nvSpPr>
          <p:cNvPr id="10" name="Text Box 49"/>
          <p:cNvSpPr txBox="1">
            <a:spLocks noChangeArrowheads="1"/>
          </p:cNvSpPr>
          <p:nvPr/>
        </p:nvSpPr>
        <p:spPr bwMode="auto">
          <a:xfrm>
            <a:off x="4191000" y="3124200"/>
            <a:ext cx="53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latin typeface="Arial" charset="0"/>
              </a:rPr>
              <a:t>6</a:t>
            </a:r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auto">
          <a:xfrm>
            <a:off x="4114800" y="2362200"/>
            <a:ext cx="53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Arial" charset="0"/>
              </a:rPr>
              <a:t>.</a:t>
            </a:r>
          </a:p>
        </p:txBody>
      </p:sp>
      <p:sp>
        <p:nvSpPr>
          <p:cNvPr id="12" name="Line 51"/>
          <p:cNvSpPr>
            <a:spLocks noChangeShapeType="1"/>
          </p:cNvSpPr>
          <p:nvPr/>
        </p:nvSpPr>
        <p:spPr bwMode="auto">
          <a:xfrm flipV="1">
            <a:off x="4267200" y="2438400"/>
            <a:ext cx="152400" cy="3810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52"/>
          <p:cNvSpPr>
            <a:spLocks noChangeShapeType="1"/>
          </p:cNvSpPr>
          <p:nvPr/>
        </p:nvSpPr>
        <p:spPr bwMode="auto">
          <a:xfrm>
            <a:off x="4267200" y="2819400"/>
            <a:ext cx="762000" cy="152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53"/>
          <p:cNvSpPr>
            <a:spLocks noChangeShapeType="1"/>
          </p:cNvSpPr>
          <p:nvPr/>
        </p:nvSpPr>
        <p:spPr bwMode="auto">
          <a:xfrm flipH="1">
            <a:off x="3657600" y="2819400"/>
            <a:ext cx="609600" cy="38100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54"/>
          <p:cNvSpPr>
            <a:spLocks noChangeArrowheads="1"/>
          </p:cNvSpPr>
          <p:nvPr/>
        </p:nvSpPr>
        <p:spPr bwMode="auto">
          <a:xfrm>
            <a:off x="2514600" y="4038600"/>
            <a:ext cx="31242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</a:endParaRPr>
          </a:p>
        </p:txBody>
      </p:sp>
      <p:sp>
        <p:nvSpPr>
          <p:cNvPr id="16" name="Line 57"/>
          <p:cNvSpPr>
            <a:spLocks noChangeShapeType="1"/>
          </p:cNvSpPr>
          <p:nvPr/>
        </p:nvSpPr>
        <p:spPr bwMode="auto">
          <a:xfrm>
            <a:off x="6096000" y="3657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59"/>
          <p:cNvSpPr>
            <a:spLocks noChangeShapeType="1"/>
          </p:cNvSpPr>
          <p:nvPr/>
        </p:nvSpPr>
        <p:spPr bwMode="auto">
          <a:xfrm flipH="1">
            <a:off x="5867400" y="3657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61"/>
          <p:cNvSpPr>
            <a:spLocks noChangeShapeType="1"/>
          </p:cNvSpPr>
          <p:nvPr/>
        </p:nvSpPr>
        <p:spPr bwMode="auto">
          <a:xfrm flipH="1">
            <a:off x="2514600" y="38862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62"/>
          <p:cNvSpPr>
            <a:spLocks noChangeShapeType="1"/>
          </p:cNvSpPr>
          <p:nvPr/>
        </p:nvSpPr>
        <p:spPr bwMode="auto">
          <a:xfrm flipH="1">
            <a:off x="5638800" y="36576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64"/>
          <p:cNvSpPr>
            <a:spLocks noChangeShapeType="1"/>
          </p:cNvSpPr>
          <p:nvPr/>
        </p:nvSpPr>
        <p:spPr bwMode="auto">
          <a:xfrm flipH="1">
            <a:off x="5715000" y="3962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66&quot;/&gt;&lt;/object&gt;&lt;object type=&quot;3&quot; unique_id=&quot;10006&quot;&gt;&lt;property id=&quot;20148&quot; value=&quot;5&quot;/&gt;&lt;property id=&quot;20300&quot; value=&quot;Slide 3&quot;/&gt;&lt;property id=&quot;20307&quot; value=&quot;257&quot;/&gt;&lt;/object&gt;&lt;object type=&quot;3&quot; unique_id=&quot;10007&quot;&gt;&lt;property id=&quot;20148&quot; value=&quot;5&quot;/&gt;&lt;property id=&quot;20300&quot; value=&quot;Slide 4&quot;/&gt;&lt;property id=&quot;20307&quot; value=&quot;258&quot;/&gt;&lt;/object&gt;&lt;object type=&quot;3&quot; unique_id=&quot;10008&quot;&gt;&lt;property id=&quot;20148&quot; value=&quot;5&quot;/&gt;&lt;property id=&quot;20300&quot; value=&quot;Slide 5&quot;/&gt;&lt;property id=&quot;20307&quot; value=&quot;259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0&quot;&gt;&lt;property id=&quot;20148&quot; value=&quot;5&quot;/&gt;&lt;property id=&quot;20300&quot; value=&quot;Slide 7&quot;/&gt;&lt;property id=&quot;20307&quot; value=&quot;261&quot;/&gt;&lt;/object&gt;&lt;object type=&quot;3&quot; unique_id=&quot;10011&quot;&gt;&lt;property id=&quot;20148&quot; value=&quot;5&quot;/&gt;&lt;property id=&quot;20300&quot; value=&quot;Slide 8&quot;/&gt;&lt;property id=&quot;20307&quot; value=&quot;262&quot;/&gt;&lt;/object&gt;&lt;object type=&quot;3&quot; unique_id=&quot;10012&quot;&gt;&lt;property id=&quot;20148&quot; value=&quot;5&quot;/&gt;&lt;property id=&quot;20300&quot; value=&quot;Slide 9&quot;/&gt;&lt;property id=&quot;20307&quot; value=&quot;263&quot;/&gt;&lt;/object&gt;&lt;object type=&quot;3&quot; unique_id=&quot;10013&quot;&gt;&lt;property id=&quot;20148&quot; value=&quot;5&quot;/&gt;&lt;property id=&quot;20300&quot; value=&quot;Slide 10 - &amp;quot;THỰC HÀNH&amp;quot;&quot;/&gt;&lt;property id=&quot;20307&quot; value=&quot;264&quot;/&gt;&lt;/object&gt;&lt;object type=&quot;3&quot; unique_id=&quot;10014&quot;&gt;&lt;property id=&quot;20148&quot; value=&quot;5&quot;/&gt;&lt;property id=&quot;20300&quot; value=&quot;Slide 11 - &amp;quot;GIỚI THIỆU VÀ TRƯNG BÀY SẢN PHẨM&amp;quot;&quot;/&gt;&lt;property id=&quot;20307&quot; value=&quot;265&quot;/&gt;&lt;/object&gt;&lt;object type=&quot;3&quot; unique_id=&quot;10015&quot;&gt;&lt;property id=&quot;20148&quot; value=&quot;5&quot;/&gt;&lt;property id=&quot;20300&quot; value=&quot;Slide 12 - &amp;quot;XIN CHÂN THÀNH CẢM ƠN!&amp;quot;&quot;/&gt;&lt;property id=&quot;20307&quot; value=&quot;267&quot;/&gt;&lt;/object&gt;&lt;/object&gt;&lt;/object&gt;&lt;/database&gt;"/>
  <p:tag name="SECTOMILLISECCONVERTED" val="1"/>
  <p:tag name="ISPRING_RESOURCE_PATHS_HASH_PRESENTER" val="d04e36c668f26acb9c28d90b2a1143244ae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186</Words>
  <Application>Microsoft Office PowerPoint</Application>
  <PresentationFormat>On-screen Show (4:3)</PresentationFormat>
  <Paragraphs>70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</vt:lpstr>
      <vt:lpstr>GIỚI THIỆU VÀ TRƯNG BÀY SẢN PHẨM</vt:lpstr>
      <vt:lpstr>XIN CHÂN THÀNH CẢM ƠN!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Ha Minh Nguyet</cp:lastModifiedBy>
  <cp:revision>27</cp:revision>
  <dcterms:created xsi:type="dcterms:W3CDTF">2019-04-02T06:34:21Z</dcterms:created>
  <dcterms:modified xsi:type="dcterms:W3CDTF">2019-04-03T14:28:58Z</dcterms:modified>
</cp:coreProperties>
</file>