
<file path=[Content_Types].xml><?xml version="1.0" encoding="utf-8"?>
<Types xmlns="http://schemas.openxmlformats.org/package/2006/content-types">
  <Default Extension="png" ContentType="image/png"/>
  <Default Extension="bin" ContentType="audio/unknown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311" r:id="rId2"/>
    <p:sldId id="312" r:id="rId3"/>
    <p:sldId id="310" r:id="rId4"/>
    <p:sldId id="320" r:id="rId5"/>
    <p:sldId id="324" r:id="rId6"/>
    <p:sldId id="323" r:id="rId7"/>
    <p:sldId id="282" r:id="rId8"/>
    <p:sldId id="287" r:id="rId9"/>
    <p:sldId id="307" r:id="rId10"/>
    <p:sldId id="289" r:id="rId11"/>
    <p:sldId id="290" r:id="rId12"/>
    <p:sldId id="319" r:id="rId13"/>
    <p:sldId id="275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36AC"/>
    <a:srgbClr val="FF0000"/>
    <a:srgbClr val="FF9933"/>
    <a:srgbClr val="FFFF99"/>
    <a:srgbClr val="BF4DB7"/>
    <a:srgbClr val="55B7AB"/>
    <a:srgbClr val="FF00FF"/>
    <a:srgbClr val="FDFD0F"/>
    <a:srgbClr val="D6F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45" autoAdjust="0"/>
  </p:normalViewPr>
  <p:slideViewPr>
    <p:cSldViewPr>
      <p:cViewPr>
        <p:scale>
          <a:sx n="75" d="100"/>
          <a:sy n="75" d="100"/>
        </p:scale>
        <p:origin x="-122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F7A8CAC-29B3-473D-B89D-009D4C519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2274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47DDACE-DB40-4643-8FBB-553122F11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1590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014300FF-5EE8-4487-9016-B7E7E987A2B3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61E12-87F7-4EE9-955E-167D5830F3A8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738E9-1965-47FA-8F3A-0541B50B1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88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3D234-ED14-4A05-B9E9-B5432E9B7D82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12A11-0FF4-4D2E-BDBC-A412C7827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3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F31EE-F712-488B-A4C4-7EFC5CFA7946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21890-1555-4D14-8304-92520D575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08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193E0-AE29-4DB1-82DD-D051C3067A86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08BCC-D170-49C5-B444-9989E3B47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2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B2028-0BFA-4C6F-9113-896714114490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4A3DF-01D6-40FF-876E-149CF8846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54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9660F-15BD-4A63-AF84-1FD84BE7B0DC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D358C-4943-4E55-B57B-10264CE20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2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A86BA-D86A-4D19-BC03-41E837FAAF79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F9192-1067-4D4C-AD64-24F715000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3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8A601-4ACC-4E6F-B52F-C34A7C6B3FF4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8017C-20C0-42D8-B4A7-F7131435E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1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C08D6-0B46-4643-A66B-53015C39AD10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3CC15-8E66-4425-8DB4-7B630EA96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9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BA9A9-65EE-4A17-87EA-2723A361126E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D3014-F5AE-49CC-B244-7140F768F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2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598F-8C97-4180-85DF-F74982475D4E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EDB6F-93A6-4286-8E77-DA711872D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B5010-E7F5-44D3-885B-CC1AEE48ABB9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DC2B8-0E80-49B7-8B5B-A82B1ED93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61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C3C22614-1624-45C9-B7BD-61888E57FCA4}" type="datetime10">
              <a:rPr lang="en-US"/>
              <a:pPr>
                <a:defRPr/>
              </a:pPr>
              <a:t>04:37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B82FB4F8-2613-4FAD-A9AF-C38ABBE8B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gif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EJ145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0"/>
            <a:ext cx="9677400" cy="746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67000"/>
            <a:ext cx="6400800" cy="39497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>
              <a:solidFill>
                <a:srgbClr val="00B0F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smtClean="0">
                <a:solidFill>
                  <a:srgbClr val="FF0000"/>
                </a:solidFill>
              </a:rPr>
              <a:t>Môn: Toán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Bài dạy : Bảng nhân 8</a:t>
            </a:r>
            <a:endParaRPr lang="en-US" sz="40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400" y="965199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Chào mừng các thầy </a:t>
            </a:r>
            <a:r>
              <a:rPr lang="en-US" sz="40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cô giáo</a:t>
            </a:r>
            <a:endParaRPr lang="en-US" sz="4000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sz="4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đến dự giờ lớp 3B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2"/>
          <p:cNvSpPr txBox="1">
            <a:spLocks noChangeArrowheads="1"/>
          </p:cNvSpPr>
          <p:nvPr/>
        </p:nvSpPr>
        <p:spPr bwMode="auto">
          <a:xfrm>
            <a:off x="3124200" y="3163888"/>
            <a:ext cx="106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200">
              <a:latin typeface="Arial" charset="0"/>
            </a:endParaRPr>
          </a:p>
        </p:txBody>
      </p:sp>
      <p:sp>
        <p:nvSpPr>
          <p:cNvPr id="9221" name="Text Box 43"/>
          <p:cNvSpPr txBox="1">
            <a:spLocks noChangeArrowheads="1"/>
          </p:cNvSpPr>
          <p:nvPr/>
        </p:nvSpPr>
        <p:spPr bwMode="auto">
          <a:xfrm>
            <a:off x="4343400" y="3094038"/>
            <a:ext cx="106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200">
              <a:latin typeface="Arial" charset="0"/>
            </a:endParaRPr>
          </a:p>
        </p:txBody>
      </p:sp>
      <p:sp>
        <p:nvSpPr>
          <p:cNvPr id="53295" name="Text Box 47"/>
          <p:cNvSpPr txBox="1">
            <a:spLocks noChangeArrowheads="1"/>
          </p:cNvSpPr>
          <p:nvPr/>
        </p:nvSpPr>
        <p:spPr bwMode="auto">
          <a:xfrm>
            <a:off x="430212" y="990600"/>
            <a:ext cx="6465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chemeClr val="hlink"/>
                </a:solidFill>
              </a:rPr>
              <a:t>3. Đếm thêm 8 rồi điền số thích hợp vào ô trống:</a:t>
            </a:r>
          </a:p>
        </p:txBody>
      </p:sp>
      <p:graphicFrame>
        <p:nvGraphicFramePr>
          <p:cNvPr id="53359" name="Group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227503"/>
              </p:ext>
            </p:extLst>
          </p:nvPr>
        </p:nvGraphicFramePr>
        <p:xfrm>
          <a:off x="457200" y="3087688"/>
          <a:ext cx="8153400" cy="579437"/>
        </p:xfrm>
        <a:graphic>
          <a:graphicData uri="http://schemas.openxmlformats.org/drawingml/2006/table">
            <a:tbl>
              <a:tblPr/>
              <a:tblGrid>
                <a:gridCol w="746125"/>
                <a:gridCol w="823913"/>
                <a:gridCol w="822325"/>
                <a:gridCol w="823912"/>
                <a:gridCol w="822325"/>
                <a:gridCol w="822325"/>
                <a:gridCol w="823913"/>
                <a:gridCol w="822325"/>
                <a:gridCol w="823912"/>
                <a:gridCol w="822325"/>
              </a:tblGrid>
              <a:tr h="5794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8</a:t>
                      </a:r>
                    </a:p>
                  </a:txBody>
                  <a:tcPr marT="45745" marB="457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16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40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72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346" name="Text Box 98"/>
          <p:cNvSpPr txBox="1">
            <a:spLocks noChangeArrowheads="1"/>
          </p:cNvSpPr>
          <p:nvPr/>
        </p:nvSpPr>
        <p:spPr bwMode="auto">
          <a:xfrm>
            <a:off x="2133600" y="3087688"/>
            <a:ext cx="635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>
                <a:latin typeface="Arial" charset="0"/>
              </a:rPr>
              <a:t>24</a:t>
            </a:r>
          </a:p>
        </p:txBody>
      </p:sp>
      <p:sp>
        <p:nvSpPr>
          <p:cNvPr id="53347" name="Text Box 99"/>
          <p:cNvSpPr txBox="1">
            <a:spLocks noChangeArrowheads="1"/>
          </p:cNvSpPr>
          <p:nvPr/>
        </p:nvSpPr>
        <p:spPr bwMode="auto">
          <a:xfrm>
            <a:off x="2895600" y="3087688"/>
            <a:ext cx="635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>
                <a:latin typeface="Arial" charset="0"/>
              </a:rPr>
              <a:t>32</a:t>
            </a:r>
          </a:p>
        </p:txBody>
      </p:sp>
      <p:sp>
        <p:nvSpPr>
          <p:cNvPr id="53348" name="Text Box 100"/>
          <p:cNvSpPr txBox="1">
            <a:spLocks noChangeArrowheads="1"/>
          </p:cNvSpPr>
          <p:nvPr/>
        </p:nvSpPr>
        <p:spPr bwMode="auto">
          <a:xfrm>
            <a:off x="4495800" y="3087688"/>
            <a:ext cx="635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>
                <a:latin typeface="Arial" charset="0"/>
              </a:rPr>
              <a:t>48</a:t>
            </a:r>
          </a:p>
        </p:txBody>
      </p:sp>
      <p:sp>
        <p:nvSpPr>
          <p:cNvPr id="53349" name="Text Box 101"/>
          <p:cNvSpPr txBox="1">
            <a:spLocks noChangeArrowheads="1"/>
          </p:cNvSpPr>
          <p:nvPr/>
        </p:nvSpPr>
        <p:spPr bwMode="auto">
          <a:xfrm>
            <a:off x="5334000" y="3087688"/>
            <a:ext cx="635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>
                <a:latin typeface="Arial" charset="0"/>
              </a:rPr>
              <a:t>56</a:t>
            </a:r>
          </a:p>
        </p:txBody>
      </p:sp>
      <p:sp>
        <p:nvSpPr>
          <p:cNvPr id="53350" name="Text Box 102"/>
          <p:cNvSpPr txBox="1">
            <a:spLocks noChangeArrowheads="1"/>
          </p:cNvSpPr>
          <p:nvPr/>
        </p:nvSpPr>
        <p:spPr bwMode="auto">
          <a:xfrm>
            <a:off x="6248400" y="3087688"/>
            <a:ext cx="635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>
                <a:latin typeface="Arial" charset="0"/>
              </a:rPr>
              <a:t>64</a:t>
            </a:r>
          </a:p>
        </p:txBody>
      </p:sp>
      <p:sp>
        <p:nvSpPr>
          <p:cNvPr id="53351" name="Text Box 103"/>
          <p:cNvSpPr txBox="1">
            <a:spLocks noChangeArrowheads="1"/>
          </p:cNvSpPr>
          <p:nvPr/>
        </p:nvSpPr>
        <p:spPr bwMode="auto">
          <a:xfrm>
            <a:off x="7848600" y="3087688"/>
            <a:ext cx="635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>
                <a:latin typeface="Arial" charset="0"/>
              </a:rPr>
              <a:t>80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3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5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53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95" grpId="0"/>
      <p:bldP spid="53346" grpId="0"/>
      <p:bldP spid="53348" grpId="0"/>
      <p:bldP spid="53349" grpId="0"/>
      <p:bldP spid="533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0" descr="Pictur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8" y="-30163"/>
            <a:ext cx="9180512" cy="6918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66800" y="2667000"/>
            <a:ext cx="62484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TRÒ CHƠI </a:t>
            </a:r>
            <a:r>
              <a:rPr lang="en-US" sz="6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: </a:t>
            </a:r>
            <a:r>
              <a:rPr lang="en-US" sz="6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Truyền điện</a:t>
            </a:r>
            <a:endParaRPr lang="en-US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ABA9A9-65EE-4A17-87EA-2723A361126E}" type="datetime10">
              <a:rPr lang="en-US" smtClean="0"/>
              <a:pPr>
                <a:defRPr/>
              </a:pPr>
              <a:t>04:37</a:t>
            </a:fld>
            <a:endParaRPr lang="en-US"/>
          </a:p>
        </p:txBody>
      </p:sp>
      <p:pic>
        <p:nvPicPr>
          <p:cNvPr id="3" name="Picture 4" descr="cute_bear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363200" cy="679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>
            <a:off x="609600" y="1587500"/>
            <a:ext cx="6934200" cy="2057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HP001 4H"/>
              </a:rPr>
              <a:t>Kính chúc các thầy cô giáo mạnh khoẻ</a:t>
            </a:r>
          </a:p>
        </p:txBody>
      </p:sp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990600" y="4343400"/>
            <a:ext cx="5791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HP001 4H"/>
              </a:rPr>
              <a:t>Chúc các em học giỏi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/>
              </a:solidFill>
              <a:latin typeface="HP001 4H"/>
            </a:endParaRPr>
          </a:p>
        </p:txBody>
      </p:sp>
    </p:spTree>
    <p:extLst>
      <p:ext uri="{BB962C8B-B14F-4D97-AF65-F5344CB8AC3E}">
        <p14:creationId xmlns:p14="http://schemas.microsoft.com/office/powerpoint/2010/main" val="3084969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81000" y="304800"/>
          <a:ext cx="4913313" cy="618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4" name="Clip" r:id="rId4" imgW="3532327" imgH="4445813" progId="MS_ClipArt_Gallery.2">
                  <p:embed/>
                </p:oleObj>
              </mc:Choice>
              <mc:Fallback>
                <p:oleObj name="Clip" r:id="rId4" imgW="3532327" imgH="4445813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04800"/>
                        <a:ext cx="4913313" cy="618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5" name="Picture 29" descr="XMASCA~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43400"/>
            <a:ext cx="1905000" cy="145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410200" y="95250"/>
            <a:ext cx="35814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4000" b="1" u="sng">
                <a:solidFill>
                  <a:srgbClr val="2714B4"/>
                </a:solidFill>
                <a:latin typeface="Times New Roman" pitchFamily="18" charset="0"/>
                <a:cs typeface="Times New Roman" pitchFamily="18" charset="0"/>
              </a:rPr>
              <a:t> Dặn dò: </a:t>
            </a:r>
          </a:p>
          <a:p>
            <a:r>
              <a:rPr lang="en-US" altLang="en-US" sz="4000">
                <a:solidFill>
                  <a:srgbClr val="2714B4"/>
                </a:solidFill>
                <a:latin typeface="Times New Roman" pitchFamily="18" charset="0"/>
                <a:cs typeface="Times New Roman" pitchFamily="18" charset="0"/>
              </a:rPr>
              <a:t>Về nhà các em làm bài </a:t>
            </a:r>
            <a:r>
              <a:rPr lang="en-US" altLang="en-US" sz="4000" smtClean="0">
                <a:solidFill>
                  <a:srgbClr val="2714B4"/>
                </a:solidFill>
                <a:latin typeface="Times New Roman" pitchFamily="18" charset="0"/>
                <a:cs typeface="Times New Roman" pitchFamily="18" charset="0"/>
              </a:rPr>
              <a:t>trong vở bài tập</a:t>
            </a:r>
            <a:endParaRPr lang="en-US" altLang="en-US" sz="4000">
              <a:solidFill>
                <a:srgbClr val="2714B4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4000">
                <a:solidFill>
                  <a:srgbClr val="2714B4"/>
                </a:solidFill>
                <a:latin typeface="Times New Roman" pitchFamily="18" charset="0"/>
                <a:cs typeface="Times New Roman" pitchFamily="18" charset="0"/>
              </a:rPr>
              <a:t>Chuẩn bị bài: Luyện tập trang 54.</a:t>
            </a:r>
          </a:p>
        </p:txBody>
      </p:sp>
    </p:spTree>
  </p:cSld>
  <p:clrMapOvr>
    <a:masterClrMapping/>
  </p:clrMapOvr>
  <p:transition spd="med">
    <p:pull dir="rd"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8B2028-0BFA-4C6F-9113-896714114490}" type="datetime10">
              <a:rPr lang="en-US" smtClean="0"/>
              <a:pPr>
                <a:defRPr/>
              </a:pPr>
              <a:t>04:37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0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2400" y="1524000"/>
            <a:ext cx="3429000" cy="609600"/>
            <a:chOff x="240" y="288"/>
            <a:chExt cx="2160" cy="384"/>
          </a:xfrm>
        </p:grpSpPr>
        <p:sp>
          <p:nvSpPr>
            <p:cNvPr id="5221" name="Rectangle 10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22" name="Oval 11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23" name="Oval 12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24" name="Oval 13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25" name="Oval 14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26" name="Oval 15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27" name="Oval 16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28" name="Oval 17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29" name="Oval 18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altLang="en-US">
                <a:cs typeface="Arial" charset="0"/>
              </a:endParaRP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52400" y="2362200"/>
            <a:ext cx="3429000" cy="609600"/>
            <a:chOff x="240" y="288"/>
            <a:chExt cx="2160" cy="384"/>
          </a:xfrm>
        </p:grpSpPr>
        <p:sp>
          <p:nvSpPr>
            <p:cNvPr id="5212" name="Rectangle 20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13" name="Oval 21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14" name="Oval 22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15" name="Oval 23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16" name="Oval 24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17" name="Oval 25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18" name="Oval 26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19" name="Oval 27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20" name="Oval 28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altLang="en-US">
                <a:cs typeface="Arial" charset="0"/>
              </a:endParaRP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152400" y="3124200"/>
            <a:ext cx="3429000" cy="609600"/>
            <a:chOff x="240" y="288"/>
            <a:chExt cx="2160" cy="384"/>
          </a:xfrm>
        </p:grpSpPr>
        <p:sp>
          <p:nvSpPr>
            <p:cNvPr id="5203" name="Rectangle 30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04" name="Oval 31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05" name="Oval 32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06" name="Oval 33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07" name="Oval 34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08" name="Oval 35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09" name="Oval 36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10" name="Oval 37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11" name="Oval 38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altLang="en-US">
                <a:cs typeface="Arial" charset="0"/>
              </a:endParaRPr>
            </a:p>
          </p:txBody>
        </p:sp>
      </p:grpSp>
      <p:sp>
        <p:nvSpPr>
          <p:cNvPr id="3111" name="AutoShape 39"/>
          <p:cNvSpPr>
            <a:spLocks/>
          </p:cNvSpPr>
          <p:nvPr/>
        </p:nvSpPr>
        <p:spPr bwMode="auto">
          <a:xfrm>
            <a:off x="3695700" y="1524000"/>
            <a:ext cx="76200" cy="685800"/>
          </a:xfrm>
          <a:prstGeom prst="righ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sz="2800"/>
          </a:p>
        </p:txBody>
      </p:sp>
      <p:sp>
        <p:nvSpPr>
          <p:cNvPr id="3112" name="AutoShape 40"/>
          <p:cNvSpPr>
            <a:spLocks/>
          </p:cNvSpPr>
          <p:nvPr/>
        </p:nvSpPr>
        <p:spPr bwMode="auto">
          <a:xfrm>
            <a:off x="3695700" y="2360613"/>
            <a:ext cx="76200" cy="1371600"/>
          </a:xfrm>
          <a:prstGeom prst="righ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sz="2800"/>
          </a:p>
        </p:txBody>
      </p: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152400" y="4135438"/>
            <a:ext cx="3429000" cy="609600"/>
            <a:chOff x="240" y="288"/>
            <a:chExt cx="2160" cy="384"/>
          </a:xfrm>
        </p:grpSpPr>
        <p:sp>
          <p:nvSpPr>
            <p:cNvPr id="5194" name="Rectangle 42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95" name="Oval 43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96" name="Oval 44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97" name="Oval 45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98" name="Oval 46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99" name="Oval 47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00" name="Oval 48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01" name="Oval 49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202" name="Oval 50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altLang="en-US">
                <a:cs typeface="Arial" charset="0"/>
              </a:endParaRPr>
            </a:p>
          </p:txBody>
        </p:sp>
      </p:grp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152400" y="5659438"/>
            <a:ext cx="3429000" cy="609600"/>
            <a:chOff x="240" y="288"/>
            <a:chExt cx="2160" cy="384"/>
          </a:xfrm>
        </p:grpSpPr>
        <p:sp>
          <p:nvSpPr>
            <p:cNvPr id="5185" name="Rectangle 52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86" name="Oval 53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87" name="Oval 54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88" name="Oval 55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89" name="Oval 56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90" name="Oval 57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91" name="Oval 58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92" name="Oval 59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93" name="Oval 60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altLang="en-US">
                <a:cs typeface="Arial" charset="0"/>
              </a:endParaRPr>
            </a:p>
          </p:txBody>
        </p:sp>
      </p:grpSp>
      <p:grpSp>
        <p:nvGrpSpPr>
          <p:cNvPr id="7" name="Group 61"/>
          <p:cNvGrpSpPr>
            <a:grpSpLocks/>
          </p:cNvGrpSpPr>
          <p:nvPr/>
        </p:nvGrpSpPr>
        <p:grpSpPr bwMode="auto">
          <a:xfrm>
            <a:off x="152400" y="4897438"/>
            <a:ext cx="3429000" cy="609600"/>
            <a:chOff x="240" y="288"/>
            <a:chExt cx="2160" cy="384"/>
          </a:xfrm>
        </p:grpSpPr>
        <p:sp>
          <p:nvSpPr>
            <p:cNvPr id="5176" name="Rectangle 62"/>
            <p:cNvSpPr>
              <a:spLocks noChangeArrowheads="1"/>
            </p:cNvSpPr>
            <p:nvPr/>
          </p:nvSpPr>
          <p:spPr bwMode="auto">
            <a:xfrm>
              <a:off x="240" y="288"/>
              <a:ext cx="2160" cy="384"/>
            </a:xfrm>
            <a:prstGeom prst="rect">
              <a:avLst/>
            </a:prstGeom>
            <a:solidFill>
              <a:srgbClr val="DFEDB1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77" name="Oval 63"/>
            <p:cNvSpPr>
              <a:spLocks noChangeArrowheads="1"/>
            </p:cNvSpPr>
            <p:nvPr/>
          </p:nvSpPr>
          <p:spPr bwMode="auto">
            <a:xfrm>
              <a:off x="3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78" name="Oval 64"/>
            <p:cNvSpPr>
              <a:spLocks noChangeArrowheads="1"/>
            </p:cNvSpPr>
            <p:nvPr/>
          </p:nvSpPr>
          <p:spPr bwMode="auto">
            <a:xfrm>
              <a:off x="6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79" name="Oval 65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80" name="Oval 66"/>
            <p:cNvSpPr>
              <a:spLocks noChangeArrowheads="1"/>
            </p:cNvSpPr>
            <p:nvPr/>
          </p:nvSpPr>
          <p:spPr bwMode="auto">
            <a:xfrm>
              <a:off x="110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81" name="Oval 67"/>
            <p:cNvSpPr>
              <a:spLocks noChangeArrowheads="1"/>
            </p:cNvSpPr>
            <p:nvPr/>
          </p:nvSpPr>
          <p:spPr bwMode="auto">
            <a:xfrm>
              <a:off x="134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82" name="Oval 68"/>
            <p:cNvSpPr>
              <a:spLocks noChangeArrowheads="1"/>
            </p:cNvSpPr>
            <p:nvPr/>
          </p:nvSpPr>
          <p:spPr bwMode="auto">
            <a:xfrm>
              <a:off x="158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83" name="Oval 69"/>
            <p:cNvSpPr>
              <a:spLocks noChangeArrowheads="1"/>
            </p:cNvSpPr>
            <p:nvPr/>
          </p:nvSpPr>
          <p:spPr bwMode="auto">
            <a:xfrm>
              <a:off x="1824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5184" name="Oval 70"/>
            <p:cNvSpPr>
              <a:spLocks noChangeArrowheads="1"/>
            </p:cNvSpPr>
            <p:nvPr/>
          </p:nvSpPr>
          <p:spPr bwMode="auto">
            <a:xfrm>
              <a:off x="2112" y="384"/>
              <a:ext cx="192" cy="192"/>
            </a:xfrm>
            <a:prstGeom prst="ellipse">
              <a:avLst/>
            </a:prstGeom>
            <a:solidFill>
              <a:srgbClr val="2C2C9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altLang="en-US">
                <a:cs typeface="Arial" charset="0"/>
              </a:endParaRPr>
            </a:p>
          </p:txBody>
        </p:sp>
      </p:grpSp>
      <p:sp>
        <p:nvSpPr>
          <p:cNvPr id="3143" name="AutoShape 71"/>
          <p:cNvSpPr>
            <a:spLocks/>
          </p:cNvSpPr>
          <p:nvPr/>
        </p:nvSpPr>
        <p:spPr bwMode="auto">
          <a:xfrm>
            <a:off x="3695700" y="4211638"/>
            <a:ext cx="76200" cy="2057400"/>
          </a:xfrm>
          <a:prstGeom prst="rightBrace">
            <a:avLst>
              <a:gd name="adj1" fmla="val 2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sz="2800"/>
          </a:p>
        </p:txBody>
      </p:sp>
      <p:sp>
        <p:nvSpPr>
          <p:cNvPr id="3144" name="Rectangle 72"/>
          <p:cNvSpPr>
            <a:spLocks noChangeArrowheads="1"/>
          </p:cNvSpPr>
          <p:nvPr/>
        </p:nvSpPr>
        <p:spPr bwMode="auto">
          <a:xfrm>
            <a:off x="3657600" y="1384300"/>
            <a:ext cx="274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solidFill>
                  <a:srgbClr val="0000FF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8 được lấy 1 lần</a:t>
            </a:r>
          </a:p>
        </p:txBody>
      </p:sp>
      <p:sp>
        <p:nvSpPr>
          <p:cNvPr id="3147" name="Text Box 75"/>
          <p:cNvSpPr txBox="1">
            <a:spLocks noChangeArrowheads="1"/>
          </p:cNvSpPr>
          <p:nvPr/>
        </p:nvSpPr>
        <p:spPr bwMode="auto">
          <a:xfrm>
            <a:off x="4419600" y="1690688"/>
            <a:ext cx="1752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   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8 x 1 </a:t>
            </a:r>
          </a:p>
        </p:txBody>
      </p:sp>
      <p:sp>
        <p:nvSpPr>
          <p:cNvPr id="3148" name="Text Box 76"/>
          <p:cNvSpPr txBox="1">
            <a:spLocks noChangeArrowheads="1"/>
          </p:cNvSpPr>
          <p:nvPr/>
        </p:nvSpPr>
        <p:spPr bwMode="auto">
          <a:xfrm>
            <a:off x="3898900" y="320040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FF"/>
                </a:solidFill>
                <a:latin typeface="Times New Roman" pitchFamily="18" charset="0"/>
              </a:rPr>
              <a:t>Vậy :</a:t>
            </a:r>
            <a:r>
              <a:rPr lang="en-US" altLang="en-US" sz="2400" b="1">
                <a:latin typeface="Times New Roman" pitchFamily="18" charset="0"/>
              </a:rPr>
              <a:t>    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8 x 2 </a:t>
            </a: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=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 16</a:t>
            </a:r>
          </a:p>
        </p:txBody>
      </p:sp>
      <p:sp>
        <p:nvSpPr>
          <p:cNvPr id="3149" name="Text Box 77"/>
          <p:cNvSpPr txBox="1">
            <a:spLocks noChangeArrowheads="1"/>
          </p:cNvSpPr>
          <p:nvPr/>
        </p:nvSpPr>
        <p:spPr bwMode="auto">
          <a:xfrm>
            <a:off x="3748088" y="5043488"/>
            <a:ext cx="3657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     </a:t>
            </a:r>
            <a:r>
              <a:rPr lang="en-US" altLang="en-US" sz="2400" b="1" i="1">
                <a:solidFill>
                  <a:srgbClr val="0000FF"/>
                </a:solidFill>
                <a:latin typeface="Times New Roman" pitchFamily="18" charset="0"/>
              </a:rPr>
              <a:t>Vậy :</a:t>
            </a:r>
            <a:r>
              <a:rPr lang="en-US" altLang="en-US" sz="2400" b="1">
                <a:latin typeface="Times New Roman" pitchFamily="18" charset="0"/>
              </a:rPr>
              <a:t>   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8 x 3 = 24</a:t>
            </a:r>
          </a:p>
        </p:txBody>
      </p:sp>
      <p:sp>
        <p:nvSpPr>
          <p:cNvPr id="3150" name="Text Box 78"/>
          <p:cNvSpPr txBox="1">
            <a:spLocks noChangeArrowheads="1"/>
          </p:cNvSpPr>
          <p:nvPr/>
        </p:nvSpPr>
        <p:spPr bwMode="auto">
          <a:xfrm>
            <a:off x="4800600" y="2743200"/>
            <a:ext cx="134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solidFill>
                  <a:srgbClr val="0000FF"/>
                </a:solidFill>
                <a:latin typeface="Times New Roman" pitchFamily="18" charset="0"/>
              </a:rPr>
              <a:t>=</a:t>
            </a:r>
            <a:r>
              <a:rPr lang="en-US" altLang="en-US" sz="1800">
                <a:latin typeface="Times New Roman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8 + 8 =</a:t>
            </a:r>
          </a:p>
        </p:txBody>
      </p:sp>
      <p:sp>
        <p:nvSpPr>
          <p:cNvPr id="3151" name="Text Box 79"/>
          <p:cNvSpPr txBox="1">
            <a:spLocks noChangeArrowheads="1"/>
          </p:cNvSpPr>
          <p:nvPr/>
        </p:nvSpPr>
        <p:spPr bwMode="auto">
          <a:xfrm>
            <a:off x="4724400" y="4662488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solidFill>
                  <a:srgbClr val="0000FF"/>
                </a:solidFill>
                <a:latin typeface="Times New Roman" pitchFamily="18" charset="0"/>
              </a:rPr>
              <a:t>= </a:t>
            </a: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8 + 8 + 8 =</a:t>
            </a:r>
          </a:p>
        </p:txBody>
      </p:sp>
      <p:sp>
        <p:nvSpPr>
          <p:cNvPr id="3152" name="Text Box 80"/>
          <p:cNvSpPr txBox="1">
            <a:spLocks noChangeArrowheads="1"/>
          </p:cNvSpPr>
          <p:nvPr/>
        </p:nvSpPr>
        <p:spPr bwMode="auto">
          <a:xfrm>
            <a:off x="4038600" y="27305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8 x 2</a:t>
            </a:r>
            <a:endParaRPr lang="en-US" altLang="en-US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153" name="Text Box 81"/>
          <p:cNvSpPr txBox="1">
            <a:spLocks noChangeArrowheads="1"/>
          </p:cNvSpPr>
          <p:nvPr/>
        </p:nvSpPr>
        <p:spPr bwMode="auto">
          <a:xfrm>
            <a:off x="4052888" y="4662488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8 x 3</a:t>
            </a:r>
          </a:p>
        </p:txBody>
      </p:sp>
      <p:sp>
        <p:nvSpPr>
          <p:cNvPr id="3154" name="Text Box 82"/>
          <p:cNvSpPr txBox="1">
            <a:spLocks noChangeArrowheads="1"/>
          </p:cNvSpPr>
          <p:nvPr/>
        </p:nvSpPr>
        <p:spPr bwMode="auto">
          <a:xfrm>
            <a:off x="5956300" y="2743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16</a:t>
            </a:r>
          </a:p>
        </p:txBody>
      </p:sp>
      <p:sp>
        <p:nvSpPr>
          <p:cNvPr id="3155" name="Text Box 83"/>
          <p:cNvSpPr txBox="1">
            <a:spLocks noChangeArrowheads="1"/>
          </p:cNvSpPr>
          <p:nvPr/>
        </p:nvSpPr>
        <p:spPr bwMode="auto">
          <a:xfrm>
            <a:off x="6400800" y="4648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24</a:t>
            </a:r>
          </a:p>
        </p:txBody>
      </p:sp>
      <p:sp>
        <p:nvSpPr>
          <p:cNvPr id="8" name="Rectangle 72"/>
          <p:cNvSpPr>
            <a:spLocks noChangeArrowheads="1"/>
          </p:cNvSpPr>
          <p:nvPr/>
        </p:nvSpPr>
        <p:spPr bwMode="auto">
          <a:xfrm>
            <a:off x="3657600" y="2362200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solidFill>
                  <a:srgbClr val="0000FF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8 được lấy 2 lần</a:t>
            </a:r>
          </a:p>
        </p:txBody>
      </p:sp>
      <p:sp>
        <p:nvSpPr>
          <p:cNvPr id="9" name="Rectangle 72"/>
          <p:cNvSpPr>
            <a:spLocks noChangeArrowheads="1"/>
          </p:cNvSpPr>
          <p:nvPr/>
        </p:nvSpPr>
        <p:spPr bwMode="auto">
          <a:xfrm>
            <a:off x="3733800" y="4191000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solidFill>
                  <a:srgbClr val="0000FF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8 được lấy 3 lần</a:t>
            </a:r>
          </a:p>
        </p:txBody>
      </p:sp>
      <p:sp>
        <p:nvSpPr>
          <p:cNvPr id="66637" name="Line 77"/>
          <p:cNvSpPr>
            <a:spLocks noChangeShapeType="1"/>
          </p:cNvSpPr>
          <p:nvPr/>
        </p:nvSpPr>
        <p:spPr bwMode="auto">
          <a:xfrm>
            <a:off x="7086600" y="1549400"/>
            <a:ext cx="0" cy="4089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638" name="Text Box 78"/>
          <p:cNvSpPr txBox="1">
            <a:spLocks noChangeArrowheads="1"/>
          </p:cNvSpPr>
          <p:nvPr/>
        </p:nvSpPr>
        <p:spPr bwMode="auto">
          <a:xfrm>
            <a:off x="241300" y="4572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smtClean="0">
                <a:solidFill>
                  <a:srgbClr val="0000FF"/>
                </a:solidFill>
              </a:rPr>
              <a:t>1. Lập </a:t>
            </a:r>
            <a:r>
              <a:rPr lang="en-US" altLang="en-US" sz="2400" b="1">
                <a:solidFill>
                  <a:srgbClr val="0000FF"/>
                </a:solidFill>
              </a:rPr>
              <a:t>bảng nhân 8</a:t>
            </a:r>
          </a:p>
        </p:txBody>
      </p:sp>
      <p:sp>
        <p:nvSpPr>
          <p:cNvPr id="66639" name="Text Box 79"/>
          <p:cNvSpPr txBox="1">
            <a:spLocks noChangeArrowheads="1"/>
          </p:cNvSpPr>
          <p:nvPr/>
        </p:nvSpPr>
        <p:spPr bwMode="auto">
          <a:xfrm>
            <a:off x="7162800" y="14478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8 x 1 = 8</a:t>
            </a:r>
          </a:p>
        </p:txBody>
      </p:sp>
      <p:sp>
        <p:nvSpPr>
          <p:cNvPr id="66640" name="Text Box 80"/>
          <p:cNvSpPr txBox="1">
            <a:spLocks noChangeArrowheads="1"/>
          </p:cNvSpPr>
          <p:nvPr/>
        </p:nvSpPr>
        <p:spPr bwMode="auto">
          <a:xfrm>
            <a:off x="7162800" y="22479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8 x 3 = 24</a:t>
            </a:r>
          </a:p>
        </p:txBody>
      </p:sp>
      <p:sp>
        <p:nvSpPr>
          <p:cNvPr id="66641" name="AutoShape 81"/>
          <p:cNvSpPr>
            <a:spLocks noChangeArrowheads="1"/>
          </p:cNvSpPr>
          <p:nvPr/>
        </p:nvSpPr>
        <p:spPr bwMode="auto">
          <a:xfrm>
            <a:off x="8439150" y="1496219"/>
            <a:ext cx="171450" cy="438150"/>
          </a:xfrm>
          <a:prstGeom prst="curvedLeftArrow">
            <a:avLst>
              <a:gd name="adj1" fmla="val 51111"/>
              <a:gd name="adj2" fmla="val 10222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642" name="AutoShape 82"/>
          <p:cNvSpPr>
            <a:spLocks noChangeArrowheads="1"/>
          </p:cNvSpPr>
          <p:nvPr/>
        </p:nvSpPr>
        <p:spPr bwMode="auto">
          <a:xfrm>
            <a:off x="8515350" y="2076450"/>
            <a:ext cx="171450" cy="438150"/>
          </a:xfrm>
          <a:prstGeom prst="curvedLeftArrow">
            <a:avLst>
              <a:gd name="adj1" fmla="val 51111"/>
              <a:gd name="adj2" fmla="val 10222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643" name="Text Box 83"/>
          <p:cNvSpPr txBox="1">
            <a:spLocks noChangeArrowheads="1"/>
          </p:cNvSpPr>
          <p:nvPr/>
        </p:nvSpPr>
        <p:spPr bwMode="auto">
          <a:xfrm>
            <a:off x="8601075" y="1447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</a:rPr>
              <a:t>+ 8</a:t>
            </a:r>
          </a:p>
        </p:txBody>
      </p:sp>
      <p:sp>
        <p:nvSpPr>
          <p:cNvPr id="66644" name="Text Box 84"/>
          <p:cNvSpPr txBox="1">
            <a:spLocks noChangeArrowheads="1"/>
          </p:cNvSpPr>
          <p:nvPr/>
        </p:nvSpPr>
        <p:spPr bwMode="auto">
          <a:xfrm>
            <a:off x="8610600" y="211455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</a:rPr>
              <a:t>+ 8</a:t>
            </a:r>
          </a:p>
        </p:txBody>
      </p:sp>
      <p:sp>
        <p:nvSpPr>
          <p:cNvPr id="66645" name="Text Box 85"/>
          <p:cNvSpPr txBox="1">
            <a:spLocks noChangeArrowheads="1"/>
          </p:cNvSpPr>
          <p:nvPr/>
        </p:nvSpPr>
        <p:spPr bwMode="auto">
          <a:xfrm>
            <a:off x="7143750" y="2686050"/>
            <a:ext cx="1162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8 x 4 =</a:t>
            </a:r>
          </a:p>
        </p:txBody>
      </p:sp>
      <p:sp>
        <p:nvSpPr>
          <p:cNvPr id="66647" name="Text Box 87"/>
          <p:cNvSpPr txBox="1">
            <a:spLocks noChangeArrowheads="1"/>
          </p:cNvSpPr>
          <p:nvPr/>
        </p:nvSpPr>
        <p:spPr bwMode="auto">
          <a:xfrm>
            <a:off x="7162800" y="184785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8 x 2 = 16</a:t>
            </a:r>
          </a:p>
        </p:txBody>
      </p:sp>
      <p:sp>
        <p:nvSpPr>
          <p:cNvPr id="10" name="Rectangle 72"/>
          <p:cNvSpPr>
            <a:spLocks noChangeArrowheads="1"/>
          </p:cNvSpPr>
          <p:nvPr/>
        </p:nvSpPr>
        <p:spPr bwMode="auto">
          <a:xfrm>
            <a:off x="5715000" y="14478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400">
                <a:solidFill>
                  <a:srgbClr val="0000FF"/>
                </a:solidFill>
              </a:rPr>
              <a:t>, ta viết :</a:t>
            </a:r>
          </a:p>
        </p:txBody>
      </p:sp>
      <p:sp>
        <p:nvSpPr>
          <p:cNvPr id="11" name="Rectangle 72"/>
          <p:cNvSpPr>
            <a:spLocks noChangeArrowheads="1"/>
          </p:cNvSpPr>
          <p:nvPr/>
        </p:nvSpPr>
        <p:spPr bwMode="auto">
          <a:xfrm>
            <a:off x="5715000" y="2438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400">
                <a:solidFill>
                  <a:srgbClr val="0000FF"/>
                </a:solidFill>
              </a:rPr>
              <a:t>, ta viết :</a:t>
            </a:r>
          </a:p>
        </p:txBody>
      </p:sp>
      <p:sp>
        <p:nvSpPr>
          <p:cNvPr id="12" name="Rectangle 72"/>
          <p:cNvSpPr>
            <a:spLocks noChangeArrowheads="1"/>
          </p:cNvSpPr>
          <p:nvPr/>
        </p:nvSpPr>
        <p:spPr bwMode="auto">
          <a:xfrm>
            <a:off x="5791200" y="42672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400">
                <a:solidFill>
                  <a:srgbClr val="0000FF"/>
                </a:solidFill>
              </a:rPr>
              <a:t>, ta viết :</a:t>
            </a:r>
          </a:p>
        </p:txBody>
      </p:sp>
      <p:sp>
        <p:nvSpPr>
          <p:cNvPr id="66657" name="Text Box 97"/>
          <p:cNvSpPr txBox="1">
            <a:spLocks noChangeArrowheads="1"/>
          </p:cNvSpPr>
          <p:nvPr/>
        </p:nvSpPr>
        <p:spPr bwMode="auto">
          <a:xfrm>
            <a:off x="7143750" y="3081338"/>
            <a:ext cx="1162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8 x 5 =</a:t>
            </a:r>
          </a:p>
        </p:txBody>
      </p:sp>
      <p:sp>
        <p:nvSpPr>
          <p:cNvPr id="66658" name="Text Box 98"/>
          <p:cNvSpPr txBox="1">
            <a:spLocks noChangeArrowheads="1"/>
          </p:cNvSpPr>
          <p:nvPr/>
        </p:nvSpPr>
        <p:spPr bwMode="auto">
          <a:xfrm>
            <a:off x="7162800" y="3505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8 x 6 =</a:t>
            </a:r>
          </a:p>
        </p:txBody>
      </p:sp>
      <p:sp>
        <p:nvSpPr>
          <p:cNvPr id="66659" name="Text Box 99"/>
          <p:cNvSpPr txBox="1">
            <a:spLocks noChangeArrowheads="1"/>
          </p:cNvSpPr>
          <p:nvPr/>
        </p:nvSpPr>
        <p:spPr bwMode="auto">
          <a:xfrm>
            <a:off x="7143750" y="3905250"/>
            <a:ext cx="1162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8 x 7 =</a:t>
            </a:r>
          </a:p>
        </p:txBody>
      </p:sp>
      <p:sp>
        <p:nvSpPr>
          <p:cNvPr id="66660" name="Text Box 100"/>
          <p:cNvSpPr txBox="1">
            <a:spLocks noChangeArrowheads="1"/>
          </p:cNvSpPr>
          <p:nvPr/>
        </p:nvSpPr>
        <p:spPr bwMode="auto">
          <a:xfrm>
            <a:off x="7143750" y="4286250"/>
            <a:ext cx="1162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8 x 8 =</a:t>
            </a:r>
          </a:p>
        </p:txBody>
      </p:sp>
      <p:sp>
        <p:nvSpPr>
          <p:cNvPr id="66661" name="Text Box 101"/>
          <p:cNvSpPr txBox="1">
            <a:spLocks noChangeArrowheads="1"/>
          </p:cNvSpPr>
          <p:nvPr/>
        </p:nvSpPr>
        <p:spPr bwMode="auto">
          <a:xfrm>
            <a:off x="7086600" y="5119688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8 x 10 =</a:t>
            </a:r>
          </a:p>
        </p:txBody>
      </p:sp>
      <p:sp>
        <p:nvSpPr>
          <p:cNvPr id="66662" name="Text Box 102"/>
          <p:cNvSpPr txBox="1">
            <a:spLocks noChangeArrowheads="1"/>
          </p:cNvSpPr>
          <p:nvPr/>
        </p:nvSpPr>
        <p:spPr bwMode="auto">
          <a:xfrm>
            <a:off x="7143750" y="4743450"/>
            <a:ext cx="1162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8 x 9 =</a:t>
            </a:r>
          </a:p>
        </p:txBody>
      </p:sp>
      <p:sp>
        <p:nvSpPr>
          <p:cNvPr id="66668" name="Text Box 108"/>
          <p:cNvSpPr txBox="1">
            <a:spLocks noChangeArrowheads="1"/>
          </p:cNvSpPr>
          <p:nvPr/>
        </p:nvSpPr>
        <p:spPr bwMode="auto">
          <a:xfrm>
            <a:off x="3886200" y="5546725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chemeClr val="bg1"/>
                </a:solidFill>
              </a:rPr>
              <a:t>- Hai tích </a:t>
            </a:r>
            <a:r>
              <a:rPr lang="en-US" altLang="en-US" b="1">
                <a:solidFill>
                  <a:schemeClr val="bg1"/>
                </a:solidFill>
              </a:rPr>
              <a:t>liên</a:t>
            </a:r>
            <a:r>
              <a:rPr lang="en-US" altLang="en-US"/>
              <a:t> </a:t>
            </a:r>
            <a:r>
              <a:rPr lang="en-US" altLang="en-US" sz="2000" b="1">
                <a:solidFill>
                  <a:schemeClr val="bg1"/>
                </a:solidFill>
              </a:rPr>
              <a:t>tiếp nhau trong bảng nhân 8 hơn kém nhau:</a:t>
            </a:r>
          </a:p>
        </p:txBody>
      </p:sp>
      <p:sp>
        <p:nvSpPr>
          <p:cNvPr id="66669" name="Text Box 109"/>
          <p:cNvSpPr txBox="1">
            <a:spLocks noChangeArrowheads="1"/>
          </p:cNvSpPr>
          <p:nvPr/>
        </p:nvSpPr>
        <p:spPr bwMode="auto">
          <a:xfrm>
            <a:off x="3886200" y="6172200"/>
            <a:ext cx="2971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000" b="1">
                <a:solidFill>
                  <a:schemeClr val="bg1"/>
                </a:solidFill>
              </a:rPr>
              <a:t>Muốn tìm tích liền sau ta lấy :</a:t>
            </a:r>
          </a:p>
        </p:txBody>
      </p:sp>
      <p:sp>
        <p:nvSpPr>
          <p:cNvPr id="13" name="Text Box 75"/>
          <p:cNvSpPr txBox="1">
            <a:spLocks noChangeArrowheads="1"/>
          </p:cNvSpPr>
          <p:nvPr/>
        </p:nvSpPr>
        <p:spPr bwMode="auto">
          <a:xfrm>
            <a:off x="5105400" y="1690688"/>
            <a:ext cx="1143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   </a:t>
            </a:r>
            <a:r>
              <a:rPr lang="en-US" altLang="en-US" sz="1800" b="1">
                <a:solidFill>
                  <a:srgbClr val="0000FF"/>
                </a:solidFill>
                <a:latin typeface="Times New Roman" pitchFamily="18" charset="0"/>
              </a:rPr>
              <a:t>= 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99" name="Text Box 84"/>
          <p:cNvSpPr txBox="1">
            <a:spLocks noChangeArrowheads="1"/>
          </p:cNvSpPr>
          <p:nvPr/>
        </p:nvSpPr>
        <p:spPr bwMode="auto">
          <a:xfrm>
            <a:off x="8143875" y="2676525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smtClean="0">
                <a:solidFill>
                  <a:srgbClr val="0070C0"/>
                </a:solidFill>
              </a:rPr>
              <a:t>32</a:t>
            </a:r>
            <a:endParaRPr lang="en-US" altLang="en-US" sz="2400" b="1">
              <a:solidFill>
                <a:srgbClr val="0070C0"/>
              </a:solidFill>
            </a:endParaRPr>
          </a:p>
        </p:txBody>
      </p:sp>
      <p:sp>
        <p:nvSpPr>
          <p:cNvPr id="100" name="Text Box 84"/>
          <p:cNvSpPr txBox="1">
            <a:spLocks noChangeArrowheads="1"/>
          </p:cNvSpPr>
          <p:nvPr/>
        </p:nvSpPr>
        <p:spPr bwMode="auto">
          <a:xfrm>
            <a:off x="8153400" y="3070225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smtClean="0">
                <a:solidFill>
                  <a:srgbClr val="0070C0"/>
                </a:solidFill>
              </a:rPr>
              <a:t>40</a:t>
            </a:r>
            <a:endParaRPr lang="en-US" altLang="en-US" sz="2400" b="1">
              <a:solidFill>
                <a:srgbClr val="0070C0"/>
              </a:solidFill>
            </a:endParaRPr>
          </a:p>
        </p:txBody>
      </p:sp>
      <p:sp>
        <p:nvSpPr>
          <p:cNvPr id="101" name="Text Box 84"/>
          <p:cNvSpPr txBox="1">
            <a:spLocks noChangeArrowheads="1"/>
          </p:cNvSpPr>
          <p:nvPr/>
        </p:nvSpPr>
        <p:spPr bwMode="auto">
          <a:xfrm>
            <a:off x="8153400" y="351155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smtClean="0">
                <a:solidFill>
                  <a:srgbClr val="0070C0"/>
                </a:solidFill>
              </a:rPr>
              <a:t>48</a:t>
            </a:r>
            <a:endParaRPr lang="en-US" altLang="en-US" sz="2400" b="1">
              <a:solidFill>
                <a:srgbClr val="0070C0"/>
              </a:solidFill>
            </a:endParaRPr>
          </a:p>
        </p:txBody>
      </p:sp>
      <p:sp>
        <p:nvSpPr>
          <p:cNvPr id="102" name="Text Box 84"/>
          <p:cNvSpPr txBox="1">
            <a:spLocks noChangeArrowheads="1"/>
          </p:cNvSpPr>
          <p:nvPr/>
        </p:nvSpPr>
        <p:spPr bwMode="auto">
          <a:xfrm>
            <a:off x="8216900" y="3891756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smtClean="0">
                <a:solidFill>
                  <a:srgbClr val="0070C0"/>
                </a:solidFill>
              </a:rPr>
              <a:t>56</a:t>
            </a:r>
            <a:endParaRPr lang="en-US" altLang="en-US" sz="2400" b="1">
              <a:solidFill>
                <a:srgbClr val="0070C0"/>
              </a:solidFill>
            </a:endParaRPr>
          </a:p>
        </p:txBody>
      </p:sp>
      <p:sp>
        <p:nvSpPr>
          <p:cNvPr id="103" name="Text Box 84"/>
          <p:cNvSpPr txBox="1">
            <a:spLocks noChangeArrowheads="1"/>
          </p:cNvSpPr>
          <p:nvPr/>
        </p:nvSpPr>
        <p:spPr bwMode="auto">
          <a:xfrm>
            <a:off x="8210550" y="4275138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smtClean="0">
                <a:solidFill>
                  <a:srgbClr val="0070C0"/>
                </a:solidFill>
              </a:rPr>
              <a:t>64</a:t>
            </a:r>
            <a:endParaRPr lang="en-US" altLang="en-US" sz="2400" b="1">
              <a:solidFill>
                <a:srgbClr val="0070C0"/>
              </a:solidFill>
            </a:endParaRPr>
          </a:p>
        </p:txBody>
      </p:sp>
      <p:sp>
        <p:nvSpPr>
          <p:cNvPr id="104" name="Text Box 84"/>
          <p:cNvSpPr txBox="1">
            <a:spLocks noChangeArrowheads="1"/>
          </p:cNvSpPr>
          <p:nvPr/>
        </p:nvSpPr>
        <p:spPr bwMode="auto">
          <a:xfrm>
            <a:off x="8229600" y="5125244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smtClean="0">
                <a:solidFill>
                  <a:srgbClr val="0070C0"/>
                </a:solidFill>
              </a:rPr>
              <a:t>80</a:t>
            </a:r>
            <a:endParaRPr lang="en-US" altLang="en-US" sz="2400" b="1">
              <a:solidFill>
                <a:srgbClr val="0070C0"/>
              </a:solidFill>
            </a:endParaRPr>
          </a:p>
        </p:txBody>
      </p:sp>
      <p:sp>
        <p:nvSpPr>
          <p:cNvPr id="105" name="Text Box 84"/>
          <p:cNvSpPr txBox="1">
            <a:spLocks noChangeArrowheads="1"/>
          </p:cNvSpPr>
          <p:nvPr/>
        </p:nvSpPr>
        <p:spPr bwMode="auto">
          <a:xfrm>
            <a:off x="8216900" y="4737894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smtClean="0">
                <a:solidFill>
                  <a:srgbClr val="0070C0"/>
                </a:solidFill>
              </a:rPr>
              <a:t>72</a:t>
            </a:r>
            <a:endParaRPr lang="en-US" altLang="en-US" sz="2400" b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6907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6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6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6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6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6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66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6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6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6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400"/>
                                        <p:tgtEl>
                                          <p:spTgt spid="6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66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6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6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1" grpId="0" animBg="1"/>
      <p:bldP spid="3112" grpId="0" animBg="1"/>
      <p:bldP spid="3143" grpId="0" animBg="1"/>
      <p:bldP spid="3144" grpId="0"/>
      <p:bldP spid="3147" grpId="0"/>
      <p:bldP spid="3148" grpId="0"/>
      <p:bldP spid="3149" grpId="0"/>
      <p:bldP spid="3150" grpId="0"/>
      <p:bldP spid="3151" grpId="0"/>
      <p:bldP spid="3152" grpId="0"/>
      <p:bldP spid="3153" grpId="0"/>
      <p:bldP spid="3154" grpId="0"/>
      <p:bldP spid="3155" grpId="0"/>
      <p:bldP spid="8" grpId="0"/>
      <p:bldP spid="9" grpId="0"/>
      <p:bldP spid="66637" grpId="0" animBg="1"/>
      <p:bldP spid="66638" grpId="0"/>
      <p:bldP spid="66639" grpId="0"/>
      <p:bldP spid="66640" grpId="0"/>
      <p:bldP spid="66641" grpId="0" animBg="1"/>
      <p:bldP spid="66641" grpId="1" animBg="1"/>
      <p:bldP spid="66642" grpId="0" animBg="1"/>
      <p:bldP spid="66643" grpId="0"/>
      <p:bldP spid="66644" grpId="0"/>
      <p:bldP spid="66645" grpId="0"/>
      <p:bldP spid="66647" grpId="0"/>
      <p:bldP spid="10" grpId="0"/>
      <p:bldP spid="11" grpId="0"/>
      <p:bldP spid="12" grpId="0"/>
      <p:bldP spid="66657" grpId="0"/>
      <p:bldP spid="66658" grpId="0"/>
      <p:bldP spid="66659" grpId="0"/>
      <p:bldP spid="66660" grpId="0"/>
      <p:bldP spid="66661" grpId="0"/>
      <p:bldP spid="66662" grpId="0"/>
      <p:bldP spid="66668" grpId="0"/>
      <p:bldP spid="66669" grpId="0"/>
      <p:bldP spid="13" grpId="0"/>
      <p:bldP spid="99" grpId="0"/>
      <p:bldP spid="100" grpId="0"/>
      <p:bldP spid="101" grpId="0"/>
      <p:bldP spid="102" grpId="0"/>
      <p:bldP spid="103" grpId="0"/>
      <p:bldP spid="104" grpId="0"/>
      <p:bldP spid="1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E193E0-AE29-4DB1-82DD-D051C3067A86}" type="datetime10">
              <a:rPr lang="en-US" smtClean="0"/>
              <a:pPr>
                <a:defRPr/>
              </a:pPr>
              <a:t>04:37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2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746500" y="1438275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083050" y="1438275"/>
            <a:ext cx="22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87850" y="1438275"/>
            <a:ext cx="585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=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921250" y="143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733800" y="1895475"/>
            <a:ext cx="22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038600" y="1895475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343400" y="1895475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=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876800" y="18954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733800" y="2352675"/>
            <a:ext cx="1195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  x  3 =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4876800" y="2352675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24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657600" y="2809875"/>
            <a:ext cx="19812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4 =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5 =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6 =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7 =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8 =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9 =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10 =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4876800" y="28098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32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876800" y="33432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40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4876800" y="38766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48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4876800" y="444182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56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4876800" y="50069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64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4876800" y="554037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72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4876800" y="6086475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80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4921250" y="14382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4876800" y="54768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4876800" y="23526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4953000" y="38766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4953000" y="28098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4876800" y="49434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4953000" y="60864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4876800" y="18954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4876800" y="34194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4876800" y="44100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317" name="Picture 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18" name="Picture 3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791200"/>
            <a:ext cx="10001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19" name="Picture 3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034088"/>
            <a:ext cx="9144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20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191500" y="-38100"/>
            <a:ext cx="914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3737769" y="1438275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36" name="Text Box 2"/>
          <p:cNvSpPr txBox="1">
            <a:spLocks noChangeArrowheads="1"/>
          </p:cNvSpPr>
          <p:nvPr/>
        </p:nvSpPr>
        <p:spPr bwMode="auto">
          <a:xfrm>
            <a:off x="3746500" y="1901824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3725862" y="2347912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38" name="Text Box 2"/>
          <p:cNvSpPr txBox="1">
            <a:spLocks noChangeArrowheads="1"/>
          </p:cNvSpPr>
          <p:nvPr/>
        </p:nvSpPr>
        <p:spPr bwMode="auto">
          <a:xfrm>
            <a:off x="3733800" y="2805112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3733800" y="3354387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3733800" y="3910012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3733800" y="4448175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42" name="Text Box 2"/>
          <p:cNvSpPr txBox="1">
            <a:spLocks noChangeArrowheads="1"/>
          </p:cNvSpPr>
          <p:nvPr/>
        </p:nvSpPr>
        <p:spPr bwMode="auto">
          <a:xfrm>
            <a:off x="3725862" y="5002212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43" name="Text Box 2"/>
          <p:cNvSpPr txBox="1">
            <a:spLocks noChangeArrowheads="1"/>
          </p:cNvSpPr>
          <p:nvPr/>
        </p:nvSpPr>
        <p:spPr bwMode="auto">
          <a:xfrm>
            <a:off x="3725069" y="5546724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44" name="Text Box 2"/>
          <p:cNvSpPr txBox="1">
            <a:spLocks noChangeArrowheads="1"/>
          </p:cNvSpPr>
          <p:nvPr/>
        </p:nvSpPr>
        <p:spPr bwMode="auto">
          <a:xfrm>
            <a:off x="3737769" y="6093618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4385102" y="1422399"/>
            <a:ext cx="4154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</a:t>
            </a: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4337050" y="1902122"/>
            <a:ext cx="4154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400" b="1" smtClean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2400" b="1">
              <a:solidFill>
                <a:srgbClr val="92D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8" name="Text Box 4"/>
          <p:cNvSpPr txBox="1">
            <a:spLocks noChangeArrowheads="1"/>
          </p:cNvSpPr>
          <p:nvPr/>
        </p:nvSpPr>
        <p:spPr bwMode="auto">
          <a:xfrm>
            <a:off x="4331494" y="5002510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en-US" sz="2400" b="1">
              <a:solidFill>
                <a:srgbClr val="92D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4343400" y="2352524"/>
            <a:ext cx="4154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400" b="1" smtClean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2400" b="1">
              <a:solidFill>
                <a:srgbClr val="92D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4334302" y="2806997"/>
            <a:ext cx="4154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 sz="2400" b="1" smtClean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2400" b="1">
              <a:solidFill>
                <a:srgbClr val="92D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4328899" y="3353742"/>
            <a:ext cx="4154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en-US" sz="2400" b="1" smtClean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2400" b="1">
              <a:solidFill>
                <a:srgbClr val="92D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4344194" y="3911747"/>
            <a:ext cx="4154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sz="2400" b="1" smtClean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2400" b="1">
              <a:solidFill>
                <a:srgbClr val="92D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3" name="Text Box 4"/>
          <p:cNvSpPr txBox="1">
            <a:spLocks noChangeArrowheads="1"/>
          </p:cNvSpPr>
          <p:nvPr/>
        </p:nvSpPr>
        <p:spPr bwMode="auto">
          <a:xfrm>
            <a:off x="4341599" y="4459434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</a:p>
        </p:txBody>
      </p: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4337050" y="5555107"/>
            <a:ext cx="4154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r>
              <a:rPr lang="en-US" sz="2400" b="1" smtClean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2400" b="1">
              <a:solidFill>
                <a:srgbClr val="92D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4256613" y="6100911"/>
            <a:ext cx="5693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 </a:t>
            </a:r>
            <a:endParaRPr lang="en-US" sz="2400" b="1">
              <a:solidFill>
                <a:srgbClr val="92D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0966825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3746500" y="1438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4083050" y="1438275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4387850" y="1438275"/>
            <a:ext cx="585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=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4921250" y="1438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3733800" y="1895475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4038600" y="1895475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4343400" y="1895475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=</a:t>
            </a: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4876800" y="18954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3733800" y="2352675"/>
            <a:ext cx="1195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  x  3 =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4876800" y="23526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24</a:t>
            </a: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3657600" y="2809875"/>
            <a:ext cx="19812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4 =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5 =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6 =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7 =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8 =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 9 =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8  x 10 =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4876800" y="28098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32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4876800" y="33432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40</a:t>
            </a: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4876800" y="38766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48</a:t>
            </a: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4876800" y="44418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56</a:t>
            </a:r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4876800" y="50069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64</a:t>
            </a:r>
          </a:p>
        </p:txBody>
      </p:sp>
      <p:sp>
        <p:nvSpPr>
          <p:cNvPr id="69650" name="Text Box 18"/>
          <p:cNvSpPr txBox="1">
            <a:spLocks noChangeArrowheads="1"/>
          </p:cNvSpPr>
          <p:nvPr/>
        </p:nvSpPr>
        <p:spPr bwMode="auto">
          <a:xfrm>
            <a:off x="4876800" y="55403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72</a:t>
            </a:r>
          </a:p>
        </p:txBody>
      </p:sp>
      <p:sp>
        <p:nvSpPr>
          <p:cNvPr id="69651" name="Text Box 19"/>
          <p:cNvSpPr txBox="1">
            <a:spLocks noChangeArrowheads="1"/>
          </p:cNvSpPr>
          <p:nvPr/>
        </p:nvSpPr>
        <p:spPr bwMode="auto">
          <a:xfrm>
            <a:off x="4876800" y="60864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80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4921250" y="14382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4876800" y="54768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4876800" y="23526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4953000" y="38766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4953000" y="28098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4876800" y="49434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4953000" y="60864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4876800" y="18954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4876800" y="34194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4876800" y="441007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9662" name="Picture 30" descr="hoa2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2438400"/>
            <a:ext cx="381000" cy="37623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9663" name="Picture 31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5086350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64" name="Picture 32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46525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65" name="Picture 33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6172200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66" name="Picture 34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1976437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69" name="Picture 37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494" y="2851150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70" name="Picture 38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463" y="3383756"/>
            <a:ext cx="381000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71" name="Picture 39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775" y="3923506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72" name="Picture 40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491037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73" name="Picture 41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5" y="6126956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75" name="Picture 43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613" y="618331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76" name="Picture 44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5" y="5580856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77" name="Picture 45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5076825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78" name="Picture 46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493418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79" name="Picture 47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888" y="3962400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80" name="Picture 48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238" y="2890837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81" name="Picture 49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713" y="3399631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82" name="Picture 50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436812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83" name="Picture 51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00" y="1976437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84" name="Picture 52" descr="ho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088" y="1478756"/>
            <a:ext cx="38100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16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26" dur="500"/>
                                        <p:tgtEl>
                                          <p:spTgt spid="69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1" dur="500"/>
                                        <p:tgtEl>
                                          <p:spTgt spid="69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6" dur="500"/>
                                        <p:tgtEl>
                                          <p:spTgt spid="69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41" dur="500"/>
                                        <p:tgtEl>
                                          <p:spTgt spid="69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9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9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9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9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9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6" dur="500"/>
                                        <p:tgtEl>
                                          <p:spTgt spid="69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81" dur="500"/>
                                        <p:tgtEl>
                                          <p:spTgt spid="69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86" dur="500"/>
                                        <p:tgtEl>
                                          <p:spTgt spid="69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91" dur="500"/>
                                        <p:tgtEl>
                                          <p:spTgt spid="69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96" dur="500"/>
                                        <p:tgtEl>
                                          <p:spTgt spid="69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01" dur="500"/>
                                        <p:tgtEl>
                                          <p:spTgt spid="696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9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9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9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9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9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9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9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69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69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69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7" dur="500"/>
                                        <p:tgtEl>
                                          <p:spTgt spid="69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69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55" dur="500"/>
                                        <p:tgtEl>
                                          <p:spTgt spid="69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58" dur="500"/>
                                        <p:tgtEl>
                                          <p:spTgt spid="69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61" dur="500"/>
                                        <p:tgtEl>
                                          <p:spTgt spid="69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64" dur="500"/>
                                        <p:tgtEl>
                                          <p:spTgt spid="69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67" dur="500"/>
                                        <p:tgtEl>
                                          <p:spTgt spid="69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6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6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9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69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69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69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69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69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69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4" dur="500"/>
                                        <p:tgtEl>
                                          <p:spTgt spid="69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7" dur="500"/>
                                        <p:tgtEl>
                                          <p:spTgt spid="69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0" dur="500"/>
                                        <p:tgtEl>
                                          <p:spTgt spid="69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3" dur="500"/>
                                        <p:tgtEl>
                                          <p:spTgt spid="69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6" dur="500"/>
                                        <p:tgtEl>
                                          <p:spTgt spid="69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9" dur="500"/>
                                        <p:tgtEl>
                                          <p:spTgt spid="69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2" dur="500"/>
                                        <p:tgtEl>
                                          <p:spTgt spid="69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5" dur="500"/>
                                        <p:tgtEl>
                                          <p:spTgt spid="69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8" dur="500"/>
                                        <p:tgtEl>
                                          <p:spTgt spid="69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1" dur="500"/>
                                        <p:tgtEl>
                                          <p:spTgt spid="69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ChangeArrowheads="1"/>
          </p:cNvSpPr>
          <p:nvPr/>
        </p:nvSpPr>
        <p:spPr bwMode="auto">
          <a:xfrm>
            <a:off x="0" y="1905000"/>
            <a:ext cx="853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</a:pPr>
            <a:r>
              <a:rPr lang="en-US" altLang="en-US" sz="4000" b="1">
                <a:solidFill>
                  <a:srgbClr val="0000FF"/>
                </a:solidFill>
              </a:rPr>
              <a:t>  </a:t>
            </a:r>
            <a:r>
              <a:rPr lang="en-US" altLang="en-US" sz="2400" b="1">
                <a:solidFill>
                  <a:srgbClr val="0000FF"/>
                </a:solidFill>
              </a:rPr>
              <a:t>1. Tính nhẩm</a:t>
            </a:r>
            <a:endParaRPr lang="en-US" altLang="en-US" sz="24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00050" y="2667000"/>
            <a:ext cx="12954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8 x 3  =</a:t>
            </a:r>
          </a:p>
          <a:p>
            <a:pPr eaLnBrk="1" hangingPunct="1"/>
            <a:endParaRPr lang="en-US" altLang="en-US" sz="2800" b="1">
              <a:latin typeface="Times New Roman" pitchFamily="18" charset="0"/>
              <a:cs typeface="Arial" charset="0"/>
            </a:endParaRPr>
          </a:p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8 x 5  =</a:t>
            </a:r>
          </a:p>
          <a:p>
            <a:pPr eaLnBrk="1" hangingPunct="1"/>
            <a:endParaRPr lang="en-US" altLang="en-US" sz="2800" b="1">
              <a:latin typeface="Times New Roman" pitchFamily="18" charset="0"/>
              <a:cs typeface="Arial" charset="0"/>
            </a:endParaRPr>
          </a:p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8 x 8  =</a:t>
            </a:r>
          </a:p>
          <a:p>
            <a:pPr eaLnBrk="1" hangingPunct="1"/>
            <a:endParaRPr lang="en-US" altLang="en-US" sz="2800" b="1">
              <a:latin typeface="Times New Roman" pitchFamily="18" charset="0"/>
              <a:cs typeface="Arial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667000" y="2667000"/>
            <a:ext cx="145415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8  x 2  =</a:t>
            </a:r>
          </a:p>
          <a:p>
            <a:pPr eaLnBrk="1" hangingPunct="1"/>
            <a:endParaRPr lang="en-US" altLang="en-US" sz="2800" b="1">
              <a:latin typeface="Times New Roman" pitchFamily="18" charset="0"/>
              <a:cs typeface="Arial" charset="0"/>
            </a:endParaRPr>
          </a:p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8  x 6  =</a:t>
            </a:r>
          </a:p>
          <a:p>
            <a:pPr eaLnBrk="1" hangingPunct="1"/>
            <a:endParaRPr lang="en-US" altLang="en-US" sz="2800" b="1">
              <a:latin typeface="Times New Roman" pitchFamily="18" charset="0"/>
              <a:cs typeface="Arial" charset="0"/>
            </a:endParaRPr>
          </a:p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8 x  10 =</a:t>
            </a:r>
            <a:endParaRPr lang="vi-VN" altLang="en-US" sz="2800" b="1">
              <a:latin typeface="Times New Roman" pitchFamily="18" charset="0"/>
              <a:cs typeface="Arial" charset="0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029200" y="2590800"/>
            <a:ext cx="127635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.VnTime" pitchFamily="34" charset="0"/>
                <a:cs typeface="Arial" charset="0"/>
              </a:rPr>
              <a:t>8 x  4 =</a:t>
            </a:r>
          </a:p>
          <a:p>
            <a:pPr eaLnBrk="1" hangingPunct="1"/>
            <a:endParaRPr lang="en-US" altLang="en-US" sz="2800" b="1">
              <a:latin typeface=".VnTime" pitchFamily="34" charset="0"/>
              <a:cs typeface="Arial" charset="0"/>
            </a:endParaRPr>
          </a:p>
          <a:p>
            <a:pPr eaLnBrk="1" hangingPunct="1"/>
            <a:r>
              <a:rPr lang="en-US" altLang="en-US" sz="2800" b="1">
                <a:latin typeface=".VnTime" pitchFamily="34" charset="0"/>
                <a:cs typeface="Arial" charset="0"/>
              </a:rPr>
              <a:t>8 x 7 =</a:t>
            </a:r>
          </a:p>
          <a:p>
            <a:pPr eaLnBrk="1" hangingPunct="1"/>
            <a:endParaRPr lang="en-US" altLang="en-US" sz="2800" b="1">
              <a:latin typeface=".VnTime" pitchFamily="34" charset="0"/>
              <a:cs typeface="Arial" charset="0"/>
            </a:endParaRPr>
          </a:p>
          <a:p>
            <a:pPr eaLnBrk="1" hangingPunct="1"/>
            <a:r>
              <a:rPr lang="en-US" altLang="en-US" sz="2800" b="1">
                <a:latin typeface=".VnTime" pitchFamily="34" charset="0"/>
                <a:cs typeface="Arial" charset="0"/>
              </a:rPr>
              <a:t>8 x 9 =</a:t>
            </a:r>
            <a:endParaRPr lang="vi-VN" altLang="en-US" sz="2800" b="1">
              <a:latin typeface=".VnTime" pitchFamily="34" charset="0"/>
              <a:cs typeface="Arial" charset="0"/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934200" y="2667000"/>
            <a:ext cx="17526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 8 x 1  =</a:t>
            </a:r>
          </a:p>
          <a:p>
            <a:pPr eaLnBrk="1" hangingPunct="1"/>
            <a:endParaRPr lang="en-US" altLang="en-US" sz="2800" b="1">
              <a:latin typeface="Times New Roman" pitchFamily="18" charset="0"/>
              <a:cs typeface="Arial" charset="0"/>
            </a:endParaRPr>
          </a:p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0  x 8  =</a:t>
            </a:r>
          </a:p>
          <a:p>
            <a:pPr eaLnBrk="1" hangingPunct="1"/>
            <a:endParaRPr lang="en-US" altLang="en-US" sz="2800" b="1">
              <a:latin typeface="Times New Roman" pitchFamily="18" charset="0"/>
              <a:cs typeface="Arial" charset="0"/>
            </a:endParaRPr>
          </a:p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8 x 0  =</a:t>
            </a:r>
            <a:endParaRPr lang="vi-VN" altLang="en-US" sz="2800" b="1">
              <a:latin typeface="Times New Roman" pitchFamily="18" charset="0"/>
              <a:cs typeface="Arial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695450" y="25908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.VnTime" pitchFamily="34" charset="0"/>
                <a:cs typeface="Arial" charset="0"/>
              </a:rPr>
              <a:t>24</a:t>
            </a:r>
            <a:endParaRPr lang="vi-VN" altLang="en-US" b="1">
              <a:solidFill>
                <a:srgbClr val="FF00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695450" y="35052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40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1695450" y="43434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64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3879850" y="2667000"/>
            <a:ext cx="692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16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3981450" y="35052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48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4057650" y="43434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80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6096000" y="2590800"/>
            <a:ext cx="7937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.VnTime" pitchFamily="34" charset="0"/>
                <a:cs typeface="Arial" charset="0"/>
              </a:rPr>
              <a:t> 32 </a:t>
            </a:r>
            <a:endParaRPr lang="vi-VN" altLang="en-US" b="1">
              <a:solidFill>
                <a:srgbClr val="FF00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6172200" y="34290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56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6172200" y="42672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72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8382000" y="266700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8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8299450" y="3459163"/>
            <a:ext cx="3873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0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8077200" y="43434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 0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7010400" y="3505200"/>
            <a:ext cx="1752600" cy="1373188"/>
          </a:xfrm>
          <a:prstGeom prst="rect">
            <a:avLst/>
          </a:prstGeom>
          <a:solidFill>
            <a:srgbClr val="D6F6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0  x 8  =  0</a:t>
            </a:r>
          </a:p>
          <a:p>
            <a:pPr eaLnBrk="1" hangingPunct="1"/>
            <a:endParaRPr lang="en-US" altLang="en-US" sz="2800" b="1">
              <a:latin typeface="Times New Roman" pitchFamily="18" charset="0"/>
              <a:cs typeface="Arial" charset="0"/>
            </a:endParaRPr>
          </a:p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8  x 0  =  0</a:t>
            </a:r>
            <a:endParaRPr lang="vi-VN" altLang="en-US" sz="2800" b="1">
              <a:latin typeface="Times New Roman" pitchFamily="18" charset="0"/>
              <a:cs typeface="Arial" charset="0"/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6934200" y="2667000"/>
            <a:ext cx="17526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itchFamily="18" charset="0"/>
                <a:cs typeface="Arial" charset="0"/>
              </a:rPr>
              <a:t> 8 x 1  =</a:t>
            </a:r>
          </a:p>
          <a:p>
            <a:pPr eaLnBrk="1" hangingPunct="1"/>
            <a:endParaRPr lang="en-US" altLang="en-US" sz="2800" b="1">
              <a:latin typeface="Times New Roman" pitchFamily="18" charset="0"/>
              <a:cs typeface="Arial" charset="0"/>
            </a:endParaRPr>
          </a:p>
          <a:p>
            <a:pPr eaLnBrk="1" hangingPunct="1"/>
            <a:r>
              <a:rPr lang="en-US" altLang="en-US" sz="2800" b="1" smtClean="0">
                <a:latin typeface="Times New Roman" pitchFamily="18" charset="0"/>
                <a:cs typeface="Arial" charset="0"/>
              </a:rPr>
              <a:t>   </a:t>
            </a:r>
            <a:endParaRPr lang="en-US" altLang="en-US" sz="2800" b="1">
              <a:latin typeface="Times New Roman" pitchFamily="18" charset="0"/>
              <a:cs typeface="Arial" charset="0"/>
            </a:endParaRPr>
          </a:p>
          <a:p>
            <a:pPr eaLnBrk="1" hangingPunct="1"/>
            <a:endParaRPr lang="vi-VN" altLang="en-US" sz="2800" b="1">
              <a:latin typeface="Times New Roman" pitchFamily="18" charset="0"/>
              <a:cs typeface="Arial" charset="0"/>
            </a:endParaRPr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8382000" y="266700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8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  <p:bldP spid="11271" grpId="0"/>
      <p:bldP spid="11272" grpId="0"/>
      <p:bldP spid="11273" grpId="0"/>
      <p:bldP spid="11274" grpId="0"/>
      <p:bldP spid="11275" grpId="0"/>
      <p:bldP spid="11276" grpId="0"/>
      <p:bldP spid="11277" grpId="0"/>
      <p:bldP spid="11278" grpId="0"/>
      <p:bldP spid="11279" grpId="0"/>
      <p:bldP spid="11280" grpId="0"/>
      <p:bldP spid="11281" grpId="0"/>
      <p:bldP spid="11282" grpId="0"/>
      <p:bldP spid="11283" grpId="0"/>
      <p:bldP spid="2" grpId="0" animBg="1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28600" y="1219200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nl-NL" altLang="en-US" sz="2400" b="1">
                <a:solidFill>
                  <a:srgbClr val="0000FF"/>
                </a:solidFill>
                <a:latin typeface="Times New Roman" pitchFamily="18" charset="0"/>
              </a:rPr>
              <a:t>2. Mỗi can có 8l dầu. Hỏi 6 can như thế có bao nhiêu lít dầu?</a:t>
            </a:r>
            <a:endParaRPr lang="en-US" altLang="en-US" sz="24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276600" y="3076575"/>
            <a:ext cx="4953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0000FF"/>
                </a:solidFill>
              </a:rPr>
              <a:t>Bài giải: </a:t>
            </a:r>
          </a:p>
          <a:p>
            <a:pPr algn="ctr"/>
            <a:r>
              <a:rPr lang="en-US" altLang="en-US" sz="2800" b="1" smtClean="0">
                <a:solidFill>
                  <a:srgbClr val="0000FF"/>
                </a:solidFill>
              </a:rPr>
              <a:t>Sáu can như thế có số dầu </a:t>
            </a:r>
            <a:r>
              <a:rPr lang="en-US" altLang="en-US" sz="2800" b="1">
                <a:solidFill>
                  <a:srgbClr val="0000FF"/>
                </a:solidFill>
              </a:rPr>
              <a:t>là:</a:t>
            </a:r>
          </a:p>
          <a:p>
            <a:r>
              <a:rPr lang="en-US" altLang="en-US" sz="2800" b="1">
                <a:solidFill>
                  <a:srgbClr val="0000FF"/>
                </a:solidFill>
              </a:rPr>
              <a:t>               8  x  6  =  48 (l)</a:t>
            </a:r>
          </a:p>
          <a:p>
            <a:pPr algn="ctr"/>
            <a:r>
              <a:rPr lang="en-US" altLang="en-US" sz="2800" b="1">
                <a:solidFill>
                  <a:srgbClr val="0000FF"/>
                </a:solidFill>
              </a:rPr>
              <a:t>                     </a:t>
            </a:r>
            <a:r>
              <a:rPr lang="en-US" altLang="en-US" sz="2400" b="1">
                <a:solidFill>
                  <a:srgbClr val="0000FF"/>
                </a:solidFill>
              </a:rPr>
              <a:t>Đáp số : 48 l dầu</a:t>
            </a:r>
            <a:r>
              <a:rPr lang="en-US" altLang="en-US" sz="2800" b="1">
                <a:solidFill>
                  <a:srgbClr val="0000FF"/>
                </a:solidFill>
              </a:rPr>
              <a:t> </a:t>
            </a:r>
            <a:endParaRPr lang="en-US" altLang="en-US" sz="2800" b="1">
              <a:solidFill>
                <a:srgbClr val="FF0000"/>
              </a:solidFill>
            </a:endParaRPr>
          </a:p>
        </p:txBody>
      </p:sp>
      <p:sp>
        <p:nvSpPr>
          <p:cNvPr id="8199" name="Text Box 82"/>
          <p:cNvSpPr txBox="1">
            <a:spLocks noChangeArrowheads="1"/>
          </p:cNvSpPr>
          <p:nvPr/>
        </p:nvSpPr>
        <p:spPr bwMode="auto">
          <a:xfrm>
            <a:off x="762000" y="3641725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8200" name="Text Box 83"/>
          <p:cNvSpPr txBox="1">
            <a:spLocks noChangeArrowheads="1"/>
          </p:cNvSpPr>
          <p:nvPr/>
        </p:nvSpPr>
        <p:spPr bwMode="auto">
          <a:xfrm>
            <a:off x="762000" y="3867150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pic>
        <p:nvPicPr>
          <p:cNvPr id="51286" name="Picture 8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37F82"/>
              </a:clrFrom>
              <a:clrTo>
                <a:srgbClr val="837F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806" y="4572000"/>
            <a:ext cx="820738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7" name="Text Box 87"/>
          <p:cNvSpPr txBox="1">
            <a:spLocks noChangeArrowheads="1"/>
          </p:cNvSpPr>
          <p:nvPr/>
        </p:nvSpPr>
        <p:spPr bwMode="auto">
          <a:xfrm>
            <a:off x="2805906" y="510540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DFD0F"/>
                </a:solidFill>
                <a:latin typeface="Arial" charset="0"/>
              </a:rPr>
              <a:t>8 lít </a:t>
            </a:r>
          </a:p>
        </p:txBody>
      </p:sp>
      <p:pic>
        <p:nvPicPr>
          <p:cNvPr id="51288" name="Picture 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906" y="4572000"/>
            <a:ext cx="820738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9" name="Picture 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572000"/>
            <a:ext cx="820738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0" name="Picture 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572000"/>
            <a:ext cx="820738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1" name="Picture 9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572000"/>
            <a:ext cx="820738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2" name="Picture 9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572000"/>
            <a:ext cx="820738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3" name="Picture 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572000"/>
            <a:ext cx="820738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94" name="Text Box 94"/>
          <p:cNvSpPr txBox="1">
            <a:spLocks noChangeArrowheads="1"/>
          </p:cNvSpPr>
          <p:nvPr/>
        </p:nvSpPr>
        <p:spPr bwMode="auto">
          <a:xfrm>
            <a:off x="2873375" y="51054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DFD0F"/>
                </a:solidFill>
                <a:latin typeface="Arial" charset="0"/>
              </a:rPr>
              <a:t>8 </a:t>
            </a:r>
            <a:r>
              <a:rPr lang="en-US" altLang="en-US" sz="2000">
                <a:solidFill>
                  <a:srgbClr val="FDFD0F"/>
                </a:solidFill>
                <a:latin typeface="Arial" charset="0"/>
              </a:rPr>
              <a:t>lít </a:t>
            </a:r>
          </a:p>
        </p:txBody>
      </p:sp>
      <p:sp>
        <p:nvSpPr>
          <p:cNvPr id="51295" name="Text Box 95"/>
          <p:cNvSpPr txBox="1">
            <a:spLocks noChangeArrowheads="1"/>
          </p:cNvSpPr>
          <p:nvPr/>
        </p:nvSpPr>
        <p:spPr bwMode="auto">
          <a:xfrm>
            <a:off x="3940175" y="51054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DFD0F"/>
                </a:solidFill>
                <a:latin typeface="Arial" charset="0"/>
              </a:rPr>
              <a:t>8 lít </a:t>
            </a:r>
          </a:p>
        </p:txBody>
      </p:sp>
      <p:sp>
        <p:nvSpPr>
          <p:cNvPr id="51296" name="Text Box 96"/>
          <p:cNvSpPr txBox="1">
            <a:spLocks noChangeArrowheads="1"/>
          </p:cNvSpPr>
          <p:nvPr/>
        </p:nvSpPr>
        <p:spPr bwMode="auto">
          <a:xfrm>
            <a:off x="5006975" y="51054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DFD0F"/>
                </a:solidFill>
                <a:latin typeface="Arial" charset="0"/>
              </a:rPr>
              <a:t>8 lít </a:t>
            </a:r>
          </a:p>
        </p:txBody>
      </p:sp>
      <p:sp>
        <p:nvSpPr>
          <p:cNvPr id="51297" name="Text Box 97"/>
          <p:cNvSpPr txBox="1">
            <a:spLocks noChangeArrowheads="1"/>
          </p:cNvSpPr>
          <p:nvPr/>
        </p:nvSpPr>
        <p:spPr bwMode="auto">
          <a:xfrm>
            <a:off x="5997575" y="51054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DFD0F"/>
                </a:solidFill>
                <a:latin typeface="Arial" charset="0"/>
              </a:rPr>
              <a:t>8 lít </a:t>
            </a:r>
          </a:p>
        </p:txBody>
      </p:sp>
      <p:sp>
        <p:nvSpPr>
          <p:cNvPr id="51298" name="Text Box 98"/>
          <p:cNvSpPr txBox="1">
            <a:spLocks noChangeArrowheads="1"/>
          </p:cNvSpPr>
          <p:nvPr/>
        </p:nvSpPr>
        <p:spPr bwMode="auto">
          <a:xfrm>
            <a:off x="6911975" y="51054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DFD0F"/>
                </a:solidFill>
                <a:latin typeface="Arial" charset="0"/>
              </a:rPr>
              <a:t>8 lít </a:t>
            </a:r>
          </a:p>
        </p:txBody>
      </p:sp>
      <p:sp>
        <p:nvSpPr>
          <p:cNvPr id="51299" name="Text Box 99"/>
          <p:cNvSpPr txBox="1">
            <a:spLocks noChangeArrowheads="1"/>
          </p:cNvSpPr>
          <p:nvPr/>
        </p:nvSpPr>
        <p:spPr bwMode="auto">
          <a:xfrm>
            <a:off x="7826375" y="51054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DFD0F"/>
                </a:solidFill>
                <a:latin typeface="Arial" charset="0"/>
              </a:rPr>
              <a:t>8 lít </a:t>
            </a:r>
          </a:p>
        </p:txBody>
      </p:sp>
      <p:sp>
        <p:nvSpPr>
          <p:cNvPr id="51302" name="AutoShape 102"/>
          <p:cNvSpPr>
            <a:spLocks/>
          </p:cNvSpPr>
          <p:nvPr/>
        </p:nvSpPr>
        <p:spPr bwMode="auto">
          <a:xfrm rot="5400000">
            <a:off x="5464175" y="3505200"/>
            <a:ext cx="457200" cy="5029200"/>
          </a:xfrm>
          <a:prstGeom prst="rightBrace">
            <a:avLst>
              <a:gd name="adj1" fmla="val 9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3" name="Text Box 103"/>
          <p:cNvSpPr txBox="1">
            <a:spLocks noChangeArrowheads="1"/>
          </p:cNvSpPr>
          <p:nvPr/>
        </p:nvSpPr>
        <p:spPr bwMode="auto">
          <a:xfrm>
            <a:off x="5464175" y="62166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  <a:latin typeface="VNI-Times" pitchFamily="2" charset="0"/>
              </a:rPr>
              <a:t>?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51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51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51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51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51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51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51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51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51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51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51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51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51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51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51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51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51287" grpId="0"/>
      <p:bldP spid="51287" grpId="1"/>
      <p:bldP spid="51294" grpId="0"/>
      <p:bldP spid="51294" grpId="1"/>
      <p:bldP spid="51295" grpId="0"/>
      <p:bldP spid="51295" grpId="1"/>
      <p:bldP spid="51296" grpId="0"/>
      <p:bldP spid="51296" grpId="1"/>
      <p:bldP spid="51297" grpId="0"/>
      <p:bldP spid="51297" grpId="1"/>
      <p:bldP spid="51298" grpId="0"/>
      <p:bldP spid="51298" grpId="1"/>
      <p:bldP spid="51299" grpId="0"/>
      <p:bldP spid="51299" grpId="1"/>
      <p:bldP spid="51302" grpId="0" animBg="1"/>
      <p:bldP spid="51302" grpId="1" animBg="1"/>
      <p:bldP spid="51303" grpId="0"/>
      <p:bldP spid="5130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ABA9A9-65EE-4A17-87EA-2723A361126E}" type="datetime10">
              <a:rPr lang="en-US" smtClean="0"/>
              <a:pPr>
                <a:defRPr/>
              </a:pPr>
              <a:t>04:37</a:t>
            </a:fld>
            <a:endParaRPr lang="en-US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28600" y="1219200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nl-NL" altLang="en-US" sz="2400" b="1">
                <a:solidFill>
                  <a:srgbClr val="0000FF"/>
                </a:solidFill>
                <a:latin typeface="Times New Roman" pitchFamily="18" charset="0"/>
              </a:rPr>
              <a:t>2. Mỗi can có 8l dầu. Hỏi </a:t>
            </a:r>
            <a:r>
              <a:rPr lang="nl-NL" altLang="en-US" sz="2400" b="1" smtClean="0">
                <a:solidFill>
                  <a:srgbClr val="0000FF"/>
                </a:solidFill>
                <a:latin typeface="Times New Roman" pitchFamily="18" charset="0"/>
              </a:rPr>
              <a:t>    can </a:t>
            </a:r>
            <a:r>
              <a:rPr lang="nl-NL" altLang="en-US" sz="2400" b="1">
                <a:solidFill>
                  <a:srgbClr val="0000FF"/>
                </a:solidFill>
                <a:latin typeface="Times New Roman" pitchFamily="18" charset="0"/>
              </a:rPr>
              <a:t>như thế có bao nhiêu lít dầu?</a:t>
            </a:r>
            <a:endParaRPr lang="en-US" altLang="en-US" sz="24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17528" y="1219200"/>
            <a:ext cx="415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</a:rPr>
              <a:t> 6</a:t>
            </a:r>
            <a:endParaRPr lang="en-US" sz="2400"/>
          </a:p>
        </p:txBody>
      </p:sp>
      <p:sp>
        <p:nvSpPr>
          <p:cNvPr id="5" name="Rectangle 4"/>
          <p:cNvSpPr/>
          <p:nvPr/>
        </p:nvSpPr>
        <p:spPr>
          <a:xfrm>
            <a:off x="3619872" y="123190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D60093"/>
                </a:solidFill>
              </a:rPr>
              <a:t>9</a:t>
            </a:r>
            <a:endParaRPr lang="en-US" sz="240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276600" y="3076575"/>
            <a:ext cx="4953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0000FF"/>
                </a:solidFill>
              </a:rPr>
              <a:t>Bài giải: </a:t>
            </a:r>
          </a:p>
          <a:p>
            <a:pPr algn="ctr"/>
            <a:r>
              <a:rPr lang="en-US" altLang="en-US" sz="2800" b="1" smtClean="0">
                <a:solidFill>
                  <a:srgbClr val="0000FF"/>
                </a:solidFill>
              </a:rPr>
              <a:t>Chín can như thế có số dầu </a:t>
            </a:r>
            <a:r>
              <a:rPr lang="en-US" altLang="en-US" sz="2800" b="1">
                <a:solidFill>
                  <a:srgbClr val="0000FF"/>
                </a:solidFill>
              </a:rPr>
              <a:t>là:</a:t>
            </a:r>
          </a:p>
          <a:p>
            <a:r>
              <a:rPr lang="en-US" altLang="en-US" sz="2800" b="1">
                <a:solidFill>
                  <a:srgbClr val="0000FF"/>
                </a:solidFill>
              </a:rPr>
              <a:t>               8  x  </a:t>
            </a:r>
            <a:r>
              <a:rPr lang="en-US" altLang="en-US" sz="2800" b="1" smtClean="0">
                <a:solidFill>
                  <a:srgbClr val="0000FF"/>
                </a:solidFill>
              </a:rPr>
              <a:t>9=  72 </a:t>
            </a:r>
            <a:r>
              <a:rPr lang="en-US" altLang="en-US" sz="2800" b="1">
                <a:solidFill>
                  <a:srgbClr val="0000FF"/>
                </a:solidFill>
              </a:rPr>
              <a:t>(l)</a:t>
            </a:r>
          </a:p>
          <a:p>
            <a:pPr algn="ctr"/>
            <a:r>
              <a:rPr lang="en-US" altLang="en-US" sz="2800" b="1">
                <a:solidFill>
                  <a:srgbClr val="0000FF"/>
                </a:solidFill>
              </a:rPr>
              <a:t>                     </a:t>
            </a:r>
            <a:r>
              <a:rPr lang="en-US" altLang="en-US" sz="2400" b="1">
                <a:solidFill>
                  <a:srgbClr val="0000FF"/>
                </a:solidFill>
              </a:rPr>
              <a:t>Đáp số : </a:t>
            </a:r>
            <a:r>
              <a:rPr lang="en-US" altLang="en-US" sz="2400" b="1" smtClean="0">
                <a:solidFill>
                  <a:srgbClr val="0000FF"/>
                </a:solidFill>
              </a:rPr>
              <a:t>72l </a:t>
            </a:r>
            <a:r>
              <a:rPr lang="en-US" altLang="en-US" sz="2400" b="1">
                <a:solidFill>
                  <a:srgbClr val="0000FF"/>
                </a:solidFill>
              </a:rPr>
              <a:t>dầu</a:t>
            </a:r>
            <a:r>
              <a:rPr lang="en-US" altLang="en-US" sz="2800" b="1">
                <a:solidFill>
                  <a:srgbClr val="0000FF"/>
                </a:solidFill>
              </a:rPr>
              <a:t> </a:t>
            </a:r>
            <a:endParaRPr lang="en-US" altLang="en-US" sz="2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419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465884"/>
  <p:tag name="VIOLETTITLE" val="BẢNG NHÂN 8"/>
  <p:tag name="VIOLETLESSON" val="31"/>
  <p:tag name="VIOLETCATID" val="2194"/>
  <p:tag name="VIOLETSUBJECT" val="Toán học 3"/>
  <p:tag name="VIOLETAUTHORID" val="12117052"/>
  <p:tag name="VIOLETAUTHORNAME" val="Nguyễn Thị Chiên"/>
  <p:tag name="VIOLETAUTHORAVATAR" val="no_avatarf.jpg"/>
  <p:tag name="VIOLETAUTHORADDRESS" val=" - "/>
  <p:tag name="VIOLETDATE" val="2018-11-07 15:31:32"/>
  <p:tag name="VIOLETHIT" val="5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9&quot;&gt;&lt;property id=&quot;20148&quot; value=&quot;5&quot;/&gt;&lt;property id=&quot;20300&quot; value=&quot;Slide 7&quot;/&gt;&lt;property id=&quot;20307&quot; value=&quot;282&quot;/&gt;&lt;/object&gt;&lt;object type=&quot;3&quot; unique_id=&quot;10010&quot;&gt;&lt;property id=&quot;20148&quot; value=&quot;5&quot;/&gt;&lt;property id=&quot;20300&quot; value=&quot;Slide 8&quot;/&gt;&lt;property id=&quot;20307&quot; value=&quot;287&quot;/&gt;&lt;/object&gt;&lt;object type=&quot;3&quot; unique_id=&quot;10011&quot;&gt;&lt;property id=&quot;20148&quot; value=&quot;5&quot;/&gt;&lt;property id=&quot;20300&quot; value=&quot;Slide 10&quot;/&gt;&lt;property id=&quot;20307&quot; value=&quot;289&quot;/&gt;&lt;/object&gt;&lt;object type=&quot;3&quot; unique_id=&quot;10013&quot;&gt;&lt;property id=&quot;20148&quot; value=&quot;5&quot;/&gt;&lt;property id=&quot;20300&quot; value=&quot;Slide 11&quot;/&gt;&lt;property id=&quot;20307&quot; value=&quot;290&quot;/&gt;&lt;/object&gt;&lt;object type=&quot;3&quot; unique_id=&quot;10020&quot;&gt;&lt;property id=&quot;20148&quot; value=&quot;5&quot;/&gt;&lt;property id=&quot;20300&quot; value=&quot;Slide 13&quot;/&gt;&lt;property id=&quot;20307&quot; value=&quot;275&quot;/&gt;&lt;/object&gt;&lt;object type=&quot;3&quot; unique_id=&quot;10041&quot;&gt;&lt;property id=&quot;20148&quot; value=&quot;5&quot;/&gt;&lt;property id=&quot;20300&quot; value=&quot;Slide 9&quot;/&gt;&lt;property id=&quot;20307&quot; value=&quot;307&quot;/&gt;&lt;/object&gt;&lt;object type=&quot;3&quot; unique_id=&quot;10550&quot;&gt;&lt;property id=&quot;20148&quot; value=&quot;5&quot;/&gt;&lt;property id=&quot;20300&quot; value=&quot;Slide 1&quot;/&gt;&lt;property id=&quot;20307&quot; value=&quot;311&quot;/&gt;&lt;/object&gt;&lt;object type=&quot;3&quot; unique_id=&quot;10551&quot;&gt;&lt;property id=&quot;20148&quot; value=&quot;5&quot;/&gt;&lt;property id=&quot;20300&quot; value=&quot;Slide 3&quot;/&gt;&lt;property id=&quot;20307&quot; value=&quot;310&quot;/&gt;&lt;/object&gt;&lt;object type=&quot;3&quot; unique_id=&quot;10826&quot;&gt;&lt;property id=&quot;20148&quot; value=&quot;5&quot;/&gt;&lt;property id=&quot;20300&quot; value=&quot;Slide 2&quot;/&gt;&lt;property id=&quot;20307&quot; value=&quot;312&quot;/&gt;&lt;/object&gt;&lt;object type=&quot;3&quot; unique_id=&quot;11894&quot;&gt;&lt;property id=&quot;20148&quot; value=&quot;5&quot;/&gt;&lt;property id=&quot;20300&quot; value=&quot;Slide 12&quot;/&gt;&lt;property id=&quot;20307&quot; value=&quot;319&quot;/&gt;&lt;/object&gt;&lt;object type=&quot;3&quot; unique_id=&quot;11923&quot;&gt;&lt;property id=&quot;20148&quot; value=&quot;5&quot;/&gt;&lt;property id=&quot;20300&quot; value=&quot;Slide 4&quot;/&gt;&lt;property id=&quot;20307&quot; value=&quot;320&quot;/&gt;&lt;/object&gt;&lt;object type=&quot;3&quot; unique_id=&quot;11974&quot;&gt;&lt;property id=&quot;20148&quot; value=&quot;5&quot;/&gt;&lt;property id=&quot;20300&quot; value=&quot;Slide 6&quot;/&gt;&lt;property id=&quot;20307&quot; value=&quot;323&quot;/&gt;&lt;/object&gt;&lt;object type=&quot;3&quot; unique_id=&quot;12108&quot;&gt;&lt;property id=&quot;20148&quot; value=&quot;5&quot;/&gt;&lt;property id=&quot;20300&quot; value=&quot;Slide 5&quot;/&gt;&lt;property id=&quot;20307&quot; value=&quot;32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1464</TotalTime>
  <Words>577</Words>
  <Application>Microsoft Office PowerPoint</Application>
  <PresentationFormat>On-screen Show (4:3)</PresentationFormat>
  <Paragraphs>194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Tieu hoc TT</dc:creator>
  <cp:lastModifiedBy>MTC</cp:lastModifiedBy>
  <cp:revision>401</cp:revision>
  <dcterms:created xsi:type="dcterms:W3CDTF">2002-10-16T00:01:30Z</dcterms:created>
  <dcterms:modified xsi:type="dcterms:W3CDTF">2018-11-13T21:41:57Z</dcterms:modified>
</cp:coreProperties>
</file>