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F9BF"/>
    <a:srgbClr val="DBEC84"/>
    <a:srgbClr val="A1FDE5"/>
    <a:srgbClr val="B2E6EC"/>
    <a:srgbClr val="D8E3BB"/>
    <a:srgbClr val="0033CC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E7917-CCFE-480A-8DBA-9C97852C3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D7667-1E5E-4B0B-B692-C995218B5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0D0E-6996-4F5B-91AC-B95146923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1FB80-7C90-496B-B738-0E075DB4A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498EF-E3EE-4337-A442-6AF096A1EA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62325-592D-4D8D-ACDC-D3C2D36201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CE492-BDFF-4B42-8A00-CAF2BBF9BF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615CA-5C39-417F-985E-00B932EBD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78B13-EDE9-40C3-97C9-6B06B8583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BF21E-B386-40B9-8E8F-D6EBCA718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420EC-C843-4BC2-86F1-38B8D1FDB9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0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D62A5A-4CE2-49CA-AD5B-4F2098B4E6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0">
    <p:check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286000" y="1447800"/>
            <a:ext cx="4800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kÜ</a:t>
            </a:r>
            <a:r>
              <a:rPr lang="en-US" sz="3600" b="1" i="1" kern="10" dirty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i="1" kern="10" dirty="0" err="1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thuËt</a:t>
            </a:r>
            <a:r>
              <a:rPr lang="en-US" sz="3600" b="1" i="1" kern="10" dirty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i="1" kern="10" dirty="0" err="1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líp</a:t>
            </a:r>
            <a:r>
              <a:rPr lang="en-US" sz="3600" b="1" i="1" kern="10" dirty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 5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733800" y="22860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FF00"/>
                </a:solidFill>
                <a:latin typeface=".VnTime" pitchFamily="34" charset="0"/>
              </a:rPr>
              <a:t>Bµi</a:t>
            </a:r>
            <a:r>
              <a:rPr lang="en-US" sz="4000" dirty="0">
                <a:solidFill>
                  <a:srgbClr val="00FF00"/>
                </a:solidFill>
                <a:latin typeface=".VnTime" pitchFamily="34" charset="0"/>
              </a:rPr>
              <a:t> 17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752600" y="3124200"/>
            <a:ext cx="64770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H"/>
              </a:rPr>
              <a:t>l¾p </a:t>
            </a:r>
            <a:r>
              <a:rPr lang="en-US" sz="3600" b="1" kern="10" dirty="0" err="1">
                <a:ln w="95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H"/>
              </a:rPr>
              <a:t>xe</a:t>
            </a:r>
            <a:r>
              <a:rPr lang="en-US" sz="3600" b="1" kern="10" dirty="0">
                <a:ln w="95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H"/>
              </a:rPr>
              <a:t> </a:t>
            </a:r>
            <a:r>
              <a:rPr lang="en-US" sz="3600" b="1" kern="10" dirty="0" err="1">
                <a:ln w="95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H"/>
              </a:rPr>
              <a:t>ben</a:t>
            </a:r>
            <a:endParaRPr lang="en-US" sz="3600" b="1" kern="10" dirty="0">
              <a:ln w="9525">
                <a:solidFill>
                  <a:srgbClr val="CCFFCC"/>
                </a:solidFill>
                <a:round/>
                <a:headEnd/>
                <a:tailEnd/>
              </a:ln>
              <a:solidFill>
                <a:srgbClr val="FF6600"/>
              </a:solidFill>
              <a:latin typeface=".VnTimeH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733800" y="38100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(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TiÕt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1)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0" y="3657600"/>
            <a:ext cx="4572000" cy="2514600"/>
            <a:chOff x="0" y="2064"/>
            <a:chExt cx="2928" cy="2256"/>
          </a:xfrm>
        </p:grpSpPr>
        <p:pic>
          <p:nvPicPr>
            <p:cNvPr id="12306" name="Picture 18" descr="DSC0043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064"/>
              <a:ext cx="2928" cy="2256"/>
            </a:xfrm>
            <a:prstGeom prst="rect">
              <a:avLst/>
            </a:prstGeom>
            <a:noFill/>
          </p:spPr>
        </p:pic>
        <p:sp>
          <p:nvSpPr>
            <p:cNvPr id="12307" name="Oval 19"/>
            <p:cNvSpPr>
              <a:spLocks noChangeArrowheads="1"/>
            </p:cNvSpPr>
            <p:nvPr/>
          </p:nvSpPr>
          <p:spPr bwMode="auto">
            <a:xfrm>
              <a:off x="1248" y="2112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500"/>
                <a:t>c</a:t>
              </a:r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4648200" y="3657600"/>
            <a:ext cx="4495800" cy="2819400"/>
            <a:chOff x="2736" y="2352"/>
            <a:chExt cx="2832" cy="1536"/>
          </a:xfrm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>
              <a:off x="2736" y="2352"/>
              <a:ext cx="2832" cy="1536"/>
              <a:chOff x="2928" y="2064"/>
              <a:chExt cx="2832" cy="2256"/>
            </a:xfrm>
          </p:grpSpPr>
          <p:pic>
            <p:nvPicPr>
              <p:cNvPr id="12309" name="Picture 21" descr="DSC0046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28" y="2064"/>
                <a:ext cx="2832" cy="2256"/>
              </a:xfrm>
              <a:prstGeom prst="rect">
                <a:avLst/>
              </a:prstGeom>
              <a:noFill/>
            </p:spPr>
          </p:pic>
          <p:sp>
            <p:nvSpPr>
              <p:cNvPr id="12310" name="Oval 22"/>
              <p:cNvSpPr>
                <a:spLocks noChangeArrowheads="1"/>
              </p:cNvSpPr>
              <p:nvPr/>
            </p:nvSpPr>
            <p:spPr bwMode="auto">
              <a:xfrm>
                <a:off x="4848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500"/>
                  <a:t>d</a:t>
                </a:r>
              </a:p>
            </p:txBody>
          </p:sp>
        </p:grpSp>
        <p:sp>
          <p:nvSpPr>
            <p:cNvPr id="12311" name="Oval 23"/>
            <p:cNvSpPr>
              <a:spLocks noChangeArrowheads="1"/>
            </p:cNvSpPr>
            <p:nvPr/>
          </p:nvSpPr>
          <p:spPr bwMode="auto">
            <a:xfrm>
              <a:off x="3360" y="340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500"/>
                <a:t>e</a:t>
              </a:r>
            </a:p>
          </p:txBody>
        </p:sp>
      </p:grpSp>
      <p:grpSp>
        <p:nvGrpSpPr>
          <p:cNvPr id="12314" name="Group 26"/>
          <p:cNvGrpSpPr>
            <a:grpSpLocks/>
          </p:cNvGrpSpPr>
          <p:nvPr/>
        </p:nvGrpSpPr>
        <p:grpSpPr bwMode="auto">
          <a:xfrm>
            <a:off x="0" y="990600"/>
            <a:ext cx="4572000" cy="2286000"/>
            <a:chOff x="0" y="624"/>
            <a:chExt cx="2880" cy="1440"/>
          </a:xfrm>
        </p:grpSpPr>
        <p:grpSp>
          <p:nvGrpSpPr>
            <p:cNvPr id="12299" name="Group 11"/>
            <p:cNvGrpSpPr>
              <a:grpSpLocks/>
            </p:cNvGrpSpPr>
            <p:nvPr/>
          </p:nvGrpSpPr>
          <p:grpSpPr bwMode="auto">
            <a:xfrm>
              <a:off x="0" y="624"/>
              <a:ext cx="2880" cy="1440"/>
              <a:chOff x="0" y="0"/>
              <a:chExt cx="2976" cy="2064"/>
            </a:xfrm>
          </p:grpSpPr>
          <p:pic>
            <p:nvPicPr>
              <p:cNvPr id="12300" name="Picture 12" descr="DSC0042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2976" cy="2064"/>
              </a:xfrm>
              <a:prstGeom prst="rect">
                <a:avLst/>
              </a:prstGeom>
              <a:noFill/>
            </p:spPr>
          </p:pic>
          <p:sp>
            <p:nvSpPr>
              <p:cNvPr id="12301" name="Oval 13"/>
              <p:cNvSpPr>
                <a:spLocks noChangeArrowheads="1"/>
              </p:cNvSpPr>
              <p:nvPr/>
            </p:nvSpPr>
            <p:spPr bwMode="auto">
              <a:xfrm>
                <a:off x="1200" y="9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500"/>
                  <a:t>a</a:t>
                </a:r>
              </a:p>
            </p:txBody>
          </p:sp>
        </p:grp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144" y="1728"/>
              <a:ext cx="2688" cy="288"/>
            </a:xfrm>
            <a:prstGeom prst="rect">
              <a:avLst/>
            </a:prstGeom>
            <a:solidFill>
              <a:srgbClr val="B2E6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Lắp khung sàn xe và các giá đỡ</a:t>
              </a:r>
            </a:p>
          </p:txBody>
        </p:sp>
      </p:grpSp>
      <p:grpSp>
        <p:nvGrpSpPr>
          <p:cNvPr id="12316" name="Group 28"/>
          <p:cNvGrpSpPr>
            <a:grpSpLocks/>
          </p:cNvGrpSpPr>
          <p:nvPr/>
        </p:nvGrpSpPr>
        <p:grpSpPr bwMode="auto">
          <a:xfrm>
            <a:off x="4648200" y="990600"/>
            <a:ext cx="4495800" cy="2209800"/>
            <a:chOff x="2928" y="624"/>
            <a:chExt cx="2832" cy="1392"/>
          </a:xfrm>
        </p:grpSpPr>
        <p:grpSp>
          <p:nvGrpSpPr>
            <p:cNvPr id="12302" name="Group 14"/>
            <p:cNvGrpSpPr>
              <a:grpSpLocks/>
            </p:cNvGrpSpPr>
            <p:nvPr/>
          </p:nvGrpSpPr>
          <p:grpSpPr bwMode="auto">
            <a:xfrm>
              <a:off x="2928" y="624"/>
              <a:ext cx="2832" cy="1392"/>
              <a:chOff x="2928" y="0"/>
              <a:chExt cx="2832" cy="2064"/>
            </a:xfrm>
          </p:grpSpPr>
          <p:pic>
            <p:nvPicPr>
              <p:cNvPr id="12303" name="Picture 15" descr="DSC0042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928" y="0"/>
                <a:ext cx="2832" cy="2064"/>
              </a:xfrm>
              <a:prstGeom prst="rect">
                <a:avLst/>
              </a:prstGeom>
              <a:noFill/>
            </p:spPr>
          </p:pic>
          <p:sp>
            <p:nvSpPr>
              <p:cNvPr id="12304" name="Oval 16"/>
              <p:cNvSpPr>
                <a:spLocks noChangeArrowheads="1"/>
              </p:cNvSpPr>
              <p:nvPr/>
            </p:nvSpPr>
            <p:spPr bwMode="auto">
              <a:xfrm>
                <a:off x="4224" y="0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500"/>
                  <a:t>b</a:t>
                </a:r>
              </a:p>
            </p:txBody>
          </p:sp>
        </p:grp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>
              <a:off x="2976" y="1680"/>
              <a:ext cx="2640" cy="288"/>
            </a:xfrm>
            <a:prstGeom prst="rect">
              <a:avLst/>
            </a:prstGeom>
            <a:solidFill>
              <a:srgbClr val="D8E3B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pitchFamily="18" charset="0"/>
                </a:rPr>
                <a:t>L</a:t>
              </a:r>
              <a:r>
                <a:rPr lang="en-US" sz="2400">
                  <a:latin typeface="Times New Roman" pitchFamily="18" charset="0"/>
                </a:rPr>
                <a:t>ắ</a:t>
              </a:r>
              <a:r>
                <a:rPr lang="en-US" sz="2400">
                  <a:solidFill>
                    <a:schemeClr val="tx2"/>
                  </a:solidFill>
                  <a:latin typeface="Times New Roman" pitchFamily="18" charset="0"/>
                </a:rPr>
                <a:t>p s</a:t>
              </a:r>
              <a:r>
                <a:rPr lang="en-US" sz="2400">
                  <a:latin typeface="Times New Roman" pitchFamily="18" charset="0"/>
                </a:rPr>
                <a:t>à</a:t>
              </a:r>
              <a:r>
                <a:rPr lang="en-US" sz="2400">
                  <a:solidFill>
                    <a:schemeClr val="tx2"/>
                  </a:solidFill>
                  <a:latin typeface="Times New Roman" pitchFamily="18" charset="0"/>
                </a:rPr>
                <a:t>n ca bin v</a:t>
              </a:r>
              <a:r>
                <a:rPr lang="en-US" sz="2400">
                  <a:latin typeface="Times New Roman" pitchFamily="18" charset="0"/>
                </a:rPr>
                <a:t>à</a:t>
              </a:r>
              <a:r>
                <a:rPr lang="en-US" sz="2400">
                  <a:solidFill>
                    <a:schemeClr val="tx2"/>
                  </a:solidFill>
                  <a:latin typeface="Times New Roman" pitchFamily="18" charset="0"/>
                </a:rPr>
                <a:t> c</a:t>
              </a:r>
              <a:r>
                <a:rPr lang="en-US" sz="2400">
                  <a:latin typeface="Times New Roman" pitchFamily="18" charset="0"/>
                </a:rPr>
                <a:t>á</a:t>
              </a:r>
              <a:r>
                <a:rPr lang="en-US" sz="2400">
                  <a:solidFill>
                    <a:schemeClr val="tx2"/>
                  </a:solidFill>
                  <a:latin typeface="Times New Roman" pitchFamily="18" charset="0"/>
                </a:rPr>
                <a:t>c thanh </a:t>
              </a:r>
              <a:r>
                <a:rPr lang="en-US" sz="2400">
                  <a:latin typeface="Times New Roman" pitchFamily="18" charset="0"/>
                </a:rPr>
                <a:t>đỡ</a:t>
              </a:r>
            </a:p>
          </p:txBody>
        </p:sp>
      </p:grp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0" y="6096000"/>
            <a:ext cx="4876800" cy="457200"/>
          </a:xfrm>
          <a:prstGeom prst="rect">
            <a:avLst/>
          </a:prstGeom>
          <a:solidFill>
            <a:srgbClr val="A1FDE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Lắp hệ thống giá đỡ trục bánh xe sau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724400" y="3733800"/>
            <a:ext cx="1600200" cy="466725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Lắp ca bin</a:t>
            </a:r>
          </a:p>
        </p:txBody>
      </p:sp>
      <p:grpSp>
        <p:nvGrpSpPr>
          <p:cNvPr id="12325" name="Group 37"/>
          <p:cNvGrpSpPr>
            <a:grpSpLocks/>
          </p:cNvGrpSpPr>
          <p:nvPr/>
        </p:nvGrpSpPr>
        <p:grpSpPr bwMode="auto">
          <a:xfrm>
            <a:off x="7010400" y="5257800"/>
            <a:ext cx="2133600" cy="1219200"/>
            <a:chOff x="4176" y="3360"/>
            <a:chExt cx="1344" cy="768"/>
          </a:xfrm>
        </p:grpSpPr>
        <p:sp>
          <p:nvSpPr>
            <p:cNvPr id="12322" name="AutoShape 34"/>
            <p:cNvSpPr>
              <a:spLocks noChangeArrowheads="1"/>
            </p:cNvSpPr>
            <p:nvPr/>
          </p:nvSpPr>
          <p:spPr bwMode="auto">
            <a:xfrm>
              <a:off x="4224" y="3360"/>
              <a:ext cx="1248" cy="768"/>
            </a:xfrm>
            <a:prstGeom prst="flowChartPunchedTap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Text Box 36"/>
            <p:cNvSpPr txBox="1">
              <a:spLocks noChangeArrowheads="1"/>
            </p:cNvSpPr>
            <p:nvPr/>
          </p:nvSpPr>
          <p:spPr bwMode="auto">
            <a:xfrm>
              <a:off x="4176" y="3456"/>
              <a:ext cx="1344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33CC"/>
                  </a:solidFill>
                  <a:latin typeface="Times New Roman" pitchFamily="18" charset="0"/>
                </a:rPr>
                <a:t>Lắp trục bánh </a:t>
              </a:r>
            </a:p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33CC"/>
                  </a:solidFill>
                  <a:latin typeface="Times New Roman" pitchFamily="18" charset="0"/>
                </a:rPr>
                <a:t>xe trước</a:t>
              </a: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DSC00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209800"/>
            <a:ext cx="5257800" cy="4648200"/>
          </a:xfrm>
          <a:prstGeom prst="rect">
            <a:avLst/>
          </a:prstGeom>
          <a:noFill/>
        </p:spPr>
      </p:pic>
      <p:pic>
        <p:nvPicPr>
          <p:cNvPr id="13322" name="Picture 10" descr="DSC00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4114800" cy="4648200"/>
          </a:xfrm>
          <a:prstGeom prst="rect">
            <a:avLst/>
          </a:prstGeom>
          <a:noFill/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0" y="1371600"/>
            <a:ext cx="470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CC00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 Lắp ráp các bộ phận thành xe ben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419600" y="18288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 Lắp thùng xe vào giá đỡ ben</a:t>
            </a: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3048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DSC004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305800" cy="4953000"/>
          </a:xfrm>
          <a:prstGeom prst="rect">
            <a:avLst/>
          </a:prstGeom>
          <a:noFill/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62000" y="5562600"/>
            <a:ext cx="3657600" cy="466725"/>
          </a:xfrm>
          <a:prstGeom prst="rect">
            <a:avLst/>
          </a:prstGeom>
          <a:solidFill>
            <a:srgbClr val="A5F9B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>
                <a:latin typeface="Times New Roman" pitchFamily="18" charset="0"/>
              </a:rPr>
              <a:t>Lắp ca bin vào sàn ca bin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DSC00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0" y="1676400"/>
            <a:ext cx="9144000" cy="822325"/>
          </a:xfrm>
          <a:prstGeom prst="rect">
            <a:avLst/>
          </a:prstGeom>
          <a:solidFill>
            <a:srgbClr val="B2E6E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Lắp hệ thống trục bánh xe sau vào các giá đỡ ; sau đó lắp các vòng hãm.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DSC00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8153400" cy="4724400"/>
          </a:xfrm>
          <a:prstGeom prst="rect">
            <a:avLst/>
          </a:prstGeom>
          <a:noFill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81000" y="1219200"/>
            <a:ext cx="8153400" cy="831850"/>
          </a:xfrm>
          <a:prstGeom prst="rect">
            <a:avLst/>
          </a:prstGeom>
          <a:solidFill>
            <a:srgbClr val="DBEC8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>
                <a:latin typeface="Times New Roman" pitchFamily="18" charset="0"/>
              </a:rPr>
              <a:t>Lắp hệ thống trục bánh xe trước vào các giá đỡ ; sau đó lắp các vòng hãm.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52600" y="1066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>
                <a:latin typeface="Times New Roman" pitchFamily="18" charset="0"/>
              </a:rPr>
              <a:t> Nêu lại các bước lắp xe ben ?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600200" y="1676400"/>
            <a:ext cx="6400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A/ Lắp các bộ phận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Khung sàn xe và các giá đỡ.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*Lắp sàn ca bin và các thanh đỡ.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* Lắp trục bánh xe trước,bánh xe sau và ca bin.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B/ Lắp ráp các bộ phận với nhau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85800" y="4267200"/>
            <a:ext cx="6781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3600" b="1">
              <a:solidFill>
                <a:schemeClr val="tx2"/>
              </a:solidFill>
              <a:cs typeface="Arial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   TH</a:t>
            </a:r>
            <a:r>
              <a:rPr lang="en-US" sz="3600" b="1">
                <a:solidFill>
                  <a:srgbClr val="0033CC"/>
                </a:solidFill>
                <a:latin typeface="Times New Roman" pitchFamily="18" charset="0"/>
              </a:rPr>
              <a:t>Ự</a:t>
            </a: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3600" b="1">
                <a:solidFill>
                  <a:srgbClr val="0033CC"/>
                </a:solidFill>
                <a:cs typeface="Arial" charset="0"/>
              </a:rPr>
              <a:t> </a:t>
            </a: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HÀNH</a:t>
            </a:r>
            <a:r>
              <a:rPr lang="en-US" sz="3600" b="1">
                <a:solidFill>
                  <a:srgbClr val="0033CC"/>
                </a:solidFill>
                <a:cs typeface="Arial" charset="0"/>
              </a:rPr>
              <a:t> </a:t>
            </a: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600" b="1">
                <a:solidFill>
                  <a:srgbClr val="0033CC"/>
                </a:solidFill>
                <a:latin typeface="Times New Roman" pitchFamily="18" charset="0"/>
              </a:rPr>
              <a:t>Ổ</a:t>
            </a:r>
          </a:p>
        </p:txBody>
      </p:sp>
      <p:pic>
        <p:nvPicPr>
          <p:cNvPr id="20495" name="Picture 15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486400"/>
            <a:ext cx="1000125" cy="962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9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8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7" grpId="1"/>
      <p:bldP spid="20488" grpId="0"/>
      <p:bldP spid="20488" grpId="1"/>
      <p:bldP spid="20494" grpId="0"/>
      <p:bldP spid="2049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SC00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82000" cy="5486400"/>
          </a:xfrm>
          <a:prstGeom prst="rect">
            <a:avLst/>
          </a:prstGeom>
          <a:noFill/>
        </p:spPr>
      </p:pic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762000" y="5029200"/>
            <a:ext cx="804545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CHÚC CÁC EM THÀNH CÔNG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C00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DSC00310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8458200" cy="5257800"/>
          </a:xfrm>
          <a:noFill/>
          <a:ln/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505200" y="5562600"/>
            <a:ext cx="2438400" cy="466725"/>
          </a:xfrm>
          <a:prstGeom prst="rect">
            <a:avLst/>
          </a:prstGeom>
          <a:solidFill>
            <a:srgbClr val="A1FDE5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3300"/>
                </a:solidFill>
                <a:latin typeface="Times New Roman" pitchFamily="18" charset="0"/>
              </a:rPr>
              <a:t>Hình hoàn chỉnh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DSC00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458200" cy="5334000"/>
          </a:xfrm>
          <a:prstGeom prst="rect">
            <a:avLst/>
          </a:prstGeom>
          <a:noFill/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096000" y="5867400"/>
            <a:ext cx="2438400" cy="466725"/>
          </a:xfrm>
          <a:prstGeom prst="rect">
            <a:avLst/>
          </a:prstGeom>
          <a:solidFill>
            <a:srgbClr val="A1FDE5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3300"/>
                </a:solidFill>
                <a:latin typeface="Times New Roman" pitchFamily="18" charset="0"/>
              </a:rPr>
              <a:t>Hình hoàn chỉnh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9600" y="1371600"/>
            <a:ext cx="3048000" cy="46672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Chi tiết và dụng cụ</a:t>
            </a:r>
          </a:p>
        </p:txBody>
      </p:sp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0" y="2057400"/>
            <a:ext cx="4267200" cy="4800600"/>
            <a:chOff x="0" y="1732"/>
            <a:chExt cx="2688" cy="2588"/>
          </a:xfrm>
        </p:grpSpPr>
        <p:pic>
          <p:nvPicPr>
            <p:cNvPr id="8202" name="Picture 10" descr="DSC004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732"/>
              <a:ext cx="2688" cy="2588"/>
            </a:xfrm>
            <a:prstGeom prst="rect">
              <a:avLst/>
            </a:prstGeom>
            <a:noFill/>
            <a:ln w="9525">
              <a:solidFill>
                <a:srgbClr val="CCFFFF"/>
              </a:solidFill>
              <a:miter lim="800000"/>
              <a:headEnd/>
              <a:tailEnd/>
            </a:ln>
          </p:spPr>
        </p:pic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336" y="3888"/>
              <a:ext cx="1008" cy="251"/>
            </a:xfrm>
            <a:prstGeom prst="rect">
              <a:avLst/>
            </a:prstGeom>
            <a:noFill/>
            <a:ln w="9525">
              <a:solidFill>
                <a:srgbClr val="CCFF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Tấm lớn</a:t>
              </a:r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1584" y="2496"/>
              <a:ext cx="1056" cy="252"/>
            </a:xfrm>
            <a:prstGeom prst="rect">
              <a:avLst/>
            </a:prstGeom>
            <a:noFill/>
            <a:ln w="9525">
              <a:solidFill>
                <a:srgbClr val="CCFF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b="1">
                  <a:latin typeface="Times New Roman" pitchFamily="18" charset="0"/>
                </a:rPr>
                <a:t>ấm nhỏ</a:t>
              </a:r>
            </a:p>
          </p:txBody>
        </p:sp>
      </p:grpSp>
      <p:grpSp>
        <p:nvGrpSpPr>
          <p:cNvPr id="8211" name="Group 19"/>
          <p:cNvGrpSpPr>
            <a:grpSpLocks/>
          </p:cNvGrpSpPr>
          <p:nvPr/>
        </p:nvGrpSpPr>
        <p:grpSpPr bwMode="auto">
          <a:xfrm>
            <a:off x="4114800" y="2819400"/>
            <a:ext cx="5029200" cy="4038600"/>
            <a:chOff x="2592" y="2251"/>
            <a:chExt cx="3168" cy="2069"/>
          </a:xfrm>
        </p:grpSpPr>
        <p:pic>
          <p:nvPicPr>
            <p:cNvPr id="8207" name="Picture 15" descr="DSC004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2251"/>
              <a:ext cx="3168" cy="206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2736" y="3552"/>
              <a:ext cx="1728" cy="2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Tấm mặt ca bin</a:t>
              </a: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4512" y="3552"/>
              <a:ext cx="1056" cy="2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Tấm chữ L</a:t>
              </a:r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4114800" y="1066800"/>
            <a:ext cx="5029200" cy="2346325"/>
            <a:chOff x="2688" y="768"/>
            <a:chExt cx="3168" cy="1478"/>
          </a:xfrm>
        </p:grpSpPr>
        <p:pic>
          <p:nvPicPr>
            <p:cNvPr id="8214" name="Picture 22" descr="DSC004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88" y="768"/>
              <a:ext cx="3168" cy="147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8215" name="Text Box 23"/>
            <p:cNvSpPr txBox="1">
              <a:spLocks noChangeArrowheads="1"/>
            </p:cNvSpPr>
            <p:nvPr/>
          </p:nvSpPr>
          <p:spPr bwMode="auto">
            <a:xfrm>
              <a:off x="3408" y="1872"/>
              <a:ext cx="18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Ba t</a:t>
              </a:r>
              <a:r>
                <a:rPr lang="en-US" sz="2400" b="1">
                  <a:latin typeface="Times New Roman" pitchFamily="18" charset="0"/>
                </a:rPr>
                <a:t>ấm để lắp chữ U</a:t>
              </a: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0" y="2743200"/>
            <a:ext cx="4267200" cy="4108450"/>
            <a:chOff x="0" y="1728"/>
            <a:chExt cx="2688" cy="2588"/>
          </a:xfrm>
        </p:grpSpPr>
        <p:pic>
          <p:nvPicPr>
            <p:cNvPr id="15364" name="Picture 4" descr="DSC004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728"/>
              <a:ext cx="2688" cy="25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288" y="384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Times New Roman" pitchFamily="18" charset="0"/>
                </a:rPr>
                <a:t>T</a:t>
              </a:r>
              <a:r>
                <a:rPr lang="en-US" sz="2400" b="1">
                  <a:latin typeface="Times New Roman" pitchFamily="18" charset="0"/>
                </a:rPr>
                <a:t>ấm lớn</a:t>
              </a:r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1536" y="2304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b="1">
                  <a:latin typeface="Times New Roman" pitchFamily="18" charset="0"/>
                </a:rPr>
                <a:t>ấm nhỏ</a:t>
              </a:r>
            </a:p>
          </p:txBody>
        </p:sp>
      </p:grpSp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4267200" y="1295400"/>
            <a:ext cx="5029200" cy="2895600"/>
            <a:chOff x="2688" y="816"/>
            <a:chExt cx="3168" cy="1824"/>
          </a:xfrm>
        </p:grpSpPr>
        <p:pic>
          <p:nvPicPr>
            <p:cNvPr id="15367" name="Picture 7" descr="DSC004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8" y="816"/>
              <a:ext cx="3168" cy="182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3312" y="2208"/>
              <a:ext cx="19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Ba t</a:t>
              </a:r>
              <a:r>
                <a:rPr lang="en-US" sz="2400" b="1">
                  <a:latin typeface="Times New Roman" pitchFamily="18" charset="0"/>
                </a:rPr>
                <a:t>ấm để lắp chữ U</a:t>
              </a:r>
            </a:p>
          </p:txBody>
        </p:sp>
      </p:grpSp>
      <p:grpSp>
        <p:nvGrpSpPr>
          <p:cNvPr id="15373" name="Group 13"/>
          <p:cNvGrpSpPr>
            <a:grpSpLocks/>
          </p:cNvGrpSpPr>
          <p:nvPr/>
        </p:nvGrpSpPr>
        <p:grpSpPr bwMode="auto">
          <a:xfrm>
            <a:off x="4267200" y="3962400"/>
            <a:ext cx="5029200" cy="2895600"/>
            <a:chOff x="2688" y="2496"/>
            <a:chExt cx="3168" cy="1824"/>
          </a:xfrm>
        </p:grpSpPr>
        <p:pic>
          <p:nvPicPr>
            <p:cNvPr id="15369" name="Picture 9" descr="DSC004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88" y="2496"/>
              <a:ext cx="3168" cy="182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2688" y="3696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Tấ</a:t>
              </a: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m m</a:t>
              </a:r>
              <a:r>
                <a:rPr lang="en-US" sz="2400" b="1">
                  <a:latin typeface="Times New Roman" pitchFamily="18" charset="0"/>
                </a:rPr>
                <a:t>ặt </a:t>
              </a: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ca bin</a:t>
              </a:r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4512" y="3696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b="1">
                  <a:latin typeface="Times New Roman" pitchFamily="18" charset="0"/>
                </a:rPr>
                <a:t>ấ</a:t>
              </a: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m ch</a:t>
              </a:r>
              <a:r>
                <a:rPr lang="en-US" sz="2400" b="1">
                  <a:latin typeface="Times New Roman" pitchFamily="18" charset="0"/>
                </a:rPr>
                <a:t>ữ L</a:t>
              </a:r>
            </a:p>
          </p:txBody>
        </p:sp>
      </p:grpSp>
      <p:grpSp>
        <p:nvGrpSpPr>
          <p:cNvPr id="15385" name="Group 25"/>
          <p:cNvGrpSpPr>
            <a:grpSpLocks/>
          </p:cNvGrpSpPr>
          <p:nvPr/>
        </p:nvGrpSpPr>
        <p:grpSpPr bwMode="auto">
          <a:xfrm>
            <a:off x="228600" y="762000"/>
            <a:ext cx="3962400" cy="2133600"/>
            <a:chOff x="144" y="480"/>
            <a:chExt cx="2496" cy="1344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>
              <a:off x="144" y="480"/>
              <a:ext cx="2496" cy="1344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Text Box 24"/>
            <p:cNvSpPr txBox="1">
              <a:spLocks noChangeArrowheads="1"/>
            </p:cNvSpPr>
            <p:nvPr/>
          </p:nvSpPr>
          <p:spPr bwMode="auto">
            <a:xfrm>
              <a:off x="864" y="864"/>
              <a:ext cx="1008" cy="51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Chi tiết và dụng cụ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DSC004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99FFCC"/>
          </a:solidFill>
        </p:spPr>
      </p:pic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7086600" y="1524000"/>
            <a:ext cx="1905000" cy="1295400"/>
          </a:xfrm>
          <a:prstGeom prst="wedgeRoundRectCallout">
            <a:avLst>
              <a:gd name="adj1" fmla="val -63750"/>
              <a:gd name="adj2" fmla="val 106250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   Thanh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Thẳng 6 lỗ</a:t>
            </a: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7086600" y="5410200"/>
            <a:ext cx="1905000" cy="1295400"/>
          </a:xfrm>
          <a:prstGeom prst="wedgeRoundRectCallout">
            <a:avLst>
              <a:gd name="adj1" fmla="val -1250"/>
              <a:gd name="adj2" fmla="val -76347"/>
              <a:gd name="adj3" fmla="val 16667"/>
            </a:avLst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   </a:t>
            </a:r>
            <a:r>
              <a:rPr lang="en-US" sz="2400" b="1">
                <a:latin typeface="Times New Roman" pitchFamily="18" charset="0"/>
              </a:rPr>
              <a:t>Thanh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Thẳng 3 lỗ</a:t>
            </a: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4343400" y="1143000"/>
            <a:ext cx="1905000" cy="1219200"/>
          </a:xfrm>
          <a:prstGeom prst="wedgeRoundRectCallout">
            <a:avLst>
              <a:gd name="adj1" fmla="val -165250"/>
              <a:gd name="adj2" fmla="val 10287"/>
              <a:gd name="adj3" fmla="val 16667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   Thanh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Thẳng 11 lỗ</a:t>
            </a: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381000" y="5562600"/>
            <a:ext cx="1905000" cy="1295400"/>
          </a:xfrm>
          <a:prstGeom prst="wedgeRoundRectCallout">
            <a:avLst>
              <a:gd name="adj1" fmla="val 156250"/>
              <a:gd name="adj2" fmla="val -14264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  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Thanh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Thẳng 7  lỗ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DSC00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4343400" y="1143000"/>
            <a:ext cx="1905000" cy="1219200"/>
          </a:xfrm>
          <a:prstGeom prst="wedgeRoundRectCallout">
            <a:avLst>
              <a:gd name="adj1" fmla="val -142417"/>
              <a:gd name="adj2" fmla="val 147264"/>
              <a:gd name="adj3" fmla="val 16667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   Thanh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chữ  U dài 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352800" y="5638800"/>
            <a:ext cx="1905000" cy="1219200"/>
          </a:xfrm>
          <a:prstGeom prst="wedgeRoundRectCallout">
            <a:avLst>
              <a:gd name="adj1" fmla="val 123333"/>
              <a:gd name="adj2" fmla="val -92319"/>
              <a:gd name="adj3" fmla="val 16667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   Thanh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chữ  L  dài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4572000" y="1143000"/>
            <a:ext cx="4572000" cy="4810125"/>
            <a:chOff x="2880" y="720"/>
            <a:chExt cx="2880" cy="3030"/>
          </a:xfrm>
        </p:grpSpPr>
        <p:pic>
          <p:nvPicPr>
            <p:cNvPr id="11273" name="Picture 9" descr="DSC004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720"/>
              <a:ext cx="2880" cy="3030"/>
            </a:xfrm>
            <a:prstGeom prst="rect">
              <a:avLst/>
            </a:prstGeom>
            <a:noFill/>
          </p:spPr>
        </p:pic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3554" y="3310"/>
              <a:ext cx="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Trục dài 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4658" y="3312"/>
              <a:ext cx="11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Trục ngắn</a:t>
              </a:r>
            </a:p>
          </p:txBody>
        </p:sp>
      </p:grpSp>
      <p:grpSp>
        <p:nvGrpSpPr>
          <p:cNvPr id="11283" name="Group 19"/>
          <p:cNvGrpSpPr>
            <a:grpSpLocks/>
          </p:cNvGrpSpPr>
          <p:nvPr/>
        </p:nvGrpSpPr>
        <p:grpSpPr bwMode="auto">
          <a:xfrm>
            <a:off x="304800" y="1143000"/>
            <a:ext cx="4191000" cy="2438400"/>
            <a:chOff x="192" y="720"/>
            <a:chExt cx="2640" cy="1536"/>
          </a:xfrm>
        </p:grpSpPr>
        <p:pic>
          <p:nvPicPr>
            <p:cNvPr id="11277" name="Picture 13" descr="DSC004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720"/>
              <a:ext cx="2640" cy="1536"/>
            </a:xfrm>
            <a:prstGeom prst="rect">
              <a:avLst/>
            </a:prstGeom>
            <a:noFill/>
          </p:spPr>
        </p:pic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1152" y="1920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Bánh xe</a:t>
              </a:r>
            </a:p>
          </p:txBody>
        </p:sp>
      </p:grp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304800" y="3657600"/>
            <a:ext cx="5029200" cy="2286000"/>
            <a:chOff x="192" y="2304"/>
            <a:chExt cx="3168" cy="1440"/>
          </a:xfrm>
        </p:grpSpPr>
        <p:pic>
          <p:nvPicPr>
            <p:cNvPr id="11278" name="Picture 14" descr="DSC004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2304"/>
              <a:ext cx="2640" cy="1440"/>
            </a:xfrm>
            <a:prstGeom prst="rect">
              <a:avLst/>
            </a:prstGeom>
            <a:noFill/>
          </p:spPr>
        </p:pic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288" y="3312"/>
              <a:ext cx="864" cy="294"/>
            </a:xfrm>
            <a:prstGeom prst="rect">
              <a:avLst/>
            </a:prstGeom>
            <a:noFill/>
            <a:ln w="9525">
              <a:solidFill>
                <a:srgbClr val="FFCC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</a:rPr>
                <a:t>Ốc &amp; vít</a:t>
              </a: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1152" y="3312"/>
              <a:ext cx="960" cy="294"/>
            </a:xfrm>
            <a:prstGeom prst="rect">
              <a:avLst/>
            </a:prstGeom>
            <a:noFill/>
            <a:ln w="9525">
              <a:solidFill>
                <a:srgbClr val="FFCC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</a:rPr>
                <a:t>Vòng hãm</a:t>
              </a:r>
            </a:p>
          </p:txBody>
        </p:sp>
        <p:sp>
          <p:nvSpPr>
            <p:cNvPr id="11282" name="Text Box 18"/>
            <p:cNvSpPr txBox="1">
              <a:spLocks noChangeArrowheads="1"/>
            </p:cNvSpPr>
            <p:nvPr/>
          </p:nvSpPr>
          <p:spPr bwMode="auto">
            <a:xfrm>
              <a:off x="2160" y="3312"/>
              <a:ext cx="1200" cy="294"/>
            </a:xfrm>
            <a:prstGeom prst="rect">
              <a:avLst/>
            </a:prstGeom>
            <a:noFill/>
            <a:ln w="9525">
              <a:solidFill>
                <a:srgbClr val="FFCC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</a:rPr>
                <a:t>Cờ lê; Tua vít</a:t>
              </a: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320559"/>
  <p:tag name="VIOLETTITLE" val="Bài 17. Lắp xe ben"/>
  <p:tag name="VIOLETLESSON" val="17"/>
  <p:tag name="VIOLETCATID" val="2187"/>
  <p:tag name="VIOLETSUBJECT" val="Kĩ thuật 5"/>
  <p:tag name="VIOLETAUTHORID" val="4572658"/>
  <p:tag name="VIOLETAUTHORNAME" val="Trần Thị Hồng"/>
  <p:tag name="VIOLETAUTHORAVATAR" val="4/572/658/avatar.jpg"/>
  <p:tag name="VIOLETAUTHORADDRESS" val="tieu hoc son binh - ha tinh"/>
  <p:tag name="VIOLETDATE" val="2018-03-29 21:02:46"/>
  <p:tag name="VIOLETHIT" val="6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275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.VnTime</vt:lpstr>
      <vt:lpstr>Verdana</vt:lpstr>
      <vt:lpstr>Times New Roman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164A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trang</cp:lastModifiedBy>
  <cp:revision>24</cp:revision>
  <dcterms:created xsi:type="dcterms:W3CDTF">2010-01-05T13:42:26Z</dcterms:created>
  <dcterms:modified xsi:type="dcterms:W3CDTF">2018-04-27T02:29:13Z</dcterms:modified>
</cp:coreProperties>
</file>