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7" r:id="rId3"/>
    <p:sldId id="256" r:id="rId4"/>
    <p:sldId id="259" r:id="rId5"/>
    <p:sldId id="261" r:id="rId6"/>
    <p:sldId id="274" r:id="rId7"/>
    <p:sldId id="258" r:id="rId8"/>
    <p:sldId id="264" r:id="rId9"/>
    <p:sldId id="265" r:id="rId10"/>
    <p:sldId id="266" r:id="rId11"/>
    <p:sldId id="267" r:id="rId12"/>
    <p:sldId id="268" r:id="rId13"/>
    <p:sldId id="270" r:id="rId14"/>
    <p:sldId id="271" r:id="rId15"/>
    <p:sldId id="262" r:id="rId16"/>
    <p:sldId id="272" r:id="rId17"/>
    <p:sldId id="275" r:id="rId18"/>
    <p:sldId id="273" r:id="rId19"/>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32B8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71460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19556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57778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7/9/2016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841962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8100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79844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28948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88339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713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90818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6680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8696486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7/9/2016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E:\bai%20giang%202015\BGDT%202016-2017\GADT%205%20-%20tuan%201\Lich%20su-%20Truong%20Dinh\T&#272;inh.wm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E:\bai%20giang%202015\BGDT%202016-2017\GADT%205%20-%20tuan%201\Lich%20su-%20Truong%20Dinh\Truong%20dinh%201.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E:\bai%20giang%202015\BGDT%202016-2017\GADT%205%20-%20tuan%201\Lich%20su-%20Truong%20Dinh\truongdinh%202.mp3"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609600"/>
            <a:ext cx="8229600" cy="1252728"/>
          </a:xfrm>
        </p:spPr>
        <p:txBody>
          <a:bodyPr>
            <a:normAutofit/>
          </a:bodyPr>
          <a:lstStyle/>
          <a:p>
            <a:r>
              <a:rPr lang="en-US" sz="6000">
                <a:effectLst/>
                <a:latin typeface="Arial" charset="0"/>
              </a:rPr>
              <a:t>Lịch sử</a:t>
            </a:r>
          </a:p>
        </p:txBody>
      </p:sp>
      <p:sp>
        <p:nvSpPr>
          <p:cNvPr id="73732" name="WordArt 4"/>
          <p:cNvSpPr>
            <a:spLocks noChangeArrowheads="1" noChangeShapeType="1" noTextEdit="1"/>
          </p:cNvSpPr>
          <p:nvPr/>
        </p:nvSpPr>
        <p:spPr bwMode="auto">
          <a:xfrm>
            <a:off x="1524000" y="2819400"/>
            <a:ext cx="6858000" cy="3429000"/>
          </a:xfrm>
          <a:prstGeom prst="rect">
            <a:avLst/>
          </a:prstGeom>
        </p:spPr>
        <p:txBody>
          <a:bodyPr wrap="none" fromWordArt="1">
            <a:prstTxWarp prst="textInflateBottom">
              <a:avLst>
                <a:gd name="adj" fmla="val 51611"/>
              </a:avLst>
            </a:prstTxWarp>
          </a:bodyPr>
          <a:lstStyle/>
          <a:p>
            <a:pPr algn="ctr"/>
            <a:r>
              <a:rPr lang="vi-VN" sz="3600" b="1"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"BÌNH TÂY ĐAI NGUYÊN SOÁI"</a:t>
            </a:r>
          </a:p>
          <a:p>
            <a:pPr algn="ctr"/>
            <a:endParaRPr lang="en-US" sz="3600" b="1" kern="1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a:p>
            <a:pPr algn="ctr"/>
            <a:r>
              <a:rPr lang="vi-VN" sz="3600" b="1" kern="1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Trương </a:t>
            </a:r>
            <a:r>
              <a:rPr lang="vi-VN" sz="3600" b="1"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Định</a:t>
            </a:r>
            <a:endParaRPr lang="en-US" sz="3600" b="1"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p:txBody>
      </p:sp>
    </p:spTree>
    <p:extLst>
      <p:ext uri="{BB962C8B-B14F-4D97-AF65-F5344CB8AC3E}">
        <p14:creationId xmlns="" xmlns:p14="http://schemas.microsoft.com/office/powerpoint/2010/main" val="24248425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32179" y="618699"/>
            <a:ext cx="82296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eaLnBrk="1" hangingPunct="1">
              <a:lnSpc>
                <a:spcPct val="90000"/>
              </a:lnSpc>
            </a:pPr>
            <a:r>
              <a:rPr lang="en-US" sz="3200">
                <a:solidFill>
                  <a:srgbClr val="002060"/>
                </a:solidFill>
                <a:latin typeface="Arial" charset="0"/>
              </a:rPr>
              <a:t>Trước băn khoăn đó của Trương Định, nghĩa quân và dân chúng đã làm gì? </a:t>
            </a:r>
          </a:p>
        </p:txBody>
      </p:sp>
      <p:sp>
        <p:nvSpPr>
          <p:cNvPr id="3" name="Text Box 5"/>
          <p:cNvSpPr txBox="1">
            <a:spLocks noChangeArrowheads="1"/>
          </p:cNvSpPr>
          <p:nvPr/>
        </p:nvSpPr>
        <p:spPr bwMode="auto">
          <a:xfrm>
            <a:off x="432179" y="2133600"/>
            <a:ext cx="89535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spcBef>
                <a:spcPct val="50000"/>
              </a:spcBef>
              <a:buClr>
                <a:srgbClr val="FF0000"/>
              </a:buClr>
              <a:buFont typeface="Wingdings" pitchFamily="2" charset="2"/>
              <a:buChar char="v"/>
            </a:pPr>
            <a:r>
              <a:rPr lang="en-US" sz="3200" i="1">
                <a:solidFill>
                  <a:srgbClr val="FF0000"/>
                </a:solidFill>
                <a:latin typeface="Arial" charset="0"/>
              </a:rPr>
              <a:t>Nghĩa quân và dân chúng đã suy	tôn Trương Định làm “ Bình Tây đại nguyên soái”. </a:t>
            </a:r>
          </a:p>
        </p:txBody>
      </p:sp>
      <p:sp>
        <p:nvSpPr>
          <p:cNvPr id="4" name="Text Box 4"/>
          <p:cNvSpPr txBox="1">
            <a:spLocks noChangeArrowheads="1"/>
          </p:cNvSpPr>
          <p:nvPr/>
        </p:nvSpPr>
        <p:spPr bwMode="auto">
          <a:xfrm>
            <a:off x="228600" y="1290191"/>
            <a:ext cx="89154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spcBef>
                <a:spcPct val="50000"/>
              </a:spcBef>
            </a:pPr>
            <a:r>
              <a:rPr lang="en-US" sz="3200">
                <a:solidFill>
                  <a:srgbClr val="002060"/>
                </a:solidFill>
                <a:latin typeface="Arial" charset="0"/>
              </a:rPr>
              <a:t> Trương Định đã làm gì để đáp lại tấm lòng yêu mến của  nhân dân?</a:t>
            </a:r>
          </a:p>
        </p:txBody>
      </p:sp>
      <p:sp>
        <p:nvSpPr>
          <p:cNvPr id="5" name="Text Box 5"/>
          <p:cNvSpPr txBox="1">
            <a:spLocks noChangeArrowheads="1"/>
          </p:cNvSpPr>
          <p:nvPr/>
        </p:nvSpPr>
        <p:spPr bwMode="auto">
          <a:xfrm>
            <a:off x="402609" y="2590800"/>
            <a:ext cx="8153400" cy="1692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spcBef>
                <a:spcPct val="50000"/>
              </a:spcBef>
              <a:buClr>
                <a:srgbClr val="FF0000"/>
              </a:buClr>
              <a:buFont typeface="Wingdings" pitchFamily="2" charset="2"/>
              <a:buChar char="v"/>
            </a:pPr>
            <a:r>
              <a:rPr lang="en-US" sz="3600">
                <a:latin typeface="Arial" charset="0"/>
              </a:rPr>
              <a:t> </a:t>
            </a:r>
            <a:r>
              <a:rPr lang="en-US" sz="2800" i="1">
                <a:solidFill>
                  <a:srgbClr val="FF0000"/>
                </a:solidFill>
                <a:latin typeface="Arial" charset="0"/>
              </a:rPr>
              <a:t>Cảm phục trước tấm lòng yêu mến của nhân dân Trương Định đã không tuân lệnh vua, ở  lại cùng nhân dân chống giăc Pháp</a:t>
            </a:r>
            <a:r>
              <a:rPr lang="en-US" sz="3600">
                <a:latin typeface="Arial" charset="0"/>
              </a:rPr>
              <a:t>.</a:t>
            </a:r>
          </a:p>
        </p:txBody>
      </p:sp>
      <p:sp>
        <p:nvSpPr>
          <p:cNvPr id="6" name="TextBox 5"/>
          <p:cNvSpPr txBox="1"/>
          <p:nvPr/>
        </p:nvSpPr>
        <p:spPr>
          <a:xfrm>
            <a:off x="699448" y="4495800"/>
            <a:ext cx="7856561" cy="1200329"/>
          </a:xfrm>
          <a:prstGeom prst="rect">
            <a:avLst/>
          </a:prstGeom>
          <a:noFill/>
        </p:spPr>
        <p:txBody>
          <a:bodyPr wrap="square" rtlCol="0">
            <a:spAutoFit/>
          </a:bodyPr>
          <a:lstStyle/>
          <a:p>
            <a:r>
              <a:rPr lang="en-US" sz="3600" smtClean="0">
                <a:solidFill>
                  <a:srgbClr val="002060"/>
                </a:solidFill>
              </a:rPr>
              <a:t>Em hiểu chức </a:t>
            </a:r>
            <a:r>
              <a:rPr lang="en-US" sz="3600" b="1" i="1" smtClean="0">
                <a:solidFill>
                  <a:srgbClr val="002060"/>
                </a:solidFill>
              </a:rPr>
              <a:t>Bình Tây Đại nguyên soái </a:t>
            </a:r>
            <a:r>
              <a:rPr lang="en-US" sz="3600" smtClean="0">
                <a:solidFill>
                  <a:srgbClr val="002060"/>
                </a:solidFill>
              </a:rPr>
              <a:t>như thế nào?</a:t>
            </a:r>
            <a:endParaRPr lang="en-US" sz="3600">
              <a:solidFill>
                <a:srgbClr val="002060"/>
              </a:solidFill>
            </a:endParaRPr>
          </a:p>
        </p:txBody>
      </p:sp>
    </p:spTree>
    <p:extLst>
      <p:ext uri="{BB962C8B-B14F-4D97-AF65-F5344CB8AC3E}">
        <p14:creationId xmlns="" xmlns:p14="http://schemas.microsoft.com/office/powerpoint/2010/main" val="7440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6">
                                            <p:txEl>
                                              <p:pRg st="0" end="0"/>
                                            </p:txEl>
                                          </p:spTgt>
                                        </p:tgtEl>
                                      </p:cBhvr>
                                    </p:animEffect>
                                    <p:anim calcmode="lin" valueType="num">
                                      <p:cBhvr>
                                        <p:cTn id="21" dur="1000"/>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p:tgtEl>
                                          <p:spTgt spid="6">
                                            <p:txEl>
                                              <p:pRg st="0" end="0"/>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6">
                                            <p:txEl>
                                              <p:pRg st="0" end="0"/>
                                            </p:txEl>
                                          </p:spTgt>
                                        </p:tgtEl>
                                        <p:attrNameLst>
                                          <p:attrName>style.visibility</p:attrName>
                                        </p:attrNameLst>
                                      </p:cBhvr>
                                      <p:to>
                                        <p:strVal val="hidden"/>
                                      </p:to>
                                    </p:set>
                                  </p:childTnLst>
                                </p:cTn>
                              </p:par>
                            </p:childTnLst>
                          </p:cTn>
                        </p:par>
                        <p:par>
                          <p:cTn id="24" fill="hold">
                            <p:stCondLst>
                              <p:cond delay="1000"/>
                            </p:stCondLst>
                            <p:childTnLst>
                              <p:par>
                                <p:cTn id="25" presetID="2" presetClass="exit" presetSubtype="2" fill="hold" grpId="1" nodeType="afterEffect">
                                  <p:stCondLst>
                                    <p:cond delay="0"/>
                                  </p:stCondLst>
                                  <p:childTnLst>
                                    <p:anim calcmode="lin" valueType="num">
                                      <p:cBhvr additive="base">
                                        <p:cTn id="26" dur="500"/>
                                        <p:tgtEl>
                                          <p:spTgt spid="3"/>
                                        </p:tgtEl>
                                        <p:attrNameLst>
                                          <p:attrName>ppt_x</p:attrName>
                                        </p:attrNameLst>
                                      </p:cBhvr>
                                      <p:tavLst>
                                        <p:tav tm="0">
                                          <p:val>
                                            <p:strVal val="ppt_x"/>
                                          </p:val>
                                        </p:tav>
                                        <p:tav tm="100000">
                                          <p:val>
                                            <p:strVal val="1+ppt_w/2"/>
                                          </p:val>
                                        </p:tav>
                                      </p:tavLst>
                                    </p:anim>
                                    <p:anim calcmode="lin" valueType="num">
                                      <p:cBhvr additive="base">
                                        <p:cTn id="27" dur="500"/>
                                        <p:tgtEl>
                                          <p:spTgt spid="3"/>
                                        </p:tgtEl>
                                        <p:attrNameLst>
                                          <p:attrName>ppt_y</p:attrName>
                                        </p:attrNameLst>
                                      </p:cBhvr>
                                      <p:tavLst>
                                        <p:tav tm="0">
                                          <p:val>
                                            <p:strVal val="ppt_y"/>
                                          </p:val>
                                        </p:tav>
                                        <p:tav tm="100000">
                                          <p:val>
                                            <p:strVal val="ppt_y"/>
                                          </p:val>
                                        </p:tav>
                                      </p:tavLst>
                                    </p:anim>
                                    <p:set>
                                      <p:cBhvr>
                                        <p:cTn id="28" dur="1" fill="hold">
                                          <p:stCondLst>
                                            <p:cond delay="499"/>
                                          </p:stCondLst>
                                        </p:cTn>
                                        <p:tgtEl>
                                          <p:spTgt spid="3"/>
                                        </p:tgtEl>
                                        <p:attrNameLst>
                                          <p:attrName>style.visibility</p:attrName>
                                        </p:attrNameLst>
                                      </p:cBhvr>
                                      <p:to>
                                        <p:strVal val="hidden"/>
                                      </p:to>
                                    </p:set>
                                  </p:childTnLst>
                                </p:cTn>
                              </p:par>
                            </p:childTnLst>
                          </p:cTn>
                        </p:par>
                        <p:par>
                          <p:cTn id="29" fill="hold">
                            <p:stCondLst>
                              <p:cond delay="1500"/>
                            </p:stCondLst>
                            <p:childTnLst>
                              <p:par>
                                <p:cTn id="30" presetID="2" presetClass="exit" presetSubtype="2" fill="hold" grpId="0" nodeType="afterEffect">
                                  <p:stCondLst>
                                    <p:cond delay="0"/>
                                  </p:stCondLst>
                                  <p:childTnLst>
                                    <p:anim calcmode="lin" valueType="num">
                                      <p:cBhvr additive="base">
                                        <p:cTn id="31" dur="500"/>
                                        <p:tgtEl>
                                          <p:spTgt spid="2"/>
                                        </p:tgtEl>
                                        <p:attrNameLst>
                                          <p:attrName>ppt_x</p:attrName>
                                        </p:attrNameLst>
                                      </p:cBhvr>
                                      <p:tavLst>
                                        <p:tav tm="0">
                                          <p:val>
                                            <p:strVal val="ppt_x"/>
                                          </p:val>
                                        </p:tav>
                                        <p:tav tm="100000">
                                          <p:val>
                                            <p:strVal val="1+ppt_w/2"/>
                                          </p:val>
                                        </p:tav>
                                      </p:tavLst>
                                    </p:anim>
                                    <p:anim calcmode="lin" valueType="num">
                                      <p:cBhvr additive="base">
                                        <p:cTn id="32" dur="500"/>
                                        <p:tgtEl>
                                          <p:spTgt spid="2"/>
                                        </p:tgtEl>
                                        <p:attrNameLst>
                                          <p:attrName>ppt_y</p:attrName>
                                        </p:attrNameLst>
                                      </p:cBhvr>
                                      <p:tavLst>
                                        <p:tav tm="0">
                                          <p:val>
                                            <p:strVal val="ppt_y"/>
                                          </p:val>
                                        </p:tav>
                                        <p:tav tm="100000">
                                          <p:val>
                                            <p:strVal val="ppt_y"/>
                                          </p:val>
                                        </p:tav>
                                      </p:tavLst>
                                    </p:anim>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5" grpId="0"/>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47700" y="533400"/>
            <a:ext cx="78486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spcBef>
                <a:spcPct val="50000"/>
              </a:spcBef>
            </a:pPr>
            <a:r>
              <a:rPr lang="en-US" sz="3200">
                <a:solidFill>
                  <a:srgbClr val="002060"/>
                </a:solidFill>
                <a:latin typeface="Arial" charset="0"/>
              </a:rPr>
              <a:t>Em có suy nghĩ gì trước việc Trương Định không tuân lệnh vua, mà ở lại cùng nhân dân đánh Pháp?</a:t>
            </a:r>
          </a:p>
        </p:txBody>
      </p:sp>
      <p:sp>
        <p:nvSpPr>
          <p:cNvPr id="3" name="Text Box 3"/>
          <p:cNvSpPr txBox="1">
            <a:spLocks noChangeArrowheads="1"/>
          </p:cNvSpPr>
          <p:nvPr/>
        </p:nvSpPr>
        <p:spPr bwMode="auto">
          <a:xfrm>
            <a:off x="876300" y="2284413"/>
            <a:ext cx="73914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just">
              <a:spcBef>
                <a:spcPct val="50000"/>
              </a:spcBef>
              <a:buClr>
                <a:srgbClr val="FF0000"/>
              </a:buClr>
              <a:buFont typeface="Wingdings" pitchFamily="2" charset="2"/>
              <a:buChar char="v"/>
            </a:pPr>
            <a:r>
              <a:rPr lang="en-US" sz="3200">
                <a:latin typeface="Arial" charset="0"/>
              </a:rPr>
              <a:t> </a:t>
            </a:r>
            <a:r>
              <a:rPr lang="en-US" sz="3200" i="1">
                <a:solidFill>
                  <a:srgbClr val="FF0000"/>
                </a:solidFill>
                <a:latin typeface="Arial" charset="0"/>
              </a:rPr>
              <a:t>K</a:t>
            </a:r>
            <a:r>
              <a:rPr lang="en-US" sz="3200" i="1" smtClean="0">
                <a:solidFill>
                  <a:srgbClr val="FF0000"/>
                </a:solidFill>
                <a:latin typeface="Arial" charset="0"/>
              </a:rPr>
              <a:t>hâm </a:t>
            </a:r>
            <a:r>
              <a:rPr lang="en-US" sz="3200" i="1">
                <a:solidFill>
                  <a:srgbClr val="FF0000"/>
                </a:solidFill>
                <a:latin typeface="Arial" charset="0"/>
              </a:rPr>
              <a:t>phục Trương Định đã biệt đặt lợi ích của dân tộc, của nhân dân lên trên lợi ích của bản thân mình.</a:t>
            </a:r>
          </a:p>
        </p:txBody>
      </p:sp>
    </p:spTree>
    <p:extLst>
      <p:ext uri="{BB962C8B-B14F-4D97-AF65-F5344CB8AC3E}">
        <p14:creationId xmlns="" xmlns:p14="http://schemas.microsoft.com/office/powerpoint/2010/main" val="322519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71600" y="457200"/>
            <a:ext cx="6436518"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0400" y="4267200"/>
            <a:ext cx="4800600" cy="646331"/>
          </a:xfrm>
          <a:prstGeom prst="rect">
            <a:avLst/>
          </a:prstGeom>
          <a:noFill/>
        </p:spPr>
        <p:txBody>
          <a:bodyPr wrap="square" rtlCol="0">
            <a:spAutoFit/>
          </a:bodyPr>
          <a:lstStyle/>
          <a:p>
            <a:r>
              <a:rPr lang="en-US" sz="3600" smtClean="0">
                <a:solidFill>
                  <a:srgbClr val="632B8D"/>
                </a:solidFill>
              </a:rPr>
              <a:t>Bức ảnh mô tả gì?</a:t>
            </a:r>
            <a:endParaRPr lang="en-US" sz="3600">
              <a:solidFill>
                <a:srgbClr val="632B8D"/>
              </a:solidFill>
            </a:endParaRPr>
          </a:p>
        </p:txBody>
      </p:sp>
      <p:sp>
        <p:nvSpPr>
          <p:cNvPr id="5" name="TextBox 4"/>
          <p:cNvSpPr txBox="1"/>
          <p:nvPr/>
        </p:nvSpPr>
        <p:spPr>
          <a:xfrm>
            <a:off x="1351359" y="4845067"/>
            <a:ext cx="6477000" cy="1077218"/>
          </a:xfrm>
          <a:prstGeom prst="rect">
            <a:avLst/>
          </a:prstGeom>
          <a:noFill/>
        </p:spPr>
        <p:txBody>
          <a:bodyPr wrap="square" rtlCol="0">
            <a:spAutoFit/>
          </a:bodyPr>
          <a:lstStyle/>
          <a:p>
            <a:r>
              <a:rPr lang="en-US" sz="3200">
                <a:solidFill>
                  <a:srgbClr val="000099"/>
                </a:solidFill>
              </a:rPr>
              <a:t>C</a:t>
            </a:r>
            <a:r>
              <a:rPr lang="en-US" sz="3200" smtClean="0">
                <a:solidFill>
                  <a:srgbClr val="000099"/>
                </a:solidFill>
              </a:rPr>
              <a:t>ảnh Trương Định được nhân dân suy tôn làm “Bình Tây Đại nguyên soái”</a:t>
            </a:r>
            <a:endParaRPr lang="en-US" sz="3200">
              <a:solidFill>
                <a:srgbClr val="000099"/>
              </a:solidFill>
            </a:endParaRPr>
          </a:p>
        </p:txBody>
      </p:sp>
      <p:sp>
        <p:nvSpPr>
          <p:cNvPr id="7" name="TextBox 6"/>
          <p:cNvSpPr txBox="1"/>
          <p:nvPr/>
        </p:nvSpPr>
        <p:spPr>
          <a:xfrm>
            <a:off x="1351359" y="4328756"/>
            <a:ext cx="6705600" cy="584775"/>
          </a:xfrm>
          <a:prstGeom prst="rect">
            <a:avLst/>
          </a:prstGeom>
          <a:noFill/>
        </p:spPr>
        <p:txBody>
          <a:bodyPr wrap="square" rtlCol="0">
            <a:spAutoFit/>
          </a:bodyPr>
          <a:lstStyle/>
          <a:p>
            <a:r>
              <a:rPr lang="en-US" sz="3200" smtClean="0">
                <a:solidFill>
                  <a:srgbClr val="632B8D"/>
                </a:solidFill>
              </a:rPr>
              <a:t>Quan sát bức ảnh em có nhận xét gì?</a:t>
            </a:r>
            <a:endParaRPr lang="en-US" sz="3200">
              <a:solidFill>
                <a:srgbClr val="632B8D"/>
              </a:solidFill>
            </a:endParaRPr>
          </a:p>
        </p:txBody>
      </p:sp>
      <p:sp>
        <p:nvSpPr>
          <p:cNvPr id="8" name="TextBox 7"/>
          <p:cNvSpPr txBox="1"/>
          <p:nvPr/>
        </p:nvSpPr>
        <p:spPr>
          <a:xfrm>
            <a:off x="875109" y="4913531"/>
            <a:ext cx="7658100" cy="1569660"/>
          </a:xfrm>
          <a:prstGeom prst="rect">
            <a:avLst/>
          </a:prstGeom>
          <a:noFill/>
        </p:spPr>
        <p:txBody>
          <a:bodyPr wrap="square" rtlCol="0">
            <a:spAutoFit/>
          </a:bodyPr>
          <a:lstStyle/>
          <a:p>
            <a:r>
              <a:rPr lang="en-US" sz="3200" smtClean="0">
                <a:solidFill>
                  <a:srgbClr val="000099"/>
                </a:solidFill>
              </a:rPr>
              <a:t>Buổi lễ diễn ra giản dị mà trang nghiêm tại vùng quê Nam Bộ, dưới sự chứng kiến của đông đảo nhân dân.</a:t>
            </a:r>
            <a:endParaRPr lang="en-US" sz="3200">
              <a:solidFill>
                <a:srgbClr val="000099"/>
              </a:solidFill>
            </a:endParaRPr>
          </a:p>
        </p:txBody>
      </p:sp>
    </p:spTree>
    <p:extLst>
      <p:ext uri="{BB962C8B-B14F-4D97-AF65-F5344CB8AC3E}">
        <p14:creationId xmlns="" xmlns:p14="http://schemas.microsoft.com/office/powerpoint/2010/main" val="293776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42" presetClass="exit" presetSubtype="0" fill="hold" grpId="1" nodeType="afterEffect">
                                  <p:stCondLst>
                                    <p:cond delay="0"/>
                                  </p:stCondLst>
                                  <p:childTnLst>
                                    <p:animEffect transition="out" filter="fade">
                                      <p:cBhvr>
                                        <p:cTn id="21" dur="1000"/>
                                        <p:tgtEl>
                                          <p:spTgt spid="2"/>
                                        </p:tgtEl>
                                      </p:cBhvr>
                                    </p:animEffect>
                                    <p:anim calcmode="lin" valueType="num">
                                      <p:cBhvr>
                                        <p:cTn id="22" dur="1000"/>
                                        <p:tgtEl>
                                          <p:spTgt spid="2"/>
                                        </p:tgtEl>
                                        <p:attrNameLst>
                                          <p:attrName>ppt_x</p:attrName>
                                        </p:attrNameLst>
                                      </p:cBhvr>
                                      <p:tavLst>
                                        <p:tav tm="0">
                                          <p:val>
                                            <p:strVal val="ppt_x"/>
                                          </p:val>
                                        </p:tav>
                                        <p:tav tm="100000">
                                          <p:val>
                                            <p:strVal val="ppt_x"/>
                                          </p:val>
                                        </p:tav>
                                      </p:tavLst>
                                    </p:anim>
                                    <p:anim calcmode="lin" valueType="num">
                                      <p:cBhvr>
                                        <p:cTn id="23" dur="1000"/>
                                        <p:tgtEl>
                                          <p:spTgt spid="2"/>
                                        </p:tgtEl>
                                        <p:attrNameLst>
                                          <p:attrName>ppt_y</p:attrName>
                                        </p:attrNameLst>
                                      </p:cBhvr>
                                      <p:tavLst>
                                        <p:tav tm="0">
                                          <p:val>
                                            <p:strVal val="ppt_y"/>
                                          </p:val>
                                        </p:tav>
                                        <p:tav tm="100000">
                                          <p:val>
                                            <p:strVal val="ppt_y+.1"/>
                                          </p:val>
                                        </p:tav>
                                      </p:tavLst>
                                    </p:anim>
                                    <p:set>
                                      <p:cBhvr>
                                        <p:cTn id="24" dur="1" fill="hold">
                                          <p:stCondLst>
                                            <p:cond delay="9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78043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 Box 7"/>
          <p:cNvSpPr txBox="1">
            <a:spLocks noChangeArrowheads="1"/>
          </p:cNvSpPr>
          <p:nvPr/>
        </p:nvSpPr>
        <p:spPr bwMode="auto">
          <a:xfrm>
            <a:off x="381000" y="838200"/>
            <a:ext cx="1905000" cy="70167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0000"/>
                </a:solidFill>
                <a:latin typeface="Arial" charset="0"/>
              </a:rPr>
              <a:t>1858</a:t>
            </a:r>
          </a:p>
        </p:txBody>
      </p:sp>
      <p:sp>
        <p:nvSpPr>
          <p:cNvPr id="28680" name="Text Box 8"/>
          <p:cNvSpPr txBox="1">
            <a:spLocks noChangeArrowheads="1"/>
          </p:cNvSpPr>
          <p:nvPr/>
        </p:nvSpPr>
        <p:spPr bwMode="auto">
          <a:xfrm>
            <a:off x="381000" y="3048000"/>
            <a:ext cx="1905000" cy="70167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0000"/>
                </a:solidFill>
                <a:latin typeface="Arial" charset="0"/>
              </a:rPr>
              <a:t>1859</a:t>
            </a:r>
          </a:p>
        </p:txBody>
      </p:sp>
      <p:sp>
        <p:nvSpPr>
          <p:cNvPr id="28681" name="Text Box 9"/>
          <p:cNvSpPr txBox="1">
            <a:spLocks noChangeArrowheads="1"/>
          </p:cNvSpPr>
          <p:nvPr/>
        </p:nvSpPr>
        <p:spPr bwMode="auto">
          <a:xfrm>
            <a:off x="381000" y="4953000"/>
            <a:ext cx="1905000" cy="70167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0000"/>
                </a:solidFill>
                <a:latin typeface="Arial" charset="0"/>
              </a:rPr>
              <a:t>1862</a:t>
            </a:r>
          </a:p>
        </p:txBody>
      </p:sp>
      <p:sp>
        <p:nvSpPr>
          <p:cNvPr id="28682" name="Text Box 10"/>
          <p:cNvSpPr txBox="1">
            <a:spLocks noChangeArrowheads="1"/>
          </p:cNvSpPr>
          <p:nvPr/>
        </p:nvSpPr>
        <p:spPr bwMode="auto">
          <a:xfrm>
            <a:off x="3505200" y="381000"/>
            <a:ext cx="5334000" cy="1554163"/>
          </a:xfrm>
          <a:prstGeom prst="rect">
            <a:avLst/>
          </a:prstGeom>
          <a:solidFill>
            <a:srgbClr val="FF99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chemeClr val="bg1"/>
                </a:solidFill>
                <a:latin typeface="Arial" charset="0"/>
              </a:rPr>
              <a:t>Nhà Nguyễn nhường ba tỉnh miền Đông Nam Kì cho thực dân Pháp.</a:t>
            </a:r>
          </a:p>
        </p:txBody>
      </p:sp>
      <p:sp>
        <p:nvSpPr>
          <p:cNvPr id="28683" name="Text Box 11"/>
          <p:cNvSpPr txBox="1">
            <a:spLocks noChangeArrowheads="1"/>
          </p:cNvSpPr>
          <p:nvPr/>
        </p:nvSpPr>
        <p:spPr bwMode="auto">
          <a:xfrm>
            <a:off x="3505200" y="2590800"/>
            <a:ext cx="5334000" cy="1617663"/>
          </a:xfrm>
          <a:prstGeom prst="rect">
            <a:avLst/>
          </a:prstGeom>
          <a:solidFill>
            <a:srgbClr val="FF99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800">
              <a:solidFill>
                <a:schemeClr val="bg1"/>
              </a:solidFill>
              <a:latin typeface="Arial" charset="0"/>
            </a:endParaRPr>
          </a:p>
          <a:p>
            <a:pPr algn="ctr">
              <a:spcBef>
                <a:spcPct val="50000"/>
              </a:spcBef>
            </a:pPr>
            <a:r>
              <a:rPr lang="en-US" sz="3200">
                <a:solidFill>
                  <a:schemeClr val="bg1"/>
                </a:solidFill>
                <a:latin typeface="Arial" charset="0"/>
              </a:rPr>
              <a:t>Thực dân Pháp đánh vào Gia Định.</a:t>
            </a:r>
          </a:p>
          <a:p>
            <a:pPr algn="ctr">
              <a:spcBef>
                <a:spcPct val="50000"/>
              </a:spcBef>
            </a:pPr>
            <a:endParaRPr lang="en-US" sz="800">
              <a:solidFill>
                <a:schemeClr val="bg1"/>
              </a:solidFill>
              <a:latin typeface="Arial" charset="0"/>
            </a:endParaRPr>
          </a:p>
        </p:txBody>
      </p:sp>
      <p:sp>
        <p:nvSpPr>
          <p:cNvPr id="28684" name="Text Box 12"/>
          <p:cNvSpPr txBox="1">
            <a:spLocks noChangeArrowheads="1"/>
          </p:cNvSpPr>
          <p:nvPr/>
        </p:nvSpPr>
        <p:spPr bwMode="auto">
          <a:xfrm>
            <a:off x="3505200" y="4783138"/>
            <a:ext cx="5334000" cy="1617662"/>
          </a:xfrm>
          <a:prstGeom prst="rect">
            <a:avLst/>
          </a:prstGeom>
          <a:solidFill>
            <a:srgbClr val="FF99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800">
              <a:solidFill>
                <a:schemeClr val="bg1"/>
              </a:solidFill>
              <a:latin typeface="Arial" charset="0"/>
            </a:endParaRPr>
          </a:p>
          <a:p>
            <a:pPr algn="ctr">
              <a:spcBef>
                <a:spcPct val="50000"/>
              </a:spcBef>
            </a:pPr>
            <a:r>
              <a:rPr lang="en-US" sz="3200">
                <a:solidFill>
                  <a:schemeClr val="bg1"/>
                </a:solidFill>
                <a:latin typeface="Arial" charset="0"/>
              </a:rPr>
              <a:t>Thực dân Pháp bắt đầu xâm lược nước ta.</a:t>
            </a:r>
          </a:p>
          <a:p>
            <a:pPr algn="ctr">
              <a:spcBef>
                <a:spcPct val="50000"/>
              </a:spcBef>
            </a:pPr>
            <a:endParaRPr lang="en-US" sz="800">
              <a:solidFill>
                <a:schemeClr val="bg1"/>
              </a:solidFill>
              <a:latin typeface="Arial" charset="0"/>
            </a:endParaRPr>
          </a:p>
        </p:txBody>
      </p:sp>
      <p:sp>
        <p:nvSpPr>
          <p:cNvPr id="28685" name="Line 13"/>
          <p:cNvSpPr>
            <a:spLocks noChangeShapeType="1"/>
          </p:cNvSpPr>
          <p:nvPr/>
        </p:nvSpPr>
        <p:spPr bwMode="auto">
          <a:xfrm>
            <a:off x="2286000" y="1143000"/>
            <a:ext cx="1219200" cy="4572000"/>
          </a:xfrm>
          <a:prstGeom prst="line">
            <a:avLst/>
          </a:prstGeom>
          <a:noFill/>
          <a:ln w="76200">
            <a:solidFill>
              <a:schemeClr val="tx1"/>
            </a:solidFill>
            <a:round/>
            <a:headEnd type="diamond"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Line 14"/>
          <p:cNvSpPr>
            <a:spLocks noChangeShapeType="1"/>
          </p:cNvSpPr>
          <p:nvPr/>
        </p:nvSpPr>
        <p:spPr bwMode="auto">
          <a:xfrm>
            <a:off x="2362200" y="3429000"/>
            <a:ext cx="1219200" cy="0"/>
          </a:xfrm>
          <a:prstGeom prst="line">
            <a:avLst/>
          </a:prstGeom>
          <a:noFill/>
          <a:ln w="76200">
            <a:solidFill>
              <a:schemeClr val="tx1"/>
            </a:solidFill>
            <a:round/>
            <a:headEnd type="diamond"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Line 15"/>
          <p:cNvSpPr>
            <a:spLocks noChangeShapeType="1"/>
          </p:cNvSpPr>
          <p:nvPr/>
        </p:nvSpPr>
        <p:spPr bwMode="auto">
          <a:xfrm flipV="1">
            <a:off x="2286000" y="1143000"/>
            <a:ext cx="1219200" cy="4191000"/>
          </a:xfrm>
          <a:prstGeom prst="line">
            <a:avLst/>
          </a:prstGeom>
          <a:noFill/>
          <a:ln w="76200">
            <a:solidFill>
              <a:schemeClr val="tx1"/>
            </a:solidFill>
            <a:round/>
            <a:headEnd type="diamond"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Rectangle 16"/>
          <p:cNvSpPr>
            <a:spLocks noChangeArrowheads="1"/>
          </p:cNvSpPr>
          <p:nvPr/>
        </p:nvSpPr>
        <p:spPr bwMode="auto">
          <a:xfrm>
            <a:off x="0" y="838200"/>
            <a:ext cx="381000" cy="685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9" name="Rectangle 17"/>
          <p:cNvSpPr>
            <a:spLocks noChangeArrowheads="1"/>
          </p:cNvSpPr>
          <p:nvPr/>
        </p:nvSpPr>
        <p:spPr bwMode="auto">
          <a:xfrm>
            <a:off x="0" y="3048000"/>
            <a:ext cx="381000" cy="685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0" name="Rectangle 18"/>
          <p:cNvSpPr>
            <a:spLocks noChangeArrowheads="1"/>
          </p:cNvSpPr>
          <p:nvPr/>
        </p:nvSpPr>
        <p:spPr bwMode="auto">
          <a:xfrm>
            <a:off x="0" y="4953000"/>
            <a:ext cx="381000" cy="685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27921865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wipe(up)">
                                      <p:cBhvr>
                                        <p:cTn id="7" dur="500"/>
                                        <p:tgtEl>
                                          <p:spTgt spid="286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86"/>
                                        </p:tgtEl>
                                        <p:attrNameLst>
                                          <p:attrName>style.visibility</p:attrName>
                                        </p:attrNameLst>
                                      </p:cBhvr>
                                      <p:to>
                                        <p:strVal val="visible"/>
                                      </p:to>
                                    </p:set>
                                    <p:animEffect transition="in" filter="wipe(down)">
                                      <p:cBhvr>
                                        <p:cTn id="12" dur="500"/>
                                        <p:tgtEl>
                                          <p:spTgt spid="286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687"/>
                                        </p:tgtEl>
                                        <p:attrNameLst>
                                          <p:attrName>style.visibility</p:attrName>
                                        </p:attrNameLst>
                                      </p:cBhvr>
                                      <p:to>
                                        <p:strVal val="visible"/>
                                      </p:to>
                                    </p:set>
                                    <p:animEffect transition="in" filter="wipe(down)">
                                      <p:cBhvr>
                                        <p:cTn id="17"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animBg="1"/>
      <p:bldP spid="28686" grpId="0" animBg="1"/>
      <p:bldP spid="286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4800" y="623888"/>
            <a:ext cx="3962400" cy="2289175"/>
          </a:xfrm>
          <a:prstGeom prst="rect">
            <a:avLst/>
          </a:prstGeom>
          <a:solidFill>
            <a:schemeClr val="tx2">
              <a:lumMod val="60000"/>
              <a:lumOff val="40000"/>
            </a:schemeClr>
          </a:solidFill>
          <a:ln>
            <a:noFill/>
          </a:ln>
          <a:effectLs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spcBef>
                <a:spcPct val="50000"/>
              </a:spcBef>
            </a:pPr>
            <a:r>
              <a:rPr lang="en-US" sz="3600">
                <a:latin typeface="Arial" charset="0"/>
              </a:rPr>
              <a:t>Triều đình: Kí hòa ước với giặc Pháp và lệnh cho ông giải tán lực lượng</a:t>
            </a:r>
          </a:p>
        </p:txBody>
      </p:sp>
      <p:sp>
        <p:nvSpPr>
          <p:cNvPr id="3" name="Text Box 6"/>
          <p:cNvSpPr txBox="1">
            <a:spLocks noChangeArrowheads="1"/>
          </p:cNvSpPr>
          <p:nvPr/>
        </p:nvSpPr>
        <p:spPr bwMode="auto">
          <a:xfrm>
            <a:off x="5562600" y="623888"/>
            <a:ext cx="3276600" cy="2289175"/>
          </a:xfrm>
          <a:prstGeom prst="rect">
            <a:avLst/>
          </a:prstGeom>
          <a:solidFill>
            <a:schemeClr val="accent4">
              <a:lumMod val="60000"/>
              <a:lumOff val="40000"/>
            </a:schemeClr>
          </a:solidFill>
          <a:ln>
            <a:noFill/>
          </a:ln>
          <a:effectLs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spcBef>
                <a:spcPct val="50000"/>
              </a:spcBef>
            </a:pPr>
            <a:r>
              <a:rPr lang="en-US" sz="3600">
                <a:latin typeface="Arial" charset="0"/>
              </a:rPr>
              <a:t>Nhân dân                                    suy tôn ông là                                                                               “ Bình Tây đại nguyên soái”</a:t>
            </a:r>
          </a:p>
        </p:txBody>
      </p:sp>
      <p:sp>
        <p:nvSpPr>
          <p:cNvPr id="4" name="Text Box 7"/>
          <p:cNvSpPr txBox="1">
            <a:spLocks noChangeArrowheads="1"/>
          </p:cNvSpPr>
          <p:nvPr/>
        </p:nvSpPr>
        <p:spPr bwMode="auto">
          <a:xfrm>
            <a:off x="3124200" y="3519488"/>
            <a:ext cx="3886200" cy="711200"/>
          </a:xfrm>
          <a:prstGeom prst="rect">
            <a:avLst/>
          </a:prstGeom>
          <a:solidFill>
            <a:srgbClr val="FF0000"/>
          </a:solidFill>
          <a:ln w="9525">
            <a:solidFill>
              <a:schemeClr val="tx2"/>
            </a:solidFill>
            <a:prstDash val="dash"/>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spcBef>
                <a:spcPct val="50000"/>
              </a:spcBef>
            </a:pPr>
            <a:r>
              <a:rPr lang="en-US" sz="4000" b="1">
                <a:solidFill>
                  <a:srgbClr val="FFFF00"/>
                </a:solidFill>
                <a:latin typeface="Arial" charset="0"/>
              </a:rPr>
              <a:t>TRƯƠNG ĐỊNH</a:t>
            </a:r>
          </a:p>
        </p:txBody>
      </p:sp>
      <p:sp>
        <p:nvSpPr>
          <p:cNvPr id="5" name="Text Box 8"/>
          <p:cNvSpPr txBox="1">
            <a:spLocks noChangeArrowheads="1"/>
          </p:cNvSpPr>
          <p:nvPr/>
        </p:nvSpPr>
        <p:spPr bwMode="auto">
          <a:xfrm>
            <a:off x="1371600" y="5043488"/>
            <a:ext cx="6629400" cy="1190625"/>
          </a:xfrm>
          <a:prstGeom prst="rect">
            <a:avLst/>
          </a:prstGeom>
          <a:solidFill>
            <a:srgbClr val="F8AEF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spcBef>
                <a:spcPct val="50000"/>
              </a:spcBef>
            </a:pPr>
            <a:r>
              <a:rPr lang="en-US" sz="3600">
                <a:solidFill>
                  <a:srgbClr val="FF0000"/>
                </a:solidFill>
                <a:latin typeface="Arial" charset="0"/>
              </a:rPr>
              <a:t>Quyết tâm chống lệnh vua để                                                                  ở lại cùng nhân dân đánh giặc</a:t>
            </a:r>
          </a:p>
        </p:txBody>
      </p:sp>
      <p:sp>
        <p:nvSpPr>
          <p:cNvPr id="6" name="Line 9"/>
          <p:cNvSpPr>
            <a:spLocks noChangeShapeType="1"/>
          </p:cNvSpPr>
          <p:nvPr/>
        </p:nvSpPr>
        <p:spPr bwMode="auto">
          <a:xfrm>
            <a:off x="2133600" y="2909888"/>
            <a:ext cx="2743200" cy="609600"/>
          </a:xfrm>
          <a:prstGeom prst="line">
            <a:avLst/>
          </a:prstGeom>
          <a:noFill/>
          <a:ln w="76200">
            <a:solidFill>
              <a:schemeClr val="tx1"/>
            </a:solidFill>
            <a:round/>
            <a:headEnd type="diamond"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endParaRPr lang="en-US"/>
          </a:p>
        </p:txBody>
      </p:sp>
      <p:sp>
        <p:nvSpPr>
          <p:cNvPr id="7" name="Line 10"/>
          <p:cNvSpPr>
            <a:spLocks noChangeShapeType="1"/>
          </p:cNvSpPr>
          <p:nvPr/>
        </p:nvSpPr>
        <p:spPr bwMode="auto">
          <a:xfrm flipH="1">
            <a:off x="5105400" y="2909888"/>
            <a:ext cx="2209800" cy="609600"/>
          </a:xfrm>
          <a:prstGeom prst="line">
            <a:avLst/>
          </a:prstGeom>
          <a:noFill/>
          <a:ln w="76200">
            <a:solidFill>
              <a:schemeClr val="tx1"/>
            </a:solidFill>
            <a:round/>
            <a:headEnd type="diamond"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endParaRPr lang="en-US"/>
          </a:p>
        </p:txBody>
      </p:sp>
      <p:sp>
        <p:nvSpPr>
          <p:cNvPr id="8" name="Line 11"/>
          <p:cNvSpPr>
            <a:spLocks noChangeShapeType="1"/>
          </p:cNvSpPr>
          <p:nvPr/>
        </p:nvSpPr>
        <p:spPr bwMode="auto">
          <a:xfrm>
            <a:off x="4876800" y="4205288"/>
            <a:ext cx="0" cy="838200"/>
          </a:xfrm>
          <a:prstGeom prst="line">
            <a:avLst/>
          </a:prstGeom>
          <a:noFill/>
          <a:ln w="76200">
            <a:solidFill>
              <a:schemeClr val="tx1"/>
            </a:solidFill>
            <a:round/>
            <a:headEnd type="diamond"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endParaRPr lang="en-US"/>
          </a:p>
        </p:txBody>
      </p:sp>
    </p:spTree>
    <p:extLst>
      <p:ext uri="{BB962C8B-B14F-4D97-AF65-F5344CB8AC3E}">
        <p14:creationId xmlns="" xmlns:p14="http://schemas.microsoft.com/office/powerpoint/2010/main" val="188417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par>
                          <p:cTn id="30" fill="hold">
                            <p:stCondLst>
                              <p:cond delay="0"/>
                            </p:stCondLst>
                            <p:childTnLst>
                              <p:par>
                                <p:cTn id="31" presetID="6"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71600"/>
            <a:ext cx="6934200" cy="1200329"/>
          </a:xfrm>
          <a:prstGeom prst="rect">
            <a:avLst/>
          </a:prstGeom>
          <a:noFill/>
        </p:spPr>
        <p:txBody>
          <a:bodyPr wrap="square" rtlCol="0">
            <a:spAutoFit/>
          </a:bodyPr>
          <a:lstStyle/>
          <a:p>
            <a:r>
              <a:rPr lang="en-US" sz="3600" smtClean="0"/>
              <a:t>Để tỏ lòng biết ơn Trương Định, ngày nay nhân dân ta đã làm gì?</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Đinh.wmv">
            <a:hlinkClick r:id="" action="ppaction://media"/>
          </p:cNvPr>
          <p:cNvPicPr>
            <a:picLocks noRot="1" noChangeAspect="1"/>
          </p:cNvPicPr>
          <p:nvPr>
            <a:videoFile r:link="rId1"/>
          </p:nvPr>
        </p:nvPicPr>
        <p:blipFill>
          <a:blip r:embed="rId3"/>
          <a:stretch>
            <a:fillRect/>
          </a:stretch>
        </p:blipFill>
        <p:spPr>
          <a:xfrm>
            <a:off x="1600200" y="1143000"/>
            <a:ext cx="6096000" cy="4572000"/>
          </a:xfrm>
          <a:prstGeom prst="rect">
            <a:avLst/>
          </a:prstGeom>
        </p:spPr>
      </p:pic>
    </p:spTree>
    <p:extLst>
      <p:ext uri="{BB962C8B-B14F-4D97-AF65-F5344CB8AC3E}">
        <p14:creationId xmlns="" xmlns:p14="http://schemas.microsoft.com/office/powerpoint/2010/main" val="2246263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Ban do VN tieng Vie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90600" y="257034"/>
            <a:ext cx="4549775"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5"/>
          <p:cNvSpPr/>
          <p:nvPr/>
        </p:nvSpPr>
        <p:spPr>
          <a:xfrm>
            <a:off x="3317366" y="3307878"/>
            <a:ext cx="239714" cy="2991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9" name="Line Callout 1 8"/>
          <p:cNvSpPr/>
          <p:nvPr/>
        </p:nvSpPr>
        <p:spPr>
          <a:xfrm>
            <a:off x="5588143" y="3192440"/>
            <a:ext cx="3352800" cy="1645122"/>
          </a:xfrm>
          <a:prstGeom prst="borderCallout1">
            <a:avLst>
              <a:gd name="adj1" fmla="val 18750"/>
              <a:gd name="adj2" fmla="val -8333"/>
              <a:gd name="adj3" fmla="val 17182"/>
              <a:gd name="adj4" fmla="val -61812"/>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err="1" smtClean="0"/>
              <a:t>Ngày</a:t>
            </a:r>
            <a:r>
              <a:rPr lang="en-US" sz="2800" smtClean="0"/>
              <a:t> 1-9-1858, </a:t>
            </a:r>
            <a:r>
              <a:rPr lang="en-US" sz="2800" err="1" smtClean="0"/>
              <a:t>thực</a:t>
            </a:r>
            <a:r>
              <a:rPr lang="en-US" sz="2800" smtClean="0"/>
              <a:t> </a:t>
            </a:r>
            <a:r>
              <a:rPr lang="en-US" sz="2800" err="1" smtClean="0"/>
              <a:t>dân</a:t>
            </a:r>
            <a:r>
              <a:rPr lang="en-US" sz="2800" smtClean="0"/>
              <a:t> </a:t>
            </a:r>
            <a:r>
              <a:rPr lang="en-US" sz="2800" err="1" smtClean="0"/>
              <a:t>Pháp</a:t>
            </a:r>
            <a:r>
              <a:rPr lang="en-US" sz="2800" smtClean="0"/>
              <a:t> </a:t>
            </a:r>
            <a:r>
              <a:rPr lang="en-US" sz="2800" err="1" smtClean="0"/>
              <a:t>nổ</a:t>
            </a:r>
            <a:r>
              <a:rPr lang="en-US" sz="2800" smtClean="0"/>
              <a:t> </a:t>
            </a:r>
            <a:r>
              <a:rPr lang="en-US" sz="2800" err="1" smtClean="0"/>
              <a:t>súng</a:t>
            </a:r>
            <a:r>
              <a:rPr lang="en-US" sz="2800" smtClean="0"/>
              <a:t> </a:t>
            </a:r>
            <a:r>
              <a:rPr lang="en-US" sz="2800" err="1" smtClean="0"/>
              <a:t>xâm</a:t>
            </a:r>
            <a:r>
              <a:rPr lang="en-US" sz="2800" smtClean="0"/>
              <a:t> </a:t>
            </a:r>
            <a:r>
              <a:rPr lang="en-US" sz="2800" err="1" smtClean="0"/>
              <a:t>lược</a:t>
            </a:r>
            <a:r>
              <a:rPr lang="en-US" sz="2800" smtClean="0"/>
              <a:t> </a:t>
            </a:r>
            <a:r>
              <a:rPr lang="en-US" sz="2800" err="1" smtClean="0"/>
              <a:t>nước</a:t>
            </a:r>
            <a:r>
              <a:rPr lang="en-US" sz="2800" smtClean="0"/>
              <a:t> ta.</a:t>
            </a:r>
            <a:endParaRPr lang="en-US" sz="2800"/>
          </a:p>
        </p:txBody>
      </p:sp>
      <p:pic>
        <p:nvPicPr>
          <p:cNvPr id="8" name="Truong dinh 1.mp3">
            <a:hlinkClick r:id="" action="ppaction://media"/>
          </p:cNvPr>
          <p:cNvPicPr>
            <a:picLocks noRot="1" noChangeAspect="1"/>
          </p:cNvPicPr>
          <p:nvPr>
            <a:audioFile r:link="rId1"/>
          </p:nvPr>
        </p:nvPicPr>
        <p:blipFill>
          <a:blip r:embed="rId4"/>
          <a:stretch>
            <a:fillRect/>
          </a:stretch>
        </p:blipFill>
        <p:spPr>
          <a:xfrm>
            <a:off x="7315200" y="5486400"/>
            <a:ext cx="304800" cy="304800"/>
          </a:xfrm>
          <a:prstGeom prst="rect">
            <a:avLst/>
          </a:prstGeom>
        </p:spPr>
      </p:pic>
    </p:spTree>
    <p:extLst>
      <p:ext uri="{BB962C8B-B14F-4D97-AF65-F5344CB8AC3E}">
        <p14:creationId xmlns="" xmlns:p14="http://schemas.microsoft.com/office/powerpoint/2010/main" val="369775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4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n dung td"/>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79996" y="152400"/>
            <a:ext cx="3886200" cy="39745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429000" y="4262595"/>
            <a:ext cx="2209800" cy="523220"/>
          </a:xfrm>
          <a:prstGeom prst="rect">
            <a:avLst/>
          </a:prstGeom>
          <a:noFill/>
        </p:spPr>
        <p:txBody>
          <a:bodyPr wrap="square" rtlCol="0">
            <a:spAutoFit/>
          </a:bodyPr>
          <a:lstStyle/>
          <a:p>
            <a:r>
              <a:rPr lang="en-US" sz="2800" smtClean="0"/>
              <a:t>(1820 – 1864)</a:t>
            </a:r>
            <a:endParaRPr lang="en-US" sz="2800"/>
          </a:p>
        </p:txBody>
      </p:sp>
      <p:sp>
        <p:nvSpPr>
          <p:cNvPr id="5" name="WordArt 3"/>
          <p:cNvSpPr>
            <a:spLocks noChangeArrowheads="1" noChangeShapeType="1" noTextEdit="1"/>
          </p:cNvSpPr>
          <p:nvPr/>
        </p:nvSpPr>
        <p:spPr bwMode="auto">
          <a:xfrm>
            <a:off x="1228299" y="4844955"/>
            <a:ext cx="6858000" cy="1524000"/>
          </a:xfrm>
          <a:prstGeom prst="rect">
            <a:avLst/>
          </a:prstGeom>
        </p:spPr>
        <p:txBody>
          <a:bodyPr wrap="none" numCol="1" fromWordArt="1">
            <a:prstTxWarp prst="textInflate">
              <a:avLst>
                <a:gd name="adj" fmla="val 21431"/>
              </a:avLst>
            </a:prstTxWarp>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vi-VN" sz="3600" b="1" kern="10">
                <a:ln w="12700">
                  <a:solidFill>
                    <a:srgbClr val="FFFFCC"/>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Vài nét về Trương Định</a:t>
            </a:r>
            <a:endParaRPr lang="en-US" sz="3600" b="1" kern="10">
              <a:ln w="12700">
                <a:solidFill>
                  <a:srgbClr val="FFFFCC"/>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p:txBody>
      </p:sp>
      <p:pic>
        <p:nvPicPr>
          <p:cNvPr id="6" name="truongdinh 2.mp3">
            <a:hlinkClick r:id="" action="ppaction://media"/>
          </p:cNvPr>
          <p:cNvPicPr>
            <a:picLocks noRot="1" noChangeAspect="1"/>
          </p:cNvPicPr>
          <p:nvPr>
            <a:audioFile r:link="rId1"/>
          </p:nvPr>
        </p:nvPicPr>
        <p:blipFill>
          <a:blip r:embed="rId4"/>
          <a:stretch>
            <a:fillRect/>
          </a:stretch>
        </p:blipFill>
        <p:spPr>
          <a:xfrm>
            <a:off x="8077200" y="4572000"/>
            <a:ext cx="304800" cy="304800"/>
          </a:xfrm>
          <a:prstGeom prst="rect">
            <a:avLst/>
          </a:prstGeom>
        </p:spPr>
      </p:pic>
    </p:spTree>
    <p:extLst>
      <p:ext uri="{BB962C8B-B14F-4D97-AF65-F5344CB8AC3E}">
        <p14:creationId xmlns="" xmlns:p14="http://schemas.microsoft.com/office/powerpoint/2010/main" val="360600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2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idx="1"/>
          </p:nvPr>
        </p:nvSpPr>
        <p:spPr>
          <a:xfrm>
            <a:off x="914400" y="609600"/>
            <a:ext cx="7696200" cy="1143000"/>
          </a:xfrm>
        </p:spPr>
        <p:txBody>
          <a:bodyPr>
            <a:normAutofit/>
          </a:bodyPr>
          <a:lstStyle/>
          <a:p>
            <a:r>
              <a:rPr lang="en-US" sz="3600" err="1">
                <a:latin typeface="Arial" charset="0"/>
              </a:rPr>
              <a:t>Trương</a:t>
            </a:r>
            <a:r>
              <a:rPr lang="en-US" sz="3600">
                <a:latin typeface="Arial" charset="0"/>
              </a:rPr>
              <a:t> </a:t>
            </a:r>
            <a:r>
              <a:rPr lang="en-US" sz="3600" err="1" smtClean="0">
                <a:latin typeface="Arial" charset="0"/>
              </a:rPr>
              <a:t>Định</a:t>
            </a:r>
            <a:r>
              <a:rPr lang="en-US" sz="3600" smtClean="0">
                <a:latin typeface="Arial" charset="0"/>
              </a:rPr>
              <a:t> </a:t>
            </a:r>
            <a:r>
              <a:rPr lang="en-US" sz="3600" err="1">
                <a:latin typeface="Arial" charset="0"/>
              </a:rPr>
              <a:t>quê</a:t>
            </a:r>
            <a:r>
              <a:rPr lang="en-US" sz="3600">
                <a:latin typeface="Arial" charset="0"/>
              </a:rPr>
              <a:t> ở </a:t>
            </a:r>
            <a:r>
              <a:rPr lang="en-US" sz="3600" err="1" smtClean="0">
                <a:latin typeface="Arial" charset="0"/>
              </a:rPr>
              <a:t>đâu</a:t>
            </a:r>
            <a:r>
              <a:rPr lang="en-US" sz="3600">
                <a:latin typeface="Arial" charset="0"/>
              </a:rPr>
              <a:t>?</a:t>
            </a:r>
          </a:p>
        </p:txBody>
      </p:sp>
      <p:sp>
        <p:nvSpPr>
          <p:cNvPr id="76806" name="Rectangle 6"/>
          <p:cNvSpPr>
            <a:spLocks noChangeArrowheads="1"/>
          </p:cNvSpPr>
          <p:nvPr/>
        </p:nvSpPr>
        <p:spPr bwMode="auto">
          <a:xfrm>
            <a:off x="762000" y="2338386"/>
            <a:ext cx="7696200" cy="1576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600" err="1">
                <a:latin typeface="Arial" charset="0"/>
              </a:rPr>
              <a:t>Ngay</a:t>
            </a:r>
            <a:r>
              <a:rPr lang="en-US" sz="3600">
                <a:latin typeface="Arial" charset="0"/>
              </a:rPr>
              <a:t> </a:t>
            </a:r>
            <a:r>
              <a:rPr lang="en-US" sz="3600" err="1">
                <a:latin typeface="Arial" charset="0"/>
              </a:rPr>
              <a:t>từ</a:t>
            </a:r>
            <a:r>
              <a:rPr lang="en-US" sz="3600">
                <a:latin typeface="Arial" charset="0"/>
              </a:rPr>
              <a:t> </a:t>
            </a:r>
            <a:r>
              <a:rPr lang="en-US" sz="3600" err="1">
                <a:latin typeface="Arial" charset="0"/>
              </a:rPr>
              <a:t>khi</a:t>
            </a:r>
            <a:r>
              <a:rPr lang="en-US" sz="3600">
                <a:latin typeface="Arial" charset="0"/>
              </a:rPr>
              <a:t> </a:t>
            </a:r>
            <a:r>
              <a:rPr lang="en-US" sz="3600" err="1">
                <a:latin typeface="Arial" charset="0"/>
              </a:rPr>
              <a:t>Pháp</a:t>
            </a:r>
            <a:r>
              <a:rPr lang="en-US" sz="3600">
                <a:latin typeface="Arial" charset="0"/>
              </a:rPr>
              <a:t> </a:t>
            </a:r>
            <a:r>
              <a:rPr lang="en-US" sz="3600" err="1">
                <a:latin typeface="Arial" charset="0"/>
              </a:rPr>
              <a:t>đánh</a:t>
            </a:r>
            <a:r>
              <a:rPr lang="en-US" sz="3600">
                <a:latin typeface="Arial" charset="0"/>
              </a:rPr>
              <a:t> </a:t>
            </a:r>
            <a:r>
              <a:rPr lang="en-US" sz="3600" err="1">
                <a:latin typeface="Arial" charset="0"/>
              </a:rPr>
              <a:t>Gia</a:t>
            </a:r>
            <a:r>
              <a:rPr lang="en-US" sz="3600">
                <a:latin typeface="Arial" charset="0"/>
              </a:rPr>
              <a:t> </a:t>
            </a:r>
            <a:r>
              <a:rPr lang="en-US" sz="3600" err="1">
                <a:latin typeface="Arial" charset="0"/>
              </a:rPr>
              <a:t>Định</a:t>
            </a:r>
            <a:r>
              <a:rPr lang="en-US" sz="3600">
                <a:latin typeface="Arial" charset="0"/>
              </a:rPr>
              <a:t> </a:t>
            </a:r>
            <a:r>
              <a:rPr lang="en-US" sz="3600" smtClean="0">
                <a:latin typeface="Arial" charset="0"/>
              </a:rPr>
              <a:t>(1859</a:t>
            </a:r>
            <a:r>
              <a:rPr lang="en-US" sz="3600">
                <a:latin typeface="Arial" charset="0"/>
              </a:rPr>
              <a:t>), </a:t>
            </a:r>
            <a:r>
              <a:rPr lang="en-US" sz="3600" err="1">
                <a:latin typeface="Arial" charset="0"/>
              </a:rPr>
              <a:t>Trương</a:t>
            </a:r>
            <a:r>
              <a:rPr lang="en-US" sz="3600">
                <a:latin typeface="Arial" charset="0"/>
              </a:rPr>
              <a:t> </a:t>
            </a:r>
            <a:r>
              <a:rPr lang="en-US" sz="3600" err="1">
                <a:latin typeface="Arial" charset="0"/>
              </a:rPr>
              <a:t>Định</a:t>
            </a:r>
            <a:r>
              <a:rPr lang="en-US" sz="3600">
                <a:latin typeface="Arial" charset="0"/>
              </a:rPr>
              <a:t> </a:t>
            </a:r>
            <a:r>
              <a:rPr lang="en-US" sz="3600" err="1">
                <a:latin typeface="Arial" charset="0"/>
              </a:rPr>
              <a:t>đã</a:t>
            </a:r>
            <a:r>
              <a:rPr lang="en-US" sz="3600">
                <a:latin typeface="Arial" charset="0"/>
              </a:rPr>
              <a:t> </a:t>
            </a:r>
            <a:r>
              <a:rPr lang="en-US" sz="3600" err="1">
                <a:latin typeface="Arial" charset="0"/>
              </a:rPr>
              <a:t>làm</a:t>
            </a:r>
            <a:r>
              <a:rPr lang="en-US" sz="3600">
                <a:latin typeface="Arial" charset="0"/>
              </a:rPr>
              <a:t> </a:t>
            </a:r>
            <a:r>
              <a:rPr lang="en-US" sz="3600" err="1">
                <a:latin typeface="Arial" charset="0"/>
              </a:rPr>
              <a:t>gì</a:t>
            </a:r>
            <a:r>
              <a:rPr lang="en-US" sz="3600" smtClean="0">
                <a:latin typeface="Arial" charset="0"/>
              </a:rPr>
              <a:t>?</a:t>
            </a:r>
            <a:endParaRPr lang="en-US" sz="3600">
              <a:latin typeface="Arial" charset="0"/>
            </a:endParaRPr>
          </a:p>
        </p:txBody>
      </p:sp>
      <p:sp>
        <p:nvSpPr>
          <p:cNvPr id="4" name="Rectangle 4"/>
          <p:cNvSpPr txBox="1">
            <a:spLocks noChangeArrowheads="1"/>
          </p:cNvSpPr>
          <p:nvPr/>
        </p:nvSpPr>
        <p:spPr>
          <a:xfrm>
            <a:off x="323850" y="1533525"/>
            <a:ext cx="9334500" cy="1057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3200" i="1" err="1" smtClean="0">
                <a:solidFill>
                  <a:srgbClr val="FF0000"/>
                </a:solidFill>
                <a:latin typeface="Arial" charset="0"/>
              </a:rPr>
              <a:t>Trương</a:t>
            </a:r>
            <a:r>
              <a:rPr lang="en-US" sz="3200" i="1" smtClean="0">
                <a:solidFill>
                  <a:srgbClr val="FF0000"/>
                </a:solidFill>
                <a:latin typeface="Arial" charset="0"/>
              </a:rPr>
              <a:t> </a:t>
            </a:r>
            <a:r>
              <a:rPr lang="en-US" sz="3200" i="1" err="1" smtClean="0">
                <a:solidFill>
                  <a:srgbClr val="FF0000"/>
                </a:solidFill>
                <a:latin typeface="Arial" charset="0"/>
              </a:rPr>
              <a:t>Định</a:t>
            </a:r>
            <a:r>
              <a:rPr lang="en-US" sz="3200" i="1" smtClean="0">
                <a:solidFill>
                  <a:srgbClr val="FF0000"/>
                </a:solidFill>
                <a:latin typeface="Arial" charset="0"/>
              </a:rPr>
              <a:t> </a:t>
            </a:r>
            <a:r>
              <a:rPr lang="en-US" sz="3200" i="1" err="1" smtClean="0">
                <a:solidFill>
                  <a:srgbClr val="FF0000"/>
                </a:solidFill>
                <a:latin typeface="Arial" charset="0"/>
              </a:rPr>
              <a:t>quê</a:t>
            </a:r>
            <a:r>
              <a:rPr lang="en-US" sz="3200" i="1" smtClean="0">
                <a:solidFill>
                  <a:srgbClr val="FF0000"/>
                </a:solidFill>
                <a:latin typeface="Arial" charset="0"/>
              </a:rPr>
              <a:t> ở </a:t>
            </a:r>
            <a:r>
              <a:rPr lang="en-US" sz="3200" i="1" err="1" smtClean="0">
                <a:solidFill>
                  <a:srgbClr val="FF0000"/>
                </a:solidFill>
                <a:latin typeface="Arial" charset="0"/>
              </a:rPr>
              <a:t>Bình</a:t>
            </a:r>
            <a:r>
              <a:rPr lang="en-US" sz="3200" i="1" smtClean="0">
                <a:solidFill>
                  <a:srgbClr val="FF0000"/>
                </a:solidFill>
                <a:latin typeface="Arial" charset="0"/>
              </a:rPr>
              <a:t> </a:t>
            </a:r>
            <a:r>
              <a:rPr lang="en-US" sz="3200" i="1" err="1" smtClean="0">
                <a:solidFill>
                  <a:srgbClr val="FF0000"/>
                </a:solidFill>
                <a:latin typeface="Arial" charset="0"/>
              </a:rPr>
              <a:t>Sơn</a:t>
            </a:r>
            <a:r>
              <a:rPr lang="en-US" sz="3200" i="1" smtClean="0">
                <a:solidFill>
                  <a:srgbClr val="FF0000"/>
                </a:solidFill>
                <a:latin typeface="Arial" charset="0"/>
              </a:rPr>
              <a:t>, </a:t>
            </a:r>
            <a:r>
              <a:rPr lang="en-US" sz="3200" i="1" err="1" smtClean="0">
                <a:solidFill>
                  <a:srgbClr val="FF0000"/>
                </a:solidFill>
                <a:latin typeface="Arial" charset="0"/>
              </a:rPr>
              <a:t>Quãng</a:t>
            </a:r>
            <a:r>
              <a:rPr lang="en-US" sz="3200" i="1" smtClean="0">
                <a:solidFill>
                  <a:srgbClr val="FF0000"/>
                </a:solidFill>
                <a:latin typeface="Arial" charset="0"/>
              </a:rPr>
              <a:t> </a:t>
            </a:r>
            <a:r>
              <a:rPr lang="en-US" sz="3200" i="1" err="1" smtClean="0">
                <a:solidFill>
                  <a:srgbClr val="FF0000"/>
                </a:solidFill>
                <a:latin typeface="Arial" charset="0"/>
              </a:rPr>
              <a:t>Ngãi</a:t>
            </a:r>
            <a:r>
              <a:rPr lang="en-US" sz="3200" i="1" smtClean="0">
                <a:solidFill>
                  <a:srgbClr val="FF0000"/>
                </a:solidFill>
                <a:latin typeface="Arial" charset="0"/>
              </a:rPr>
              <a:t>.</a:t>
            </a:r>
            <a:endParaRPr lang="en-US" sz="3200" i="1">
              <a:solidFill>
                <a:srgbClr val="FF0000"/>
              </a:solidFill>
              <a:latin typeface="Arial" charset="0"/>
            </a:endParaRPr>
          </a:p>
        </p:txBody>
      </p:sp>
      <p:sp>
        <p:nvSpPr>
          <p:cNvPr id="6" name="Rectangle 6"/>
          <p:cNvSpPr>
            <a:spLocks noChangeArrowheads="1"/>
          </p:cNvSpPr>
          <p:nvPr/>
        </p:nvSpPr>
        <p:spPr bwMode="auto">
          <a:xfrm>
            <a:off x="495300" y="3914775"/>
            <a:ext cx="8534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1" hangingPunct="1">
              <a:spcBef>
                <a:spcPct val="20000"/>
              </a:spcBef>
            </a:pPr>
            <a:r>
              <a:rPr lang="en-US" sz="3200" i="1" err="1" smtClean="0">
                <a:solidFill>
                  <a:srgbClr val="FF0000"/>
                </a:solidFill>
                <a:latin typeface="Arial" charset="0"/>
              </a:rPr>
              <a:t>Ngay</a:t>
            </a:r>
            <a:r>
              <a:rPr lang="en-US" sz="3200" i="1" smtClean="0">
                <a:solidFill>
                  <a:srgbClr val="FF0000"/>
                </a:solidFill>
                <a:latin typeface="Arial" charset="0"/>
              </a:rPr>
              <a:t> </a:t>
            </a:r>
            <a:r>
              <a:rPr lang="en-US" sz="3200" i="1" err="1">
                <a:solidFill>
                  <a:srgbClr val="FF0000"/>
                </a:solidFill>
                <a:latin typeface="Arial" charset="0"/>
              </a:rPr>
              <a:t>từ</a:t>
            </a:r>
            <a:r>
              <a:rPr lang="en-US" sz="3200" i="1">
                <a:solidFill>
                  <a:srgbClr val="FF0000"/>
                </a:solidFill>
                <a:latin typeface="Arial" charset="0"/>
              </a:rPr>
              <a:t> </a:t>
            </a:r>
            <a:r>
              <a:rPr lang="en-US" sz="3200" i="1" err="1">
                <a:solidFill>
                  <a:srgbClr val="FF0000"/>
                </a:solidFill>
                <a:latin typeface="Arial" charset="0"/>
              </a:rPr>
              <a:t>khi</a:t>
            </a:r>
            <a:r>
              <a:rPr lang="en-US" sz="3200" i="1">
                <a:solidFill>
                  <a:srgbClr val="FF0000"/>
                </a:solidFill>
                <a:latin typeface="Arial" charset="0"/>
              </a:rPr>
              <a:t> </a:t>
            </a:r>
            <a:r>
              <a:rPr lang="en-US" sz="3200" i="1" err="1">
                <a:solidFill>
                  <a:srgbClr val="FF0000"/>
                </a:solidFill>
                <a:latin typeface="Arial" charset="0"/>
              </a:rPr>
              <a:t>Pháp</a:t>
            </a:r>
            <a:r>
              <a:rPr lang="en-US" sz="3200" i="1">
                <a:solidFill>
                  <a:srgbClr val="FF0000"/>
                </a:solidFill>
                <a:latin typeface="Arial" charset="0"/>
              </a:rPr>
              <a:t> </a:t>
            </a:r>
            <a:r>
              <a:rPr lang="en-US" sz="3200" i="1" err="1">
                <a:solidFill>
                  <a:srgbClr val="FF0000"/>
                </a:solidFill>
                <a:latin typeface="Arial" charset="0"/>
              </a:rPr>
              <a:t>đánh</a:t>
            </a:r>
            <a:r>
              <a:rPr lang="en-US" sz="3200" i="1">
                <a:solidFill>
                  <a:srgbClr val="FF0000"/>
                </a:solidFill>
                <a:latin typeface="Arial" charset="0"/>
              </a:rPr>
              <a:t> </a:t>
            </a:r>
            <a:r>
              <a:rPr lang="en-US" sz="3200" i="1" err="1">
                <a:solidFill>
                  <a:srgbClr val="FF0000"/>
                </a:solidFill>
                <a:latin typeface="Arial" charset="0"/>
              </a:rPr>
              <a:t>Gia</a:t>
            </a:r>
            <a:r>
              <a:rPr lang="en-US" sz="3200" i="1">
                <a:solidFill>
                  <a:srgbClr val="FF0000"/>
                </a:solidFill>
                <a:latin typeface="Arial" charset="0"/>
              </a:rPr>
              <a:t> </a:t>
            </a:r>
            <a:r>
              <a:rPr lang="en-US" sz="3200" i="1" err="1">
                <a:solidFill>
                  <a:srgbClr val="FF0000"/>
                </a:solidFill>
                <a:latin typeface="Arial" charset="0"/>
              </a:rPr>
              <a:t>Định</a:t>
            </a:r>
            <a:r>
              <a:rPr lang="en-US" sz="3200" i="1">
                <a:solidFill>
                  <a:srgbClr val="FF0000"/>
                </a:solidFill>
                <a:latin typeface="Arial" charset="0"/>
              </a:rPr>
              <a:t> </a:t>
            </a:r>
            <a:r>
              <a:rPr lang="en-US" sz="3200" i="1" smtClean="0">
                <a:solidFill>
                  <a:srgbClr val="FF0000"/>
                </a:solidFill>
                <a:latin typeface="Arial" charset="0"/>
              </a:rPr>
              <a:t>(1859</a:t>
            </a:r>
            <a:r>
              <a:rPr lang="en-US" sz="3200" i="1">
                <a:solidFill>
                  <a:srgbClr val="FF0000"/>
                </a:solidFill>
                <a:latin typeface="Arial" charset="0"/>
              </a:rPr>
              <a:t>), </a:t>
            </a:r>
            <a:r>
              <a:rPr lang="en-US" sz="3200" i="1" err="1">
                <a:solidFill>
                  <a:srgbClr val="FF0000"/>
                </a:solidFill>
                <a:latin typeface="Arial" charset="0"/>
              </a:rPr>
              <a:t>Trương</a:t>
            </a:r>
            <a:r>
              <a:rPr lang="en-US" sz="3200" i="1">
                <a:solidFill>
                  <a:srgbClr val="FF0000"/>
                </a:solidFill>
                <a:latin typeface="Arial" charset="0"/>
              </a:rPr>
              <a:t> </a:t>
            </a:r>
            <a:r>
              <a:rPr lang="en-US" sz="3200" i="1" err="1">
                <a:solidFill>
                  <a:srgbClr val="FF0000"/>
                </a:solidFill>
                <a:latin typeface="Arial" charset="0"/>
              </a:rPr>
              <a:t>Định</a:t>
            </a:r>
            <a:r>
              <a:rPr lang="en-US" sz="3200" i="1">
                <a:solidFill>
                  <a:srgbClr val="FF0000"/>
                </a:solidFill>
                <a:latin typeface="Arial" charset="0"/>
              </a:rPr>
              <a:t> </a:t>
            </a:r>
            <a:r>
              <a:rPr lang="en-US" sz="3200" i="1" err="1">
                <a:solidFill>
                  <a:srgbClr val="FF0000"/>
                </a:solidFill>
                <a:latin typeface="Arial" charset="0"/>
              </a:rPr>
              <a:t>đã</a:t>
            </a:r>
            <a:r>
              <a:rPr lang="en-US" sz="3200" i="1">
                <a:solidFill>
                  <a:srgbClr val="FF0000"/>
                </a:solidFill>
                <a:latin typeface="Arial" charset="0"/>
              </a:rPr>
              <a:t> </a:t>
            </a:r>
            <a:r>
              <a:rPr lang="en-US" sz="3200" i="1" err="1">
                <a:solidFill>
                  <a:srgbClr val="FF0000"/>
                </a:solidFill>
                <a:latin typeface="Arial" charset="0"/>
              </a:rPr>
              <a:t>chiêu</a:t>
            </a:r>
            <a:r>
              <a:rPr lang="en-US" sz="3200" i="1">
                <a:solidFill>
                  <a:srgbClr val="FF0000"/>
                </a:solidFill>
                <a:latin typeface="Arial" charset="0"/>
              </a:rPr>
              <a:t> </a:t>
            </a:r>
            <a:r>
              <a:rPr lang="en-US" sz="3200" i="1" err="1">
                <a:solidFill>
                  <a:srgbClr val="FF0000"/>
                </a:solidFill>
                <a:latin typeface="Arial" charset="0"/>
              </a:rPr>
              <a:t>mộ</a:t>
            </a:r>
            <a:r>
              <a:rPr lang="en-US" sz="3200" i="1">
                <a:solidFill>
                  <a:srgbClr val="FF0000"/>
                </a:solidFill>
                <a:latin typeface="Arial" charset="0"/>
              </a:rPr>
              <a:t> </a:t>
            </a:r>
            <a:r>
              <a:rPr lang="en-US" sz="3200" i="1" err="1">
                <a:solidFill>
                  <a:srgbClr val="FF0000"/>
                </a:solidFill>
                <a:latin typeface="Arial" charset="0"/>
              </a:rPr>
              <a:t>nghĩa</a:t>
            </a:r>
            <a:r>
              <a:rPr lang="en-US" sz="3200" i="1">
                <a:solidFill>
                  <a:srgbClr val="FF0000"/>
                </a:solidFill>
                <a:latin typeface="Arial" charset="0"/>
              </a:rPr>
              <a:t> </a:t>
            </a:r>
            <a:r>
              <a:rPr lang="en-US" sz="3200" i="1" err="1">
                <a:solidFill>
                  <a:srgbClr val="FF0000"/>
                </a:solidFill>
                <a:latin typeface="Arial" charset="0"/>
              </a:rPr>
              <a:t>binh</a:t>
            </a:r>
            <a:r>
              <a:rPr lang="en-US" sz="3200" i="1">
                <a:solidFill>
                  <a:srgbClr val="FF0000"/>
                </a:solidFill>
                <a:latin typeface="Arial" charset="0"/>
              </a:rPr>
              <a:t> </a:t>
            </a:r>
            <a:r>
              <a:rPr lang="en-US" sz="3200" i="1" err="1">
                <a:solidFill>
                  <a:srgbClr val="FF0000"/>
                </a:solidFill>
                <a:latin typeface="Arial" charset="0"/>
              </a:rPr>
              <a:t>đánh</a:t>
            </a:r>
            <a:r>
              <a:rPr lang="en-US" sz="3200" i="1">
                <a:solidFill>
                  <a:srgbClr val="FF0000"/>
                </a:solidFill>
                <a:latin typeface="Arial" charset="0"/>
              </a:rPr>
              <a:t> </a:t>
            </a:r>
            <a:r>
              <a:rPr lang="en-US" sz="3200" i="1" err="1">
                <a:solidFill>
                  <a:srgbClr val="FF0000"/>
                </a:solidFill>
                <a:latin typeface="Arial" charset="0"/>
              </a:rPr>
              <a:t>Pháp</a:t>
            </a:r>
            <a:r>
              <a:rPr lang="en-US" sz="3200" i="1">
                <a:solidFill>
                  <a:srgbClr val="FF0000"/>
                </a:solidFill>
                <a:latin typeface="Arial" charset="0"/>
              </a:rPr>
              <a:t>.</a:t>
            </a:r>
          </a:p>
        </p:txBody>
      </p:sp>
    </p:spTree>
    <p:extLst>
      <p:ext uri="{BB962C8B-B14F-4D97-AF65-F5344CB8AC3E}">
        <p14:creationId xmlns="" xmlns:p14="http://schemas.microsoft.com/office/powerpoint/2010/main" val="12205486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1+ppt_w/2"/>
                                          </p:val>
                                        </p:tav>
                                      </p:tavLst>
                                    </p:anim>
                                    <p:anim calcmode="lin" valueType="num">
                                      <p:cBhvr additive="base">
                                        <p:cTn id="13" dur="500"/>
                                        <p:tgtEl>
                                          <p:spTgt spid="4"/>
                                        </p:tgtEl>
                                        <p:attrNameLst>
                                          <p:attrName>ppt_y</p:attrName>
                                        </p:attrNameLst>
                                      </p:cBhvr>
                                      <p:tavLst>
                                        <p:tav tm="0">
                                          <p:val>
                                            <p:strVal val="ppt_y"/>
                                          </p:val>
                                        </p:tav>
                                        <p:tav tm="100000">
                                          <p:val>
                                            <p:strVal val="ppt_y"/>
                                          </p:val>
                                        </p:tav>
                                      </p:tavLst>
                                    </p:anim>
                                    <p:set>
                                      <p:cBhvr>
                                        <p:cTn id="14" dur="1" fill="hold">
                                          <p:stCondLst>
                                            <p:cond delay="499"/>
                                          </p:stCondLst>
                                        </p:cTn>
                                        <p:tgtEl>
                                          <p:spTgt spid="4"/>
                                        </p:tgtEl>
                                        <p:attrNameLst>
                                          <p:attrName>style.visibility</p:attrName>
                                        </p:attrNameLst>
                                      </p:cBhvr>
                                      <p:to>
                                        <p:strVal val="hidden"/>
                                      </p:to>
                                    </p:set>
                                  </p:childTnLst>
                                </p:cTn>
                              </p:par>
                              <p:par>
                                <p:cTn id="15" presetID="2" presetClass="exit" presetSubtype="2" fill="hold" grpId="2" nodeType="with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1+ppt_w/2"/>
                                          </p:val>
                                        </p:tav>
                                      </p:tavLst>
                                    </p:anim>
                                    <p:anim calcmode="lin" valueType="num">
                                      <p:cBhvr additive="base">
                                        <p:cTn id="17" dur="500"/>
                                        <p:tgtEl>
                                          <p:spTgt spid="4"/>
                                        </p:tgtEl>
                                        <p:attrNameLst>
                                          <p:attrName>ppt_y</p:attrName>
                                        </p:attrNameLst>
                                      </p:cBhvr>
                                      <p:tavLst>
                                        <p:tav tm="0">
                                          <p:val>
                                            <p:strVal val="ppt_y"/>
                                          </p:val>
                                        </p:tav>
                                        <p:tav tm="100000">
                                          <p:val>
                                            <p:strVal val="ppt_y"/>
                                          </p:val>
                                        </p:tav>
                                      </p:tavLst>
                                    </p:anim>
                                    <p:set>
                                      <p:cBhvr>
                                        <p:cTn id="18" dur="1" fill="hold">
                                          <p:stCondLst>
                                            <p:cond delay="499"/>
                                          </p:stCondLst>
                                        </p:cTn>
                                        <p:tgtEl>
                                          <p:spTgt spid="4"/>
                                        </p:tgtEl>
                                        <p:attrNameLst>
                                          <p:attrName>style.visibility</p:attrName>
                                        </p:attrNameLst>
                                      </p:cBhvr>
                                      <p:to>
                                        <p:strVal val="hidden"/>
                                      </p:to>
                                    </p:set>
                                  </p:childTnLst>
                                </p:cTn>
                              </p:par>
                              <p:par>
                                <p:cTn id="19" presetID="2" presetClass="exit" presetSubtype="2" fill="hold" grpId="0" nodeType="withEffect">
                                  <p:stCondLst>
                                    <p:cond delay="0"/>
                                  </p:stCondLst>
                                  <p:childTnLst>
                                    <p:anim calcmode="lin" valueType="num">
                                      <p:cBhvr additive="base">
                                        <p:cTn id="20" dur="500"/>
                                        <p:tgtEl>
                                          <p:spTgt spid="76804">
                                            <p:txEl>
                                              <p:pRg st="0" end="0"/>
                                            </p:txEl>
                                          </p:spTgt>
                                        </p:tgtEl>
                                        <p:attrNameLst>
                                          <p:attrName>ppt_x</p:attrName>
                                        </p:attrNameLst>
                                      </p:cBhvr>
                                      <p:tavLst>
                                        <p:tav tm="0">
                                          <p:val>
                                            <p:strVal val="ppt_x"/>
                                          </p:val>
                                        </p:tav>
                                        <p:tav tm="100000">
                                          <p:val>
                                            <p:strVal val="1+ppt_w/2"/>
                                          </p:val>
                                        </p:tav>
                                      </p:tavLst>
                                    </p:anim>
                                    <p:anim calcmode="lin" valueType="num">
                                      <p:cBhvr additive="base">
                                        <p:cTn id="21" dur="500"/>
                                        <p:tgtEl>
                                          <p:spTgt spid="76804">
                                            <p:txEl>
                                              <p:pRg st="0" end="0"/>
                                            </p:txEl>
                                          </p:spTgt>
                                        </p:tgtEl>
                                        <p:attrNameLst>
                                          <p:attrName>ppt_y</p:attrName>
                                        </p:attrNameLst>
                                      </p:cBhvr>
                                      <p:tavLst>
                                        <p:tav tm="0">
                                          <p:val>
                                            <p:strVal val="ppt_y"/>
                                          </p:val>
                                        </p:tav>
                                        <p:tav tm="100000">
                                          <p:val>
                                            <p:strVal val="ppt_y"/>
                                          </p:val>
                                        </p:tav>
                                      </p:tavLst>
                                    </p:anim>
                                    <p:set>
                                      <p:cBhvr>
                                        <p:cTn id="22" dur="1" fill="hold">
                                          <p:stCondLst>
                                            <p:cond delay="499"/>
                                          </p:stCondLst>
                                        </p:cTn>
                                        <p:tgtEl>
                                          <p:spTgt spid="76804">
                                            <p:txEl>
                                              <p:pRg st="0" end="0"/>
                                            </p:txEl>
                                          </p:spTgt>
                                        </p:tgtEl>
                                        <p:attrNameLst>
                                          <p:attrName>style.visibility</p:attrName>
                                        </p:attrNameLst>
                                      </p:cBhvr>
                                      <p:to>
                                        <p:strVal val="hidden"/>
                                      </p:to>
                                    </p:set>
                                  </p:childTnLst>
                                </p:cTn>
                              </p:par>
                            </p:childTnLst>
                          </p:cTn>
                        </p:par>
                        <p:par>
                          <p:cTn id="23" fill="hold">
                            <p:stCondLst>
                              <p:cond delay="500"/>
                            </p:stCondLst>
                            <p:childTnLst>
                              <p:par>
                                <p:cTn id="24" presetID="6" presetClass="entr" presetSubtype="16" fill="hold" grpId="0" nodeType="afterEffect">
                                  <p:stCondLst>
                                    <p:cond delay="0"/>
                                  </p:stCondLst>
                                  <p:childTnLst>
                                    <p:set>
                                      <p:cBhvr>
                                        <p:cTn id="25" dur="1" fill="hold">
                                          <p:stCondLst>
                                            <p:cond delay="0"/>
                                          </p:stCondLst>
                                        </p:cTn>
                                        <p:tgtEl>
                                          <p:spTgt spid="76806"/>
                                        </p:tgtEl>
                                        <p:attrNameLst>
                                          <p:attrName>style.visibility</p:attrName>
                                        </p:attrNameLst>
                                      </p:cBhvr>
                                      <p:to>
                                        <p:strVal val="visible"/>
                                      </p:to>
                                    </p:set>
                                    <p:animEffect transition="in" filter="circle(in)">
                                      <p:cBhvr>
                                        <p:cTn id="26" dur="2000"/>
                                        <p:tgtEl>
                                          <p:spTgt spid="7680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build="p"/>
      <p:bldP spid="76806" grpId="0"/>
      <p:bldP spid="4" grpId="0"/>
      <p:bldP spid="4" grpId="1"/>
      <p:bldP spid="4" grpId="2"/>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064758"/>
            <a:ext cx="6934200" cy="1569660"/>
          </a:xfrm>
          <a:prstGeom prst="rect">
            <a:avLst/>
          </a:prstGeom>
          <a:noFill/>
        </p:spPr>
        <p:txBody>
          <a:bodyPr wrap="square" rtlCol="0">
            <a:spAutoFit/>
          </a:bodyPr>
          <a:lstStyle/>
          <a:p>
            <a:pPr marL="342900" indent="-342900">
              <a:buAutoNum type="arabicPeriod"/>
            </a:pPr>
            <a:r>
              <a:rPr lang="en-US" sz="3200" smtClean="0">
                <a:solidFill>
                  <a:srgbClr val="000099"/>
                </a:solidFill>
              </a:rPr>
              <a:t> Giới thiệu về Trương Định</a:t>
            </a:r>
          </a:p>
          <a:p>
            <a:r>
              <a:rPr lang="en-US" sz="3200" smtClean="0">
                <a:solidFill>
                  <a:srgbClr val="000099"/>
                </a:solidFill>
              </a:rPr>
              <a:t>- Quê ở Bình Sơn, tỉnh Quảng Ngãi</a:t>
            </a:r>
          </a:p>
          <a:p>
            <a:r>
              <a:rPr lang="en-US" sz="3200" smtClean="0">
                <a:solidFill>
                  <a:srgbClr val="000099"/>
                </a:solidFill>
              </a:rPr>
              <a:t>- Theo cha vào Tân An lập nghiệp.</a:t>
            </a:r>
            <a:endParaRPr lang="en-US" sz="3200">
              <a:solidFill>
                <a:srgbClr val="000099"/>
              </a:solidFill>
            </a:endParaRPr>
          </a:p>
        </p:txBody>
      </p:sp>
      <p:pic>
        <p:nvPicPr>
          <p:cNvPr id="4" name="Picture 3" descr="chan dung t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10803" y="457200"/>
            <a:ext cx="2819400" cy="288347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510889" y="3386114"/>
            <a:ext cx="4114800" cy="523220"/>
          </a:xfrm>
          <a:prstGeom prst="rect">
            <a:avLst/>
          </a:prstGeom>
          <a:noFill/>
        </p:spPr>
        <p:txBody>
          <a:bodyPr wrap="square" rtlCol="0">
            <a:spAutoFit/>
          </a:bodyPr>
          <a:lstStyle/>
          <a:p>
            <a:r>
              <a:rPr lang="en-US" sz="2800" smtClean="0"/>
              <a:t>(1820 – 1864)</a:t>
            </a:r>
            <a:endParaRPr lang="en-US" sz="2800"/>
          </a:p>
        </p:txBody>
      </p:sp>
    </p:spTree>
    <p:extLst>
      <p:ext uri="{BB962C8B-B14F-4D97-AF65-F5344CB8AC3E}">
        <p14:creationId xmlns="" xmlns:p14="http://schemas.microsoft.com/office/powerpoint/2010/main" val="4249360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24722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221" y="1146413"/>
            <a:ext cx="8382000" cy="523220"/>
          </a:xfrm>
          <a:prstGeom prst="rect">
            <a:avLst/>
          </a:prstGeom>
          <a:noFill/>
        </p:spPr>
        <p:txBody>
          <a:bodyPr wrap="square" rtlCol="0">
            <a:spAutoFit/>
          </a:bodyPr>
          <a:lstStyle/>
          <a:p>
            <a:r>
              <a:rPr lang="en-US" sz="2800" smtClean="0">
                <a:solidFill>
                  <a:srgbClr val="002060"/>
                </a:solidFill>
              </a:rPr>
              <a:t>1. Vì sao Trương Định phải băn khoăn suy nghĩ?</a:t>
            </a:r>
            <a:endParaRPr lang="en-US" sz="2800">
              <a:solidFill>
                <a:srgbClr val="002060"/>
              </a:solidFill>
            </a:endParaRPr>
          </a:p>
        </p:txBody>
      </p:sp>
      <p:sp>
        <p:nvSpPr>
          <p:cNvPr id="5" name="Rectangle 4"/>
          <p:cNvSpPr>
            <a:spLocks noChangeArrowheads="1"/>
          </p:cNvSpPr>
          <p:nvPr/>
        </p:nvSpPr>
        <p:spPr bwMode="auto">
          <a:xfrm>
            <a:off x="304800" y="1701478"/>
            <a:ext cx="8763000" cy="129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eaLnBrk="1" hangingPunct="1">
              <a:lnSpc>
                <a:spcPct val="90000"/>
              </a:lnSpc>
            </a:pPr>
            <a:r>
              <a:rPr lang="en-US" sz="2800" smtClean="0">
                <a:solidFill>
                  <a:srgbClr val="002060"/>
                </a:solidFill>
              </a:rPr>
              <a:t>2. Để </a:t>
            </a:r>
            <a:r>
              <a:rPr lang="en-US" sz="2800">
                <a:solidFill>
                  <a:srgbClr val="002060"/>
                </a:solidFill>
              </a:rPr>
              <a:t>tách Trương </a:t>
            </a:r>
            <a:r>
              <a:rPr lang="en-US" sz="2800" smtClean="0">
                <a:solidFill>
                  <a:srgbClr val="002060"/>
                </a:solidFill>
              </a:rPr>
              <a:t>Định </a:t>
            </a:r>
            <a:r>
              <a:rPr lang="en-US" sz="2800">
                <a:solidFill>
                  <a:srgbClr val="002060"/>
                </a:solidFill>
              </a:rPr>
              <a:t>ra khỏi phong trào đấu tranh của nhân dân, triều đình nhà Nguyễn đã làm gì?</a:t>
            </a:r>
          </a:p>
        </p:txBody>
      </p:sp>
      <p:sp>
        <p:nvSpPr>
          <p:cNvPr id="6" name="Rectangle 5"/>
          <p:cNvSpPr>
            <a:spLocks noChangeArrowheads="1"/>
          </p:cNvSpPr>
          <p:nvPr/>
        </p:nvSpPr>
        <p:spPr bwMode="auto">
          <a:xfrm>
            <a:off x="457200" y="2971800"/>
            <a:ext cx="83058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rgbClr val="FF0000"/>
              </a:buClr>
              <a:buFont typeface="Wingdings" pitchFamily="2" charset="2"/>
              <a:buChar char="v"/>
            </a:pPr>
            <a:r>
              <a:rPr lang="en-US" sz="2800" i="1">
                <a:solidFill>
                  <a:srgbClr val="FF0000"/>
                </a:solidFill>
                <a:latin typeface="Arial" charset="0"/>
              </a:rPr>
              <a:t>Triều đình nhà Nguyễn ban lệnh buộc Trương Định giải tán lực lượng và thăng chức làm lãnh binh ở An Giang.</a:t>
            </a:r>
          </a:p>
        </p:txBody>
      </p:sp>
      <p:sp>
        <p:nvSpPr>
          <p:cNvPr id="7" name="Rectangle 6"/>
          <p:cNvSpPr>
            <a:spLocks noChangeArrowheads="1"/>
          </p:cNvSpPr>
          <p:nvPr/>
        </p:nvSpPr>
        <p:spPr bwMode="auto">
          <a:xfrm>
            <a:off x="533400" y="4419600"/>
            <a:ext cx="81534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eaLnBrk="1" hangingPunct="1">
              <a:lnSpc>
                <a:spcPct val="90000"/>
              </a:lnSpc>
            </a:pPr>
            <a:r>
              <a:rPr lang="en-US" sz="2800">
                <a:solidFill>
                  <a:srgbClr val="002060"/>
                </a:solidFill>
                <a:latin typeface="Arial" charset="0"/>
              </a:rPr>
              <a:t>Em hiểu </a:t>
            </a:r>
            <a:r>
              <a:rPr lang="en-US" sz="2800" b="1" i="1">
                <a:solidFill>
                  <a:srgbClr val="002060"/>
                </a:solidFill>
                <a:latin typeface="Arial" charset="0"/>
              </a:rPr>
              <a:t>lãnh binh </a:t>
            </a:r>
            <a:r>
              <a:rPr lang="en-US" sz="2800">
                <a:solidFill>
                  <a:srgbClr val="002060"/>
                </a:solidFill>
                <a:latin typeface="Arial" charset="0"/>
              </a:rPr>
              <a:t>là người làm chức vụ gì?</a:t>
            </a:r>
          </a:p>
        </p:txBody>
      </p:sp>
    </p:spTree>
    <p:extLst>
      <p:ext uri="{BB962C8B-B14F-4D97-AF65-F5344CB8AC3E}">
        <p14:creationId xmlns="" xmlns:p14="http://schemas.microsoft.com/office/powerpoint/2010/main" val="6600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381000"/>
            <a:ext cx="8229600"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eaLnBrk="1" hangingPunct="1">
              <a:lnSpc>
                <a:spcPct val="90000"/>
              </a:lnSpc>
            </a:pPr>
            <a:r>
              <a:rPr lang="en-US" sz="3200">
                <a:solidFill>
                  <a:srgbClr val="002060"/>
                </a:solidFill>
                <a:latin typeface="Arial" charset="0"/>
              </a:rPr>
              <a:t>Được thăng chức nhưng tại sao ông lại băn khoăn, suy nghĩ?</a:t>
            </a:r>
          </a:p>
        </p:txBody>
      </p:sp>
      <p:sp>
        <p:nvSpPr>
          <p:cNvPr id="8" name="Rectangle 7"/>
          <p:cNvSpPr>
            <a:spLocks noChangeArrowheads="1"/>
          </p:cNvSpPr>
          <p:nvPr/>
        </p:nvSpPr>
        <p:spPr bwMode="auto">
          <a:xfrm>
            <a:off x="457200" y="1981200"/>
            <a:ext cx="8229600"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342900" indent="-342900" algn="just" eaLnBrk="1" hangingPunct="1">
              <a:spcBef>
                <a:spcPct val="20000"/>
              </a:spcBef>
              <a:buClr>
                <a:srgbClr val="FF0000"/>
              </a:buClr>
              <a:buFont typeface="Wingdings" pitchFamily="2" charset="2"/>
              <a:buChar char="v"/>
            </a:pPr>
            <a:r>
              <a:rPr lang="en-US" sz="2800" i="1">
                <a:solidFill>
                  <a:srgbClr val="FF0000"/>
                </a:solidFill>
                <a:latin typeface="Arial" charset="0"/>
              </a:rPr>
              <a:t>Vì làm quan thì phải tuân lệnh vua nếu không thì chịu tội phản nghịch. Song nếu để đất đai của tổ tiên, dân chúng rơi vào tay giặc thì lòng ông không yên, mặt khác dân chúng và nghĩa quân không muốn giải tán lực lượng. Giữa lệnh vua và lòng yêu nước thương dân, Trương </a:t>
            </a:r>
            <a:r>
              <a:rPr lang="en-US" sz="2800" i="1" smtClean="0">
                <a:solidFill>
                  <a:srgbClr val="FF0000"/>
                </a:solidFill>
                <a:latin typeface="Arial" charset="0"/>
              </a:rPr>
              <a:t>Định </a:t>
            </a:r>
            <a:r>
              <a:rPr lang="en-US" sz="2800" i="1">
                <a:solidFill>
                  <a:srgbClr val="FF0000"/>
                </a:solidFill>
                <a:latin typeface="Arial" charset="0"/>
              </a:rPr>
              <a:t>chưa biết làm thế nào cho phải lẽ.</a:t>
            </a:r>
          </a:p>
        </p:txBody>
      </p:sp>
    </p:spTree>
    <p:extLst>
      <p:ext uri="{BB962C8B-B14F-4D97-AF65-F5344CB8AC3E}">
        <p14:creationId xmlns="" xmlns:p14="http://schemas.microsoft.com/office/powerpoint/2010/main" val="57050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0567" y="228600"/>
            <a:ext cx="8614833" cy="6461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372514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ịch sử&amp;quot;&quot;/&gt;&lt;property id=&quot;20307&quot; value=&quot;257&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6&quot;/&gt;&lt;property id=&quot;20307&quot; value=&quot;258&quot;/&gt;&lt;/object&gt;&lt;object type=&quot;3&quot; unique_id=&quot;10039&quot;&gt;&lt;property id=&quot;20148&quot; value=&quot;5&quot;/&gt;&lt;property id=&quot;20300&quot; value=&quot;Slide 4&quot;/&gt;&lt;property id=&quot;20307&quot; value=&quot;261&quot;/&gt;&lt;/object&gt;&lt;object type=&quot;3&quot; unique_id=&quot;10104&quot;&gt;&lt;property id=&quot;20148&quot; value=&quot;5&quot;/&gt;&lt;property id=&quot;20300&quot; value=&quot;Slide 14&quot;/&gt;&lt;property id=&quot;20307&quot; value=&quot;262&quot;/&gt;&lt;/object&gt;&lt;object type=&quot;3&quot; unique_id=&quot;10105&quot;&gt;&lt;property id=&quot;20148&quot; value=&quot;5&quot;/&gt;&lt;property id=&quot;20300&quot; value=&quot;Slide 7&quot;/&gt;&lt;property id=&quot;20307&quot; value=&quot;264&quot;/&gt;&lt;/object&gt;&lt;object type=&quot;3&quot; unique_id=&quot;10107&quot;&gt;&lt;property id=&quot;20148&quot; value=&quot;5&quot;/&gt;&lt;property id=&quot;20300&quot; value=&quot;Slide 8&quot;/&gt;&lt;property id=&quot;20307&quot; value=&quot;265&quot;/&gt;&lt;/object&gt;&lt;object type=&quot;3&quot; unique_id=&quot;10176&quot;&gt;&lt;property id=&quot;20148&quot; value=&quot;5&quot;/&gt;&lt;property id=&quot;20300&quot; value=&quot;Slide 9&quot;/&gt;&lt;property id=&quot;20307&quot; value=&quot;266&quot;/&gt;&lt;/object&gt;&lt;object type=&quot;3&quot; unique_id=&quot;10177&quot;&gt;&lt;property id=&quot;20148&quot; value=&quot;5&quot;/&gt;&lt;property id=&quot;20300&quot; value=&quot;Slide 10&quot;/&gt;&lt;property id=&quot;20307&quot; value=&quot;267&quot;/&gt;&lt;/object&gt;&lt;object type=&quot;3&quot; unique_id=&quot;10178&quot;&gt;&lt;property id=&quot;20148&quot; value=&quot;5&quot;/&gt;&lt;property id=&quot;20300&quot; value=&quot;Slide 11&quot;/&gt;&lt;property id=&quot;20307&quot; value=&quot;268&quot;/&gt;&lt;/object&gt;&lt;object type=&quot;3&quot; unique_id=&quot;10210&quot;&gt;&lt;property id=&quot;20148&quot; value=&quot;5&quot;/&gt;&lt;property id=&quot;20300&quot; value=&quot;Slide 12&quot;/&gt;&lt;property id=&quot;20307&quot; value=&quot;270&quot;/&gt;&lt;/object&gt;&lt;object type=&quot;3&quot; unique_id=&quot;10211&quot;&gt;&lt;property id=&quot;20148&quot; value=&quot;5&quot;/&gt;&lt;property id=&quot;20300&quot; value=&quot;Slide 13&quot;/&gt;&lt;property id=&quot;20307&quot; value=&quot;271&quot;/&gt;&lt;/object&gt;&lt;object type=&quot;3&quot; unique_id=&quot;10326&quot;&gt;&lt;property id=&quot;20148&quot; value=&quot;5&quot;/&gt;&lt;property id=&quot;20300&quot; value=&quot;Slide 5&quot;/&gt;&lt;property id=&quot;20307&quot; value=&quot;274&quot;/&gt;&lt;/object&gt;&lt;object type=&quot;3&quot; unique_id=&quot;10327&quot;&gt;&lt;property id=&quot;20148&quot; value=&quot;5&quot;/&gt;&lt;property id=&quot;20300&quot; value=&quot;Slide 15&quot;/&gt;&lt;property id=&quot;20307&quot; value=&quot;272&quot;/&gt;&lt;/object&gt;&lt;object type=&quot;3&quot; unique_id=&quot;10328&quot;&gt;&lt;property id=&quot;20148&quot; value=&quot;5&quot;/&gt;&lt;property id=&quot;20300&quot; value=&quot;Slide 17&quot;/&gt;&lt;property id=&quot;20307&quot; value=&quot;273&quot;/&gt;&lt;/object&gt;&lt;object type=&quot;3&quot; unique_id=&quot;10347&quot;&gt;&lt;property id=&quot;20148&quot; value=&quot;5&quot;/&gt;&lt;property id=&quot;20300&quot; value=&quot;Slide 16&quot;/&gt;&lt;property id=&quot;20307&quot; value=&quot;275&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555</Words>
  <Application>Microsoft Office PowerPoint</Application>
  <PresentationFormat>On-screen Show (4:3)</PresentationFormat>
  <Paragraphs>45</Paragraphs>
  <Slides>17</Slides>
  <Notes>0</Notes>
  <HiddenSlides>0</HiddenSlides>
  <MMClips>3</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Waveform</vt:lpstr>
      <vt:lpstr>Lịch sử</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dc:title>
  <dc:creator/>
  <cp:lastModifiedBy>Admin</cp:lastModifiedBy>
  <cp:revision>27</cp:revision>
  <dcterms:created xsi:type="dcterms:W3CDTF">2006-08-16T00:00:00Z</dcterms:created>
  <dcterms:modified xsi:type="dcterms:W3CDTF">2016-09-07T08:28:01Z</dcterms:modified>
</cp:coreProperties>
</file>