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322" r:id="rId2"/>
    <p:sldId id="319" r:id="rId3"/>
    <p:sldId id="327" r:id="rId4"/>
    <p:sldId id="328" r:id="rId5"/>
    <p:sldId id="329" r:id="rId6"/>
    <p:sldId id="333" r:id="rId7"/>
    <p:sldId id="331" r:id="rId8"/>
    <p:sldId id="332" r:id="rId9"/>
    <p:sldId id="325" r:id="rId10"/>
    <p:sldId id="326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CC"/>
    <a:srgbClr val="3333FF"/>
    <a:srgbClr val="FF3399"/>
    <a:srgbClr val="66FF33"/>
    <a:srgbClr val="FF3300"/>
    <a:srgbClr val="990099"/>
    <a:srgbClr val="CC66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65" autoAdjust="0"/>
    <p:restoredTop sz="94660"/>
  </p:normalViewPr>
  <p:slideViewPr>
    <p:cSldViewPr>
      <p:cViewPr>
        <p:scale>
          <a:sx n="50" d="100"/>
          <a:sy n="50" d="100"/>
        </p:scale>
        <p:origin x="-10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D7F76B-0C1D-4109-8F43-DEC8F515CE24}" type="datetimeFigureOut">
              <a:rPr lang="en-US"/>
              <a:pPr>
                <a:defRPr/>
              </a:pPr>
              <a:t>11/9/2018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BF040E-DC17-478A-A59C-57B6F81DB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AFE-BE0F-4A90-96F8-4F6E38259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AE024-2ED2-4F7A-9483-7E8D0912E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683B5-A82F-48FC-9B1A-0A55FF0D7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67EEC-3122-4A96-B66F-236984857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676A0-960E-48D4-B3F5-227F8E50B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895F9-36CD-4722-A630-76A13FCFB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933AD-8406-41BE-BA61-6075788C2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CD8A8-8B55-4237-A6E6-910C141A8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22E07-8DF3-4985-9D8F-C8472C60D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E453-736F-47F9-90E7-003090C21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1A797-A6F2-48CA-B05F-7F8C78111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B90A2F-6C41-4938-ACF1-1FFBF4CF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Em%20yeu%20truong%20em%20-%20Be%20Hong%20Ngoc%20%5bNCT%204541042412%5d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CC">
                  <a:alpha val="56000"/>
                </a:srgbClr>
              </a:gs>
              <a:gs pos="100000">
                <a:srgbClr val="FFFFE5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1" name="Picture 3" descr="blumen-pflanzen1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4343400"/>
            <a:ext cx="5576888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blumen-pflanzen0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380094">
            <a:off x="8153400" y="0"/>
            <a:ext cx="1219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1187450" y="539750"/>
            <a:ext cx="6829425" cy="55721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TẬP THỂ LỚP </a:t>
            </a:r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4C </a:t>
            </a:r>
            <a:r>
              <a:rPr lang="en-US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CHÀO MỪNG CÁC THẦY CÔ GIÁO TỚI THĂM LỚP DỰ GIỜ</a:t>
            </a: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2895600" y="1447800"/>
            <a:ext cx="3810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MÔN </a:t>
            </a:r>
            <a:r>
              <a:rPr lang="en-US" b="1" kern="10" dirty="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 </a:t>
            </a: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3733800" y="21336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LỚP 4</a:t>
            </a:r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1476375" y="2971800"/>
            <a:ext cx="6324600" cy="465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TH  </a:t>
            </a:r>
            <a:r>
              <a:rPr lang="en-US" b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LÝ THƯỜNG KIỆT</a:t>
            </a:r>
            <a:endParaRPr lang="en-US" b="1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45791" dir="2021404" algn="ctr" rotWithShape="0">
                  <a:srgbClr val="B2B2B2">
                    <a:alpha val="7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2743200" y="3733800"/>
            <a:ext cx="37338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err="1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Giáo</a:t>
            </a:r>
            <a:r>
              <a:rPr lang="en-US" b="1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kern="10" dirty="0" err="1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viên</a:t>
            </a:r>
            <a:r>
              <a:rPr lang="en-US" b="1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b="1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Hà</a:t>
            </a:r>
            <a:r>
              <a:rPr lang="en-US" b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Thanh</a:t>
            </a:r>
            <a:r>
              <a:rPr lang="en-US" b="1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kern="10" dirty="0" err="1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Huyền</a:t>
            </a:r>
            <a:endParaRPr lang="en-US" b="1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8" name="Picture 10" descr="blumen-pflanzen0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741971">
            <a:off x="-202407" y="5855494"/>
            <a:ext cx="12160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blumen-pflanzen0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288133">
            <a:off x="-128587" y="65087"/>
            <a:ext cx="12065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blumen-pflanzen0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163879">
            <a:off x="8018463" y="5926137"/>
            <a:ext cx="1219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Frames PPT 0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7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875713" y="152400"/>
            <a:ext cx="268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7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7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  <p:bldP spid="6151" grpId="0" animBg="1"/>
      <p:bldP spid="6152" grpId="0" animBg="1"/>
      <p:bldP spid="61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FIREWRK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0213" y="3649663"/>
            <a:ext cx="3568700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228600" y="5086350"/>
            <a:ext cx="20002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581900" y="5116513"/>
            <a:ext cx="1562100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838200" y="1066800"/>
            <a:ext cx="7620000" cy="67881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5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Kính chúc quý thầy cô mạnh khỏe!</a:t>
            </a:r>
          </a:p>
        </p:txBody>
      </p:sp>
      <p:pic>
        <p:nvPicPr>
          <p:cNvPr id="21510" name="Picture 7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470775" y="3175"/>
            <a:ext cx="16764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8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137318" y="137318"/>
            <a:ext cx="198120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6921" name="Em yeu truong em - Be Hong Ngoc [NCT 4541042412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09600" y="609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WordArt 5"/>
          <p:cNvSpPr>
            <a:spLocks noChangeArrowheads="1" noChangeShapeType="1" noTextEdit="1"/>
          </p:cNvSpPr>
          <p:nvPr/>
        </p:nvSpPr>
        <p:spPr bwMode="auto">
          <a:xfrm>
            <a:off x="1858963" y="1981200"/>
            <a:ext cx="5791200" cy="67881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5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Chúc các em chăm ngoan học giỏi!</a:t>
            </a:r>
            <a:endParaRPr lang="en-US" sz="54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692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696200" cy="762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49: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14400" y="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32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04800" y="14478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241 324 </a:t>
            </a:r>
            <a: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 = ?</a:t>
            </a:r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Box 8"/>
          <p:cNvSpPr txBox="1">
            <a:spLocks noChangeArrowheads="1"/>
          </p:cNvSpPr>
          <p:nvPr/>
        </p:nvSpPr>
        <p:spPr bwMode="auto">
          <a:xfrm>
            <a:off x="1828800" y="193357"/>
            <a:ext cx="5638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Toán</a:t>
            </a:r>
            <a:endParaRPr lang="en-US" sz="2600" b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0" name="Picture 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04800" y="40386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136 204 </a:t>
            </a:r>
            <a:r>
              <a:rPr lang="en-US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 = ?</a:t>
            </a:r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/>
      <p:bldP spid="410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2400" y="0"/>
            <a:ext cx="2971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a)  241 324 x  2 = ?</a:t>
            </a: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2400" y="458450"/>
            <a:ext cx="2438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altLang="vi-VN" sz="2200" b="1" dirty="0" smtClean="0">
                <a:latin typeface="Arial" pitchFamily="34" charset="0"/>
                <a:cs typeface="Arial" pitchFamily="34" charset="0"/>
              </a:rPr>
              <a:t>2 4 1 3 2 4</a:t>
            </a:r>
            <a:endParaRPr lang="en-US" altLang="vi-VN" sz="22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     </a:t>
            </a:r>
          </a:p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              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9600" y="1371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191000" y="0"/>
            <a:ext cx="58674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altLang="vi-VN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altLang="vi-VN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8.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6,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6.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2,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2.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8.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+2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4, </a:t>
            </a:r>
            <a:r>
              <a:rPr lang="en-US" altLang="vi-VN" sz="2000" b="1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4.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28600" y="2133600"/>
            <a:ext cx="419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241 324 x 2  =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905000" y="2133600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482 648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828800" y="602159"/>
            <a:ext cx="68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     2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81000" y="685800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>
                <a:latin typeface="Arial" pitchFamily="34" charset="0"/>
                <a:cs typeface="Arial" pitchFamily="34" charset="0"/>
              </a:rPr>
              <a:t>x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828800" y="1397913"/>
            <a:ext cx="304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600200" y="1397913"/>
            <a:ext cx="304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371600" y="1397913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127125" y="1397913"/>
            <a:ext cx="3968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sz="2200" b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914400" y="1397913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685800" y="1397913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0" y="3372684"/>
            <a:ext cx="3200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vi-VN" sz="22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b) 136 204  x 4  = ? </a:t>
            </a: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04800" y="3837563"/>
            <a:ext cx="2438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altLang="vi-VN" sz="2200" b="1" dirty="0" smtClean="0">
                <a:latin typeface="Arial" pitchFamily="34" charset="0"/>
                <a:cs typeface="Arial" pitchFamily="34" charset="0"/>
              </a:rPr>
              <a:t>1 3 6 2 0 4</a:t>
            </a:r>
            <a:endParaRPr lang="en-US" altLang="vi-VN" sz="22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altLang="vi-VN" sz="22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</a:t>
            </a: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762000" y="4826913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2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962400" y="3276600"/>
            <a:ext cx="6096000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altLang="vi-VN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alt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+ 4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16,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0,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8,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8.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24,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12,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14, </a:t>
            </a:r>
            <a:endParaRPr lang="en-US" altLang="vi-VN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altLang="vi-VN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pPr>
              <a:spcBef>
                <a:spcPct val="50000"/>
              </a:spcBef>
            </a:pP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+ 4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4,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5, </a:t>
            </a:r>
            <a:r>
              <a:rPr lang="en-US" altLang="vi-VN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altLang="vi-VN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5.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304800" y="5512713"/>
            <a:ext cx="403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136 204  x 4  = 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286000" y="5512713"/>
            <a:ext cx="1981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544 816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1908175" y="4396026"/>
            <a:ext cx="3778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457200" y="4167426"/>
            <a:ext cx="304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latin typeface="Arial" pitchFamily="34" charset="0"/>
                <a:cs typeface="Arial" pitchFamily="34" charset="0"/>
              </a:rPr>
              <a:t>x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1905000" y="4853226"/>
            <a:ext cx="533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1676400" y="4853226"/>
            <a:ext cx="457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1447800" y="4853226"/>
            <a:ext cx="533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1219200" y="4853226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990600" y="4853226"/>
            <a:ext cx="38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auto">
          <a:xfrm>
            <a:off x="762000" y="4853226"/>
            <a:ext cx="457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33400" y="2071687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altLang="vi-VN" sz="28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alt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alt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alt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alt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endParaRPr lang="en-US" altLang="vi-VN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28600" y="2971800"/>
            <a:ext cx="38195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000" b="1" dirty="0">
                <a:latin typeface="Arial" pitchFamily="34" charset="0"/>
                <a:cs typeface="Arial" pitchFamily="34" charset="0"/>
              </a:rPr>
              <a:t>   a) 341 231 x 2</a:t>
            </a:r>
          </a:p>
        </p:txBody>
      </p:sp>
      <p:sp>
        <p:nvSpPr>
          <p:cNvPr id="7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28600" y="3591580"/>
            <a:ext cx="3657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000" b="1" dirty="0">
                <a:latin typeface="Arial" pitchFamily="34" charset="0"/>
                <a:cs typeface="Arial" pitchFamily="34" charset="0"/>
              </a:rPr>
              <a:t>       214 325 x 4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105400" y="2971800"/>
            <a:ext cx="3733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000" b="1" dirty="0">
                <a:latin typeface="Arial" pitchFamily="34" charset="0"/>
                <a:cs typeface="Arial" pitchFamily="34" charset="0"/>
              </a:rPr>
              <a:t>   b) 102 426 x 5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105400" y="3612178"/>
            <a:ext cx="2971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000" b="1" dirty="0">
                <a:latin typeface="Arial" pitchFamily="34" charset="0"/>
                <a:cs typeface="Arial" pitchFamily="34" charset="0"/>
              </a:rPr>
              <a:t>       410 536 x 3</a:t>
            </a:r>
          </a:p>
        </p:txBody>
      </p:sp>
      <p:pic>
        <p:nvPicPr>
          <p:cNvPr id="10" name="Picture 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ô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trống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oup 31"/>
          <p:cNvGraphicFramePr>
            <a:graphicFrameLocks noGrp="1"/>
          </p:cNvGraphicFramePr>
          <p:nvPr>
            <p:ph/>
          </p:nvPr>
        </p:nvGraphicFramePr>
        <p:xfrm>
          <a:off x="304800" y="2590800"/>
          <a:ext cx="8534400" cy="1447800"/>
        </p:xfrm>
        <a:graphic>
          <a:graphicData uri="http://schemas.openxmlformats.org/drawingml/2006/table">
            <a:tbl>
              <a:tblPr/>
              <a:tblGrid>
                <a:gridCol w="2438400"/>
                <a:gridCol w="1524000"/>
                <a:gridCol w="1447800"/>
                <a:gridCol w="1524000"/>
                <a:gridCol w="16002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201 634 x 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2667000" y="342900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403 268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4191000" y="3438524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604 902</a:t>
            </a: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5715000" y="3438525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806 536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6934200" y="3438525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1 008 170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62000" y="1408093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809" y="2209800"/>
            <a:ext cx="4414991" cy="1305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a)321 475 + 423 507 x 2</a:t>
            </a:r>
          </a:p>
          <a:p>
            <a:pPr marL="457200" indent="-457200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843 275 – 123 568 x 5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2246293"/>
            <a:ext cx="3634328" cy="1305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b) 1 306 x 8 + 24 573</a:t>
            </a:r>
          </a:p>
          <a:p>
            <a:pPr marL="457200" indent="-457200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609 x 9 – 4845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2400" y="228600"/>
            <a:ext cx="87630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vi-VN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altLang="vi-VN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: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huyện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miền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núi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thấp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9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thấp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850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980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huyện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657600" y="2133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i="1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altLang="vi-VN" sz="24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400" i="1" u="sng" dirty="0" err="1">
                <a:latin typeface="Arial" pitchFamily="34" charset="0"/>
                <a:cs typeface="Arial" pitchFamily="34" charset="0"/>
              </a:rPr>
              <a:t>tắt</a:t>
            </a:r>
            <a:r>
              <a:rPr lang="en-US" altLang="vi-VN" sz="2400" i="1" u="sng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57200" y="318452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thấp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: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7200" y="42672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 :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2286000" y="3429000"/>
            <a:ext cx="3657600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2860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59436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1148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27432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>
            <a:off x="32004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>
            <a:off x="36576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45720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50292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5486400" y="3352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64008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29"/>
          <p:cNvSpPr>
            <a:spLocks noChangeShapeType="1"/>
          </p:cNvSpPr>
          <p:nvPr/>
        </p:nvSpPr>
        <p:spPr bwMode="auto">
          <a:xfrm>
            <a:off x="2286000" y="4572000"/>
            <a:ext cx="4114800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>
            <a:off x="22860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59436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>
            <a:off x="41148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33"/>
          <p:cNvSpPr>
            <a:spLocks noChangeShapeType="1"/>
          </p:cNvSpPr>
          <p:nvPr/>
        </p:nvSpPr>
        <p:spPr bwMode="auto">
          <a:xfrm>
            <a:off x="27432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32004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36576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45720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0292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>
            <a:off x="5486400" y="4495800"/>
            <a:ext cx="0" cy="152400"/>
          </a:xfrm>
          <a:prstGeom prst="line">
            <a:avLst/>
          </a:prstGeom>
          <a:noFill/>
          <a:ln w="28575">
            <a:solidFill>
              <a:srgbClr val="FF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60"/>
          <p:cNvSpPr>
            <a:spLocks/>
          </p:cNvSpPr>
          <p:nvPr/>
        </p:nvSpPr>
        <p:spPr bwMode="auto">
          <a:xfrm rot="5400000">
            <a:off x="4000500" y="1409700"/>
            <a:ext cx="228600" cy="3657600"/>
          </a:xfrm>
          <a:prstGeom prst="leftBrace">
            <a:avLst>
              <a:gd name="adj1" fmla="val 133333"/>
              <a:gd name="adj2" fmla="val 49995"/>
            </a:avLst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utoShape 61"/>
          <p:cNvSpPr>
            <a:spLocks/>
          </p:cNvSpPr>
          <p:nvPr/>
        </p:nvSpPr>
        <p:spPr bwMode="auto">
          <a:xfrm rot="-5400000">
            <a:off x="2438400" y="3414713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62"/>
          <p:cNvSpPr>
            <a:spLocks/>
          </p:cNvSpPr>
          <p:nvPr/>
        </p:nvSpPr>
        <p:spPr bwMode="auto">
          <a:xfrm rot="-5400000">
            <a:off x="2438400" y="45720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63"/>
          <p:cNvSpPr>
            <a:spLocks/>
          </p:cNvSpPr>
          <p:nvPr/>
        </p:nvSpPr>
        <p:spPr bwMode="auto">
          <a:xfrm rot="5400000">
            <a:off x="4229100" y="2324100"/>
            <a:ext cx="228600" cy="4114800"/>
          </a:xfrm>
          <a:prstGeom prst="leftBrace">
            <a:avLst>
              <a:gd name="adj1" fmla="val 150000"/>
              <a:gd name="adj2" fmla="val 49995"/>
            </a:avLst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64"/>
          <p:cNvSpPr txBox="1">
            <a:spLocks noChangeArrowheads="1"/>
          </p:cNvSpPr>
          <p:nvPr/>
        </p:nvSpPr>
        <p:spPr bwMode="auto">
          <a:xfrm>
            <a:off x="3810000" y="2743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8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xã</a:t>
            </a:r>
            <a:endParaRPr lang="en-US" altLang="vi-VN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65"/>
          <p:cNvSpPr txBox="1">
            <a:spLocks noChangeArrowheads="1"/>
          </p:cNvSpPr>
          <p:nvPr/>
        </p:nvSpPr>
        <p:spPr bwMode="auto">
          <a:xfrm>
            <a:off x="4038600" y="3886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9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xã</a:t>
            </a:r>
            <a:endParaRPr lang="en-US" altLang="vi-VN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66"/>
          <p:cNvSpPr txBox="1">
            <a:spLocks noChangeArrowheads="1"/>
          </p:cNvSpPr>
          <p:nvPr/>
        </p:nvSpPr>
        <p:spPr bwMode="auto">
          <a:xfrm>
            <a:off x="1752600" y="36576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 dirty="0">
                <a:latin typeface="Arial" pitchFamily="34" charset="0"/>
                <a:cs typeface="Arial" pitchFamily="34" charset="0"/>
              </a:rPr>
              <a:t>850 </a:t>
            </a:r>
            <a:r>
              <a:rPr lang="en-US" altLang="vi-VN" b="1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b="1" dirty="0" err="1">
                <a:latin typeface="Arial" pitchFamily="34" charset="0"/>
                <a:cs typeface="Arial" pitchFamily="34" charset="0"/>
              </a:rPr>
              <a:t>truyện</a:t>
            </a:r>
            <a:endParaRPr lang="en-US" altLang="vi-VN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67"/>
          <p:cNvSpPr txBox="1">
            <a:spLocks noChangeArrowheads="1"/>
          </p:cNvSpPr>
          <p:nvPr/>
        </p:nvSpPr>
        <p:spPr bwMode="auto">
          <a:xfrm>
            <a:off x="1752600" y="48768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 dirty="0">
                <a:latin typeface="Arial" pitchFamily="34" charset="0"/>
                <a:cs typeface="Arial" pitchFamily="34" charset="0"/>
              </a:rPr>
              <a:t>980 </a:t>
            </a:r>
            <a:r>
              <a:rPr lang="en-US" altLang="vi-VN" b="1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b="1" dirty="0" err="1">
                <a:latin typeface="Arial" pitchFamily="34" charset="0"/>
                <a:cs typeface="Arial" pitchFamily="34" charset="0"/>
              </a:rPr>
              <a:t>truyện</a:t>
            </a:r>
            <a:endParaRPr lang="en-US" altLang="vi-VN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AutoShape 68"/>
          <p:cNvSpPr>
            <a:spLocks/>
          </p:cNvSpPr>
          <p:nvPr/>
        </p:nvSpPr>
        <p:spPr bwMode="auto">
          <a:xfrm>
            <a:off x="6553200" y="3429000"/>
            <a:ext cx="381000" cy="11430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69"/>
          <p:cNvSpPr txBox="1">
            <a:spLocks noChangeArrowheads="1"/>
          </p:cNvSpPr>
          <p:nvPr/>
        </p:nvSpPr>
        <p:spPr bwMode="auto">
          <a:xfrm>
            <a:off x="6781800" y="3717925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?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400" b="1" dirty="0" err="1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 animBg="1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81000" y="319087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altLang="vi-VN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altLang="vi-VN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3352800" y="700087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i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altLang="vi-VN" sz="2800" i="1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altLang="vi-VN" sz="28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i="1" u="sng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altLang="vi-VN" sz="28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i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6" name="Text Box 41"/>
          <p:cNvSpPr txBox="1">
            <a:spLocks noChangeArrowheads="1"/>
          </p:cNvSpPr>
          <p:nvPr/>
        </p:nvSpPr>
        <p:spPr bwMode="auto">
          <a:xfrm>
            <a:off x="381000" y="14478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ố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thấp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304800" y="1981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>
                <a:latin typeface="Arial" pitchFamily="34" charset="0"/>
                <a:cs typeface="Arial" pitchFamily="34" charset="0"/>
              </a:rPr>
              <a:t>              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850 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× 8 = 6800 (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457200" y="2514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xã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vùng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1600200" y="3138487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>
                <a:latin typeface="Arial" pitchFamily="34" charset="0"/>
                <a:cs typeface="Arial" pitchFamily="34" charset="0"/>
              </a:rPr>
              <a:t>    980 × 9 = 8820 (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Text Box 45"/>
          <p:cNvSpPr txBox="1">
            <a:spLocks noChangeArrowheads="1"/>
          </p:cNvSpPr>
          <p:nvPr/>
        </p:nvSpPr>
        <p:spPr bwMode="auto">
          <a:xfrm>
            <a:off x="152400" y="3748087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Huyện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cấp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1" name="Text Box 46"/>
          <p:cNvSpPr txBox="1">
            <a:spLocks noChangeArrowheads="1"/>
          </p:cNvSpPr>
          <p:nvPr/>
        </p:nvSpPr>
        <p:spPr bwMode="auto">
          <a:xfrm>
            <a:off x="1219200" y="4953000"/>
            <a:ext cx="716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Đáp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: 15620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381000" y="4357687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dirty="0">
                <a:latin typeface="Arial" pitchFamily="34" charset="0"/>
                <a:cs typeface="Arial" pitchFamily="34" charset="0"/>
              </a:rPr>
              <a:t>            6800 + 8820 = 15620 (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vi-VN" sz="2800" dirty="0" err="1">
                <a:latin typeface="Arial" pitchFamily="34" charset="0"/>
                <a:cs typeface="Arial" pitchFamily="34" charset="0"/>
              </a:rPr>
              <a:t>truyện</a:t>
            </a:r>
            <a:r>
              <a:rPr lang="en-US" altLang="vi-VN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13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3"/>
          <p:cNvSpPr txBox="1">
            <a:spLocks noChangeArrowheads="1"/>
          </p:cNvSpPr>
          <p:nvPr/>
        </p:nvSpPr>
        <p:spPr bwMode="auto">
          <a:xfrm>
            <a:off x="609600" y="1706701"/>
            <a:ext cx="77724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6000" b="1" dirty="0" smtClean="0">
                <a:solidFill>
                  <a:srgbClr val="C00000"/>
                </a:solidFill>
                <a:latin typeface="Times New Roman" pitchFamily="18" charset="0"/>
              </a:rPr>
              <a:t>CỦNG CỐ - DẶN DÒ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1.Củng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cố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kiến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thức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2.Về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nhà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xem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trước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bài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: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Tính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chất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giao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hoán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của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phép</a:t>
            </a:r>
            <a:r>
              <a:rPr lang="en-US" altLang="vi-VN" sz="4000" b="1" dirty="0" smtClean="0">
                <a:solidFill>
                  <a:srgbClr val="00B0F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B0F0"/>
                </a:solidFill>
                <a:latin typeface="Times New Roman" pitchFamily="18" charset="0"/>
              </a:rPr>
              <a:t>nhân</a:t>
            </a:r>
            <a:endParaRPr lang="en-US" altLang="vi-VN" sz="4000" b="1" dirty="0">
              <a:solidFill>
                <a:srgbClr val="00B0F0"/>
              </a:solidFill>
              <a:latin typeface="Times New Roman" pitchFamily="18" charset="0"/>
            </a:endParaRPr>
          </a:p>
        </p:txBody>
      </p:sp>
      <p:pic>
        <p:nvPicPr>
          <p:cNvPr id="13320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629400"/>
            <a:ext cx="876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9200" y="152400"/>
            <a:ext cx="30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25117"/>
  <p:tag name="VIOLETTITLE" val="Nhân với số có một chữ số"/>
  <p:tag name="VIOLETLESSON" val="33"/>
  <p:tag name="VIOLETCATID" val="2193"/>
  <p:tag name="VIOLETSUBJECT" val="Toán học 4"/>
  <p:tag name="VIOLETAUTHORID" val="7833918"/>
  <p:tag name="VIOLETAUTHORNAME" val="Nguyễn Thị Định"/>
  <p:tag name="VIOLETAUTHORAVATAR" val="no_avatarf.jpg"/>
  <p:tag name="VIOLETAUTHORADDRESS" val="Trường TH Thụy Vân - Tỉnh Phú Thọ"/>
  <p:tag name="VIOLETDATE" val="2017-01-19 12:29:38"/>
  <p:tag name="VIOLETHIT" val="78"/>
  <p:tag name="VIOLETLIK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11017</TotalTime>
  <Words>564</Words>
  <Application>Microsoft Office PowerPoint</Application>
  <PresentationFormat>On-screen Show (4:3)</PresentationFormat>
  <Paragraphs>96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</cp:lastModifiedBy>
  <cp:revision>314</cp:revision>
  <cp:lastPrinted>1601-01-01T00:00:00Z</cp:lastPrinted>
  <dcterms:created xsi:type="dcterms:W3CDTF">1601-01-01T00:00:00Z</dcterms:created>
  <dcterms:modified xsi:type="dcterms:W3CDTF">2018-11-09T03:42:31Z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