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8" r:id="rId2"/>
    <p:sldId id="280" r:id="rId3"/>
    <p:sldId id="281" r:id="rId4"/>
    <p:sldId id="261" r:id="rId5"/>
    <p:sldId id="282" r:id="rId6"/>
    <p:sldId id="283" r:id="rId7"/>
    <p:sldId id="284" r:id="rId8"/>
    <p:sldId id="273" r:id="rId9"/>
    <p:sldId id="265" r:id="rId10"/>
    <p:sldId id="285" r:id="rId11"/>
    <p:sldId id="270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014" y="-6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PropertyBag">
  <ax:ocxPr ax:name="_cx" ax:value="22569"/>
  <ax:ocxPr ax:name="_cy" ax:value="16933"/>
  <ax:ocxPr ax:name="FlashVars" ax:value=""/>
  <ax:ocxPr ax:name="Movie" ax:value="LTC T 10_data\Violet Package 1\Player.swf?nobkgnd=true&amp;xvlcontent=%3C%3Fxml%20version%3D%221.0%22%20encoding%3D%22utf-8%22%3F%3E%0D%0A%3CLECTURE_INFO%20CommonDir%3D%22Common%22%20Title%3D%22%22%20Layout%3D%22%22%20Version%3D%221.8%22%20Info%3D%22C%C3%B4ng%20ty%20C%E1%BB%95%20ph%E1%BA%A7n%20M%E1%BA%A1ng%20gi%C3%A1o%20d%E1%BB%A5c%20B%E1%BA%A1ch%20Kim%20-%20C%C3%B4ng%20ty%20C%E1%BB%95%20ph%E1%BA%A7n%20M%E1%BA%A1ng%20gi%C3%A1o%20d%E1%BB%A5c%20B%E1%BA%A1ch%20Kim%22%20Check%3D%2292%22%3E%0D%0A%20%20%3CSECTION_INFO%20label%3D%22Ch%E1%BB%A7%20%C4%91%E1%BB%81%201%22%3E%0D%0A%20%20%20%20%3CITEM_INFO%20label%3D%22M%E1%BB%A5c%201%22%20title%3D%22%22%3E%0D%0A%20%20%20%20%20%20%3CPLUGIN%20player%3D%22vpOlympicRacing%5CRacing.swf%22%20url%3D%22Common%5CRacing.swf%22%20filetags%3D%22item.question_image%3Bitem.option1_image%3Bitem.option2_image%3Bitem.option3_image%3Bitem.option4_image%22%3E%0D%0A%20%20%20%20%20%20%20%20%3COLYMPIC_RACING_INFO%20library%3D%22%22%3E%0D%0A%20%20%20%20%20%20%20%20%20%20%3Croot%20data_source_id%3D%220%22%20time%3D%22120%22%20correct_point%3D%2210%22%20wrong_point%3D%22-2%22%20error_limit%3D%22-2%22%20grade%3D%221%22%20total_question%3D%2210%22%3E%0D%0A%20%20%20%20%20%20%20%20%20%20%20%20%3Citem%20question%3D%22Em%20trai%20c%E1%BB%A7a%20b%E1%BB%91%20g%E1%BB%8Di%20l%C3%A0%20g%C3%AC%3F%22%20question_image%3D%22%22%20type%3D%220%22%20option1%3D%22C%E1%BA%ADu%22%20option2%3D%22Ch%C3%BA%22%20option3%3D%22%22%20option4%3D%22%22%20option1_image%3D%22%22%20option2_image%3D%22%22%20option3_image%3D%22%22%20option4_image%3D%22%22%20answer%3D%222%22%20%2F%3E%0D%0A%20%20%20%20%20%20%20%20%20%20%20%20%3Citem%20question%3D%22Ng%C6%B0%E1%BB%9Di%20sinh%20ra%20m%E1%BA%B9%20con%20g%E1%BB%8Di%20l%C3%A0%20g%C3%AC%3F%22%20question_image%3D%22%22%20type%3D%220%22%20option1%3D%22%C3%94ng%20b%C3%A0%20ngo%E1%BA%A1i%22%20option2%3D%22%C3%94ng%20b%C3%A0%20n%E1%BB%99i%22%20option3%3D%22%22%20option4%3D%22%22%20option1_image%3D%22%22%20option2_image%3D%22%22%20option3_image%3D%22%22%20option4_image%3D%22%22%20answer%3D%221%22%20%2F%3E%0D%0A%20%20%20%20%20%20%20%20%20%20%20%20%3Citem%20question%3D%22Cu%E1%BB%91i%20c%C3%A2u%20h%E1%BB%8Fi%20ta%20d%C3%B9ng%20d%E1%BA%A5u%20c%C3%A2u%20g%C3%AC%3F%22%20question_image%3D%22%22%20type%3D%220%22%20option1%3D%22D%E1%BA%A5u%20ch%E1%BA%A5m%22%20option2%3D%22D%E1%BA%A5u%20ch%E1%BA%A5m%20h%E1%BB%8Fi%22%20option3%3D%22%22%20option4%3D%22%22%20option1_image%3D%22%22%20option2_image%3D%22%22%20option3_image%3D%22%22%20option4_image%3D%22%22%20answer%3D%222%22%20%2F%3E%0D%0A%20%20%20%20%20%20%20%20%20%20%20%20%3Citem%20question%3D%22Nh%C3%B3m%20t%E1%BB%AB%20n%C3%A0o%20l%C3%A0%20nh%E1%BB%AFng%20t%E1%BB%AB%20ch%E1%BB%89%20ng%C6%B0%E1%BB%9Di%20trong%20gia%20%C4%91%C3%ACnh%20h%E1%BB%8D%20h%C3%A0ng%20b%C3%AAn%20ngo%E1%BA%A1i%3F%22%20question_image%3D%22%22%20type%3D%220%22%20option1%3D%22Ch%C3%BA%2C%20c%C3%B4%2C%20th%C3%ADm%2C%20b%C3%A0%20n%E1%BB%99i%22%20option2%3D%22C%E1%BA%ADu%2C%20d%C3%AC%2C%20m%E1%BB%A3%2C%20%C3%B4ng%20ngo%E1%BA%A1i%22%20option3%3D%22%22%20option4%3D%22%22%20option1_image%3D%22%22%20option2_image%3D%22%22%20option3_image%3D%22%22%20option4_image%3D%22%22%20answer%3D%222%22%20%2F%3E%0D%0A%20%20%20%20%20%20%20%20%20%20%20%20%3Citem%20question%3D%22Cu%E1%BB%91i%20c%C3%A2u%20ta%20d%C3%B9ng%20d%E1%BA%A5u%20c%C3%A2u%20n%C3%A0o%3F%22%20question_image%3D%22%22%20type%3D%220%22%20option1%3D%22D%E1%BA%A5u%20ch%E1%BA%A5m%20h%E1%BB%8Fi%22%20option2%3D%22D%E1%BA%A5u%20ph%E1%BA%A9y%22%20option3%3D%22D%E1%BA%A5u%20ch%E1%BA%A5m%22%20option4%3D%22%22%20option1_image%3D%22%22%20option2_image%3D%22%22%20option3_image%3D%22%22%20option4_image%3D%22%22%20answer%3D%223%22%20%2F%3E%0D%0A%20%20%20%20%20%20%20%20%20%20%3C%2Froot%3E%0D%0A%20%20%20%20%20%20%20%20%3C%2FOLYMPIC_RACING_INFO%3E%0D%0A%20%20%20%20%20%20%20%20%3CEXTRA_INFO%3E%0D%0A%20%20%20%20%20%20%20%20%20%20%3CLANGUAGE%20start%3D%22B%E1%BA%AET%20%C4%90%E1%BA%A6U%22%20restart%3D%22L%C3%80M%20L%E1%BA%A0I%22%20point%3D%22%C4%90i%E1%BB%83m%22%20time%3D%22Th%E1%BB%9Di%20gian%22%20overtime%3D%22H%E1%BA%BFt%20gi%E1%BB%9D%22%20errorLimit%3D%22Sai%20qu%C3%A1%20nhi%E1%BB%81u%20l%E1%BA%A7n%22%20correct%3D%22%C4%90%C3%BAng%20r%E1%BB%93i!%22%20wrong%3D%22Ti%E1%BA%BFc%20qu%C3%A1%2C%20sai%20r%E1%BB%93i!%22%20finished%3D%22B%E1%BA%A0N%20%C4%90%C3%83%20HO%C3%80N%20TH%C3%80NH%20B%C3%80I%20THI%22%20second%3D%22gi%C3%A2y%22%20rule%3D%22B%E1%BA%A1n%20h%C3%A3y%20ch%E1%BB%8Dn%20%C4%91%C3%A1p%20%C3%A1n%20tr%E1%BA%A3%20l%E1%BB%9Di%20%26%23xD%3Bth%C3%ADch%20h%E1%BB%A3p%20trong%204%20%C4%91%C3%A1p%20%C3%A1n%20cho%20s%E1%BA%B5n%20ho%E1%BA%B7c%20%C4%91i%E1%BB%81n%20c%C3%A2u%20tr%E1%BA%A3%20l%E1%BB%9Di%20th%C3%ADch%20h%E1%BB%A3p%20v%C3%A0o%20%C3%B4%20tr%E1%BB%91ng.%22%20gameName%3D%22%C4%90ua%20xe%22%20solution%3D%22%C4%90%C3%81P%20%C3%81N%22%20question%3D%22C%C3%82U%20H%E1%BB%8EI%22%20question2%3D%22C%C3%A2u%20h%E1%BB%8Fi%22%20answer%3D%22TR%E1%BA%A2%20L%E1%BB%9CI%22%20reset%3D%22S%E1%BB%ACA%22%20%2F%3E%0D%0A%20%20%20%20%20%20%20%20%3C%2FEXTRA_INFO%3E%0D%0A%20%20%20%20%20%20%3C%2FPLUGIN%3E%0D%0A%20%20%20%20%3C%2FITEM_INFO%3E%0D%0A%20%20%3C%2FSECTION_INFO%3E%0D%0A%3C%2FLECTURE_INFO%3E"/>
  <ax:ocxPr ax:name="Src" ax:value="LTC T 10_data\Violet Package 1\Player.swf?nobkgnd=true&amp;xvlcontent=%3C%3Fxml%20version%3D%221.0%22%20encoding%3D%22utf-8%22%3F%3E%0D%0A%3CLECTURE_INFO%20CommonDir%3D%22Common%22%20Title%3D%22%22%20Layout%3D%22%22%20Version%3D%221.8%22%20Info%3D%22C%C3%B4ng%20ty%20C%E1%BB%95%20ph%E1%BA%A7n%20M%E1%BA%A1ng%20gi%C3%A1o%20d%E1%BB%A5c%20B%E1%BA%A1ch%20Kim%20-%20C%C3%B4ng%20ty%20C%E1%BB%95%20ph%E1%BA%A7n%20M%E1%BA%A1ng%20gi%C3%A1o%20d%E1%BB%A5c%20B%E1%BA%A1ch%20Kim%22%20Check%3D%2292%22%3E%0D%0A%20%20%3CSECTION_INFO%20label%3D%22Ch%E1%BB%A7%20%C4%91%E1%BB%81%201%22%3E%0D%0A%20%20%20%20%3CITEM_INFO%20label%3D%22M%E1%BB%A5c%201%22%20title%3D%22%22%3E%0D%0A%20%20%20%20%20%20%3CPLUGIN%20player%3D%22vpOlympicRacing%5CRacing.swf%22%20url%3D%22Common%5CRacing.swf%22%20filetags%3D%22item.question_image%3Bitem.option1_image%3Bitem.option2_image%3Bitem.option3_image%3Bitem.option4_image%22%3E%0D%0A%20%20%20%20%20%20%20%20%3COLYMPIC_RACING_INFO%20library%3D%22%22%3E%0D%0A%20%20%20%20%20%20%20%20%20%20%3Croot%20data_source_id%3D%220%22%20time%3D%22120%22%20correct_point%3D%2210%22%20wrong_point%3D%22-2%22%20error_limit%3D%22-2%22%20grade%3D%221%22%20total_question%3D%2210%22%3E%0D%0A%20%20%20%20%20%20%20%20%20%20%20%20%3Citem%20question%3D%22Em%20trai%20c%E1%BB%A7a%20b%E1%BB%91%20g%E1%BB%8Di%20l%C3%A0%20g%C3%AC%3F%22%20question_image%3D%22%22%20type%3D%220%22%20option1%3D%22C%E1%BA%ADu%22%20option2%3D%22Ch%C3%BA%22%20option3%3D%22%22%20option4%3D%22%22%20option1_image%3D%22%22%20option2_image%3D%22%22%20option3_image%3D%22%22%20option4_image%3D%22%22%20answer%3D%222%22%20%2F%3E%0D%0A%20%20%20%20%20%20%20%20%20%20%20%20%3Citem%20question%3D%22Ng%C6%B0%E1%BB%9Di%20sinh%20ra%20m%E1%BA%B9%20con%20g%E1%BB%8Di%20l%C3%A0%20g%C3%AC%3F%22%20question_image%3D%22%22%20type%3D%220%22%20option1%3D%22%C3%94ng%20b%C3%A0%20ngo%E1%BA%A1i%22%20option2%3D%22%C3%94ng%20b%C3%A0%20n%E1%BB%99i%22%20option3%3D%22%22%20option4%3D%22%22%20option1_image%3D%22%22%20option2_image%3D%22%22%20option3_image%3D%22%22%20option4_image%3D%22%22%20answer%3D%221%22%20%2F%3E%0D%0A%20%20%20%20%20%20%20%20%20%20%20%20%3Citem%20question%3D%22Cu%E1%BB%91i%20c%C3%A2u%20h%E1%BB%8Fi%20ta%20d%C3%B9ng%20d%E1%BA%A5u%20c%C3%A2u%20g%C3%AC%3F%22%20question_image%3D%22%22%20type%3D%220%22%20option1%3D%22D%E1%BA%A5u%20ch%E1%BA%A5m%22%20option2%3D%22D%E1%BA%A5u%20ch%E1%BA%A5m%20h%E1%BB%8Fi%22%20option3%3D%22%22%20option4%3D%22%22%20option1_image%3D%22%22%20option2_image%3D%22%22%20option3_image%3D%22%22%20option4_image%3D%22%22%20answer%3D%222%22%20%2F%3E%0D%0A%20%20%20%20%20%20%20%20%20%20%20%20%3Citem%20question%3D%22Nh%C3%B3m%20t%E1%BB%AB%20n%C3%A0o%20l%C3%A0%20nh%E1%BB%AFng%20t%E1%BB%AB%20ch%E1%BB%89%20ng%C6%B0%E1%BB%9Di%20trong%20gia%20%C4%91%C3%ACnh%20h%E1%BB%8D%20h%C3%A0ng%20b%C3%AAn%20ngo%E1%BA%A1i%3F%22%20question_image%3D%22%22%20type%3D%220%22%20option1%3D%22Ch%C3%BA%2C%20c%C3%B4%2C%20th%C3%ADm%2C%20b%C3%A0%20n%E1%BB%99i%22%20option2%3D%22C%E1%BA%ADu%2C%20d%C3%AC%2C%20m%E1%BB%A3%2C%20%C3%B4ng%20ngo%E1%BA%A1i%22%20option3%3D%22%22%20option4%3D%22%22%20option1_image%3D%22%22%20option2_image%3D%22%22%20option3_image%3D%22%22%20option4_image%3D%22%22%20answer%3D%222%22%20%2F%3E%0D%0A%20%20%20%20%20%20%20%20%20%20%20%20%3Citem%20question%3D%22Cu%E1%BB%91i%20c%C3%A2u%20ta%20d%C3%B9ng%20d%E1%BA%A5u%20c%C3%A2u%20n%C3%A0o%3F%22%20question_image%3D%22%22%20type%3D%220%22%20option1%3D%22D%E1%BA%A5u%20ch%E1%BA%A5m%20h%E1%BB%8Fi%22%20option2%3D%22D%E1%BA%A5u%20ph%E1%BA%A9y%22%20option3%3D%22D%E1%BA%A5u%20ch%E1%BA%A5m%22%20option4%3D%22%22%20option1_image%3D%22%22%20option2_image%3D%22%22%20option3_image%3D%22%22%20option4_image%3D%22%22%20answer%3D%223%22%20%2F%3E%0D%0A%20%20%20%20%20%20%20%20%20%20%3C%2Froot%3E%0D%0A%20%20%20%20%20%20%20%20%3C%2FOLYMPIC_RACING_INFO%3E%0D%0A%20%20%20%20%20%20%20%20%3CEXTRA_INFO%3E%0D%0A%20%20%20%20%20%20%20%20%20%20%3CLANGUAGE%20start%3D%22B%E1%BA%AET%20%C4%90%E1%BA%A6U%22%20restart%3D%22L%C3%80M%20L%E1%BA%A0I%22%20point%3D%22%C4%90i%E1%BB%83m%22%20time%3D%22Th%E1%BB%9Di%20gian%22%20overtime%3D%22H%E1%BA%BFt%20gi%E1%BB%9D%22%20errorLimit%3D%22Sai%20qu%C3%A1%20nhi%E1%BB%81u%20l%E1%BA%A7n%22%20correct%3D%22%C4%90%C3%BAng%20r%E1%BB%93i!%22%20wrong%3D%22Ti%E1%BA%BFc%20qu%C3%A1%2C%20sai%20r%E1%BB%93i!%22%20finished%3D%22B%E1%BA%A0N%20%C4%90%C3%83%20HO%C3%80N%20TH%C3%80NH%20B%C3%80I%20THI%22%20second%3D%22gi%C3%A2y%22%20rule%3D%22B%E1%BA%A1n%20h%C3%A3y%20ch%E1%BB%8Dn%20%C4%91%C3%A1p%20%C3%A1n%20tr%E1%BA%A3%20l%E1%BB%9Di%20%26%23xD%3Bth%C3%ADch%20h%E1%BB%A3p%20trong%204%20%C4%91%C3%A1p%20%C3%A1n%20cho%20s%E1%BA%B5n%20ho%E1%BA%B7c%20%C4%91i%E1%BB%81n%20c%C3%A2u%20tr%E1%BA%A3%20l%E1%BB%9Di%20th%C3%ADch%20h%E1%BB%A3p%20v%C3%A0o%20%C3%B4%20tr%E1%BB%91ng.%22%20gameName%3D%22%C4%90ua%20xe%22%20solution%3D%22%C4%90%C3%81P%20%C3%81N%22%20question%3D%22C%C3%82U%20H%E1%BB%8EI%22%20question2%3D%22C%C3%A2u%20h%E1%BB%8Fi%22%20answer%3D%22TR%E1%BA%A2%20L%E1%BB%9CI%22%20reset%3D%22S%E1%BB%ACA%22%20%2F%3E%0D%0A%20%20%20%20%20%20%20%20%3C%2FEXTRA_INFO%3E%0D%0A%20%20%20%20%20%20%3C%2FPLUGIN%3E%0D%0A%20%20%20%20%3C%2FITEM_INFO%3E%0D%0A%20%20%3C%2FSECTION_INFO%3E%0D%0A%3C%2FLECTURE_INFO%3E"/>
  <ax:ocxPr ax:name="WMode" ax:value="Transparent"/>
  <ax:ocxPr ax:name="Play" ax:value="0"/>
  <ax:ocxPr ax:name="Loop" ax:value="-1"/>
  <ax:ocxPr ax:name="Quality" ax:value="High"/>
  <ax:ocxPr ax:name="SAlign" ax:value=""/>
  <ax:ocxPr ax:name="Menu" ax:value="-1"/>
  <ax:ocxPr ax:name="Base" ax:value="LTC T 10_data\Violet Package 1"/>
  <ax:ocxPr ax:name="AllowScriptAccess" ax:value=""/>
  <ax:ocxPr ax:name="Scale" ax:value="ExactFit"/>
  <ax:ocxPr ax:name="DeviceFont" ax:value="0"/>
  <ax:ocxPr ax:name="EmbedMovie" ax:value="0"/>
  <ax:ocxPr ax:name="BGColor" ax:value=""/>
  <ax:ocxPr ax:name="SWRemote" ax:value=""/>
  <ax:ocxPr ax:name="MovieData" ax:value=""/>
  <ax:ocxPr ax:name="SeamlessTabbing" ax:value="1"/>
  <ax:ocxPr ax:name="Profile" ax:value="0"/>
  <ax:ocxPr ax:name="ProfileAddress" ax:value=""/>
  <ax:ocxPr ax:name="ProfilePort" ax:value="0"/>
  <ax:ocxPr ax:name="AllowNetworking" ax:value="all"/>
  <ax:ocxPr ax:name="AllowFullScreen" ax:value="false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2982A59-2EA3-45A7-87BE-6DF3231A7D1A}" type="datetimeFigureOut">
              <a:rPr lang="en-US"/>
              <a:pPr>
                <a:defRPr/>
              </a:pPr>
              <a:t>15/12/2017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EF3B649-9226-4CF6-BBE3-CCC3544FC3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798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EC66015-77F7-4828-AE46-59B36DB99093}" type="slidenum">
              <a:rPr lang="en-US" sz="1200"/>
              <a:pPr/>
              <a:t>4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EA358B-4221-4865-881F-1FBDD85E52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57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4B79CD-CDF5-4FBE-A819-A5F304988A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98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87E8F7-3C9A-4532-BF29-9189A5598B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72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00BF3-F68D-4908-B952-49793BED58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8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B8A2E7-6188-4CAC-ACDE-4FBD1B5A2B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3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D1CBC5-85E8-487F-A5DB-2778317ACA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82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49F1AF-E8E5-4E2A-B52D-D2BF9356EB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56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E5CC47-6C48-4391-AFE6-9D6D2BE014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07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C2018-15AD-47FD-866A-035B33E54E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12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24298-F7E3-4EC1-9464-060EF8374C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08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5DB9F5-45CD-4563-9AF4-A2A1E5D4EC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58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fld id="{3B67E973-8634-4F80-881E-075056AA468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31750"/>
            <a:ext cx="9109075" cy="6832600"/>
          </a:xfrm>
          <a:prstGeom prst="rect">
            <a:avLst/>
          </a:prstGeom>
          <a:solidFill>
            <a:srgbClr val="FFFF99"/>
          </a:solidFill>
        </p:spPr>
      </p:pic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0" y="-20638"/>
            <a:ext cx="9144000" cy="6878638"/>
            <a:chOff x="0" y="0"/>
            <a:chExt cx="5760" cy="4333"/>
          </a:xfrm>
        </p:grpSpPr>
        <p:pic>
          <p:nvPicPr>
            <p:cNvPr id="18" name="Picture 18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14"/>
              <a:ext cx="5747" cy="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9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62" y="2109"/>
              <a:ext cx="4283" cy="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0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085" y="2122"/>
              <a:ext cx="4283" cy="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1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0"/>
              <a:ext cx="5747" cy="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WordArt 15"/>
          <p:cNvSpPr>
            <a:spLocks noChangeArrowheads="1" noChangeShapeType="1" noTextEdit="1"/>
          </p:cNvSpPr>
          <p:nvPr/>
        </p:nvSpPr>
        <p:spPr bwMode="auto">
          <a:xfrm>
            <a:off x="725488" y="765175"/>
            <a:ext cx="7777162" cy="1516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Estrangelo Edessa"/>
                <a:cs typeface="Estrangelo Edessa"/>
              </a:rPr>
              <a:t>Chào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Estrangelo Edessa"/>
                <a:cs typeface="Estrangelo Edessa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Estrangelo Edessa"/>
                <a:cs typeface="Estrangelo Edessa"/>
              </a:rPr>
              <a:t>mừng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Estrangelo Edessa"/>
                <a:cs typeface="Estrangelo Edessa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Estrangelo Edessa"/>
                <a:cs typeface="Estrangelo Edessa"/>
              </a:rPr>
              <a:t>các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Estrangelo Edessa"/>
                <a:cs typeface="Estrangelo Edessa"/>
              </a:rPr>
              <a:t> </a:t>
            </a:r>
            <a:r>
              <a:rPr lang="en-US" sz="3600" b="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Estrangelo Edessa"/>
                <a:cs typeface="Estrangelo Edessa"/>
              </a:rPr>
              <a:t>thầy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Estrangelo Edessa"/>
                <a:cs typeface="Estrangelo Edessa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Estrangelo Edessa"/>
                <a:cs typeface="Estrangelo Edessa"/>
              </a:rPr>
              <a:t>cô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Estrangelo Edessa"/>
                <a:cs typeface="Estrangelo Edessa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Estrangelo Edessa"/>
                <a:cs typeface="Estrangelo Edessa"/>
              </a:rPr>
              <a:t>giáo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Estrangelo Edessa"/>
                <a:cs typeface="Estrangelo Edessa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Estrangelo Edessa"/>
                <a:cs typeface="Estrangelo Edessa"/>
              </a:rPr>
              <a:t>về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Estrangelo Edessa"/>
                <a:cs typeface="Estrangelo Edessa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Estrangelo Edessa"/>
                <a:cs typeface="Estrangelo Edessa"/>
              </a:rPr>
              <a:t>dự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Estrangelo Edessa"/>
                <a:cs typeface="Estrangelo Edessa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Estrangelo Edessa"/>
                <a:cs typeface="Estrangelo Edessa"/>
              </a:rPr>
              <a:t>giờ</a:t>
            </a:r>
            <a:endParaRPr lang="en-US" sz="36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CC00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Estrangelo Edessa"/>
              <a:cs typeface="Estrangelo Edessa"/>
            </a:endParaRPr>
          </a:p>
        </p:txBody>
      </p:sp>
      <p:sp>
        <p:nvSpPr>
          <p:cNvPr id="24" name="WordArt 6"/>
          <p:cNvSpPr>
            <a:spLocks noChangeArrowheads="1" noChangeShapeType="1" noTextEdit="1"/>
          </p:cNvSpPr>
          <p:nvPr/>
        </p:nvSpPr>
        <p:spPr bwMode="auto">
          <a:xfrm>
            <a:off x="2417763" y="2620962"/>
            <a:ext cx="4392612" cy="249078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3600" kern="10" dirty="0" err="1">
                <a:ln w="12700" cap="rnd">
                  <a:solidFill>
                    <a:srgbClr val="FF00FF"/>
                  </a:solidFill>
                  <a:prstDash val="sysDot"/>
                  <a:round/>
                  <a:headEnd/>
                  <a:tailEnd/>
                </a:ln>
                <a:solidFill>
                  <a:srgbClr val="F945F9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Phân</a:t>
            </a:r>
            <a:r>
              <a:rPr lang="en-US" sz="3600" kern="10" dirty="0">
                <a:ln w="12700" cap="rnd">
                  <a:solidFill>
                    <a:srgbClr val="FF00FF"/>
                  </a:solidFill>
                  <a:prstDash val="sysDot"/>
                  <a:round/>
                  <a:headEnd/>
                  <a:tailEnd/>
                </a:ln>
                <a:solidFill>
                  <a:srgbClr val="F945F9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 cap="rnd">
                  <a:solidFill>
                    <a:srgbClr val="FF00FF"/>
                  </a:solidFill>
                  <a:prstDash val="sysDot"/>
                  <a:round/>
                  <a:headEnd/>
                  <a:tailEnd/>
                </a:ln>
                <a:solidFill>
                  <a:srgbClr val="F945F9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kern="10" dirty="0">
                <a:ln w="12700" cap="rnd">
                  <a:solidFill>
                    <a:srgbClr val="FF00FF"/>
                  </a:solidFill>
                  <a:prstDash val="sysDot"/>
                  <a:round/>
                  <a:headEnd/>
                  <a:tailEnd/>
                </a:ln>
                <a:solidFill>
                  <a:srgbClr val="F945F9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  <a:p>
            <a:pPr algn="ctr"/>
            <a:r>
              <a:rPr lang="en-US" sz="3600" kern="10" dirty="0">
                <a:ln w="12700" cap="rnd">
                  <a:solidFill>
                    <a:srgbClr val="FF00FF"/>
                  </a:solidFill>
                  <a:prstDash val="sysDot"/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LUYỆN TỪ VÀ CÂU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1519238" y="5124450"/>
            <a:ext cx="64436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600" b="0" dirty="0" err="1">
                <a:solidFill>
                  <a:schemeClr val="accent2"/>
                </a:solidFill>
              </a:rPr>
              <a:t>Người</a:t>
            </a:r>
            <a:r>
              <a:rPr lang="en-US" sz="2600" b="0" dirty="0">
                <a:solidFill>
                  <a:schemeClr val="accent2"/>
                </a:solidFill>
              </a:rPr>
              <a:t> </a:t>
            </a:r>
            <a:r>
              <a:rPr lang="en-US" sz="2600" b="0" dirty="0" err="1">
                <a:solidFill>
                  <a:schemeClr val="accent2"/>
                </a:solidFill>
              </a:rPr>
              <a:t>thực</a:t>
            </a:r>
            <a:r>
              <a:rPr lang="en-US" sz="2600" b="0" dirty="0">
                <a:solidFill>
                  <a:schemeClr val="accent2"/>
                </a:solidFill>
              </a:rPr>
              <a:t> </a:t>
            </a:r>
            <a:r>
              <a:rPr lang="en-US" sz="2600" b="0" dirty="0" err="1">
                <a:solidFill>
                  <a:schemeClr val="accent2"/>
                </a:solidFill>
              </a:rPr>
              <a:t>hiện</a:t>
            </a:r>
            <a:r>
              <a:rPr lang="en-US" sz="2600" b="0" dirty="0">
                <a:solidFill>
                  <a:schemeClr val="accent2"/>
                </a:solidFill>
              </a:rPr>
              <a:t>: </a:t>
            </a:r>
            <a:r>
              <a:rPr lang="en-US" sz="2600" i="1" dirty="0" err="1">
                <a:solidFill>
                  <a:schemeClr val="accent2"/>
                </a:solidFill>
              </a:rPr>
              <a:t>Ngô</a:t>
            </a:r>
            <a:r>
              <a:rPr lang="en-US" sz="2600" i="1" dirty="0">
                <a:solidFill>
                  <a:schemeClr val="accent2"/>
                </a:solidFill>
              </a:rPr>
              <a:t> </a:t>
            </a:r>
            <a:r>
              <a:rPr lang="en-US" sz="2600" i="1" dirty="0" err="1">
                <a:solidFill>
                  <a:schemeClr val="accent2"/>
                </a:solidFill>
              </a:rPr>
              <a:t>Thị</a:t>
            </a:r>
            <a:r>
              <a:rPr lang="en-US" sz="2600" i="1" dirty="0">
                <a:solidFill>
                  <a:schemeClr val="accent2"/>
                </a:solidFill>
              </a:rPr>
              <a:t> </a:t>
            </a:r>
            <a:r>
              <a:rPr lang="en-US" sz="2600" i="1" dirty="0" err="1">
                <a:solidFill>
                  <a:schemeClr val="accent2"/>
                </a:solidFill>
              </a:rPr>
              <a:t>Nhàn</a:t>
            </a:r>
            <a:endParaRPr lang="en-US" sz="2600" i="1" dirty="0">
              <a:solidFill>
                <a:schemeClr val="accent2"/>
              </a:solidFill>
            </a:endParaRP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3786187" y="2361406"/>
            <a:ext cx="16557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err="1">
                <a:solidFill>
                  <a:srgbClr val="0000FF"/>
                </a:solidFill>
              </a:rPr>
              <a:t>Lớp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2A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61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4108" name="ShockwaveFlash1" r:id="rId2" imgW="8128110" imgH="6095238"/>
        </mc:Choice>
        <mc:Fallback>
          <p:control name="ShockwaveFlash1" r:id="rId2" imgW="8128110" imgH="6095238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400" y="381000"/>
                  <a:ext cx="8128000" cy="609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5829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"/>
          <p:cNvSpPr>
            <a:spLocks noChangeArrowheads="1"/>
          </p:cNvSpPr>
          <p:nvPr/>
        </p:nvSpPr>
        <p:spPr bwMode="auto">
          <a:xfrm rot="5400000">
            <a:off x="266700" y="342900"/>
            <a:ext cx="2133600" cy="990600"/>
          </a:xfrm>
          <a:prstGeom prst="star32">
            <a:avLst>
              <a:gd name="adj" fmla="val 11088"/>
            </a:avLst>
          </a:prstGeom>
          <a:solidFill>
            <a:srgbClr val="FFFF00"/>
          </a:solidFill>
          <a:ln w="28575" algn="ctr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AutoShape 8"/>
          <p:cNvSpPr>
            <a:spLocks noChangeArrowheads="1"/>
          </p:cNvSpPr>
          <p:nvPr/>
        </p:nvSpPr>
        <p:spPr bwMode="auto">
          <a:xfrm>
            <a:off x="381000" y="4800600"/>
            <a:ext cx="2133600" cy="990600"/>
          </a:xfrm>
          <a:prstGeom prst="star32">
            <a:avLst>
              <a:gd name="adj" fmla="val 11069"/>
            </a:avLst>
          </a:prstGeom>
          <a:solidFill>
            <a:srgbClr val="FFFF00"/>
          </a:solidFill>
          <a:ln w="28575" algn="ctr">
            <a:solidFill>
              <a:srgbClr val="CC9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5638800" y="3810000"/>
            <a:ext cx="1981200" cy="1143000"/>
          </a:xfrm>
          <a:prstGeom prst="star32">
            <a:avLst>
              <a:gd name="adj" fmla="val 4167"/>
            </a:avLst>
          </a:prstGeom>
          <a:solidFill>
            <a:srgbClr val="33CC33"/>
          </a:solidFill>
          <a:ln w="2857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wreath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8000"/>
            <a:ext cx="5029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WordArt 12"/>
          <p:cNvSpPr>
            <a:spLocks noChangeArrowheads="1" noChangeShapeType="1" noTextEdit="1"/>
          </p:cNvSpPr>
          <p:nvPr/>
        </p:nvSpPr>
        <p:spPr bwMode="auto">
          <a:xfrm>
            <a:off x="304800" y="1524000"/>
            <a:ext cx="8686800" cy="1419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KÍNH CHÚC THẦY CÔ VÀ CÁC EM VUI KHỎE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14300"/>
            <a:ext cx="9109075" cy="6832600"/>
          </a:xfrm>
          <a:prstGeom prst="rect">
            <a:avLst/>
          </a:prstGeom>
          <a:solidFill>
            <a:srgbClr val="FFFF99"/>
          </a:solidFill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2590800" y="1524000"/>
            <a:ext cx="4191000" cy="762000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dirty="0" smtClean="0"/>
              <a:t>ÔN </a:t>
            </a:r>
            <a:r>
              <a:rPr lang="en-US" sz="2800" dirty="0"/>
              <a:t>BÀI CŨ: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90600" y="2600980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Ngắt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văn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sau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thành</a:t>
            </a:r>
            <a:r>
              <a:rPr lang="en-US" sz="2800" dirty="0">
                <a:solidFill>
                  <a:srgbClr val="FF0000"/>
                </a:solidFill>
              </a:rPr>
              <a:t> 4 </a:t>
            </a:r>
            <a:r>
              <a:rPr lang="en-US" sz="2800" dirty="0" err="1">
                <a:solidFill>
                  <a:srgbClr val="FF0000"/>
                </a:solidFill>
              </a:rPr>
              <a:t>câu</a:t>
            </a:r>
            <a:r>
              <a:rPr lang="en-US" sz="2800" dirty="0" smtClean="0">
                <a:solidFill>
                  <a:srgbClr val="FF0000"/>
                </a:solidFill>
              </a:rPr>
              <a:t>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9600" y="3392596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2800" b="1" i="1" dirty="0" smtClean="0">
                <a:solidFill>
                  <a:srgbClr val="0000FF"/>
                </a:solidFill>
              </a:rPr>
              <a:t>    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847974" y="4889400"/>
            <a:ext cx="22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70200" y="3449935"/>
            <a:ext cx="15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54800" y="3449935"/>
            <a:ext cx="15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21200" y="3895049"/>
            <a:ext cx="15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31750"/>
            <a:ext cx="9109075" cy="6832600"/>
          </a:xfrm>
          <a:prstGeom prst="rect">
            <a:avLst/>
          </a:prstGeom>
          <a:solidFill>
            <a:srgbClr val="FFFF99"/>
          </a:solidFill>
        </p:spPr>
      </p:pic>
      <p:pic>
        <p:nvPicPr>
          <p:cNvPr id="3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2700"/>
            <a:ext cx="9109075" cy="6832600"/>
          </a:xfrm>
          <a:prstGeom prst="rect">
            <a:avLst/>
          </a:prstGeom>
          <a:solidFill>
            <a:srgbClr val="FFFF99"/>
          </a:solidFill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19200" y="838200"/>
            <a:ext cx="70104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họ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chấm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chấm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371600" y="2743200"/>
            <a:ext cx="7543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 err="1"/>
              <a:t>Bài</a:t>
            </a:r>
            <a:r>
              <a:rPr lang="en-US" sz="2800" b="1" u="sng" dirty="0"/>
              <a:t> </a:t>
            </a:r>
            <a:r>
              <a:rPr lang="en-US" sz="2800" b="1" u="sng" dirty="0" smtClean="0"/>
              <a:t>1</a:t>
            </a:r>
            <a:r>
              <a:rPr lang="en-US" sz="2800" b="1" dirty="0" smtClean="0"/>
              <a:t>: </a:t>
            </a:r>
            <a:r>
              <a:rPr lang="en-US" sz="2800" b="1" dirty="0" err="1"/>
              <a:t>Tìm</a:t>
            </a:r>
            <a:r>
              <a:rPr lang="en-US" sz="2800" b="1" dirty="0"/>
              <a:t> </a:t>
            </a:r>
            <a:r>
              <a:rPr lang="en-US" sz="2800" b="1" dirty="0" err="1"/>
              <a:t>những</a:t>
            </a:r>
            <a:r>
              <a:rPr lang="en-US" sz="2800" b="1" dirty="0"/>
              <a:t> </a:t>
            </a:r>
            <a:r>
              <a:rPr lang="en-US" sz="2800" b="1" dirty="0" err="1"/>
              <a:t>từ</a:t>
            </a:r>
            <a:r>
              <a:rPr lang="en-US" sz="2800" b="1" dirty="0"/>
              <a:t> </a:t>
            </a:r>
            <a:r>
              <a:rPr lang="en-US" sz="2800" b="1" dirty="0" err="1"/>
              <a:t>chỉ</a:t>
            </a:r>
            <a:r>
              <a:rPr lang="en-US" sz="2800" b="1" dirty="0"/>
              <a:t> </a:t>
            </a:r>
            <a:r>
              <a:rPr lang="en-US" sz="2800" b="1" dirty="0" err="1"/>
              <a:t>người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gia</a:t>
            </a:r>
            <a:r>
              <a:rPr lang="en-US" sz="2800" b="1" dirty="0"/>
              <a:t> </a:t>
            </a:r>
            <a:r>
              <a:rPr lang="en-US" sz="2800" b="1" dirty="0" err="1"/>
              <a:t>đình</a:t>
            </a:r>
            <a:r>
              <a:rPr lang="en-US" sz="2800" b="1" dirty="0"/>
              <a:t>, </a:t>
            </a:r>
            <a:r>
              <a:rPr lang="en-US" sz="2800" b="1" dirty="0" err="1"/>
              <a:t>họ</a:t>
            </a:r>
            <a:r>
              <a:rPr lang="en-US" sz="2800" b="1" dirty="0"/>
              <a:t> </a:t>
            </a:r>
            <a:r>
              <a:rPr lang="en-US" sz="2800" b="1" dirty="0" err="1"/>
              <a:t>hàng</a:t>
            </a:r>
            <a:r>
              <a:rPr lang="en-US" sz="2800" b="1" dirty="0"/>
              <a:t> ở </a:t>
            </a:r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err="1"/>
              <a:t>chuyện</a:t>
            </a:r>
            <a:r>
              <a:rPr lang="en-US" sz="2800" b="1" dirty="0"/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Sáng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kiến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của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bé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Hà</a:t>
            </a:r>
            <a:r>
              <a:rPr lang="en-US" sz="2800" b="1" i="1" dirty="0">
                <a:solidFill>
                  <a:srgbClr val="009900"/>
                </a:solidFill>
              </a:rPr>
              <a:t>.</a:t>
            </a:r>
            <a:endParaRPr lang="en-US" sz="2800" b="1" i="1" dirty="0">
              <a:latin typeface=".VnTime" pitchFamily="34" charset="0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371600" y="2743200"/>
            <a:ext cx="755765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0000FF"/>
                </a:solidFill>
              </a:rPr>
              <a:t>           </a:t>
            </a:r>
            <a:r>
              <a:rPr lang="en-US" sz="2800" b="1" dirty="0" err="1" smtClean="0">
                <a:solidFill>
                  <a:srgbClr val="0000FF"/>
                </a:solidFill>
              </a:rPr>
              <a:t>Tìm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những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từ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chỉ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người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trong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gia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đình</a:t>
            </a:r>
            <a:r>
              <a:rPr lang="en-US" sz="2800" b="1" dirty="0">
                <a:solidFill>
                  <a:srgbClr val="0000FF"/>
                </a:solidFill>
              </a:rPr>
              <a:t>, </a:t>
            </a:r>
            <a:r>
              <a:rPr lang="en-US" sz="2800" b="1" dirty="0" err="1">
                <a:solidFill>
                  <a:srgbClr val="0000FF"/>
                </a:solidFill>
              </a:rPr>
              <a:t>họ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hàng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endParaRPr lang="en-US" sz="2800" b="1" i="1" dirty="0">
              <a:solidFill>
                <a:srgbClr val="0000FF"/>
              </a:solidFill>
              <a:latin typeface=".VnTime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00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14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ctr">
              <a:lnSpc>
                <a:spcPct val="8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Sáng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kiến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bé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80000"/>
              </a:lnSpc>
              <a:spcBef>
                <a:spcPct val="50000"/>
              </a:spcBef>
            </a:pPr>
            <a:r>
              <a:rPr lang="en-US" sz="2300" dirty="0">
                <a:solidFill>
                  <a:srgbClr val="800000"/>
                </a:solidFill>
                <a:latin typeface="Times New Roman" pitchFamily="18" charset="0"/>
              </a:rPr>
              <a:t>    </a:t>
            </a:r>
            <a:r>
              <a:rPr lang="en-US" sz="2300" dirty="0" smtClean="0">
                <a:solidFill>
                  <a:srgbClr val="800000"/>
                </a:solidFill>
                <a:latin typeface="Times New Roman" pitchFamily="18" charset="0"/>
              </a:rPr>
              <a:t>		</a:t>
            </a:r>
            <a:r>
              <a:rPr lang="en-US" sz="2000" dirty="0" smtClean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1</a:t>
            </a:r>
            <a:r>
              <a:rPr lang="en-US" sz="2000" dirty="0" smtClean="0">
                <a:solidFill>
                  <a:srgbClr val="800000"/>
                </a:solidFill>
                <a:latin typeface="+mj-lt"/>
              </a:rPr>
              <a:t>. Ở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lớp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cũng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như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ở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nhà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bé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Hà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được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coi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là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một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cây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sáng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kiến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.</a:t>
            </a:r>
            <a:br>
              <a:rPr lang="en-US" sz="2000" dirty="0">
                <a:solidFill>
                  <a:srgbClr val="800000"/>
                </a:solidFill>
                <a:latin typeface="+mj-lt"/>
              </a:rPr>
            </a:br>
            <a:r>
              <a:rPr lang="en-US" sz="2000" dirty="0" smtClean="0">
                <a:solidFill>
                  <a:srgbClr val="800000"/>
                </a:solidFill>
                <a:latin typeface="+mj-lt"/>
              </a:rPr>
              <a:t>	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Một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hôm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Hà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hỏi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bố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:</a:t>
            </a:r>
          </a:p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r>
              <a:rPr lang="en-US" sz="2000" dirty="0">
                <a:solidFill>
                  <a:srgbClr val="800000"/>
                </a:solidFill>
                <a:latin typeface="+mj-lt"/>
              </a:rPr>
              <a:t>     </a:t>
            </a:r>
            <a:r>
              <a:rPr lang="en-US" sz="2000" dirty="0" smtClean="0">
                <a:solidFill>
                  <a:srgbClr val="800000"/>
                </a:solidFill>
                <a:latin typeface="+mj-lt"/>
              </a:rPr>
              <a:t>	-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Bố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ơi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sao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không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có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ngày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của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ông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bà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bố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nhỉ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?</a:t>
            </a:r>
            <a:br>
              <a:rPr lang="en-US" sz="2000" dirty="0">
                <a:solidFill>
                  <a:srgbClr val="800000"/>
                </a:solidFill>
                <a:latin typeface="+mj-lt"/>
              </a:rPr>
            </a:br>
            <a:r>
              <a:rPr lang="en-US" sz="2000" dirty="0" smtClean="0">
                <a:solidFill>
                  <a:srgbClr val="800000"/>
                </a:solidFill>
                <a:latin typeface="+mj-lt"/>
              </a:rPr>
              <a:t>	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Thấy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bố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ngạc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nhiên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Hà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bèn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giải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thích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:</a:t>
            </a:r>
          </a:p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r>
              <a:rPr lang="en-US" sz="2000" dirty="0">
                <a:solidFill>
                  <a:srgbClr val="800000"/>
                </a:solidFill>
                <a:latin typeface="+mj-lt"/>
              </a:rPr>
              <a:t>      </a:t>
            </a:r>
            <a:r>
              <a:rPr lang="en-US" sz="2000" dirty="0" smtClean="0">
                <a:solidFill>
                  <a:srgbClr val="800000"/>
                </a:solidFill>
                <a:latin typeface="+mj-lt"/>
              </a:rPr>
              <a:t>	- 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Con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đã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có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ngày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1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tháng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6 . </a:t>
            </a:r>
            <a:r>
              <a:rPr lang="en-US" sz="2000" dirty="0" err="1">
                <a:solidFill>
                  <a:srgbClr val="663300"/>
                </a:solidFill>
                <a:latin typeface="+mj-lt"/>
              </a:rPr>
              <a:t>Bố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là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công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nhân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có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ngày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1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tháng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5.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Mẹ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có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ngày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8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tháng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3.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Còn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ông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bà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thì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chưa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có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ngày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lễ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nào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cả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.</a:t>
            </a:r>
            <a:br>
              <a:rPr lang="en-US" sz="2000" dirty="0">
                <a:solidFill>
                  <a:srgbClr val="800000"/>
                </a:solidFill>
                <a:latin typeface="+mj-lt"/>
              </a:rPr>
            </a:br>
            <a:r>
              <a:rPr lang="en-US" sz="2000" dirty="0" smtClean="0">
                <a:solidFill>
                  <a:srgbClr val="800000"/>
                </a:solidFill>
                <a:latin typeface="+mj-lt"/>
              </a:rPr>
              <a:t>	</a:t>
            </a:r>
            <a:r>
              <a:rPr lang="en-US" sz="2000" dirty="0" err="1" smtClean="0">
                <a:solidFill>
                  <a:srgbClr val="800000"/>
                </a:solidFill>
                <a:latin typeface="+mj-lt"/>
              </a:rPr>
              <a:t>Hai</a:t>
            </a:r>
            <a:r>
              <a:rPr lang="en-US" sz="2000" dirty="0" smtClean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bố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con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bàn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nhau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lấy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ngày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lập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đông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hằng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năm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làm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“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ngày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ông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bà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”,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vì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khi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trời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bắt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đầu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rét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mọi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người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cần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chăm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lo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sức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khỏe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cho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các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cụ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800000"/>
                </a:solidFill>
                <a:latin typeface="+mj-lt"/>
              </a:rPr>
              <a:t>già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.</a:t>
            </a:r>
            <a:r>
              <a:rPr lang="en-US" sz="2000" dirty="0" smtClean="0">
                <a:solidFill>
                  <a:srgbClr val="800000"/>
                </a:solidFill>
                <a:latin typeface="+mj-lt"/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r>
              <a:rPr lang="en-US" sz="2000" dirty="0">
                <a:solidFill>
                  <a:srgbClr val="800000"/>
                </a:solidFill>
                <a:latin typeface="+mj-lt"/>
              </a:rPr>
              <a:t>	</a:t>
            </a:r>
            <a:r>
              <a:rPr lang="en-US" sz="2000" dirty="0" smtClean="0">
                <a:solidFill>
                  <a:srgbClr val="800000"/>
                </a:solidFill>
                <a:latin typeface="+mj-lt"/>
              </a:rPr>
              <a:t>	 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2</a:t>
            </a:r>
            <a:r>
              <a:rPr lang="en-US" sz="2000" dirty="0" smtClean="0">
                <a:solidFill>
                  <a:srgbClr val="800000"/>
                </a:solidFill>
                <a:latin typeface="+mj-lt"/>
              </a:rPr>
              <a:t>. </a:t>
            </a:r>
            <a:r>
              <a:rPr lang="en-US" sz="2000" dirty="0" err="1" smtClean="0">
                <a:solidFill>
                  <a:srgbClr val="800000"/>
                </a:solidFill>
                <a:latin typeface="+mj-lt"/>
              </a:rPr>
              <a:t>Ngày</a:t>
            </a:r>
            <a:r>
              <a:rPr lang="en-US" sz="2000" dirty="0" smtClean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lập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đông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đến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gần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.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Hà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suy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nghĩ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mãi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mà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chưa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biết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nên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chuẩn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bị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quà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gì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biếu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ông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bà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.</a:t>
            </a:r>
            <a:br>
              <a:rPr lang="en-US" sz="2000" dirty="0">
                <a:solidFill>
                  <a:srgbClr val="800000"/>
                </a:solidFill>
                <a:latin typeface="+mj-lt"/>
              </a:rPr>
            </a:br>
            <a:r>
              <a:rPr lang="en-US" sz="2000" dirty="0" smtClean="0">
                <a:solidFill>
                  <a:srgbClr val="800000"/>
                </a:solidFill>
                <a:latin typeface="+mj-lt"/>
              </a:rPr>
              <a:t>	</a:t>
            </a:r>
            <a:r>
              <a:rPr lang="en-US" sz="2000" dirty="0" err="1" smtClean="0">
                <a:solidFill>
                  <a:srgbClr val="800000"/>
                </a:solidFill>
                <a:latin typeface="+mj-lt"/>
              </a:rPr>
              <a:t>Bố</a:t>
            </a:r>
            <a:r>
              <a:rPr lang="en-US" sz="2000" dirty="0" smtClean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khẽ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nói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vào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tai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Hà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điều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gì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đó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.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Hà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ngả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đầu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vào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vai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bố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:</a:t>
            </a:r>
          </a:p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r>
              <a:rPr lang="en-US" sz="2000" dirty="0">
                <a:solidFill>
                  <a:srgbClr val="800000"/>
                </a:solidFill>
                <a:latin typeface="+mj-lt"/>
              </a:rPr>
              <a:t>    </a:t>
            </a:r>
            <a:r>
              <a:rPr lang="en-US" sz="2000" dirty="0" smtClean="0">
                <a:solidFill>
                  <a:srgbClr val="800000"/>
                </a:solidFill>
                <a:latin typeface="+mj-lt"/>
              </a:rPr>
              <a:t>		 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- Con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sẽ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cố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gắng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,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bố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ạ.</a:t>
            </a:r>
            <a:br>
              <a:rPr lang="en-US" sz="2000" dirty="0">
                <a:solidFill>
                  <a:srgbClr val="800000"/>
                </a:solidFill>
                <a:latin typeface="+mj-lt"/>
              </a:rPr>
            </a:br>
            <a:r>
              <a:rPr lang="en-US" sz="2000" dirty="0" smtClean="0">
                <a:solidFill>
                  <a:srgbClr val="800000"/>
                </a:solidFill>
                <a:latin typeface="+mj-lt"/>
              </a:rPr>
              <a:t>	3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.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Đến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ngày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lập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đông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các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cô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các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chú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đều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về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chúc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thọ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ông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bà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.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Ông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bà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cảm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động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lắm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.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Bà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bảo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:</a:t>
            </a:r>
          </a:p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r>
              <a:rPr lang="en-US" sz="2000" dirty="0">
                <a:solidFill>
                  <a:srgbClr val="800000"/>
                </a:solidFill>
                <a:latin typeface="+mj-lt"/>
              </a:rPr>
              <a:t>   </a:t>
            </a:r>
            <a:r>
              <a:rPr lang="en-US" sz="2000" dirty="0" smtClean="0">
                <a:solidFill>
                  <a:srgbClr val="800000"/>
                </a:solidFill>
                <a:latin typeface="+mj-lt"/>
              </a:rPr>
              <a:t>		 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- Con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cháu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đông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vui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hiếu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thảo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thế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này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ông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bà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sẽ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sống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trăm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tuổi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.</a:t>
            </a:r>
            <a:br>
              <a:rPr lang="en-US" sz="2000" dirty="0">
                <a:solidFill>
                  <a:srgbClr val="800000"/>
                </a:solidFill>
                <a:latin typeface="+mj-lt"/>
              </a:rPr>
            </a:br>
            <a:r>
              <a:rPr lang="en-US" sz="2000" dirty="0">
                <a:solidFill>
                  <a:srgbClr val="800000"/>
                </a:solidFill>
                <a:latin typeface="+mj-lt"/>
              </a:rPr>
              <a:t>  </a:t>
            </a:r>
            <a:r>
              <a:rPr lang="en-US" sz="2000" dirty="0" smtClean="0">
                <a:solidFill>
                  <a:srgbClr val="800000"/>
                </a:solidFill>
                <a:latin typeface="+mj-lt"/>
              </a:rPr>
              <a:t>	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Ông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thì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ôm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lấy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bé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Hà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nói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: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</a:pPr>
            <a:r>
              <a:rPr lang="en-US" sz="2000" dirty="0">
                <a:solidFill>
                  <a:srgbClr val="800000"/>
                </a:solidFill>
                <a:latin typeface="+mj-lt"/>
              </a:rPr>
              <a:t>   </a:t>
            </a:r>
            <a:r>
              <a:rPr lang="en-US" sz="2000" dirty="0" smtClean="0">
                <a:solidFill>
                  <a:srgbClr val="800000"/>
                </a:solidFill>
                <a:latin typeface="+mj-lt"/>
              </a:rPr>
              <a:t>		 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-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Món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quà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ông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thích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nhất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hôm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nay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là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chùm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điểm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mười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của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cháu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+mj-lt"/>
              </a:rPr>
              <a:t>đấy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.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2971800" y="990600"/>
            <a:ext cx="3429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1206500" y="2120900"/>
            <a:ext cx="393700" cy="1588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8382000" y="2124076"/>
            <a:ext cx="381000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>
            <a:off x="1524000" y="2681288"/>
            <a:ext cx="609600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3962400" y="4624388"/>
            <a:ext cx="400050" cy="1588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22"/>
          <p:cNvCxnSpPr>
            <a:cxnSpLocks noChangeShapeType="1"/>
          </p:cNvCxnSpPr>
          <p:nvPr/>
        </p:nvCxnSpPr>
        <p:spPr bwMode="auto">
          <a:xfrm>
            <a:off x="4876800" y="4625976"/>
            <a:ext cx="381000" cy="1588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/>
          <p:cNvCxnSpPr>
            <a:cxnSpLocks noChangeShapeType="1"/>
          </p:cNvCxnSpPr>
          <p:nvPr/>
        </p:nvCxnSpPr>
        <p:spPr bwMode="auto">
          <a:xfrm>
            <a:off x="2133600" y="4902200"/>
            <a:ext cx="400050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Connector 29"/>
          <p:cNvCxnSpPr>
            <a:cxnSpLocks noChangeShapeType="1"/>
          </p:cNvCxnSpPr>
          <p:nvPr/>
        </p:nvCxnSpPr>
        <p:spPr bwMode="auto">
          <a:xfrm>
            <a:off x="1266825" y="5321300"/>
            <a:ext cx="1016000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5" name="Straight Connector 32"/>
          <p:cNvCxnSpPr>
            <a:cxnSpLocks noChangeShapeType="1"/>
          </p:cNvCxnSpPr>
          <p:nvPr/>
        </p:nvCxnSpPr>
        <p:spPr bwMode="auto">
          <a:xfrm>
            <a:off x="7696200" y="6858000"/>
            <a:ext cx="5334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6" name="Straight Connector 34"/>
          <p:cNvCxnSpPr>
            <a:cxnSpLocks noChangeShapeType="1"/>
          </p:cNvCxnSpPr>
          <p:nvPr/>
        </p:nvCxnSpPr>
        <p:spPr bwMode="auto">
          <a:xfrm>
            <a:off x="7467600" y="6856413"/>
            <a:ext cx="457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7" name="Straight Connector 36"/>
          <p:cNvCxnSpPr>
            <a:cxnSpLocks noChangeShapeType="1"/>
          </p:cNvCxnSpPr>
          <p:nvPr/>
        </p:nvCxnSpPr>
        <p:spPr bwMode="auto">
          <a:xfrm>
            <a:off x="7467600" y="6856413"/>
            <a:ext cx="3810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1089025" y="5600700"/>
            <a:ext cx="457200" cy="1588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/>
          <p:cNvCxnSpPr>
            <a:cxnSpLocks noChangeShapeType="1"/>
          </p:cNvCxnSpPr>
          <p:nvPr/>
        </p:nvCxnSpPr>
        <p:spPr bwMode="auto">
          <a:xfrm>
            <a:off x="4648200" y="1422400"/>
            <a:ext cx="647700" cy="1588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>
            <a:off x="7772400" y="5994400"/>
            <a:ext cx="457200" cy="1588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2700"/>
            <a:ext cx="9109075" cy="6832600"/>
          </a:xfrm>
          <a:prstGeom prst="rect">
            <a:avLst/>
          </a:prstGeom>
          <a:solidFill>
            <a:srgbClr val="FFFF99"/>
          </a:solidFill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838200" y="1676400"/>
            <a:ext cx="7924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u="sng" dirty="0" err="1">
                <a:latin typeface="Times New Roman" pitchFamily="18" charset="0"/>
              </a:rPr>
              <a:t>Bài</a:t>
            </a:r>
            <a:r>
              <a:rPr lang="en-US" sz="2800" b="1" u="sng" dirty="0">
                <a:latin typeface="Times New Roman" pitchFamily="18" charset="0"/>
              </a:rPr>
              <a:t> </a:t>
            </a:r>
            <a:r>
              <a:rPr lang="en-US" sz="2800" b="1" u="sng" dirty="0" smtClean="0">
                <a:latin typeface="Times New Roman" pitchFamily="18" charset="0"/>
              </a:rPr>
              <a:t>1: </a:t>
            </a:r>
            <a:r>
              <a:rPr lang="en-US" sz="2800" b="1" dirty="0" err="1">
                <a:latin typeface="Times New Roman" pitchFamily="18" charset="0"/>
              </a:rPr>
              <a:t>Tìm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chỉ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gia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đình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họ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hàng</a:t>
            </a:r>
            <a:r>
              <a:rPr lang="en-US" sz="2800" b="1" dirty="0">
                <a:latin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chuyện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Sáng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kiến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bé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371600" y="3505200"/>
            <a:ext cx="7010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-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B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</a:rPr>
              <a:t>ố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</a:rPr>
              <a:t>ông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bà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</a:rPr>
              <a:t>, con,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mẹ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</a:rPr>
              <a:t>bố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</a:rPr>
              <a:t> con,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</a:rPr>
              <a:t>cô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chú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</a:rPr>
              <a:t>bà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con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cháu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</a:rPr>
              <a:t>ông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cháu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178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2700"/>
            <a:ext cx="9109075" cy="6832600"/>
          </a:xfrm>
          <a:prstGeom prst="rect">
            <a:avLst/>
          </a:prstGeom>
          <a:solidFill>
            <a:srgbClr val="FFFF99"/>
          </a:solidFill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22300" y="1583531"/>
            <a:ext cx="8077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u="sng" dirty="0" err="1">
                <a:latin typeface="Times New Roman" pitchFamily="18" charset="0"/>
              </a:rPr>
              <a:t>Bài</a:t>
            </a:r>
            <a:r>
              <a:rPr lang="en-US" sz="2800" b="1" u="sng" dirty="0">
                <a:latin typeface="Times New Roman" pitchFamily="18" charset="0"/>
              </a:rPr>
              <a:t> </a:t>
            </a:r>
            <a:r>
              <a:rPr lang="en-US" sz="2800" b="1" u="sng" dirty="0" smtClean="0">
                <a:latin typeface="Times New Roman" pitchFamily="18" charset="0"/>
              </a:rPr>
              <a:t>2</a:t>
            </a:r>
            <a:r>
              <a:rPr lang="en-US" sz="2800" b="1" dirty="0" smtClean="0">
                <a:latin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</a:rPr>
              <a:t>Kể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thêm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chỉ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gia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đình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họ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hàng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mà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biết</a:t>
            </a:r>
            <a:r>
              <a:rPr lang="en-US" sz="2800" b="1" dirty="0">
                <a:latin typeface="Times New Roman" pitchFamily="18" charset="0"/>
              </a:rPr>
              <a:t>.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371600" y="2797175"/>
            <a:ext cx="7518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Cụ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nội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cụ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ngoại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ông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nội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bà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nội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ông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ngoại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bà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ngoại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bác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bố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mẹ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cô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chú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thím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dì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dượng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cậu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mợ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, con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dâu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, con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rể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cháu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chắt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, ….</a:t>
            </a:r>
          </a:p>
        </p:txBody>
      </p:sp>
    </p:spTree>
    <p:extLst>
      <p:ext uri="{BB962C8B-B14F-4D97-AF65-F5344CB8AC3E}">
        <p14:creationId xmlns:p14="http://schemas.microsoft.com/office/powerpoint/2010/main" val="273570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2400"/>
            <a:ext cx="9109075" cy="6832600"/>
          </a:xfrm>
          <a:prstGeom prst="rect">
            <a:avLst/>
          </a:prstGeom>
          <a:solidFill>
            <a:srgbClr val="FFFF99"/>
          </a:solidFill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990600" y="914400"/>
            <a:ext cx="7543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u="sng" dirty="0" err="1">
                <a:latin typeface="Times New Roman" pitchFamily="18" charset="0"/>
              </a:rPr>
              <a:t>Bài</a:t>
            </a:r>
            <a:r>
              <a:rPr lang="en-US" sz="2800" b="1" u="sng" dirty="0">
                <a:latin typeface="Times New Roman" pitchFamily="18" charset="0"/>
              </a:rPr>
              <a:t> </a:t>
            </a:r>
            <a:r>
              <a:rPr lang="en-US" sz="2800" b="1" u="sng" dirty="0" smtClean="0">
                <a:latin typeface="Times New Roman" pitchFamily="18" charset="0"/>
              </a:rPr>
              <a:t>3</a:t>
            </a:r>
            <a:r>
              <a:rPr lang="en-US" sz="2800" b="1" dirty="0" smtClean="0">
                <a:latin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</a:rPr>
              <a:t>Xếp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mỗi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chỉ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gia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đình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họ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hàng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mà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biết</a:t>
            </a:r>
            <a:r>
              <a:rPr lang="en-US" sz="2800" b="1" dirty="0">
                <a:latin typeface="Times New Roman" pitchFamily="18" charset="0"/>
              </a:rPr>
              <a:t>: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104900" y="2080280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600200" y="2753380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…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0600" y="3439180"/>
            <a:ext cx="5778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Họ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ngoại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:</a:t>
            </a:r>
            <a:r>
              <a:rPr lang="en-US" sz="2800" b="1" dirty="0">
                <a:cs typeface="Times New Roman" pitchFamily="18" charset="0"/>
              </a:rPr>
              <a:t> 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600200" y="4180582"/>
            <a:ext cx="7543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dượng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>
            <a:cxnSpLocks noChangeShapeType="1"/>
          </p:cNvCxnSpPr>
          <p:nvPr/>
        </p:nvCxnSpPr>
        <p:spPr bwMode="auto">
          <a:xfrm>
            <a:off x="2171700" y="1327944"/>
            <a:ext cx="27051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/>
          <p:cNvCxnSpPr>
            <a:cxnSpLocks noChangeShapeType="1"/>
          </p:cNvCxnSpPr>
          <p:nvPr/>
        </p:nvCxnSpPr>
        <p:spPr bwMode="auto">
          <a:xfrm>
            <a:off x="1104900" y="1765300"/>
            <a:ext cx="3484562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30"/>
          <p:cNvCxnSpPr>
            <a:cxnSpLocks noChangeShapeType="1"/>
          </p:cNvCxnSpPr>
          <p:nvPr/>
        </p:nvCxnSpPr>
        <p:spPr bwMode="auto">
          <a:xfrm flipV="1">
            <a:off x="5562600" y="1327944"/>
            <a:ext cx="2514600" cy="7144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3967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G:\DSCF0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382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762000" y="685800"/>
            <a:ext cx="800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800">
              <a:latin typeface="Times New Roman" pitchFamily="18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81000" y="599807"/>
            <a:ext cx="853440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u="sng" dirty="0" err="1">
                <a:latin typeface="Times New Roman" pitchFamily="18" charset="0"/>
              </a:rPr>
              <a:t>Bài</a:t>
            </a:r>
            <a:r>
              <a:rPr lang="en-US" sz="2400" b="1" u="sng" dirty="0">
                <a:latin typeface="Times New Roman" pitchFamily="18" charset="0"/>
              </a:rPr>
              <a:t> </a:t>
            </a:r>
            <a:r>
              <a:rPr lang="en-US" sz="2400" b="1" u="sng" dirty="0" smtClean="0">
                <a:latin typeface="Times New Roman" pitchFamily="18" charset="0"/>
              </a:rPr>
              <a:t>4</a:t>
            </a:r>
            <a:r>
              <a:rPr lang="en-US" sz="2400" b="1" dirty="0" smtClean="0">
                <a:latin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dấu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chấm</a:t>
            </a:r>
            <a:r>
              <a:rPr lang="en-US" sz="2400" dirty="0">
                <a:latin typeface="Times New Roman" pitchFamily="18" charset="0"/>
              </a:rPr>
              <a:t> hay </a:t>
            </a:r>
            <a:r>
              <a:rPr lang="en-US" sz="2400" b="1" dirty="0" err="1">
                <a:latin typeface="Times New Roman" pitchFamily="18" charset="0"/>
              </a:rPr>
              <a:t>dấu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chấm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điền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</a:rPr>
              <a:t> ô </a:t>
            </a:r>
            <a:r>
              <a:rPr lang="en-US" sz="2400" dirty="0" err="1">
                <a:latin typeface="Times New Roman" pitchFamily="18" charset="0"/>
              </a:rPr>
              <a:t>trống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endParaRPr lang="en-US" sz="24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      Nam </a:t>
            </a:r>
            <a:r>
              <a:rPr lang="en-US" sz="2400" dirty="0" err="1">
                <a:latin typeface="Times New Roman" pitchFamily="18" charset="0"/>
              </a:rPr>
              <a:t>nhờ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thư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thăm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ông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vừa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mới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</a:rPr>
              <a:t> 1, </a:t>
            </a:r>
            <a:r>
              <a:rPr lang="en-US" sz="2400" dirty="0" err="1">
                <a:latin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</a:rPr>
              <a:t>       </a:t>
            </a:r>
            <a:r>
              <a:rPr lang="en-US" sz="2400" dirty="0" err="1">
                <a:latin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xong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thư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</a:rPr>
              <a:t> :</a:t>
            </a:r>
            <a:br>
              <a:rPr lang="en-US" sz="2400" dirty="0">
                <a:latin typeface="Times New Roman" pitchFamily="18" charset="0"/>
              </a:rPr>
            </a:br>
            <a:r>
              <a:rPr lang="en-US" sz="2400" dirty="0">
                <a:latin typeface="Times New Roman" pitchFamily="18" charset="0"/>
              </a:rPr>
              <a:t>      - </a:t>
            </a:r>
            <a:r>
              <a:rPr lang="en-US" sz="2400" dirty="0" err="1">
                <a:latin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muốn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thêm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nữa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</a:rPr>
              <a:t>      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      </a:t>
            </a:r>
            <a:r>
              <a:rPr lang="en-US" sz="2400" dirty="0" err="1">
                <a:latin typeface="Times New Roman" pitchFamily="18" charset="0"/>
              </a:rPr>
              <a:t>Cậu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đáp</a:t>
            </a:r>
            <a:r>
              <a:rPr lang="en-US" sz="2400" dirty="0">
                <a:latin typeface="Times New Roman" pitchFamily="18" charset="0"/>
              </a:rPr>
              <a:t> :</a:t>
            </a:r>
            <a:br>
              <a:rPr lang="en-US" sz="2400" dirty="0">
                <a:latin typeface="Times New Roman" pitchFamily="18" charset="0"/>
              </a:rPr>
            </a:br>
            <a:r>
              <a:rPr lang="en-US" sz="2400" dirty="0">
                <a:latin typeface="Times New Roman" pitchFamily="18" charset="0"/>
              </a:rPr>
              <a:t>      - </a:t>
            </a:r>
            <a:r>
              <a:rPr lang="en-US" sz="2400" dirty="0" err="1">
                <a:latin typeface="Times New Roman" pitchFamily="18" charset="0"/>
              </a:rPr>
              <a:t>Dạ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     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Chị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hộ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cuối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thư</a:t>
            </a:r>
            <a:r>
              <a:rPr lang="en-US" sz="2400" dirty="0">
                <a:latin typeface="Times New Roman" pitchFamily="18" charset="0"/>
              </a:rPr>
              <a:t>: “ </a:t>
            </a:r>
            <a:r>
              <a:rPr lang="en-US" sz="2400" dirty="0" err="1">
                <a:latin typeface="Times New Roman" pitchFamily="18" charset="0"/>
              </a:rPr>
              <a:t>Xin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lỗi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ông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cháu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xấu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lỗi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tả</a:t>
            </a:r>
            <a:r>
              <a:rPr lang="en-US" sz="2400" dirty="0">
                <a:latin typeface="Times New Roman" pitchFamily="18" charset="0"/>
              </a:rPr>
              <a:t>.”</a:t>
            </a:r>
          </a:p>
        </p:txBody>
      </p:sp>
      <p:sp>
        <p:nvSpPr>
          <p:cNvPr id="12294" name="Text Box 9"/>
          <p:cNvSpPr txBox="1">
            <a:spLocks noChangeArrowheads="1"/>
          </p:cNvSpPr>
          <p:nvPr/>
        </p:nvSpPr>
        <p:spPr bwMode="auto">
          <a:xfrm>
            <a:off x="4572000" y="6400800"/>
            <a:ext cx="45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3600" b="1">
              <a:latin typeface="Times New Roman" pitchFamily="18" charset="0"/>
            </a:endParaRPr>
          </a:p>
        </p:txBody>
      </p:sp>
      <p:sp>
        <p:nvSpPr>
          <p:cNvPr id="10248" name="Rectangle 12"/>
          <p:cNvSpPr>
            <a:spLocks noChangeArrowheads="1"/>
          </p:cNvSpPr>
          <p:nvPr/>
        </p:nvSpPr>
        <p:spPr bwMode="auto">
          <a:xfrm>
            <a:off x="2159000" y="2133600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Rectangle 13"/>
          <p:cNvSpPr>
            <a:spLocks noChangeArrowheads="1"/>
          </p:cNvSpPr>
          <p:nvPr/>
        </p:nvSpPr>
        <p:spPr bwMode="auto">
          <a:xfrm>
            <a:off x="5524500" y="2514600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Rectangle 15"/>
          <p:cNvSpPr>
            <a:spLocks noChangeArrowheads="1"/>
          </p:cNvSpPr>
          <p:nvPr/>
        </p:nvSpPr>
        <p:spPr bwMode="auto">
          <a:xfrm>
            <a:off x="1905000" y="3429000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2514600" y="1066800"/>
            <a:ext cx="1295400" cy="1588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4343400" y="1065212"/>
            <a:ext cx="1676400" cy="1588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372600" y="3124200"/>
            <a:ext cx="412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9525000" y="3886200"/>
            <a:ext cx="412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448800" y="4343400"/>
            <a:ext cx="412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81000" y="4795837"/>
            <a:ext cx="533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Truyện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này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buồn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cười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chi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tiết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924 -0.18403 L -0.78924 -0.1840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924 -0.21134 L -0.43924 -0.2113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7257 -0.17106 L -0.82257 -0.1710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10248" grpId="0" animBg="1"/>
      <p:bldP spid="10249" grpId="0" animBg="1"/>
      <p:bldP spid="10250" grpId="0" animBg="1"/>
      <p:bldP spid="16" grpId="0"/>
      <p:bldP spid="17" grpId="0"/>
      <p:bldP spid="18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318&quot;&gt;&lt;object type=&quot;3&quot; unique_id=&quot;10319&quot;&gt;&lt;property id=&quot;20148&quot; value=&quot;5&quot;/&gt;&lt;property id=&quot;20300&quot; value=&quot;Slide 1&quot;/&gt;&lt;property id=&quot;20307&quot; value=&quot;268&quot;/&gt;&lt;/object&gt;&lt;object type=&quot;3&quot; unique_id=&quot;10320&quot;&gt;&lt;property id=&quot;20148&quot; value=&quot;5&quot;/&gt;&lt;property id=&quot;20300&quot; value=&quot;Slide 2&quot;/&gt;&lt;property id=&quot;20307&quot; value=&quot;258&quot;/&gt;&lt;/object&gt;&lt;object type=&quot;3&quot; unique_id=&quot;10321&quot;&gt;&lt;property id=&quot;20148&quot; value=&quot;5&quot;/&gt;&lt;property id=&quot;20300&quot; value=&quot;Slide 3&quot;/&gt;&lt;property id=&quot;20307&quot; value=&quot;259&quot;/&gt;&lt;/object&gt;&lt;object type=&quot;3&quot; unique_id=&quot;10322&quot;&gt;&lt;property id=&quot;20148&quot; value=&quot;5&quot;/&gt;&lt;property id=&quot;20300&quot; value=&quot;Slide 4&quot;/&gt;&lt;property id=&quot;20307&quot; value=&quot;261&quot;/&gt;&lt;/object&gt;&lt;object type=&quot;3&quot; unique_id=&quot;10323&quot;&gt;&lt;property id=&quot;20148&quot; value=&quot;5&quot;/&gt;&lt;property id=&quot;20300&quot; value=&quot;Slide 5&quot;/&gt;&lt;property id=&quot;20307&quot; value=&quot;262&quot;/&gt;&lt;/object&gt;&lt;object type=&quot;3&quot; unique_id=&quot;10324&quot;&gt;&lt;property id=&quot;20148&quot; value=&quot;5&quot;/&gt;&lt;property id=&quot;20300&quot; value=&quot;Slide 6&quot;/&gt;&lt;property id=&quot;20307&quot; value=&quot;263&quot;/&gt;&lt;/object&gt;&lt;object type=&quot;3&quot; unique_id=&quot;10325&quot;&gt;&lt;property id=&quot;20148&quot; value=&quot;5&quot;/&gt;&lt;property id=&quot;20300&quot; value=&quot;Slide 7&quot;/&gt;&lt;property id=&quot;20307&quot; value=&quot;269&quot;/&gt;&lt;/object&gt;&lt;object type=&quot;3&quot; unique_id=&quot;10326&quot;&gt;&lt;property id=&quot;20148&quot; value=&quot;5&quot;/&gt;&lt;property id=&quot;20300&quot; value=&quot;Slide 8&quot;/&gt;&lt;property id=&quot;20307&quot; value=&quot;273&quot;/&gt;&lt;/object&gt;&lt;object type=&quot;3&quot; unique_id=&quot;10327&quot;&gt;&lt;property id=&quot;20148&quot; value=&quot;5&quot;/&gt;&lt;property id=&quot;20300&quot; value=&quot;Slide 9&quot;/&gt;&lt;property id=&quot;20307&quot; value=&quot;265&quot;/&gt;&lt;/object&gt;&lt;object type=&quot;3&quot; unique_id=&quot;10328&quot;&gt;&lt;property id=&quot;20148&quot; value=&quot;5&quot;/&gt;&lt;property id=&quot;20300&quot; value=&quot;Slide 10&quot;/&gt;&lt;property id=&quot;20307&quot; value=&quot;271&quot;/&gt;&lt;/object&gt;&lt;object type=&quot;3&quot; unique_id=&quot;10329&quot;&gt;&lt;property id=&quot;20148&quot; value=&quot;5&quot;/&gt;&lt;property id=&quot;20300&quot; value=&quot;Slide 11&quot;/&gt;&lt;property id=&quot;20307&quot; value=&quot;270&quot;/&gt;&lt;/object&gt;&lt;/object&gt;&lt;object type=&quot;8&quot; unique_id=&quot;10342&quot;&gt;&lt;/object&gt;&lt;/object&gt;&lt;/database&gt;"/>
  <p:tag name="MMPROD_NEXTUNIQUEID" val="10011"/>
  <p:tag name="SECTOMILLISECCONVERTED" val="1"/>
  <p:tag name="VIOLETID" val="11973365"/>
  <p:tag name="VIOLETTITLE" val="Tuần 10. MRVT: Từ ngữ về họ hàng. Dấu chấm, dấu chấm hỏi"/>
  <p:tag name="VIOLETLESSON" val="10"/>
  <p:tag name="VIOLETCATID" val="7840638"/>
  <p:tag name="VIOLETSUBJECT" val="Luyện từ và câu 2"/>
  <p:tag name="VIOLETAUTHORID" val="11255705"/>
  <p:tag name="VIOLETAUTHORNAME" val="Nguyễn Thị Hoàng Hà"/>
  <p:tag name="VIOLETAUTHORAVATAR" val="no_avatar.jpg"/>
  <p:tag name="VIOLETAUTHORADDRESS" val="Trường tiểu học Lê Lợi - Đắk Lắk"/>
  <p:tag name="VIOLETDATE" val="2017-03-06 09:32:47"/>
  <p:tag name="VIOLETHIT" val="61"/>
  <p:tag name="VIOLETLIKE" val="0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2007</TotalTime>
  <Words>370</Words>
  <Application>Microsoft Office PowerPoint</Application>
  <PresentationFormat>On-screen Show (4:3)</PresentationFormat>
  <Paragraphs>42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MTC</cp:lastModifiedBy>
  <cp:revision>171</cp:revision>
  <cp:lastPrinted>1601-01-01T00:00:00Z</cp:lastPrinted>
  <dcterms:created xsi:type="dcterms:W3CDTF">1601-01-01T00:00:00Z</dcterms:created>
  <dcterms:modified xsi:type="dcterms:W3CDTF">2017-12-15T03:58:33Z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