
<file path=[Content_Types].xml><?xml version="1.0" encoding="utf-8"?>
<Types xmlns="http://schemas.openxmlformats.org/package/2006/content-types">
  <Default Extension="png" ContentType="image/png"/>
  <Default Extension="bin" ContentType="application/vnd.openxmlformats-officedocument.oleObject"/>
  <Default Extension="wmf" ContentType="image/x-wmf"/>
  <Default Extension="jpeg" ContentType="image/jpeg"/>
  <Default Extension="rels" ContentType="application/vnd.openxmlformats-package.relationships+xml"/>
  <Default Extension="xml" ContentType="application/xml"/>
  <Default Extension="wav" ContentType="audio/wav"/>
  <Default Extension="gif" ContentType="image/gif"/>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9" r:id="rId1"/>
  </p:sldMasterIdLst>
  <p:notesMasterIdLst>
    <p:notesMasterId r:id="rId29"/>
  </p:notesMasterIdLst>
  <p:handoutMasterIdLst>
    <p:handoutMasterId r:id="rId30"/>
  </p:handoutMasterIdLst>
  <p:sldIdLst>
    <p:sldId id="256" r:id="rId2"/>
    <p:sldId id="343" r:id="rId3"/>
    <p:sldId id="348" r:id="rId4"/>
    <p:sldId id="309" r:id="rId5"/>
    <p:sldId id="271" r:id="rId6"/>
    <p:sldId id="336" r:id="rId7"/>
    <p:sldId id="323" r:id="rId8"/>
    <p:sldId id="311" r:id="rId9"/>
    <p:sldId id="342" r:id="rId10"/>
    <p:sldId id="345" r:id="rId11"/>
    <p:sldId id="313" r:id="rId12"/>
    <p:sldId id="338" r:id="rId13"/>
    <p:sldId id="337" r:id="rId14"/>
    <p:sldId id="314" r:id="rId15"/>
    <p:sldId id="339" r:id="rId16"/>
    <p:sldId id="316" r:id="rId17"/>
    <p:sldId id="340" r:id="rId18"/>
    <p:sldId id="341" r:id="rId19"/>
    <p:sldId id="347" r:id="rId20"/>
    <p:sldId id="349" r:id="rId21"/>
    <p:sldId id="330" r:id="rId22"/>
    <p:sldId id="331" r:id="rId23"/>
    <p:sldId id="320" r:id="rId24"/>
    <p:sldId id="332" r:id="rId25"/>
    <p:sldId id="346" r:id="rId26"/>
    <p:sldId id="335" r:id="rId27"/>
    <p:sldId id="295" r:id="rId28"/>
  </p:sldIdLst>
  <p:sldSz cx="9144000" cy="6858000" type="screen4x3"/>
  <p:notesSz cx="6858000" cy="9144000"/>
  <p:custDataLst>
    <p:tags r:id="rId31"/>
  </p:custDataLst>
  <p:defaultTextStyle>
    <a:defPPr>
      <a:defRPr lang="vi-VN"/>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FF0000"/>
    <a:srgbClr val="0000FF"/>
    <a:srgbClr val="66FF33"/>
    <a:srgbClr val="FFFF00"/>
    <a:srgbClr val="3333CC"/>
    <a:srgbClr val="00FFFF"/>
    <a:srgbClr val="00FF00"/>
    <a:srgbClr val="99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2500" autoAdjust="0"/>
    <p:restoredTop sz="94660"/>
  </p:normalViewPr>
  <p:slideViewPr>
    <p:cSldViewPr>
      <p:cViewPr varScale="1">
        <p:scale>
          <a:sx n="69" d="100"/>
          <a:sy n="69" d="100"/>
        </p:scale>
        <p:origin x="-1542" y="-96"/>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gs" Target="tags/tag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handoutMaster" Target="handoutMasters/handoutMaster1.xml"/><Relationship Id="rId35" Type="http://schemas.openxmlformats.org/officeDocument/2006/relationships/tableStyles" Target="tableStyle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38.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9938"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a:latin typeface="Times New Roman" pitchFamily="18" charset="0"/>
              </a:defRPr>
            </a:lvl1pPr>
          </a:lstStyle>
          <a:p>
            <a:endParaRPr lang="en-US"/>
          </a:p>
        </p:txBody>
      </p:sp>
      <p:sp>
        <p:nvSpPr>
          <p:cNvPr id="39939" name="Rectangle 3"/>
          <p:cNvSpPr>
            <a:spLocks noGrp="1" noChangeArrowheads="1"/>
          </p:cNvSpPr>
          <p:nvPr>
            <p:ph type="dt" sz="quarter"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latin typeface="Times New Roman" pitchFamily="18" charset="0"/>
              </a:defRPr>
            </a:lvl1pPr>
          </a:lstStyle>
          <a:p>
            <a:fld id="{F5104CF1-124A-4C20-AF6E-C56E68D79D0D}" type="datetimeFigureOut">
              <a:rPr lang="en-US"/>
              <a:pPr/>
              <a:t>8/15/2015</a:t>
            </a:fld>
            <a:endParaRPr lang="en-US"/>
          </a:p>
        </p:txBody>
      </p:sp>
      <p:sp>
        <p:nvSpPr>
          <p:cNvPr id="39940" name="Rectangle 4"/>
          <p:cNvSpPr>
            <a:spLocks noGrp="1" noChangeArrowheads="1"/>
          </p:cNvSpPr>
          <p:nvPr>
            <p:ph type="ftr" sz="quarter" idx="2"/>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a:latin typeface="Times New Roman" pitchFamily="18" charset="0"/>
              </a:defRPr>
            </a:lvl1pPr>
          </a:lstStyle>
          <a:p>
            <a:endParaRPr lang="en-US"/>
          </a:p>
        </p:txBody>
      </p:sp>
      <p:sp>
        <p:nvSpPr>
          <p:cNvPr id="39941" name="Rectangle 5"/>
          <p:cNvSpPr>
            <a:spLocks noGrp="1" noChangeArrowheads="1"/>
          </p:cNvSpPr>
          <p:nvPr>
            <p:ph type="sldNum" sz="quarter" idx="3"/>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latin typeface="Times New Roman" pitchFamily="18" charset="0"/>
              </a:defRPr>
            </a:lvl1pPr>
          </a:lstStyle>
          <a:p>
            <a:fld id="{D033A582-4B49-4B2F-BE0A-D9A063906F5C}" type="slidenum">
              <a:rPr lang="en-US"/>
              <a:pPr/>
              <a:t>‹#›</a:t>
            </a:fld>
            <a:endParaRPr lang="en-US"/>
          </a:p>
        </p:txBody>
      </p:sp>
    </p:spTree>
    <p:extLst>
      <p:ext uri="{BB962C8B-B14F-4D97-AF65-F5344CB8AC3E}">
        <p14:creationId xmlns:p14="http://schemas.microsoft.com/office/powerpoint/2010/main" val="155049212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8914"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a:latin typeface="Times New Roman" pitchFamily="18" charset="0"/>
              </a:defRPr>
            </a:lvl1pPr>
          </a:lstStyle>
          <a:p>
            <a:endParaRPr lang="en-US"/>
          </a:p>
        </p:txBody>
      </p:sp>
      <p:sp>
        <p:nvSpPr>
          <p:cNvPr id="38915" name="Rectangle 3"/>
          <p:cNvSpPr>
            <a:spLocks noGrp="1" noChangeArrowheads="1"/>
          </p:cNvSpPr>
          <p:nvPr>
            <p:ph type="dt"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latin typeface="Times New Roman" pitchFamily="18" charset="0"/>
              </a:defRPr>
            </a:lvl1pPr>
          </a:lstStyle>
          <a:p>
            <a:fld id="{7FA94722-6787-4C31-8B92-3603599D049B}" type="datetimeFigureOut">
              <a:rPr lang="en-US"/>
              <a:pPr/>
              <a:t>8/15/2015</a:t>
            </a:fld>
            <a:endParaRPr lang="en-US"/>
          </a:p>
        </p:txBody>
      </p:sp>
      <p:sp>
        <p:nvSpPr>
          <p:cNvPr id="38916" name="Rectangle 4"/>
          <p:cNvSpPr>
            <a:spLocks noRo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38917" name="Rectangle 5"/>
          <p:cNvSpPr>
            <a:spLocks noGrp="1" noChangeArrowheads="1"/>
          </p:cNvSpPr>
          <p:nvPr>
            <p:ph type="body" sz="quarter" idx="3"/>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38918" name="Rectangle 6"/>
          <p:cNvSpPr>
            <a:spLocks noGrp="1" noChangeArrowheads="1"/>
          </p:cNvSpPr>
          <p:nvPr>
            <p:ph type="ftr" sz="quarter" idx="4"/>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a:latin typeface="Times New Roman" pitchFamily="18" charset="0"/>
              </a:defRPr>
            </a:lvl1pPr>
          </a:lstStyle>
          <a:p>
            <a:endParaRPr lang="en-US"/>
          </a:p>
        </p:txBody>
      </p:sp>
      <p:sp>
        <p:nvSpPr>
          <p:cNvPr id="38919" name="Rectangle 7"/>
          <p:cNvSpPr>
            <a:spLocks noGrp="1" noChangeArrowheads="1"/>
          </p:cNvSpPr>
          <p:nvPr>
            <p:ph type="sldNum" sz="quarter" idx="5"/>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latin typeface="Times New Roman" pitchFamily="18" charset="0"/>
              </a:defRPr>
            </a:lvl1pPr>
          </a:lstStyle>
          <a:p>
            <a:fld id="{370A37E1-720C-4F65-9D2E-C188926E98AD}" type="slidenum">
              <a:rPr lang="en-US"/>
              <a:pPr/>
              <a:t>‹#›</a:t>
            </a:fld>
            <a:endParaRPr lang="en-US"/>
          </a:p>
        </p:txBody>
      </p:sp>
    </p:spTree>
    <p:extLst>
      <p:ext uri="{BB962C8B-B14F-4D97-AF65-F5344CB8AC3E}">
        <p14:creationId xmlns:p14="http://schemas.microsoft.com/office/powerpoint/2010/main" val="3166526683"/>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Arial" charset="0"/>
        <a:ea typeface="+mn-ea"/>
        <a:cs typeface="+mn-cs"/>
      </a:defRPr>
    </a:lvl1pPr>
    <a:lvl2pPr marL="457200" algn="l" rtl="0" fontAlgn="base">
      <a:spcBef>
        <a:spcPct val="30000"/>
      </a:spcBef>
      <a:spcAft>
        <a:spcPct val="0"/>
      </a:spcAft>
      <a:defRPr sz="1200" kern="1200">
        <a:solidFill>
          <a:schemeClr val="tx1"/>
        </a:solidFill>
        <a:latin typeface="Arial" charset="0"/>
        <a:ea typeface="+mn-ea"/>
        <a:cs typeface="+mn-cs"/>
      </a:defRPr>
    </a:lvl2pPr>
    <a:lvl3pPr marL="914400" algn="l" rtl="0" fontAlgn="base">
      <a:spcBef>
        <a:spcPct val="30000"/>
      </a:spcBef>
      <a:spcAft>
        <a:spcPct val="0"/>
      </a:spcAft>
      <a:defRPr sz="1200" kern="1200">
        <a:solidFill>
          <a:schemeClr val="tx1"/>
        </a:solidFill>
        <a:latin typeface="Arial" charset="0"/>
        <a:ea typeface="+mn-ea"/>
        <a:cs typeface="+mn-cs"/>
      </a:defRPr>
    </a:lvl3pPr>
    <a:lvl4pPr marL="1371600" algn="l" rtl="0" fontAlgn="base">
      <a:spcBef>
        <a:spcPct val="30000"/>
      </a:spcBef>
      <a:spcAft>
        <a:spcPct val="0"/>
      </a:spcAft>
      <a:defRPr sz="1200" kern="1200">
        <a:solidFill>
          <a:schemeClr val="tx1"/>
        </a:solidFill>
        <a:latin typeface="Arial" charset="0"/>
        <a:ea typeface="+mn-ea"/>
        <a:cs typeface="+mn-cs"/>
      </a:defRPr>
    </a:lvl4pPr>
    <a:lvl5pPr marL="1828800" algn="l" rtl="0" fontAlgn="base">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Rot="1" noChangeArrowheads="1" noTextEdit="1"/>
          </p:cNvSpPr>
          <p:nvPr>
            <p:ph type="sldImg"/>
          </p:nvPr>
        </p:nvSpPr>
        <p:spPr>
          <a:ln/>
        </p:spPr>
      </p:sp>
      <p:sp>
        <p:nvSpPr>
          <p:cNvPr id="4096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2"/>
          <p:cNvSpPr>
            <a:spLocks noRot="1" noChangeArrowheads="1" noTextEdit="1"/>
          </p:cNvSpPr>
          <p:nvPr>
            <p:ph type="sldImg"/>
          </p:nvPr>
        </p:nvSpPr>
        <p:spPr>
          <a:ln/>
        </p:spPr>
      </p:sp>
      <p:sp>
        <p:nvSpPr>
          <p:cNvPr id="5017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p:cNvSpPr>
            <a:spLocks noRot="1" noChangeArrowheads="1" noTextEdit="1"/>
          </p:cNvSpPr>
          <p:nvPr>
            <p:ph type="sldImg"/>
          </p:nvPr>
        </p:nvSpPr>
        <p:spPr>
          <a:ln/>
        </p:spPr>
      </p:sp>
      <p:sp>
        <p:nvSpPr>
          <p:cNvPr id="5120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2"/>
          <p:cNvSpPr>
            <a:spLocks noRot="1" noChangeArrowheads="1" noTextEdit="1"/>
          </p:cNvSpPr>
          <p:nvPr>
            <p:ph type="sldImg"/>
          </p:nvPr>
        </p:nvSpPr>
        <p:spPr>
          <a:ln/>
        </p:spPr>
      </p:sp>
      <p:sp>
        <p:nvSpPr>
          <p:cNvPr id="5222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Rot="1" noChangeArrowheads="1" noTextEdit="1"/>
          </p:cNvSpPr>
          <p:nvPr>
            <p:ph type="sldImg"/>
          </p:nvPr>
        </p:nvSpPr>
        <p:spPr>
          <a:ln/>
        </p:spPr>
      </p:sp>
      <p:sp>
        <p:nvSpPr>
          <p:cNvPr id="5325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2"/>
          <p:cNvSpPr>
            <a:spLocks noRot="1" noChangeArrowheads="1" noTextEdit="1"/>
          </p:cNvSpPr>
          <p:nvPr>
            <p:ph type="sldImg"/>
          </p:nvPr>
        </p:nvSpPr>
        <p:spPr>
          <a:ln/>
        </p:spPr>
      </p:sp>
      <p:sp>
        <p:nvSpPr>
          <p:cNvPr id="5427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2"/>
          <p:cNvSpPr>
            <a:spLocks noRot="1" noChangeArrowheads="1" noTextEdit="1"/>
          </p:cNvSpPr>
          <p:nvPr>
            <p:ph type="sldImg"/>
          </p:nvPr>
        </p:nvSpPr>
        <p:spPr>
          <a:ln/>
        </p:spPr>
      </p:sp>
      <p:sp>
        <p:nvSpPr>
          <p:cNvPr id="5529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2"/>
          <p:cNvSpPr>
            <a:spLocks noRot="1" noChangeArrowheads="1" noTextEdit="1"/>
          </p:cNvSpPr>
          <p:nvPr>
            <p:ph type="sldImg"/>
          </p:nvPr>
        </p:nvSpPr>
        <p:spPr>
          <a:ln/>
        </p:spPr>
      </p:sp>
      <p:sp>
        <p:nvSpPr>
          <p:cNvPr id="5632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2"/>
          <p:cNvSpPr>
            <a:spLocks noRot="1" noChangeArrowheads="1" noTextEdit="1"/>
          </p:cNvSpPr>
          <p:nvPr>
            <p:ph type="sldImg"/>
          </p:nvPr>
        </p:nvSpPr>
        <p:spPr>
          <a:ln/>
        </p:spPr>
      </p:sp>
      <p:sp>
        <p:nvSpPr>
          <p:cNvPr id="5734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2"/>
          <p:cNvSpPr>
            <a:spLocks noRot="1" noChangeArrowheads="1" noTextEdit="1"/>
          </p:cNvSpPr>
          <p:nvPr>
            <p:ph type="sldImg"/>
          </p:nvPr>
        </p:nvSpPr>
        <p:spPr>
          <a:ln/>
        </p:spPr>
      </p:sp>
      <p:sp>
        <p:nvSpPr>
          <p:cNvPr id="5837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2"/>
          <p:cNvSpPr>
            <a:spLocks noRot="1" noChangeArrowheads="1" noTextEdit="1"/>
          </p:cNvSpPr>
          <p:nvPr>
            <p:ph type="sldImg"/>
          </p:nvPr>
        </p:nvSpPr>
        <p:spPr>
          <a:ln/>
        </p:spPr>
      </p:sp>
      <p:sp>
        <p:nvSpPr>
          <p:cNvPr id="7782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Rot="1" noChangeArrowheads="1" noTextEdit="1"/>
          </p:cNvSpPr>
          <p:nvPr>
            <p:ph type="sldImg"/>
          </p:nvPr>
        </p:nvSpPr>
        <p:spPr>
          <a:ln/>
        </p:spPr>
      </p:sp>
      <p:sp>
        <p:nvSpPr>
          <p:cNvPr id="4301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2"/>
          <p:cNvSpPr>
            <a:spLocks noRot="1" noChangeArrowheads="1" noTextEdit="1"/>
          </p:cNvSpPr>
          <p:nvPr>
            <p:ph type="sldImg"/>
          </p:nvPr>
        </p:nvSpPr>
        <p:spPr>
          <a:ln/>
        </p:spPr>
      </p:sp>
      <p:sp>
        <p:nvSpPr>
          <p:cNvPr id="7885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2"/>
          <p:cNvSpPr>
            <a:spLocks noRot="1" noChangeArrowheads="1" noTextEdit="1"/>
          </p:cNvSpPr>
          <p:nvPr>
            <p:ph type="sldImg"/>
          </p:nvPr>
        </p:nvSpPr>
        <p:spPr>
          <a:ln/>
        </p:spPr>
      </p:sp>
      <p:sp>
        <p:nvSpPr>
          <p:cNvPr id="5939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2"/>
          <p:cNvSpPr>
            <a:spLocks noRot="1" noChangeArrowheads="1" noTextEdit="1"/>
          </p:cNvSpPr>
          <p:nvPr>
            <p:ph type="sldImg"/>
          </p:nvPr>
        </p:nvSpPr>
        <p:spPr>
          <a:ln/>
        </p:spPr>
      </p:sp>
      <p:sp>
        <p:nvSpPr>
          <p:cNvPr id="6041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2"/>
          <p:cNvSpPr>
            <a:spLocks noRot="1" noChangeArrowheads="1" noTextEdit="1"/>
          </p:cNvSpPr>
          <p:nvPr>
            <p:ph type="sldImg"/>
          </p:nvPr>
        </p:nvSpPr>
        <p:spPr>
          <a:ln/>
        </p:spPr>
      </p:sp>
      <p:sp>
        <p:nvSpPr>
          <p:cNvPr id="6144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2"/>
          <p:cNvSpPr>
            <a:spLocks noRot="1" noChangeArrowheads="1" noTextEdit="1"/>
          </p:cNvSpPr>
          <p:nvPr>
            <p:ph type="sldImg"/>
          </p:nvPr>
        </p:nvSpPr>
        <p:spPr>
          <a:ln/>
        </p:spPr>
      </p:sp>
      <p:sp>
        <p:nvSpPr>
          <p:cNvPr id="6246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2"/>
          <p:cNvSpPr>
            <a:spLocks noRot="1" noChangeArrowheads="1" noTextEdit="1"/>
          </p:cNvSpPr>
          <p:nvPr>
            <p:ph type="sldImg"/>
          </p:nvPr>
        </p:nvSpPr>
        <p:spPr>
          <a:ln/>
        </p:spPr>
      </p:sp>
      <p:sp>
        <p:nvSpPr>
          <p:cNvPr id="6349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2"/>
          <p:cNvSpPr>
            <a:spLocks noRot="1" noChangeArrowheads="1" noTextEdit="1"/>
          </p:cNvSpPr>
          <p:nvPr>
            <p:ph type="sldImg"/>
          </p:nvPr>
        </p:nvSpPr>
        <p:spPr>
          <a:ln/>
        </p:spPr>
      </p:sp>
      <p:sp>
        <p:nvSpPr>
          <p:cNvPr id="6451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2"/>
          <p:cNvSpPr>
            <a:spLocks noRot="1" noChangeArrowheads="1" noTextEdit="1"/>
          </p:cNvSpPr>
          <p:nvPr>
            <p:ph type="sldImg"/>
          </p:nvPr>
        </p:nvSpPr>
        <p:spPr>
          <a:ln/>
        </p:spPr>
      </p:sp>
      <p:sp>
        <p:nvSpPr>
          <p:cNvPr id="6553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2"/>
          <p:cNvSpPr>
            <a:spLocks noRot="1" noChangeArrowheads="1" noTextEdit="1"/>
          </p:cNvSpPr>
          <p:nvPr>
            <p:ph type="sldImg"/>
          </p:nvPr>
        </p:nvSpPr>
        <p:spPr>
          <a:ln/>
        </p:spPr>
      </p:sp>
      <p:sp>
        <p:nvSpPr>
          <p:cNvPr id="7680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Rot="1" noChangeArrowheads="1" noTextEdit="1"/>
          </p:cNvSpPr>
          <p:nvPr>
            <p:ph type="sldImg"/>
          </p:nvPr>
        </p:nvSpPr>
        <p:spPr>
          <a:ln/>
        </p:spPr>
      </p:sp>
      <p:sp>
        <p:nvSpPr>
          <p:cNvPr id="4403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p:cNvSpPr>
            <a:spLocks noRot="1" noChangeArrowheads="1" noTextEdit="1"/>
          </p:cNvSpPr>
          <p:nvPr>
            <p:ph type="sldImg"/>
          </p:nvPr>
        </p:nvSpPr>
        <p:spPr>
          <a:ln/>
        </p:spPr>
      </p:sp>
      <p:sp>
        <p:nvSpPr>
          <p:cNvPr id="4505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Rot="1" noChangeArrowheads="1" noTextEdit="1"/>
          </p:cNvSpPr>
          <p:nvPr>
            <p:ph type="sldImg"/>
          </p:nvPr>
        </p:nvSpPr>
        <p:spPr>
          <a:ln/>
        </p:spPr>
      </p:sp>
      <p:sp>
        <p:nvSpPr>
          <p:cNvPr id="4608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p:cNvSpPr>
            <a:spLocks noRot="1" noChangeArrowheads="1" noTextEdit="1"/>
          </p:cNvSpPr>
          <p:nvPr>
            <p:ph type="sldImg"/>
          </p:nvPr>
        </p:nvSpPr>
        <p:spPr>
          <a:ln/>
        </p:spPr>
      </p:sp>
      <p:sp>
        <p:nvSpPr>
          <p:cNvPr id="4710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p:cNvSpPr>
            <a:spLocks noRot="1" noChangeArrowheads="1" noTextEdit="1"/>
          </p:cNvSpPr>
          <p:nvPr>
            <p:ph type="sldImg"/>
          </p:nvPr>
        </p:nvSpPr>
        <p:spPr>
          <a:ln/>
        </p:spPr>
      </p:sp>
      <p:sp>
        <p:nvSpPr>
          <p:cNvPr id="4813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p:cNvSpPr>
            <a:spLocks noRot="1" noChangeArrowheads="1" noTextEdit="1"/>
          </p:cNvSpPr>
          <p:nvPr>
            <p:ph type="sldImg"/>
          </p:nvPr>
        </p:nvSpPr>
        <p:spPr>
          <a:ln/>
        </p:spPr>
      </p:sp>
      <p:sp>
        <p:nvSpPr>
          <p:cNvPr id="49155" name="Rectangle 3"/>
          <p:cNvSpPr>
            <a:spLocks noGrp="1" noChangeArrowheads="1"/>
          </p:cNvSpPr>
          <p:nvPr>
            <p:ph type="body" idx="1"/>
          </p:nvPr>
        </p:nvSpPr>
        <p:spPr/>
        <p:txBody>
          <a:bodyPr/>
          <a:lstStyle/>
          <a:p>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fld id="{4B448C99-D989-4055-9FD6-B76B62C4D184}" type="datetimeFigureOut">
              <a:rPr lang="vi-VN"/>
              <a:pPr/>
              <a:t>15/08/2015</a:t>
            </a:fld>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004F6427-7B6C-4FD8-82B6-B119B3A662A2}" type="slidenum">
              <a:rPr lang="en-US"/>
              <a:pPr/>
              <a:t>‹#›</a:t>
            </a:fld>
            <a:endParaRPr lang="en-US"/>
          </a:p>
        </p:txBody>
      </p:sp>
    </p:spTree>
    <p:extLst>
      <p:ext uri="{BB962C8B-B14F-4D97-AF65-F5344CB8AC3E}">
        <p14:creationId xmlns:p14="http://schemas.microsoft.com/office/powerpoint/2010/main" val="138166459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FE72079F-2629-46DB-8539-DC7D6F5335D9}" type="datetimeFigureOut">
              <a:rPr lang="vi-VN"/>
              <a:pPr/>
              <a:t>15/08/2015</a:t>
            </a:fld>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B4DCAEDE-57B2-4207-84FA-B17C3928CCCE}" type="slidenum">
              <a:rPr lang="en-US"/>
              <a:pPr/>
              <a:t>‹#›</a:t>
            </a:fld>
            <a:endParaRPr lang="en-US"/>
          </a:p>
        </p:txBody>
      </p:sp>
    </p:spTree>
    <p:extLst>
      <p:ext uri="{BB962C8B-B14F-4D97-AF65-F5344CB8AC3E}">
        <p14:creationId xmlns:p14="http://schemas.microsoft.com/office/powerpoint/2010/main" val="309419707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D8EECD15-AB08-43C4-AD4D-50DE56A3BB35}" type="datetimeFigureOut">
              <a:rPr lang="vi-VN"/>
              <a:pPr/>
              <a:t>15/08/2015</a:t>
            </a:fld>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B8B20EA8-A862-44CB-9E6C-4400D336E467}" type="slidenum">
              <a:rPr lang="en-US"/>
              <a:pPr/>
              <a:t>‹#›</a:t>
            </a:fld>
            <a:endParaRPr lang="en-US"/>
          </a:p>
        </p:txBody>
      </p:sp>
    </p:spTree>
    <p:extLst>
      <p:ext uri="{BB962C8B-B14F-4D97-AF65-F5344CB8AC3E}">
        <p14:creationId xmlns:p14="http://schemas.microsoft.com/office/powerpoint/2010/main" val="120729996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4638"/>
            <a:ext cx="8229600" cy="58515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Date Placeholder 2"/>
          <p:cNvSpPr>
            <a:spLocks noGrp="1"/>
          </p:cNvSpPr>
          <p:nvPr>
            <p:ph type="dt" sz="half" idx="10"/>
          </p:nvPr>
        </p:nvSpPr>
        <p:spPr>
          <a:xfrm>
            <a:off x="457200" y="6245225"/>
            <a:ext cx="2133600" cy="476250"/>
          </a:xfrm>
        </p:spPr>
        <p:txBody>
          <a:bodyPr/>
          <a:lstStyle>
            <a:lvl1pPr>
              <a:defRPr/>
            </a:lvl1pPr>
          </a:lstStyle>
          <a:p>
            <a:fld id="{6174DB3D-D6D3-40B8-A403-DA55A8AC56F1}" type="datetimeFigureOut">
              <a:rPr lang="vi-VN"/>
              <a:pPr/>
              <a:t>15/08/2015</a:t>
            </a:fld>
            <a:endParaRPr lang="en-US"/>
          </a:p>
        </p:txBody>
      </p:sp>
      <p:sp>
        <p:nvSpPr>
          <p:cNvPr id="4" name="Footer Placeholder 3"/>
          <p:cNvSpPr>
            <a:spLocks noGrp="1"/>
          </p:cNvSpPr>
          <p:nvPr>
            <p:ph type="ftr" sz="quarter" idx="11"/>
          </p:nvPr>
        </p:nvSpPr>
        <p:spPr>
          <a:xfrm>
            <a:off x="3124200" y="6245225"/>
            <a:ext cx="2895600" cy="476250"/>
          </a:xfrm>
        </p:spPr>
        <p:txBody>
          <a:bodyPr/>
          <a:lstStyle>
            <a:lvl1pPr>
              <a:defRPr/>
            </a:lvl1pPr>
          </a:lstStyle>
          <a:p>
            <a:endParaRPr lang="en-US"/>
          </a:p>
        </p:txBody>
      </p:sp>
      <p:sp>
        <p:nvSpPr>
          <p:cNvPr id="5" name="Slide Number Placeholder 4"/>
          <p:cNvSpPr>
            <a:spLocks noGrp="1"/>
          </p:cNvSpPr>
          <p:nvPr>
            <p:ph type="sldNum" sz="quarter" idx="12"/>
          </p:nvPr>
        </p:nvSpPr>
        <p:spPr>
          <a:xfrm>
            <a:off x="6553200" y="6245225"/>
            <a:ext cx="2133600" cy="476250"/>
          </a:xfrm>
        </p:spPr>
        <p:txBody>
          <a:bodyPr/>
          <a:lstStyle>
            <a:lvl1pPr>
              <a:defRPr/>
            </a:lvl1pPr>
          </a:lstStyle>
          <a:p>
            <a:fld id="{41896CA2-B8F7-4781-ADDB-06A9E1B974EE}" type="slidenum">
              <a:rPr lang="en-US"/>
              <a:pPr/>
              <a:t>‹#›</a:t>
            </a:fld>
            <a:endParaRPr lang="en-US"/>
          </a:p>
        </p:txBody>
      </p:sp>
    </p:spTree>
    <p:extLst>
      <p:ext uri="{BB962C8B-B14F-4D97-AF65-F5344CB8AC3E}">
        <p14:creationId xmlns:p14="http://schemas.microsoft.com/office/powerpoint/2010/main" val="38184642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6B39859B-A431-4A2C-B15F-8EA4D87EAF3B}" type="datetimeFigureOut">
              <a:rPr lang="vi-VN"/>
              <a:pPr/>
              <a:t>15/08/2015</a:t>
            </a:fld>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20E92B5F-82B3-42C6-A126-1564FFC6F29B}" type="slidenum">
              <a:rPr lang="en-US"/>
              <a:pPr/>
              <a:t>‹#›</a:t>
            </a:fld>
            <a:endParaRPr lang="en-US"/>
          </a:p>
        </p:txBody>
      </p:sp>
    </p:spTree>
    <p:extLst>
      <p:ext uri="{BB962C8B-B14F-4D97-AF65-F5344CB8AC3E}">
        <p14:creationId xmlns:p14="http://schemas.microsoft.com/office/powerpoint/2010/main" val="210278175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fld id="{C34C2F21-BD2B-4B72-B2AE-FB4D0C6E6EBA}" type="datetimeFigureOut">
              <a:rPr lang="vi-VN"/>
              <a:pPr/>
              <a:t>15/08/2015</a:t>
            </a:fld>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C9DC7D35-B2C7-4FBC-A3FE-36C9472B73E1}" type="slidenum">
              <a:rPr lang="en-US"/>
              <a:pPr/>
              <a:t>‹#›</a:t>
            </a:fld>
            <a:endParaRPr lang="en-US"/>
          </a:p>
        </p:txBody>
      </p:sp>
    </p:spTree>
    <p:extLst>
      <p:ext uri="{BB962C8B-B14F-4D97-AF65-F5344CB8AC3E}">
        <p14:creationId xmlns:p14="http://schemas.microsoft.com/office/powerpoint/2010/main" val="31579572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fld id="{7E895DC3-2B06-420F-BDB9-86AABDD14CEB}" type="datetimeFigureOut">
              <a:rPr lang="vi-VN"/>
              <a:pPr/>
              <a:t>15/08/2015</a:t>
            </a:fld>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559E0AE9-AA4F-4801-A21F-14E0051AFA00}" type="slidenum">
              <a:rPr lang="en-US"/>
              <a:pPr/>
              <a:t>‹#›</a:t>
            </a:fld>
            <a:endParaRPr lang="en-US"/>
          </a:p>
        </p:txBody>
      </p:sp>
    </p:spTree>
    <p:extLst>
      <p:ext uri="{BB962C8B-B14F-4D97-AF65-F5344CB8AC3E}">
        <p14:creationId xmlns:p14="http://schemas.microsoft.com/office/powerpoint/2010/main" val="115809496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fld id="{38D70DC1-ACAB-457E-91CA-48017B6A8EBE}" type="datetimeFigureOut">
              <a:rPr lang="vi-VN"/>
              <a:pPr/>
              <a:t>15/08/2015</a:t>
            </a:fld>
            <a:endParaRPr lang="en-US"/>
          </a:p>
        </p:txBody>
      </p:sp>
      <p:sp>
        <p:nvSpPr>
          <p:cNvPr id="8" name="Footer Placeholder 7"/>
          <p:cNvSpPr>
            <a:spLocks noGrp="1"/>
          </p:cNvSpPr>
          <p:nvPr>
            <p:ph type="ftr" sz="quarter" idx="11"/>
          </p:nvPr>
        </p:nvSpPr>
        <p:spPr/>
        <p:txBody>
          <a:bodyPr/>
          <a:lstStyle>
            <a:lvl1pPr>
              <a:defRPr/>
            </a:lvl1pPr>
          </a:lstStyle>
          <a:p>
            <a:endParaRPr lang="en-US"/>
          </a:p>
        </p:txBody>
      </p:sp>
      <p:sp>
        <p:nvSpPr>
          <p:cNvPr id="9" name="Slide Number Placeholder 8"/>
          <p:cNvSpPr>
            <a:spLocks noGrp="1"/>
          </p:cNvSpPr>
          <p:nvPr>
            <p:ph type="sldNum" sz="quarter" idx="12"/>
          </p:nvPr>
        </p:nvSpPr>
        <p:spPr/>
        <p:txBody>
          <a:bodyPr/>
          <a:lstStyle>
            <a:lvl1pPr>
              <a:defRPr/>
            </a:lvl1pPr>
          </a:lstStyle>
          <a:p>
            <a:fld id="{3F658E5D-83F5-44F7-831B-B863A48A825F}" type="slidenum">
              <a:rPr lang="en-US"/>
              <a:pPr/>
              <a:t>‹#›</a:t>
            </a:fld>
            <a:endParaRPr lang="en-US"/>
          </a:p>
        </p:txBody>
      </p:sp>
    </p:spTree>
    <p:extLst>
      <p:ext uri="{BB962C8B-B14F-4D97-AF65-F5344CB8AC3E}">
        <p14:creationId xmlns:p14="http://schemas.microsoft.com/office/powerpoint/2010/main" val="195410889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fld id="{8FC69096-DFFB-49C2-82B8-2765FE01AD76}" type="datetimeFigureOut">
              <a:rPr lang="vi-VN"/>
              <a:pPr/>
              <a:t>15/08/2015</a:t>
            </a:fld>
            <a:endParaRPr lang="en-US"/>
          </a:p>
        </p:txBody>
      </p:sp>
      <p:sp>
        <p:nvSpPr>
          <p:cNvPr id="4" name="Footer Placeholder 3"/>
          <p:cNvSpPr>
            <a:spLocks noGrp="1"/>
          </p:cNvSpPr>
          <p:nvPr>
            <p:ph type="ftr" sz="quarter" idx="11"/>
          </p:nvPr>
        </p:nvSpPr>
        <p:spPr/>
        <p:txBody>
          <a:bodyPr/>
          <a:lstStyle>
            <a:lvl1pPr>
              <a:defRPr/>
            </a:lvl1pPr>
          </a:lstStyle>
          <a:p>
            <a:endParaRPr lang="en-US"/>
          </a:p>
        </p:txBody>
      </p:sp>
      <p:sp>
        <p:nvSpPr>
          <p:cNvPr id="5" name="Slide Number Placeholder 4"/>
          <p:cNvSpPr>
            <a:spLocks noGrp="1"/>
          </p:cNvSpPr>
          <p:nvPr>
            <p:ph type="sldNum" sz="quarter" idx="12"/>
          </p:nvPr>
        </p:nvSpPr>
        <p:spPr/>
        <p:txBody>
          <a:bodyPr/>
          <a:lstStyle>
            <a:lvl1pPr>
              <a:defRPr/>
            </a:lvl1pPr>
          </a:lstStyle>
          <a:p>
            <a:fld id="{CE5CF887-A82E-4011-BCC8-0B4A6EA58866}" type="slidenum">
              <a:rPr lang="en-US"/>
              <a:pPr/>
              <a:t>‹#›</a:t>
            </a:fld>
            <a:endParaRPr lang="en-US"/>
          </a:p>
        </p:txBody>
      </p:sp>
    </p:spTree>
    <p:extLst>
      <p:ext uri="{BB962C8B-B14F-4D97-AF65-F5344CB8AC3E}">
        <p14:creationId xmlns:p14="http://schemas.microsoft.com/office/powerpoint/2010/main" val="83503361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fld id="{1A23B176-315A-4A3D-823A-C5BA1CB7DB8A}" type="datetimeFigureOut">
              <a:rPr lang="vi-VN"/>
              <a:pPr/>
              <a:t>15/08/2015</a:t>
            </a:fld>
            <a:endParaRPr lang="en-US"/>
          </a:p>
        </p:txBody>
      </p:sp>
      <p:sp>
        <p:nvSpPr>
          <p:cNvPr id="3" name="Footer Placeholder 2"/>
          <p:cNvSpPr>
            <a:spLocks noGrp="1"/>
          </p:cNvSpPr>
          <p:nvPr>
            <p:ph type="ftr" sz="quarter" idx="11"/>
          </p:nvPr>
        </p:nvSpPr>
        <p:spPr/>
        <p:txBody>
          <a:bodyPr/>
          <a:lstStyle>
            <a:lvl1pPr>
              <a:defRPr/>
            </a:lvl1pPr>
          </a:lstStyle>
          <a:p>
            <a:endParaRPr lang="en-US"/>
          </a:p>
        </p:txBody>
      </p:sp>
      <p:sp>
        <p:nvSpPr>
          <p:cNvPr id="4" name="Slide Number Placeholder 3"/>
          <p:cNvSpPr>
            <a:spLocks noGrp="1"/>
          </p:cNvSpPr>
          <p:nvPr>
            <p:ph type="sldNum" sz="quarter" idx="12"/>
          </p:nvPr>
        </p:nvSpPr>
        <p:spPr/>
        <p:txBody>
          <a:bodyPr/>
          <a:lstStyle>
            <a:lvl1pPr>
              <a:defRPr/>
            </a:lvl1pPr>
          </a:lstStyle>
          <a:p>
            <a:fld id="{E2CAE915-313F-4034-93A7-36CF0AB331A2}" type="slidenum">
              <a:rPr lang="en-US"/>
              <a:pPr/>
              <a:t>‹#›</a:t>
            </a:fld>
            <a:endParaRPr lang="en-US"/>
          </a:p>
        </p:txBody>
      </p:sp>
    </p:spTree>
    <p:extLst>
      <p:ext uri="{BB962C8B-B14F-4D97-AF65-F5344CB8AC3E}">
        <p14:creationId xmlns:p14="http://schemas.microsoft.com/office/powerpoint/2010/main" val="245711894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fld id="{EB11EEEE-3964-429F-809D-0E88CB634802}" type="datetimeFigureOut">
              <a:rPr lang="vi-VN"/>
              <a:pPr/>
              <a:t>15/08/2015</a:t>
            </a:fld>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FD58DF29-9A46-4714-ABB7-4EF3D02BEBE3}" type="slidenum">
              <a:rPr lang="en-US"/>
              <a:pPr/>
              <a:t>‹#›</a:t>
            </a:fld>
            <a:endParaRPr lang="en-US"/>
          </a:p>
        </p:txBody>
      </p:sp>
    </p:spTree>
    <p:extLst>
      <p:ext uri="{BB962C8B-B14F-4D97-AF65-F5344CB8AC3E}">
        <p14:creationId xmlns:p14="http://schemas.microsoft.com/office/powerpoint/2010/main" val="29940980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fld id="{27E19A93-2A7C-4CB6-BFDD-A5677C5F6B22}" type="datetimeFigureOut">
              <a:rPr lang="vi-VN"/>
              <a:pPr/>
              <a:t>15/08/2015</a:t>
            </a:fld>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BFB64A85-A769-49E0-9558-CC9B0EF1141F}" type="slidenum">
              <a:rPr lang="en-US"/>
              <a:pPr/>
              <a:t>‹#›</a:t>
            </a:fld>
            <a:endParaRPr lang="en-US"/>
          </a:p>
        </p:txBody>
      </p:sp>
    </p:spTree>
    <p:extLst>
      <p:ext uri="{BB962C8B-B14F-4D97-AF65-F5344CB8AC3E}">
        <p14:creationId xmlns:p14="http://schemas.microsoft.com/office/powerpoint/2010/main" val="240916514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7586"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67587"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67588"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vl1pPr>
          </a:lstStyle>
          <a:p>
            <a:fld id="{BF1DC4C7-AFBA-48CE-97BE-8A2EFF16FB49}" type="datetimeFigureOut">
              <a:rPr lang="vi-VN"/>
              <a:pPr/>
              <a:t>15/08/2015</a:t>
            </a:fld>
            <a:endParaRPr lang="en-US"/>
          </a:p>
        </p:txBody>
      </p:sp>
      <p:sp>
        <p:nvSpPr>
          <p:cNvPr id="67589"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vl1pPr>
          </a:lstStyle>
          <a:p>
            <a:endParaRPr lang="en-US"/>
          </a:p>
        </p:txBody>
      </p:sp>
      <p:sp>
        <p:nvSpPr>
          <p:cNvPr id="67590"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fld id="{8051A496-AA38-429A-B609-F160E0BCE753}" type="slidenum">
              <a:rPr lang="en-US"/>
              <a:pPr/>
              <a:t>‹#›</a:t>
            </a:fld>
            <a:endParaRPr lang="en-US"/>
          </a:p>
        </p:txBody>
      </p:sp>
    </p:spTree>
  </p:cSld>
  <p:clrMap bg1="lt1" tx1="dk1" bg2="lt2" tx2="dk2" accent1="accent1" accent2="accent2" accent3="accent3" accent4="accent4" accent5="accent5" accent6="accent6" hlink="hlink" folHlink="folHlink"/>
  <p:sldLayoutIdLst>
    <p:sldLayoutId id="2147483650" r:id="rId1"/>
    <p:sldLayoutId id="2147483651" r:id="rId2"/>
    <p:sldLayoutId id="2147483652" r:id="rId3"/>
    <p:sldLayoutId id="2147483653" r:id="rId4"/>
    <p:sldLayoutId id="2147483654" r:id="rId5"/>
    <p:sldLayoutId id="2147483655" r:id="rId6"/>
    <p:sldLayoutId id="2147483656" r:id="rId7"/>
    <p:sldLayoutId id="2147483657" r:id="rId8"/>
    <p:sldLayoutId id="2147483658" r:id="rId9"/>
    <p:sldLayoutId id="2147483659" r:id="rId10"/>
    <p:sldLayoutId id="2147483660" r:id="rId11"/>
    <p:sldLayoutId id="2147483661" r:id="rId12"/>
  </p:sldLayoutIdLst>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cs typeface="Arial" charset="0"/>
        </a:defRPr>
      </a:lvl2pPr>
      <a:lvl3pPr algn="ctr" rtl="0" fontAlgn="base">
        <a:spcBef>
          <a:spcPct val="0"/>
        </a:spcBef>
        <a:spcAft>
          <a:spcPct val="0"/>
        </a:spcAft>
        <a:defRPr sz="4400">
          <a:solidFill>
            <a:schemeClr val="tx2"/>
          </a:solidFill>
          <a:latin typeface="Arial" charset="0"/>
          <a:cs typeface="Arial" charset="0"/>
        </a:defRPr>
      </a:lvl3pPr>
      <a:lvl4pPr algn="ctr" rtl="0" fontAlgn="base">
        <a:spcBef>
          <a:spcPct val="0"/>
        </a:spcBef>
        <a:spcAft>
          <a:spcPct val="0"/>
        </a:spcAft>
        <a:defRPr sz="4400">
          <a:solidFill>
            <a:schemeClr val="tx2"/>
          </a:solidFill>
          <a:latin typeface="Arial" charset="0"/>
          <a:cs typeface="Arial" charset="0"/>
        </a:defRPr>
      </a:lvl4pPr>
      <a:lvl5pPr algn="ctr" rtl="0" fontAlgn="base">
        <a:spcBef>
          <a:spcPct val="0"/>
        </a:spcBef>
        <a:spcAft>
          <a:spcPct val="0"/>
        </a:spcAft>
        <a:defRPr sz="4400">
          <a:solidFill>
            <a:schemeClr val="tx2"/>
          </a:solidFill>
          <a:latin typeface="Arial" charset="0"/>
          <a:cs typeface="Arial" charset="0"/>
        </a:defRPr>
      </a:lvl5pPr>
      <a:lvl6pPr marL="457200" algn="ctr" rtl="0" fontAlgn="base">
        <a:spcBef>
          <a:spcPct val="0"/>
        </a:spcBef>
        <a:spcAft>
          <a:spcPct val="0"/>
        </a:spcAft>
        <a:defRPr sz="4400">
          <a:solidFill>
            <a:schemeClr val="tx2"/>
          </a:solidFill>
          <a:latin typeface="Arial" charset="0"/>
          <a:cs typeface="Arial" charset="0"/>
        </a:defRPr>
      </a:lvl6pPr>
      <a:lvl7pPr marL="914400" algn="ctr" rtl="0" fontAlgn="base">
        <a:spcBef>
          <a:spcPct val="0"/>
        </a:spcBef>
        <a:spcAft>
          <a:spcPct val="0"/>
        </a:spcAft>
        <a:defRPr sz="4400">
          <a:solidFill>
            <a:schemeClr val="tx2"/>
          </a:solidFill>
          <a:latin typeface="Arial" charset="0"/>
          <a:cs typeface="Arial" charset="0"/>
        </a:defRPr>
      </a:lvl7pPr>
      <a:lvl8pPr marL="1371600" algn="ctr" rtl="0" fontAlgn="base">
        <a:spcBef>
          <a:spcPct val="0"/>
        </a:spcBef>
        <a:spcAft>
          <a:spcPct val="0"/>
        </a:spcAft>
        <a:defRPr sz="4400">
          <a:solidFill>
            <a:schemeClr val="tx2"/>
          </a:solidFill>
          <a:latin typeface="Arial" charset="0"/>
          <a:cs typeface="Arial" charset="0"/>
        </a:defRPr>
      </a:lvl8pPr>
      <a:lvl9pPr marL="1828800" algn="ctr" rtl="0" fontAlgn="base">
        <a:spcBef>
          <a:spcPct val="0"/>
        </a:spcBef>
        <a:spcAft>
          <a:spcPct val="0"/>
        </a:spcAft>
        <a:defRPr sz="4400">
          <a:solidFill>
            <a:schemeClr val="tx2"/>
          </a:solidFill>
          <a:latin typeface="Arial" charset="0"/>
          <a:cs typeface="Arial"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cs typeface="+mn-cs"/>
        </a:defRPr>
      </a:lvl2pPr>
      <a:lvl3pPr marL="1143000" indent="-228600" algn="l" rtl="0" fontAlgn="base">
        <a:spcBef>
          <a:spcPct val="20000"/>
        </a:spcBef>
        <a:spcAft>
          <a:spcPct val="0"/>
        </a:spcAft>
        <a:buChar char="•"/>
        <a:defRPr sz="2400">
          <a:solidFill>
            <a:schemeClr val="tx1"/>
          </a:solidFill>
          <a:latin typeface="+mn-lt"/>
          <a:cs typeface="+mn-cs"/>
        </a:defRPr>
      </a:lvl3pPr>
      <a:lvl4pPr marL="1600200" indent="-228600" algn="l" rtl="0" fontAlgn="base">
        <a:spcBef>
          <a:spcPct val="20000"/>
        </a:spcBef>
        <a:spcAft>
          <a:spcPct val="0"/>
        </a:spcAft>
        <a:buChar char="–"/>
        <a:defRPr sz="2000">
          <a:solidFill>
            <a:schemeClr val="tx1"/>
          </a:solidFill>
          <a:latin typeface="+mn-lt"/>
          <a:cs typeface="+mn-cs"/>
        </a:defRPr>
      </a:lvl4pPr>
      <a:lvl5pPr marL="2057400" indent="-228600" algn="l" rtl="0" fontAlgn="base">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gif"/><Relationship Id="rId3" Type="http://schemas.openxmlformats.org/officeDocument/2006/relationships/image" Target="../media/image1.wmf"/><Relationship Id="rId7" Type="http://schemas.openxmlformats.org/officeDocument/2006/relationships/image" Target="../media/image5.wmf"/><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4.gif"/><Relationship Id="rId5" Type="http://schemas.openxmlformats.org/officeDocument/2006/relationships/image" Target="../media/image3.wmf"/><Relationship Id="rId4" Type="http://schemas.openxmlformats.org/officeDocument/2006/relationships/image" Target="../media/image2.wmf"/></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1.xml"/><Relationship Id="rId1" Type="http://schemas.openxmlformats.org/officeDocument/2006/relationships/slideLayout" Target="../slideLayouts/slideLayout7.xml"/><Relationship Id="rId4" Type="http://schemas.openxmlformats.org/officeDocument/2006/relationships/image" Target="../media/image13.jpeg"/></Relationships>
</file>

<file path=ppt/slides/_rels/slide12.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2.xml"/><Relationship Id="rId1" Type="http://schemas.openxmlformats.org/officeDocument/2006/relationships/slideLayout" Target="../slideLayouts/slideLayout7.xml"/><Relationship Id="rId4" Type="http://schemas.openxmlformats.org/officeDocument/2006/relationships/image" Target="../media/image15.png"/></Relationships>
</file>

<file path=ppt/slides/_rels/slide13.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3.xml"/><Relationship Id="rId1" Type="http://schemas.openxmlformats.org/officeDocument/2006/relationships/slideLayout" Target="../slideLayouts/slideLayout7.xml"/><Relationship Id="rId4" Type="http://schemas.openxmlformats.org/officeDocument/2006/relationships/image" Target="../media/image17.jpeg"/></Relationships>
</file>

<file path=ppt/slides/_rels/slide14.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4.xml"/><Relationship Id="rId1" Type="http://schemas.openxmlformats.org/officeDocument/2006/relationships/slideLayout" Target="../slideLayouts/slideLayout7.xml"/><Relationship Id="rId6" Type="http://schemas.openxmlformats.org/officeDocument/2006/relationships/image" Target="../media/image21.jpeg"/><Relationship Id="rId5" Type="http://schemas.openxmlformats.org/officeDocument/2006/relationships/image" Target="../media/image20.gif"/><Relationship Id="rId4" Type="http://schemas.openxmlformats.org/officeDocument/2006/relationships/image" Target="../media/image19.jpeg"/></Relationships>
</file>

<file path=ppt/slides/_rels/slide15.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15.xml"/><Relationship Id="rId1" Type="http://schemas.openxmlformats.org/officeDocument/2006/relationships/slideLayout" Target="../slideLayouts/slideLayout7.xml"/><Relationship Id="rId4" Type="http://schemas.openxmlformats.org/officeDocument/2006/relationships/image" Target="../media/image23.jpeg"/></Relationships>
</file>

<file path=ppt/slides/_rels/slide16.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16.xml"/><Relationship Id="rId1" Type="http://schemas.openxmlformats.org/officeDocument/2006/relationships/slideLayout" Target="../slideLayouts/slideLayout7.xml"/><Relationship Id="rId5" Type="http://schemas.openxmlformats.org/officeDocument/2006/relationships/image" Target="../media/image26.jpeg"/><Relationship Id="rId4" Type="http://schemas.openxmlformats.org/officeDocument/2006/relationships/image" Target="../media/image25.jpeg"/></Relationships>
</file>

<file path=ppt/slides/_rels/slide17.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17.xml"/><Relationship Id="rId1" Type="http://schemas.openxmlformats.org/officeDocument/2006/relationships/slideLayout" Target="../slideLayouts/slideLayout7.xml"/><Relationship Id="rId6" Type="http://schemas.openxmlformats.org/officeDocument/2006/relationships/image" Target="../media/image30.jpeg"/><Relationship Id="rId5" Type="http://schemas.openxmlformats.org/officeDocument/2006/relationships/image" Target="../media/image29.jpeg"/><Relationship Id="rId4" Type="http://schemas.openxmlformats.org/officeDocument/2006/relationships/image" Target="../media/image28.jpeg"/></Relationships>
</file>

<file path=ppt/slides/_rels/slide18.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18.xml"/><Relationship Id="rId1" Type="http://schemas.openxmlformats.org/officeDocument/2006/relationships/slideLayout" Target="../slideLayouts/slideLayout7.xml"/><Relationship Id="rId6" Type="http://schemas.openxmlformats.org/officeDocument/2006/relationships/image" Target="../media/image34.jpeg"/><Relationship Id="rId5" Type="http://schemas.openxmlformats.org/officeDocument/2006/relationships/image" Target="../media/image33.jpeg"/><Relationship Id="rId4" Type="http://schemas.openxmlformats.org/officeDocument/2006/relationships/image" Target="../media/image32.png"/></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2.xml"/><Relationship Id="rId1" Type="http://schemas.openxmlformats.org/officeDocument/2006/relationships/video" Target="file:///F:\Dia%204%20TH%20Ho%20Tung%20Mau\BG\Bai%2021.%20Thanh%20pho%20Ho%20Chi%20Minh\Cho%20Ben%20Thanh.mpg" TargetMode="External"/><Relationship Id="rId4" Type="http://schemas.openxmlformats.org/officeDocument/2006/relationships/image" Target="../media/image35.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12.xml"/><Relationship Id="rId1" Type="http://schemas.openxmlformats.org/officeDocument/2006/relationships/video" Target="file:///F:\Dia%204%20TH%20Ho%20Tung%20Mau\BG\Bai%2021.%20Thanh%20pho%20Ho%20Chi%20Minh\Nha%20tho%20Duc%20Ba%20Sai%20Gon.mpg" TargetMode="External"/><Relationship Id="rId4" Type="http://schemas.openxmlformats.org/officeDocument/2006/relationships/image" Target="../media/image36.png"/></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37.gif"/><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37.gif"/><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37.gif"/><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notesSlide" Target="../notesSlides/notesSlide27.xml"/><Relationship Id="rId7" Type="http://schemas.openxmlformats.org/officeDocument/2006/relationships/image" Target="../media/image40.gif"/><Relationship Id="rId2" Type="http://schemas.openxmlformats.org/officeDocument/2006/relationships/slideLayout" Target="../slideLayouts/slideLayout7.xml"/><Relationship Id="rId1" Type="http://schemas.openxmlformats.org/officeDocument/2006/relationships/vmlDrawing" Target="../drawings/vmlDrawing1.vml"/><Relationship Id="rId6" Type="http://schemas.openxmlformats.org/officeDocument/2006/relationships/image" Target="../media/image38.wmf"/><Relationship Id="rId5" Type="http://schemas.openxmlformats.org/officeDocument/2006/relationships/oleObject" Target="../embeddings/oleObject1.bin"/><Relationship Id="rId4" Type="http://schemas.openxmlformats.org/officeDocument/2006/relationships/image" Target="../media/image39.png"/></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2.xml"/><Relationship Id="rId1" Type="http://schemas.openxmlformats.org/officeDocument/2006/relationships/video" Target="file:///F:\Dia%204%20TH%20Ho%20Tung%20Mau\BG\Bai%2021.%20Thanh%20pho%20Ho%20Chi%20Minh\Gioi%20thieu%20ve%20Sai%20Gon.mpg" TargetMode="External"/><Relationship Id="rId4" Type="http://schemas.openxmlformats.org/officeDocument/2006/relationships/image" Target="../media/image7.png"/></Relationships>
</file>

<file path=ppt/slides/_rels/slide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openxmlformats.org/officeDocument/2006/relationships/image" Target="../media/image9.png"/></Relationships>
</file>

<file path=ppt/slides/_rels/slide5.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5.xml"/><Relationship Id="rId1" Type="http://schemas.openxmlformats.org/officeDocument/2006/relationships/slideLayout" Target="../slideLayouts/slideLayout7.xml"/><Relationship Id="rId4" Type="http://schemas.openxmlformats.org/officeDocument/2006/relationships/image" Target="../media/image10.jpeg"/></Relationships>
</file>

<file path=ppt/slides/_rels/slide6.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6" name="Picture 4" descr="BOOK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1610799">
            <a:off x="152400" y="2292350"/>
            <a:ext cx="3429000" cy="1670050"/>
          </a:xfrm>
          <a:prstGeom prst="rect">
            <a:avLst/>
          </a:prstGeom>
          <a:noFill/>
          <a:extLst>
            <a:ext uri="{909E8E84-426E-40DD-AFC4-6F175D3DCCD1}">
              <a14:hiddenFill xmlns:a14="http://schemas.microsoft.com/office/drawing/2010/main">
                <a:solidFill>
                  <a:srgbClr val="FFFFFF"/>
                </a:solidFill>
              </a14:hiddenFill>
            </a:ext>
          </a:extLst>
        </p:spPr>
      </p:pic>
      <p:sp>
        <p:nvSpPr>
          <p:cNvPr id="13317" name="WordArt 5"/>
          <p:cNvSpPr>
            <a:spLocks noChangeArrowheads="1" noChangeShapeType="1" noTextEdit="1"/>
          </p:cNvSpPr>
          <p:nvPr/>
        </p:nvSpPr>
        <p:spPr bwMode="auto">
          <a:xfrm rot="-1294192">
            <a:off x="762000" y="2655888"/>
            <a:ext cx="2225675" cy="381000"/>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scene3d>
              <a:camera prst="legacyPerspectiveBottomRight">
                <a:rot lat="0" lon="21239999" rev="0"/>
              </a:camera>
              <a:lightRig rig="legacyHarsh3" dir="l"/>
            </a:scene3d>
            <a:sp3d extrusionH="430200" prstMaterial="legacyMatte">
              <a:extrusionClr>
                <a:srgbClr val="C0C0C0"/>
              </a:extrusionClr>
            </a:sp3d>
          </a:bodyPr>
          <a:lstStyle/>
          <a:p>
            <a:pPr algn="ctr"/>
            <a:r>
              <a:rPr lang="en-US" sz="3600" kern="10">
                <a:ln w="9525">
                  <a:round/>
                  <a:headEnd/>
                  <a:tailEnd/>
                </a:ln>
                <a:gradFill rotWithShape="0">
                  <a:gsLst>
                    <a:gs pos="0">
                      <a:srgbClr val="FF0000"/>
                    </a:gs>
                    <a:gs pos="100000">
                      <a:srgbClr val="00FF00"/>
                    </a:gs>
                  </a:gsLst>
                  <a:lin ang="6694192" scaled="1"/>
                </a:gradFill>
                <a:latin typeface="VNI-Book"/>
              </a:rPr>
              <a:t>bài dạy</a:t>
            </a:r>
          </a:p>
        </p:txBody>
      </p:sp>
      <p:pic>
        <p:nvPicPr>
          <p:cNvPr id="13318" name="Picture 6" descr="POINSET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0" y="0"/>
            <a:ext cx="1524000" cy="1517650"/>
          </a:xfrm>
          <a:prstGeom prst="rect">
            <a:avLst/>
          </a:prstGeom>
          <a:noFill/>
          <a:extLst>
            <a:ext uri="{909E8E84-426E-40DD-AFC4-6F175D3DCCD1}">
              <a14:hiddenFill xmlns:a14="http://schemas.microsoft.com/office/drawing/2010/main">
                <a:solidFill>
                  <a:srgbClr val="FFFFFF"/>
                </a:solidFill>
              </a14:hiddenFill>
            </a:ext>
          </a:extLst>
        </p:spPr>
      </p:pic>
      <p:pic>
        <p:nvPicPr>
          <p:cNvPr id="13319" name="Picture 7" descr="POINSET3"/>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315200" y="5183188"/>
            <a:ext cx="1828800" cy="1674812"/>
          </a:xfrm>
          <a:prstGeom prst="rect">
            <a:avLst/>
          </a:prstGeom>
          <a:noFill/>
          <a:extLst>
            <a:ext uri="{909E8E84-426E-40DD-AFC4-6F175D3DCCD1}">
              <a14:hiddenFill xmlns:a14="http://schemas.microsoft.com/office/drawing/2010/main">
                <a:solidFill>
                  <a:srgbClr val="FFFFFF"/>
                </a:solidFill>
              </a14:hiddenFill>
            </a:ext>
          </a:extLst>
        </p:spPr>
      </p:pic>
      <p:pic>
        <p:nvPicPr>
          <p:cNvPr id="13320" name="Picture 8" descr="Bellcoll"/>
          <p:cNvPicPr>
            <a:picLocks noChangeAspect="1" noChangeArrowheads="1" noCrop="1"/>
          </p:cNvPicPr>
          <p:nvPr/>
        </p:nvPicPr>
        <p:blipFill>
          <a:blip r:embed="rId6">
            <a:extLst>
              <a:ext uri="{28A0092B-C50C-407E-A947-70E740481C1C}">
                <a14:useLocalDpi xmlns:a14="http://schemas.microsoft.com/office/drawing/2010/main" val="0"/>
              </a:ext>
            </a:extLst>
          </a:blip>
          <a:srcRect/>
          <a:stretch>
            <a:fillRect/>
          </a:stretch>
        </p:blipFill>
        <p:spPr bwMode="auto">
          <a:xfrm>
            <a:off x="8305800" y="-76200"/>
            <a:ext cx="838200" cy="768350"/>
          </a:xfrm>
          <a:prstGeom prst="rect">
            <a:avLst/>
          </a:prstGeom>
          <a:noFill/>
          <a:extLst>
            <a:ext uri="{909E8E84-426E-40DD-AFC4-6F175D3DCCD1}">
              <a14:hiddenFill xmlns:a14="http://schemas.microsoft.com/office/drawing/2010/main">
                <a:solidFill>
                  <a:srgbClr val="FFFFFF"/>
                </a:solidFill>
              </a14:hiddenFill>
            </a:ext>
          </a:extLst>
        </p:spPr>
      </p:pic>
      <p:pic>
        <p:nvPicPr>
          <p:cNvPr id="13321" name="Picture 9" descr="FIREWRK5"/>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0" y="4724400"/>
            <a:ext cx="1973263" cy="2133600"/>
          </a:xfrm>
          <a:prstGeom prst="rect">
            <a:avLst/>
          </a:prstGeom>
          <a:noFill/>
          <a:extLst>
            <a:ext uri="{909E8E84-426E-40DD-AFC4-6F175D3DCCD1}">
              <a14:hiddenFill xmlns:a14="http://schemas.microsoft.com/office/drawing/2010/main">
                <a:solidFill>
                  <a:srgbClr val="FFFFFF"/>
                </a:solidFill>
              </a14:hiddenFill>
            </a:ext>
          </a:extLst>
        </p:spPr>
      </p:pic>
      <p:pic>
        <p:nvPicPr>
          <p:cNvPr id="13322" name="Picture 10" descr="image"/>
          <p:cNvPicPr>
            <a:picLocks noChangeAspect="1" noChangeArrowheads="1" noCrop="1"/>
          </p:cNvPicPr>
          <p:nvPr/>
        </p:nvPicPr>
        <p:blipFill>
          <a:blip r:embed="rId8">
            <a:extLst>
              <a:ext uri="{28A0092B-C50C-407E-A947-70E740481C1C}">
                <a14:useLocalDpi xmlns:a14="http://schemas.microsoft.com/office/drawing/2010/main" val="0"/>
              </a:ext>
            </a:extLst>
          </a:blip>
          <a:srcRect/>
          <a:stretch>
            <a:fillRect/>
          </a:stretch>
        </p:blipFill>
        <p:spPr bwMode="auto">
          <a:xfrm>
            <a:off x="5562600" y="5486400"/>
            <a:ext cx="952500"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23" name="Picture 11" descr="image"/>
          <p:cNvPicPr>
            <a:picLocks noChangeAspect="1" noChangeArrowheads="1" noCrop="1"/>
          </p:cNvPicPr>
          <p:nvPr/>
        </p:nvPicPr>
        <p:blipFill>
          <a:blip r:embed="rId8">
            <a:extLst>
              <a:ext uri="{28A0092B-C50C-407E-A947-70E740481C1C}">
                <a14:useLocalDpi xmlns:a14="http://schemas.microsoft.com/office/drawing/2010/main" val="0"/>
              </a:ext>
            </a:extLst>
          </a:blip>
          <a:srcRect/>
          <a:stretch>
            <a:fillRect/>
          </a:stretch>
        </p:blipFill>
        <p:spPr bwMode="auto">
          <a:xfrm>
            <a:off x="6073775" y="5181600"/>
            <a:ext cx="1165225" cy="167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24" name="Picture 12" descr="image"/>
          <p:cNvPicPr>
            <a:picLocks noChangeAspect="1" noChangeArrowheads="1" noCrop="1"/>
          </p:cNvPicPr>
          <p:nvPr/>
        </p:nvPicPr>
        <p:blipFill>
          <a:blip r:embed="rId8">
            <a:extLst>
              <a:ext uri="{28A0092B-C50C-407E-A947-70E740481C1C}">
                <a14:useLocalDpi xmlns:a14="http://schemas.microsoft.com/office/drawing/2010/main" val="0"/>
              </a:ext>
            </a:extLst>
          </a:blip>
          <a:srcRect/>
          <a:stretch>
            <a:fillRect/>
          </a:stretch>
        </p:blipFill>
        <p:spPr bwMode="auto">
          <a:xfrm>
            <a:off x="6743700" y="5334000"/>
            <a:ext cx="952500"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325" name="WordArt 13"/>
          <p:cNvSpPr>
            <a:spLocks noChangeArrowheads="1" noChangeShapeType="1" noTextEdit="1"/>
          </p:cNvSpPr>
          <p:nvPr/>
        </p:nvSpPr>
        <p:spPr bwMode="auto">
          <a:xfrm>
            <a:off x="685800" y="685800"/>
            <a:ext cx="8153400" cy="2209800"/>
          </a:xfrm>
          <a:prstGeom prst="rect">
            <a:avLst/>
          </a:prstGeom>
          <a:extLst>
            <a:ext uri="{AF507438-7753-43E0-B8FC-AC1667EBCBE1}">
              <a14:hiddenEffects xmlns:a14="http://schemas.microsoft.com/office/drawing/2010/main">
                <a:effectLst/>
              </a14:hiddenEffects>
            </a:ext>
          </a:extLst>
        </p:spPr>
        <p:txBody>
          <a:bodyPr wrap="none" fromWordArt="1">
            <a:prstTxWarp prst="textWave1">
              <a:avLst>
                <a:gd name="adj1" fmla="val 13005"/>
                <a:gd name="adj2" fmla="val 0"/>
              </a:avLst>
            </a:prstTxWarp>
            <a:scene3d>
              <a:camera prst="legacyObliqueRight"/>
              <a:lightRig rig="legacyHarsh3" dir="t"/>
            </a:scene3d>
            <a:sp3d extrusionH="100000" prstMaterial="legacyMatte">
              <a:extrusionClr>
                <a:srgbClr val="663300"/>
              </a:extrusionClr>
            </a:sp3d>
          </a:bodyPr>
          <a:lstStyle/>
          <a:p>
            <a:pPr algn="ctr"/>
            <a:r>
              <a:rPr lang="en-US" sz="3600" kern="10">
                <a:ln w="9525">
                  <a:round/>
                  <a:headEnd/>
                  <a:tailEnd/>
                </a:ln>
                <a:gradFill rotWithShape="0">
                  <a:gsLst>
                    <a:gs pos="0">
                      <a:srgbClr val="FFFF00"/>
                    </a:gs>
                    <a:gs pos="100000">
                      <a:srgbClr val="FF3300"/>
                    </a:gs>
                  </a:gsLst>
                  <a:path path="rect">
                    <a:fillToRect l="50000" t="50000" r="50000" b="50000"/>
                  </a:path>
                </a:gradFill>
                <a:latin typeface=".VnAristote"/>
              </a:rPr>
              <a:t>NhiÖt liÖt chµo mõng c¸c thÇy c« gi¸o vµ c¸c em häc sinh!</a:t>
            </a:r>
          </a:p>
        </p:txBody>
      </p:sp>
      <p:sp>
        <p:nvSpPr>
          <p:cNvPr id="13326" name="WordArt 14"/>
          <p:cNvSpPr>
            <a:spLocks noChangeArrowheads="1" noChangeShapeType="1" noTextEdit="1"/>
          </p:cNvSpPr>
          <p:nvPr/>
        </p:nvSpPr>
        <p:spPr bwMode="auto">
          <a:xfrm>
            <a:off x="3352800" y="3962400"/>
            <a:ext cx="3810000" cy="762000"/>
          </a:xfrm>
          <a:prstGeom prst="rect">
            <a:avLst/>
          </a:prstGeom>
        </p:spPr>
        <p:txBody>
          <a:bodyPr wrap="none" fromWordArt="1">
            <a:prstTxWarp prst="textPlain">
              <a:avLst>
                <a:gd name="adj" fmla="val 50000"/>
              </a:avLst>
            </a:prstTxWarp>
          </a:bodyPr>
          <a:lstStyle/>
          <a:p>
            <a:pPr algn="ctr"/>
            <a:r>
              <a:rPr lang="en-US" sz="3600" b="1" kern="10">
                <a:ln w="19050">
                  <a:solidFill>
                    <a:srgbClr val="CC0000"/>
                  </a:solidFill>
                  <a:round/>
                  <a:headEnd/>
                  <a:tailEnd/>
                </a:ln>
                <a:solidFill>
                  <a:srgbClr val="0000FF"/>
                </a:solidFill>
                <a:effectLst>
                  <a:outerShdw dist="35921" dir="2700000" algn="ctr" rotWithShape="0">
                    <a:srgbClr val="990000"/>
                  </a:outerShdw>
                </a:effectLst>
                <a:latin typeface="Times New Roman"/>
                <a:cs typeface="Times New Roman"/>
              </a:rPr>
              <a:t>Địa lý 4</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 presetClass="entr" presetSubtype="10" fill="hold" grpId="0" nodeType="withEffect">
                                  <p:stCondLst>
                                    <p:cond delay="0"/>
                                  </p:stCondLst>
                                  <p:childTnLst>
                                    <p:set>
                                      <p:cBhvr>
                                        <p:cTn id="6" dur="1" fill="hold">
                                          <p:stCondLst>
                                            <p:cond delay="0"/>
                                          </p:stCondLst>
                                        </p:cTn>
                                        <p:tgtEl>
                                          <p:spTgt spid="13325"/>
                                        </p:tgtEl>
                                        <p:attrNameLst>
                                          <p:attrName>style.visibility</p:attrName>
                                        </p:attrNameLst>
                                      </p:cBhvr>
                                      <p:to>
                                        <p:strVal val="visible"/>
                                      </p:to>
                                    </p:set>
                                    <p:animEffect transition="in" filter="checkerboard(across)">
                                      <p:cBhvr>
                                        <p:cTn id="7" dur="500"/>
                                        <p:tgtEl>
                                          <p:spTgt spid="13325"/>
                                        </p:tgtEl>
                                      </p:cBhvr>
                                    </p:animEffect>
                                  </p:childTnLst>
                                </p:cTn>
                              </p:par>
                              <p:par>
                                <p:cTn id="8" presetID="6" presetClass="entr" presetSubtype="16" fill="hold" grpId="0" nodeType="withEffect">
                                  <p:stCondLst>
                                    <p:cond delay="0"/>
                                  </p:stCondLst>
                                  <p:childTnLst>
                                    <p:set>
                                      <p:cBhvr>
                                        <p:cTn id="9" dur="1" fill="hold">
                                          <p:stCondLst>
                                            <p:cond delay="0"/>
                                          </p:stCondLst>
                                        </p:cTn>
                                        <p:tgtEl>
                                          <p:spTgt spid="13317"/>
                                        </p:tgtEl>
                                        <p:attrNameLst>
                                          <p:attrName>style.visibility</p:attrName>
                                        </p:attrNameLst>
                                      </p:cBhvr>
                                      <p:to>
                                        <p:strVal val="visible"/>
                                      </p:to>
                                    </p:set>
                                    <p:animEffect transition="in" filter="circle(in)">
                                      <p:cBhvr>
                                        <p:cTn id="10" dur="2000"/>
                                        <p:tgtEl>
                                          <p:spTgt spid="13317"/>
                                        </p:tgtEl>
                                      </p:cBhvr>
                                    </p:animEffect>
                                  </p:childTnLst>
                                </p:cTn>
                              </p:par>
                              <p:par>
                                <p:cTn id="11" presetID="51" presetClass="entr" presetSubtype="0" fill="hold" grpId="0" nodeType="withEffect">
                                  <p:stCondLst>
                                    <p:cond delay="0"/>
                                  </p:stCondLst>
                                  <p:childTnLst>
                                    <p:set>
                                      <p:cBhvr>
                                        <p:cTn id="12" dur="1" fill="hold">
                                          <p:stCondLst>
                                            <p:cond delay="0"/>
                                          </p:stCondLst>
                                        </p:cTn>
                                        <p:tgtEl>
                                          <p:spTgt spid="13326"/>
                                        </p:tgtEl>
                                        <p:attrNameLst>
                                          <p:attrName>style.visibility</p:attrName>
                                        </p:attrNameLst>
                                      </p:cBhvr>
                                      <p:to>
                                        <p:strVal val="visible"/>
                                      </p:to>
                                    </p:set>
                                    <p:animEffect transition="in" filter="fade">
                                      <p:cBhvr>
                                        <p:cTn id="13" dur="770" decel="100000"/>
                                        <p:tgtEl>
                                          <p:spTgt spid="13326"/>
                                        </p:tgtEl>
                                      </p:cBhvr>
                                    </p:animEffect>
                                    <p:animScale>
                                      <p:cBhvr>
                                        <p:cTn id="14" dur="770" decel="100000"/>
                                        <p:tgtEl>
                                          <p:spTgt spid="13326"/>
                                        </p:tgtEl>
                                      </p:cBhvr>
                                      <p:from x="10000" y="10000"/>
                                      <p:to x="200000" y="450000"/>
                                    </p:animScale>
                                    <p:animScale>
                                      <p:cBhvr>
                                        <p:cTn id="15" dur="1230" accel="100000" fill="hold">
                                          <p:stCondLst>
                                            <p:cond delay="770"/>
                                          </p:stCondLst>
                                        </p:cTn>
                                        <p:tgtEl>
                                          <p:spTgt spid="13326"/>
                                        </p:tgtEl>
                                      </p:cBhvr>
                                      <p:from x="200000" y="450000"/>
                                      <p:to x="100000" y="100000"/>
                                    </p:animScale>
                                    <p:set>
                                      <p:cBhvr>
                                        <p:cTn id="16" dur="770" fill="hold"/>
                                        <p:tgtEl>
                                          <p:spTgt spid="13326"/>
                                        </p:tgtEl>
                                        <p:attrNameLst>
                                          <p:attrName>ppt_x</p:attrName>
                                        </p:attrNameLst>
                                      </p:cBhvr>
                                      <p:to>
                                        <p:strVal val="(0.5)"/>
                                      </p:to>
                                    </p:set>
                                    <p:anim from="(0.5)" to="(#ppt_x)" calcmode="lin" valueType="num">
                                      <p:cBhvr>
                                        <p:cTn id="17" dur="1230" accel="100000" fill="hold">
                                          <p:stCondLst>
                                            <p:cond delay="770"/>
                                          </p:stCondLst>
                                        </p:cTn>
                                        <p:tgtEl>
                                          <p:spTgt spid="13326"/>
                                        </p:tgtEl>
                                        <p:attrNameLst>
                                          <p:attrName>ppt_x</p:attrName>
                                        </p:attrNameLst>
                                      </p:cBhvr>
                                    </p:anim>
                                    <p:set>
                                      <p:cBhvr>
                                        <p:cTn id="18" dur="770" fill="hold"/>
                                        <p:tgtEl>
                                          <p:spTgt spid="13326"/>
                                        </p:tgtEl>
                                        <p:attrNameLst>
                                          <p:attrName>ppt_y</p:attrName>
                                        </p:attrNameLst>
                                      </p:cBhvr>
                                      <p:to>
                                        <p:strVal val="(#ppt_y+0.4)"/>
                                      </p:to>
                                    </p:set>
                                    <p:anim from="(#ppt_y+0.4)" to="(#ppt_y)" calcmode="lin" valueType="num">
                                      <p:cBhvr>
                                        <p:cTn id="19" dur="1230" accel="100000" fill="hold">
                                          <p:stCondLst>
                                            <p:cond delay="770"/>
                                          </p:stCondLst>
                                        </p:cTn>
                                        <p:tgtEl>
                                          <p:spTgt spid="13326"/>
                                        </p:tgtEl>
                                        <p:attrNameLst>
                                          <p:attrName>ppt_y</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animBg="1"/>
      <p:bldP spid="13325" grpId="0" animBg="1"/>
      <p:bldP spid="13326"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xtBox 13"/>
          <p:cNvSpPr txBox="1">
            <a:spLocks noChangeArrowheads="1"/>
          </p:cNvSpPr>
          <p:nvPr/>
        </p:nvSpPr>
        <p:spPr bwMode="auto">
          <a:xfrm>
            <a:off x="2555875" y="1981200"/>
            <a:ext cx="424815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imes New Roman" pitchFamily="18" charset="0"/>
              </a:defRPr>
            </a:lvl1pPr>
            <a:lvl2pPr marL="742950" indent="-285750">
              <a:defRPr>
                <a:solidFill>
                  <a:schemeClr val="tx1"/>
                </a:solidFill>
                <a:latin typeface="Times New Roman" pitchFamily="18" charset="0"/>
              </a:defRPr>
            </a:lvl2pPr>
            <a:lvl3pPr marL="1143000" indent="-228600">
              <a:defRPr>
                <a:solidFill>
                  <a:schemeClr val="tx1"/>
                </a:solidFill>
                <a:latin typeface="Times New Roman" pitchFamily="18" charset="0"/>
              </a:defRPr>
            </a:lvl3pPr>
            <a:lvl4pPr marL="1600200" indent="-228600">
              <a:defRPr>
                <a:solidFill>
                  <a:schemeClr val="tx1"/>
                </a:solidFill>
                <a:latin typeface="Times New Roman" pitchFamily="18" charset="0"/>
              </a:defRPr>
            </a:lvl4pPr>
            <a:lvl5pPr marL="2057400" indent="-228600">
              <a:defRPr>
                <a:solidFill>
                  <a:schemeClr val="tx1"/>
                </a:solidFill>
                <a:latin typeface="Times New Roman" pitchFamily="18" charset="0"/>
              </a:defRPr>
            </a:lvl5pPr>
            <a:lvl6pPr marL="2514600" indent="-228600" fontAlgn="base">
              <a:spcBef>
                <a:spcPct val="0"/>
              </a:spcBef>
              <a:spcAft>
                <a:spcPct val="0"/>
              </a:spcAft>
              <a:defRPr>
                <a:solidFill>
                  <a:schemeClr val="tx1"/>
                </a:solidFill>
                <a:latin typeface="Times New Roman" pitchFamily="18" charset="0"/>
              </a:defRPr>
            </a:lvl6pPr>
            <a:lvl7pPr marL="2971800" indent="-228600" fontAlgn="base">
              <a:spcBef>
                <a:spcPct val="0"/>
              </a:spcBef>
              <a:spcAft>
                <a:spcPct val="0"/>
              </a:spcAft>
              <a:defRPr>
                <a:solidFill>
                  <a:schemeClr val="tx1"/>
                </a:solidFill>
                <a:latin typeface="Times New Roman" pitchFamily="18" charset="0"/>
              </a:defRPr>
            </a:lvl7pPr>
            <a:lvl8pPr marL="3429000" indent="-228600" fontAlgn="base">
              <a:spcBef>
                <a:spcPct val="0"/>
              </a:spcBef>
              <a:spcAft>
                <a:spcPct val="0"/>
              </a:spcAft>
              <a:defRPr>
                <a:solidFill>
                  <a:schemeClr val="tx1"/>
                </a:solidFill>
                <a:latin typeface="Times New Roman" pitchFamily="18" charset="0"/>
              </a:defRPr>
            </a:lvl8pPr>
            <a:lvl9pPr marL="3886200" indent="-228600" fontAlgn="base">
              <a:spcBef>
                <a:spcPct val="0"/>
              </a:spcBef>
              <a:spcAft>
                <a:spcPct val="0"/>
              </a:spcAft>
              <a:defRPr>
                <a:solidFill>
                  <a:schemeClr val="tx1"/>
                </a:solidFill>
                <a:latin typeface="Times New Roman" pitchFamily="18" charset="0"/>
              </a:defRPr>
            </a:lvl9pPr>
          </a:lstStyle>
          <a:p>
            <a:pPr algn="ctr"/>
            <a:r>
              <a:rPr lang="en-US" sz="2400" b="1">
                <a:solidFill>
                  <a:schemeClr val="bg1"/>
                </a:solidFill>
              </a:rPr>
              <a:t>THẢO LUẬN NHÓM 4</a:t>
            </a:r>
          </a:p>
        </p:txBody>
      </p:sp>
      <p:sp>
        <p:nvSpPr>
          <p:cNvPr id="23" name="TextBox 22"/>
          <p:cNvSpPr txBox="1">
            <a:spLocks noChangeArrowheads="1"/>
          </p:cNvSpPr>
          <p:nvPr/>
        </p:nvSpPr>
        <p:spPr bwMode="auto">
          <a:xfrm>
            <a:off x="457200" y="1827213"/>
            <a:ext cx="8424863" cy="1373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imes New Roman" pitchFamily="18" charset="0"/>
              </a:defRPr>
            </a:lvl1pPr>
            <a:lvl2pPr marL="742950" indent="-285750">
              <a:defRPr>
                <a:solidFill>
                  <a:schemeClr val="tx1"/>
                </a:solidFill>
                <a:latin typeface="Times New Roman" pitchFamily="18" charset="0"/>
              </a:defRPr>
            </a:lvl2pPr>
            <a:lvl3pPr marL="1143000" indent="-228600">
              <a:defRPr>
                <a:solidFill>
                  <a:schemeClr val="tx1"/>
                </a:solidFill>
                <a:latin typeface="Times New Roman" pitchFamily="18" charset="0"/>
              </a:defRPr>
            </a:lvl3pPr>
            <a:lvl4pPr marL="1600200" indent="-228600">
              <a:defRPr>
                <a:solidFill>
                  <a:schemeClr val="tx1"/>
                </a:solidFill>
                <a:latin typeface="Times New Roman" pitchFamily="18" charset="0"/>
              </a:defRPr>
            </a:lvl4pPr>
            <a:lvl5pPr marL="2057400" indent="-228600">
              <a:defRPr>
                <a:solidFill>
                  <a:schemeClr val="tx1"/>
                </a:solidFill>
                <a:latin typeface="Times New Roman" pitchFamily="18" charset="0"/>
              </a:defRPr>
            </a:lvl5pPr>
            <a:lvl6pPr marL="2514600" indent="-228600" fontAlgn="base">
              <a:spcBef>
                <a:spcPct val="0"/>
              </a:spcBef>
              <a:spcAft>
                <a:spcPct val="0"/>
              </a:spcAft>
              <a:defRPr>
                <a:solidFill>
                  <a:schemeClr val="tx1"/>
                </a:solidFill>
                <a:latin typeface="Times New Roman" pitchFamily="18" charset="0"/>
              </a:defRPr>
            </a:lvl6pPr>
            <a:lvl7pPr marL="2971800" indent="-228600" fontAlgn="base">
              <a:spcBef>
                <a:spcPct val="0"/>
              </a:spcBef>
              <a:spcAft>
                <a:spcPct val="0"/>
              </a:spcAft>
              <a:defRPr>
                <a:solidFill>
                  <a:schemeClr val="tx1"/>
                </a:solidFill>
                <a:latin typeface="Times New Roman" pitchFamily="18" charset="0"/>
              </a:defRPr>
            </a:lvl7pPr>
            <a:lvl8pPr marL="3429000" indent="-228600" fontAlgn="base">
              <a:spcBef>
                <a:spcPct val="0"/>
              </a:spcBef>
              <a:spcAft>
                <a:spcPct val="0"/>
              </a:spcAft>
              <a:defRPr>
                <a:solidFill>
                  <a:schemeClr val="tx1"/>
                </a:solidFill>
                <a:latin typeface="Times New Roman" pitchFamily="18" charset="0"/>
              </a:defRPr>
            </a:lvl8pPr>
            <a:lvl9pPr marL="3886200" indent="-228600" fontAlgn="base">
              <a:spcBef>
                <a:spcPct val="0"/>
              </a:spcBef>
              <a:spcAft>
                <a:spcPct val="0"/>
              </a:spcAft>
              <a:defRPr>
                <a:solidFill>
                  <a:schemeClr val="tx1"/>
                </a:solidFill>
                <a:latin typeface="Times New Roman" pitchFamily="18" charset="0"/>
              </a:defRPr>
            </a:lvl9pPr>
          </a:lstStyle>
          <a:p>
            <a:pPr algn="just"/>
            <a:r>
              <a:rPr lang="en-US" sz="2800" b="1" u="sng">
                <a:solidFill>
                  <a:srgbClr val="FF0000"/>
                </a:solidFill>
              </a:rPr>
              <a:t>Câu 1:</a:t>
            </a:r>
            <a:r>
              <a:rPr lang="en-US" sz="2800" b="1">
                <a:solidFill>
                  <a:srgbClr val="FF0000"/>
                </a:solidFill>
              </a:rPr>
              <a:t> </a:t>
            </a:r>
            <a:r>
              <a:rPr lang="vi-VN" sz="2800">
                <a:solidFill>
                  <a:srgbClr val="FF0000"/>
                </a:solidFill>
                <a:cs typeface="Times New Roman" pitchFamily="18" charset="0"/>
              </a:rPr>
              <a:t>Tại</a:t>
            </a:r>
            <a:r>
              <a:rPr lang="en-US" sz="2800">
                <a:solidFill>
                  <a:srgbClr val="FF0000"/>
                </a:solidFill>
                <a:cs typeface="Times New Roman" pitchFamily="18" charset="0"/>
              </a:rPr>
              <a:t> sao nói Thành phố HCM là trung tâm kinh tế lớn của cả nước</a:t>
            </a:r>
            <a:r>
              <a:rPr lang="en-US" sz="2800" b="1">
                <a:solidFill>
                  <a:srgbClr val="FF0000"/>
                </a:solidFill>
              </a:rPr>
              <a:t>? </a:t>
            </a:r>
            <a:r>
              <a:rPr lang="en-US" sz="2800">
                <a:solidFill>
                  <a:srgbClr val="FF0000"/>
                </a:solidFill>
                <a:cs typeface="Times New Roman" pitchFamily="18" charset="0"/>
              </a:rPr>
              <a:t>Kể tên một số ngành công nghiệp của Thành phố HCM</a:t>
            </a:r>
            <a:r>
              <a:rPr lang="en-US" sz="2800">
                <a:solidFill>
                  <a:srgbClr val="FF0000"/>
                </a:solidFill>
              </a:rPr>
              <a:t>?</a:t>
            </a:r>
          </a:p>
        </p:txBody>
      </p:sp>
      <p:sp>
        <p:nvSpPr>
          <p:cNvPr id="33" name="TextBox 32"/>
          <p:cNvSpPr txBox="1">
            <a:spLocks noChangeArrowheads="1"/>
          </p:cNvSpPr>
          <p:nvPr/>
        </p:nvSpPr>
        <p:spPr bwMode="auto">
          <a:xfrm>
            <a:off x="457200" y="4343400"/>
            <a:ext cx="8424863" cy="1373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imes New Roman" pitchFamily="18" charset="0"/>
              </a:defRPr>
            </a:lvl1pPr>
            <a:lvl2pPr marL="742950" indent="-285750">
              <a:defRPr>
                <a:solidFill>
                  <a:schemeClr val="tx1"/>
                </a:solidFill>
                <a:latin typeface="Times New Roman" pitchFamily="18" charset="0"/>
              </a:defRPr>
            </a:lvl2pPr>
            <a:lvl3pPr marL="1143000" indent="-228600">
              <a:defRPr>
                <a:solidFill>
                  <a:schemeClr val="tx1"/>
                </a:solidFill>
                <a:latin typeface="Times New Roman" pitchFamily="18" charset="0"/>
              </a:defRPr>
            </a:lvl3pPr>
            <a:lvl4pPr marL="1600200" indent="-228600">
              <a:defRPr>
                <a:solidFill>
                  <a:schemeClr val="tx1"/>
                </a:solidFill>
                <a:latin typeface="Times New Roman" pitchFamily="18" charset="0"/>
              </a:defRPr>
            </a:lvl4pPr>
            <a:lvl5pPr marL="2057400" indent="-228600">
              <a:defRPr>
                <a:solidFill>
                  <a:schemeClr val="tx1"/>
                </a:solidFill>
                <a:latin typeface="Times New Roman" pitchFamily="18" charset="0"/>
              </a:defRPr>
            </a:lvl5pPr>
            <a:lvl6pPr marL="2514600" indent="-228600" fontAlgn="base">
              <a:spcBef>
                <a:spcPct val="0"/>
              </a:spcBef>
              <a:spcAft>
                <a:spcPct val="0"/>
              </a:spcAft>
              <a:defRPr>
                <a:solidFill>
                  <a:schemeClr val="tx1"/>
                </a:solidFill>
                <a:latin typeface="Times New Roman" pitchFamily="18" charset="0"/>
              </a:defRPr>
            </a:lvl6pPr>
            <a:lvl7pPr marL="2971800" indent="-228600" fontAlgn="base">
              <a:spcBef>
                <a:spcPct val="0"/>
              </a:spcBef>
              <a:spcAft>
                <a:spcPct val="0"/>
              </a:spcAft>
              <a:defRPr>
                <a:solidFill>
                  <a:schemeClr val="tx1"/>
                </a:solidFill>
                <a:latin typeface="Times New Roman" pitchFamily="18" charset="0"/>
              </a:defRPr>
            </a:lvl7pPr>
            <a:lvl8pPr marL="3429000" indent="-228600" fontAlgn="base">
              <a:spcBef>
                <a:spcPct val="0"/>
              </a:spcBef>
              <a:spcAft>
                <a:spcPct val="0"/>
              </a:spcAft>
              <a:defRPr>
                <a:solidFill>
                  <a:schemeClr val="tx1"/>
                </a:solidFill>
                <a:latin typeface="Times New Roman" pitchFamily="18" charset="0"/>
              </a:defRPr>
            </a:lvl8pPr>
            <a:lvl9pPr marL="3886200" indent="-228600" fontAlgn="base">
              <a:spcBef>
                <a:spcPct val="0"/>
              </a:spcBef>
              <a:spcAft>
                <a:spcPct val="0"/>
              </a:spcAft>
              <a:defRPr>
                <a:solidFill>
                  <a:schemeClr val="tx1"/>
                </a:solidFill>
                <a:latin typeface="Times New Roman" pitchFamily="18" charset="0"/>
              </a:defRPr>
            </a:lvl9pPr>
          </a:lstStyle>
          <a:p>
            <a:pPr algn="just"/>
            <a:r>
              <a:rPr lang="en-US" sz="2800" b="1" u="sng">
                <a:solidFill>
                  <a:srgbClr val="FF0000"/>
                </a:solidFill>
              </a:rPr>
              <a:t>Câu 2:</a:t>
            </a:r>
            <a:r>
              <a:rPr lang="en-US" sz="2800">
                <a:solidFill>
                  <a:srgbClr val="FF0000"/>
                </a:solidFill>
              </a:rPr>
              <a:t> </a:t>
            </a:r>
            <a:r>
              <a:rPr lang="en-US" sz="2800">
                <a:solidFill>
                  <a:srgbClr val="FF0000"/>
                </a:solidFill>
                <a:cs typeface="Times New Roman" pitchFamily="18" charset="0"/>
              </a:rPr>
              <a:t>Tại sao nói Thành phố HCM là trung tâm văn hóa, khoa học lớn của cả nước</a:t>
            </a:r>
            <a:r>
              <a:rPr lang="en-US" sz="2800">
                <a:solidFill>
                  <a:srgbClr val="FF0000"/>
                </a:solidFill>
              </a:rPr>
              <a:t>?</a:t>
            </a:r>
            <a:r>
              <a:rPr lang="en-US" sz="2800">
                <a:solidFill>
                  <a:srgbClr val="FF0000"/>
                </a:solidFill>
                <a:cs typeface="Times New Roman" pitchFamily="18" charset="0"/>
              </a:rPr>
              <a:t> Kể tên một số khu vui chơi, giải trí lớn ở Thành phố HCM</a:t>
            </a:r>
            <a:r>
              <a:rPr lang="en-US" sz="2800">
                <a:solidFill>
                  <a:srgbClr val="FF0000"/>
                </a:solidFill>
              </a:rPr>
              <a:t>?</a:t>
            </a:r>
          </a:p>
        </p:txBody>
      </p:sp>
      <p:sp>
        <p:nvSpPr>
          <p:cNvPr id="22539" name="TextBox 230"/>
          <p:cNvSpPr txBox="1">
            <a:spLocks noChangeArrowheads="1"/>
          </p:cNvSpPr>
          <p:nvPr/>
        </p:nvSpPr>
        <p:spPr bwMode="auto">
          <a:xfrm>
            <a:off x="152400" y="852488"/>
            <a:ext cx="7543800"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imes New Roman" pitchFamily="18" charset="0"/>
              </a:defRPr>
            </a:lvl1pPr>
            <a:lvl2pPr marL="742950" indent="-285750">
              <a:defRPr>
                <a:solidFill>
                  <a:schemeClr val="tx1"/>
                </a:solidFill>
                <a:latin typeface="Times New Roman" pitchFamily="18" charset="0"/>
              </a:defRPr>
            </a:lvl2pPr>
            <a:lvl3pPr marL="1143000" indent="-228600">
              <a:defRPr>
                <a:solidFill>
                  <a:schemeClr val="tx1"/>
                </a:solidFill>
                <a:latin typeface="Times New Roman" pitchFamily="18" charset="0"/>
              </a:defRPr>
            </a:lvl3pPr>
            <a:lvl4pPr marL="1600200" indent="-228600">
              <a:defRPr>
                <a:solidFill>
                  <a:schemeClr val="tx1"/>
                </a:solidFill>
                <a:latin typeface="Times New Roman" pitchFamily="18" charset="0"/>
              </a:defRPr>
            </a:lvl4pPr>
            <a:lvl5pPr marL="2057400" indent="-228600">
              <a:defRPr>
                <a:solidFill>
                  <a:schemeClr val="tx1"/>
                </a:solidFill>
                <a:latin typeface="Times New Roman" pitchFamily="18" charset="0"/>
              </a:defRPr>
            </a:lvl5pPr>
            <a:lvl6pPr marL="2514600" indent="-228600" fontAlgn="base">
              <a:spcBef>
                <a:spcPct val="0"/>
              </a:spcBef>
              <a:spcAft>
                <a:spcPct val="0"/>
              </a:spcAft>
              <a:defRPr>
                <a:solidFill>
                  <a:schemeClr val="tx1"/>
                </a:solidFill>
                <a:latin typeface="Times New Roman" pitchFamily="18" charset="0"/>
              </a:defRPr>
            </a:lvl6pPr>
            <a:lvl7pPr marL="2971800" indent="-228600" fontAlgn="base">
              <a:spcBef>
                <a:spcPct val="0"/>
              </a:spcBef>
              <a:spcAft>
                <a:spcPct val="0"/>
              </a:spcAft>
              <a:defRPr>
                <a:solidFill>
                  <a:schemeClr val="tx1"/>
                </a:solidFill>
                <a:latin typeface="Times New Roman" pitchFamily="18" charset="0"/>
              </a:defRPr>
            </a:lvl7pPr>
            <a:lvl8pPr marL="3429000" indent="-228600" fontAlgn="base">
              <a:spcBef>
                <a:spcPct val="0"/>
              </a:spcBef>
              <a:spcAft>
                <a:spcPct val="0"/>
              </a:spcAft>
              <a:defRPr>
                <a:solidFill>
                  <a:schemeClr val="tx1"/>
                </a:solidFill>
                <a:latin typeface="Times New Roman" pitchFamily="18" charset="0"/>
              </a:defRPr>
            </a:lvl8pPr>
            <a:lvl9pPr marL="3886200" indent="-228600" fontAlgn="base">
              <a:spcBef>
                <a:spcPct val="0"/>
              </a:spcBef>
              <a:spcAft>
                <a:spcPct val="0"/>
              </a:spcAft>
              <a:defRPr>
                <a:solidFill>
                  <a:schemeClr val="tx1"/>
                </a:solidFill>
                <a:latin typeface="Times New Roman" pitchFamily="18" charset="0"/>
              </a:defRPr>
            </a:lvl9pPr>
          </a:lstStyle>
          <a:p>
            <a:pPr algn="just"/>
            <a:r>
              <a:rPr lang="en-US" sz="2800" b="1" i="1">
                <a:solidFill>
                  <a:srgbClr val="990000"/>
                </a:solidFill>
              </a:rPr>
              <a:t>2: </a:t>
            </a:r>
            <a:r>
              <a:rPr lang="en-US" sz="2800" b="1" i="1" u="sng">
                <a:solidFill>
                  <a:srgbClr val="990000"/>
                </a:solidFill>
              </a:rPr>
              <a:t>Trung tâm kinh tế, văn hóa, khoa học lớn</a:t>
            </a:r>
            <a:r>
              <a:rPr lang="en-US" sz="2800" b="1" i="1">
                <a:solidFill>
                  <a:srgbClr val="990000"/>
                </a:solidFill>
              </a:rPr>
              <a:t>.</a:t>
            </a:r>
            <a:endParaRPr lang="vi-VN" sz="2800" b="1" i="1">
              <a:solidFill>
                <a:srgbClr val="990000"/>
              </a:solidFill>
            </a:endParaRPr>
          </a:p>
        </p:txBody>
      </p:sp>
      <p:sp>
        <p:nvSpPr>
          <p:cNvPr id="12" name="Rectangle 11"/>
          <p:cNvSpPr/>
          <p:nvPr/>
        </p:nvSpPr>
        <p:spPr>
          <a:xfrm>
            <a:off x="381000" y="1524000"/>
            <a:ext cx="8458200" cy="2133600"/>
          </a:xfrm>
          <a:prstGeom prst="rect">
            <a:avLst/>
          </a:prstGeom>
          <a:solidFill>
            <a:schemeClr val="tx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just" fontAlgn="auto">
              <a:spcBef>
                <a:spcPts val="0"/>
              </a:spcBef>
              <a:spcAft>
                <a:spcPts val="0"/>
              </a:spcAft>
              <a:defRPr/>
            </a:pPr>
            <a:r>
              <a:rPr lang="en-US" sz="2400" b="1" i="1" u="sng">
                <a:solidFill>
                  <a:srgbClr val="FFFF00"/>
                </a:solidFill>
                <a:sym typeface="Wingdings" pitchFamily="2" charset="2"/>
              </a:rPr>
              <a:t>Câu 1</a:t>
            </a:r>
            <a:r>
              <a:rPr lang="en-US" sz="2400" b="1" i="1">
                <a:solidFill>
                  <a:srgbClr val="FFFF00"/>
                </a:solidFill>
                <a:sym typeface="Wingdings" pitchFamily="2" charset="2"/>
              </a:rPr>
              <a:t>: </a:t>
            </a:r>
            <a:r>
              <a:rPr lang="en-US" sz="2400" b="1" i="1">
                <a:solidFill>
                  <a:srgbClr val="00FFFF"/>
                </a:solidFill>
                <a:sym typeface="Wingdings" pitchFamily="2" charset="2"/>
              </a:rPr>
              <a:t>Vì Thành phố HCM có </a:t>
            </a:r>
            <a:r>
              <a:rPr lang="en-US" sz="2400" b="1" i="1">
                <a:solidFill>
                  <a:srgbClr val="00FFFF"/>
                </a:solidFill>
              </a:rPr>
              <a:t>các ngành công nghiệp rất đa dạng, có nhiều chợ và siêu thị lớn, có sân bay quốc tế Tân Sơn Nhất và cảng biển lớn. Các ngành công nghiệp bao gồm: điện, luyện kim, cơ khí, điện tử, hóa chất, sản xuất vật liệu xây dựng, dệt may, …</a:t>
            </a:r>
          </a:p>
        </p:txBody>
      </p:sp>
      <p:sp>
        <p:nvSpPr>
          <p:cNvPr id="15" name="Rectangle 14"/>
          <p:cNvSpPr/>
          <p:nvPr/>
        </p:nvSpPr>
        <p:spPr>
          <a:xfrm>
            <a:off x="381000" y="4191000"/>
            <a:ext cx="8458200" cy="1676400"/>
          </a:xfrm>
          <a:prstGeom prst="rect">
            <a:avLst/>
          </a:prstGeom>
          <a:solidFill>
            <a:schemeClr val="tx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just" fontAlgn="auto">
              <a:spcBef>
                <a:spcPts val="0"/>
              </a:spcBef>
              <a:spcAft>
                <a:spcPts val="0"/>
              </a:spcAft>
              <a:defRPr/>
            </a:pPr>
            <a:r>
              <a:rPr lang="en-US" sz="2400" b="1" i="1" u="sng">
                <a:solidFill>
                  <a:srgbClr val="FFFF00"/>
                </a:solidFill>
                <a:sym typeface="Wingdings" pitchFamily="2" charset="2"/>
              </a:rPr>
              <a:t>Câu 2</a:t>
            </a:r>
            <a:r>
              <a:rPr lang="en-US" sz="2400" b="1" i="1">
                <a:solidFill>
                  <a:srgbClr val="FFFF00"/>
                </a:solidFill>
                <a:sym typeface="Wingdings" pitchFamily="2" charset="2"/>
              </a:rPr>
              <a:t>: </a:t>
            </a:r>
            <a:r>
              <a:rPr lang="en-US" sz="2400" b="1" i="1">
                <a:solidFill>
                  <a:srgbClr val="00FFFF"/>
                </a:solidFill>
              </a:rPr>
              <a:t>Thành phố HCM có nhiều viện nghiên cứu, nhiều trường đại học, có nhiều rạp hát,nhiều khu vui chơi giải trí lớn hấp dẫn. Một số khu vui chơi ở Thành phố HCM như: Thảo Cẩm Viên, Đầm Sen, Suối Tiên...</a:t>
            </a:r>
          </a:p>
        </p:txBody>
      </p:sp>
      <p:sp>
        <p:nvSpPr>
          <p:cNvPr id="22543" name="Text Box 15"/>
          <p:cNvSpPr txBox="1">
            <a:spLocks noChangeArrowheads="1"/>
          </p:cNvSpPr>
          <p:nvPr/>
        </p:nvSpPr>
        <p:spPr bwMode="auto">
          <a:xfrm>
            <a:off x="2286000" y="166688"/>
            <a:ext cx="4649788" cy="519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2800" b="1">
                <a:solidFill>
                  <a:srgbClr val="FF0000"/>
                </a:solidFill>
              </a:rPr>
              <a:t>THÀNH PHỐ HỒ CHÍ MINH</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xit" presetSubtype="4" fill="hold" grpId="0" nodeType="clickEffect">
                                  <p:stCondLst>
                                    <p:cond delay="0"/>
                                  </p:stCondLst>
                                  <p:childTnLst>
                                    <p:animEffect transition="out" filter="wipe(down)">
                                      <p:cBhvr>
                                        <p:cTn id="6" dur="500"/>
                                        <p:tgtEl>
                                          <p:spTgt spid="14"/>
                                        </p:tgtEl>
                                      </p:cBhvr>
                                    </p:animEffect>
                                    <p:set>
                                      <p:cBhvr>
                                        <p:cTn id="7" dur="1" fill="hold">
                                          <p:stCondLst>
                                            <p:cond delay="499"/>
                                          </p:stCondLst>
                                        </p:cTn>
                                        <p:tgtEl>
                                          <p:spTgt spid="14"/>
                                        </p:tgtEl>
                                        <p:attrNameLst>
                                          <p:attrName>style.visibility</p:attrName>
                                        </p:attrNameLst>
                                      </p:cBhvr>
                                      <p:to>
                                        <p:strVal val="hidden"/>
                                      </p:to>
                                    </p:set>
                                  </p:childTnLst>
                                </p:cTn>
                              </p:par>
                              <p:par>
                                <p:cTn id="8" presetID="22" presetClass="exit" presetSubtype="4" fill="hold" grpId="0" nodeType="withEffect">
                                  <p:stCondLst>
                                    <p:cond delay="0"/>
                                  </p:stCondLst>
                                  <p:childTnLst>
                                    <p:animEffect transition="out" filter="wipe(down)">
                                      <p:cBhvr>
                                        <p:cTn id="9" dur="500"/>
                                        <p:tgtEl>
                                          <p:spTgt spid="23"/>
                                        </p:tgtEl>
                                      </p:cBhvr>
                                    </p:animEffect>
                                    <p:set>
                                      <p:cBhvr>
                                        <p:cTn id="10" dur="1" fill="hold">
                                          <p:stCondLst>
                                            <p:cond delay="499"/>
                                          </p:stCondLst>
                                        </p:cTn>
                                        <p:tgtEl>
                                          <p:spTgt spid="23"/>
                                        </p:tgtEl>
                                        <p:attrNameLst>
                                          <p:attrName>style.visibility</p:attrName>
                                        </p:attrNameLst>
                                      </p:cBhvr>
                                      <p:to>
                                        <p:strVal val="hidden"/>
                                      </p:to>
                                    </p:set>
                                  </p:childTnLst>
                                </p:cTn>
                              </p:par>
                            </p:childTnLst>
                          </p:cTn>
                        </p:par>
                        <p:par>
                          <p:cTn id="11" fill="hold" nodeType="afterGroup">
                            <p:stCondLst>
                              <p:cond delay="500"/>
                            </p:stCondLst>
                            <p:childTnLst>
                              <p:par>
                                <p:cTn id="12" presetID="22" presetClass="entr" presetSubtype="1" fill="hold" grpId="0" nodeType="afterEffect">
                                  <p:stCondLst>
                                    <p:cond delay="0"/>
                                  </p:stCondLst>
                                  <p:childTnLst>
                                    <p:set>
                                      <p:cBhvr>
                                        <p:cTn id="13" dur="1" fill="hold">
                                          <p:stCondLst>
                                            <p:cond delay="0"/>
                                          </p:stCondLst>
                                        </p:cTn>
                                        <p:tgtEl>
                                          <p:spTgt spid="12"/>
                                        </p:tgtEl>
                                        <p:attrNameLst>
                                          <p:attrName>style.visibility</p:attrName>
                                        </p:attrNameLst>
                                      </p:cBhvr>
                                      <p:to>
                                        <p:strVal val="visible"/>
                                      </p:to>
                                    </p:set>
                                    <p:animEffect transition="in" filter="wipe(up)">
                                      <p:cBhvr>
                                        <p:cTn id="14" dur="2000"/>
                                        <p:tgtEl>
                                          <p:spTgt spid="12"/>
                                        </p:tgtEl>
                                      </p:cBhvr>
                                    </p:animEffect>
                                  </p:childTnLst>
                                </p:cTn>
                              </p:par>
                            </p:childTnLst>
                          </p:cTn>
                        </p:par>
                      </p:childTnLst>
                    </p:cTn>
                  </p:par>
                  <p:par>
                    <p:cTn id="15" fill="hold" nodeType="clickPar">
                      <p:stCondLst>
                        <p:cond delay="indefinite"/>
                      </p:stCondLst>
                      <p:childTnLst>
                        <p:par>
                          <p:cTn id="16" fill="hold" nodeType="withGroup">
                            <p:stCondLst>
                              <p:cond delay="0"/>
                            </p:stCondLst>
                            <p:childTnLst>
                              <p:par>
                                <p:cTn id="17" presetID="22" presetClass="exit" presetSubtype="4" fill="hold" grpId="0" nodeType="clickEffect">
                                  <p:stCondLst>
                                    <p:cond delay="0"/>
                                  </p:stCondLst>
                                  <p:childTnLst>
                                    <p:animEffect transition="out" filter="wipe(down)">
                                      <p:cBhvr>
                                        <p:cTn id="18" dur="500"/>
                                        <p:tgtEl>
                                          <p:spTgt spid="33"/>
                                        </p:tgtEl>
                                      </p:cBhvr>
                                    </p:animEffect>
                                    <p:set>
                                      <p:cBhvr>
                                        <p:cTn id="19" dur="1" fill="hold">
                                          <p:stCondLst>
                                            <p:cond delay="499"/>
                                          </p:stCondLst>
                                        </p:cTn>
                                        <p:tgtEl>
                                          <p:spTgt spid="33"/>
                                        </p:tgtEl>
                                        <p:attrNameLst>
                                          <p:attrName>style.visibility</p:attrName>
                                        </p:attrNameLst>
                                      </p:cBhvr>
                                      <p:to>
                                        <p:strVal val="hidden"/>
                                      </p:to>
                                    </p:set>
                                  </p:childTnLst>
                                </p:cTn>
                              </p:par>
                            </p:childTnLst>
                          </p:cTn>
                        </p:par>
                        <p:par>
                          <p:cTn id="20" fill="hold" nodeType="afterGroup">
                            <p:stCondLst>
                              <p:cond delay="500"/>
                            </p:stCondLst>
                            <p:childTnLst>
                              <p:par>
                                <p:cTn id="21" presetID="22" presetClass="entr" presetSubtype="1" fill="hold" grpId="0" nodeType="afterEffect">
                                  <p:stCondLst>
                                    <p:cond delay="0"/>
                                  </p:stCondLst>
                                  <p:childTnLst>
                                    <p:set>
                                      <p:cBhvr>
                                        <p:cTn id="22" dur="1" fill="hold">
                                          <p:stCondLst>
                                            <p:cond delay="0"/>
                                          </p:stCondLst>
                                        </p:cTn>
                                        <p:tgtEl>
                                          <p:spTgt spid="15"/>
                                        </p:tgtEl>
                                        <p:attrNameLst>
                                          <p:attrName>style.visibility</p:attrName>
                                        </p:attrNameLst>
                                      </p:cBhvr>
                                      <p:to>
                                        <p:strVal val="visible"/>
                                      </p:to>
                                    </p:set>
                                    <p:animEffect transition="in" filter="wipe(up)">
                                      <p:cBhvr>
                                        <p:cTn id="23" dur="20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23" grpId="0"/>
      <p:bldP spid="33" grpId="0"/>
      <p:bldP spid="12" grpId="0" animBg="1"/>
      <p:bldP spid="15"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9"/>
          <p:cNvPicPr>
            <a:picLocks noChangeAspect="1" noChangeArrowheads="1"/>
          </p:cNvPicPr>
          <p:nvPr/>
        </p:nvPicPr>
        <p:blipFill>
          <a:blip r:embed="rId3">
            <a:extLst/>
          </a:blip>
          <a:srcRect/>
          <a:stretch>
            <a:fillRect/>
          </a:stretch>
        </p:blipFill>
        <p:spPr bwMode="auto">
          <a:xfrm>
            <a:off x="67995" y="107160"/>
            <a:ext cx="4542284" cy="4617984"/>
          </a:xfrm>
          <a:prstGeom prst="roundRect">
            <a:avLst>
              <a:gd name="adj" fmla="val 11111"/>
            </a:avLst>
          </a:prstGeom>
          <a:ln w="190500" cap="rnd">
            <a:solidFill>
              <a:srgbClr val="C8C6BD"/>
            </a:solidFill>
            <a:prstDash val="solid"/>
          </a:ln>
          <a:effectLst>
            <a:outerShdw blurRad="101600" dist="50800" dir="7200000" algn="tl" rotWithShape="0">
              <a:srgbClr val="000000">
                <a:alpha val="45000"/>
              </a:srgbClr>
            </a:outerShdw>
          </a:effectLst>
          <a:scene3d>
            <a:camera prst="perspectiveFront" fov="5400000"/>
            <a:lightRig rig="threePt" dir="t">
              <a:rot lat="0" lon="0" rev="19200000"/>
            </a:lightRig>
          </a:scene3d>
          <a:sp3d extrusionH="25400">
            <a:bevelT w="304800" h="152400" prst="hardEdge"/>
            <a:extrusionClr>
              <a:srgbClr val="FFFFFF"/>
            </a:extrusionClr>
          </a:sp3d>
          <a:extLst/>
        </p:spPr>
      </p:pic>
      <p:pic>
        <p:nvPicPr>
          <p:cNvPr id="2" name="Picture 1"/>
          <p:cNvPicPr>
            <a:picLocks noChangeAspect="1"/>
          </p:cNvPicPr>
          <p:nvPr/>
        </p:nvPicPr>
        <p:blipFill>
          <a:blip r:embed="rId4">
            <a:extLst/>
          </a:blip>
          <a:stretch>
            <a:fillRect/>
          </a:stretch>
        </p:blipFill>
        <p:spPr>
          <a:xfrm>
            <a:off x="4737279" y="109120"/>
            <a:ext cx="4334330" cy="4625331"/>
          </a:xfrm>
          <a:prstGeom prst="roundRect">
            <a:avLst>
              <a:gd name="adj" fmla="val 11111"/>
            </a:avLst>
          </a:prstGeom>
          <a:ln w="190500" cap="rnd">
            <a:solidFill>
              <a:srgbClr val="C8C6BD"/>
            </a:solidFill>
            <a:prstDash val="solid"/>
          </a:ln>
          <a:effectLst>
            <a:outerShdw blurRad="101600" dist="50800" dir="7200000" algn="tl" rotWithShape="0">
              <a:srgbClr val="000000">
                <a:alpha val="45000"/>
              </a:srgbClr>
            </a:outerShdw>
          </a:effectLst>
          <a:scene3d>
            <a:camera prst="perspectiveFront" fov="5400000"/>
            <a:lightRig rig="threePt" dir="t">
              <a:rot lat="0" lon="0" rev="19200000"/>
            </a:lightRig>
          </a:scene3d>
          <a:sp3d extrusionH="25400">
            <a:bevelT w="304800" h="152400" prst="hardEdge"/>
            <a:extrusionClr>
              <a:srgbClr val="FFFFFF"/>
            </a:extrusionClr>
          </a:sp3d>
        </p:spPr>
      </p:pic>
      <p:sp>
        <p:nvSpPr>
          <p:cNvPr id="14" name="Rounded Rectangle 13"/>
          <p:cNvSpPr/>
          <p:nvPr/>
        </p:nvSpPr>
        <p:spPr>
          <a:xfrm>
            <a:off x="783173" y="4170566"/>
            <a:ext cx="3108673" cy="338554"/>
          </a:xfrm>
          <a:prstGeom prst="roundRect">
            <a:avLst/>
          </a:prstGeom>
          <a:solidFill>
            <a:srgbClr val="0000FF"/>
          </a:solidFill>
          <a:ln>
            <a:noFill/>
          </a:ln>
          <a:effectLst>
            <a:glow rad="228600">
              <a:schemeClr val="accent1">
                <a:satMod val="175000"/>
                <a:alpha val="40000"/>
              </a:schemeClr>
            </a:glow>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Times New Roman" pitchFamily="18" charset="0"/>
              </a:defRPr>
            </a:lvl1pPr>
            <a:lvl2pPr marL="742950" indent="-285750">
              <a:defRPr>
                <a:solidFill>
                  <a:schemeClr val="tx1"/>
                </a:solidFill>
                <a:latin typeface="Times New Roman" pitchFamily="18" charset="0"/>
              </a:defRPr>
            </a:lvl2pPr>
            <a:lvl3pPr marL="1143000" indent="-228600">
              <a:defRPr>
                <a:solidFill>
                  <a:schemeClr val="tx1"/>
                </a:solidFill>
                <a:latin typeface="Times New Roman" pitchFamily="18" charset="0"/>
              </a:defRPr>
            </a:lvl3pPr>
            <a:lvl4pPr marL="1600200" indent="-228600">
              <a:defRPr>
                <a:solidFill>
                  <a:schemeClr val="tx1"/>
                </a:solidFill>
                <a:latin typeface="Times New Roman" pitchFamily="18" charset="0"/>
              </a:defRPr>
            </a:lvl4pPr>
            <a:lvl5pPr marL="2057400" indent="-228600">
              <a:defRPr>
                <a:solidFill>
                  <a:schemeClr val="tx1"/>
                </a:solidFill>
                <a:latin typeface="Times New Roman" pitchFamily="18" charset="0"/>
              </a:defRPr>
            </a:lvl5pPr>
            <a:lvl6pPr marL="2514600" indent="-228600" fontAlgn="base">
              <a:spcBef>
                <a:spcPct val="0"/>
              </a:spcBef>
              <a:spcAft>
                <a:spcPct val="0"/>
              </a:spcAft>
              <a:defRPr>
                <a:solidFill>
                  <a:schemeClr val="tx1"/>
                </a:solidFill>
                <a:latin typeface="Times New Roman" pitchFamily="18" charset="0"/>
              </a:defRPr>
            </a:lvl6pPr>
            <a:lvl7pPr marL="2971800" indent="-228600" fontAlgn="base">
              <a:spcBef>
                <a:spcPct val="0"/>
              </a:spcBef>
              <a:spcAft>
                <a:spcPct val="0"/>
              </a:spcAft>
              <a:defRPr>
                <a:solidFill>
                  <a:schemeClr val="tx1"/>
                </a:solidFill>
                <a:latin typeface="Times New Roman" pitchFamily="18" charset="0"/>
              </a:defRPr>
            </a:lvl7pPr>
            <a:lvl8pPr marL="3429000" indent="-228600" fontAlgn="base">
              <a:spcBef>
                <a:spcPct val="0"/>
              </a:spcBef>
              <a:spcAft>
                <a:spcPct val="0"/>
              </a:spcAft>
              <a:defRPr>
                <a:solidFill>
                  <a:schemeClr val="tx1"/>
                </a:solidFill>
                <a:latin typeface="Times New Roman" pitchFamily="18" charset="0"/>
              </a:defRPr>
            </a:lvl8pPr>
            <a:lvl9pPr marL="3886200" indent="-228600" fontAlgn="base">
              <a:spcBef>
                <a:spcPct val="0"/>
              </a:spcBef>
              <a:spcAft>
                <a:spcPct val="0"/>
              </a:spcAft>
              <a:defRPr>
                <a:solidFill>
                  <a:schemeClr val="tx1"/>
                </a:solidFill>
                <a:latin typeface="Times New Roman" pitchFamily="18" charset="0"/>
              </a:defRPr>
            </a:lvl9pPr>
          </a:lstStyle>
          <a:p>
            <a:pPr algn="ctr"/>
            <a:r>
              <a:rPr lang="en-US" sz="1600" b="1">
                <a:solidFill>
                  <a:schemeClr val="bg1"/>
                </a:solidFill>
              </a:rPr>
              <a:t>Sân bay quốc tế Tân Sơn Nhất</a:t>
            </a:r>
            <a:endParaRPr lang="vi-VN" sz="1600" b="1">
              <a:solidFill>
                <a:schemeClr val="bg1"/>
              </a:solidFill>
            </a:endParaRPr>
          </a:p>
        </p:txBody>
      </p:sp>
      <p:sp>
        <p:nvSpPr>
          <p:cNvPr id="15" name="Rounded Rectangle 14"/>
          <p:cNvSpPr/>
          <p:nvPr/>
        </p:nvSpPr>
        <p:spPr>
          <a:xfrm>
            <a:off x="5834245" y="4160465"/>
            <a:ext cx="1811902" cy="338554"/>
          </a:xfrm>
          <a:prstGeom prst="roundRect">
            <a:avLst/>
          </a:prstGeom>
          <a:solidFill>
            <a:srgbClr val="0000FF"/>
          </a:solidFill>
          <a:ln>
            <a:noFill/>
          </a:ln>
          <a:effectLst>
            <a:glow rad="228600">
              <a:schemeClr val="accent1">
                <a:satMod val="175000"/>
                <a:alpha val="40000"/>
              </a:schemeClr>
            </a:glow>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Times New Roman" pitchFamily="18" charset="0"/>
              </a:defRPr>
            </a:lvl1pPr>
            <a:lvl2pPr marL="742950" indent="-285750">
              <a:defRPr>
                <a:solidFill>
                  <a:schemeClr val="tx1"/>
                </a:solidFill>
                <a:latin typeface="Times New Roman" pitchFamily="18" charset="0"/>
              </a:defRPr>
            </a:lvl2pPr>
            <a:lvl3pPr marL="1143000" indent="-228600">
              <a:defRPr>
                <a:solidFill>
                  <a:schemeClr val="tx1"/>
                </a:solidFill>
                <a:latin typeface="Times New Roman" pitchFamily="18" charset="0"/>
              </a:defRPr>
            </a:lvl3pPr>
            <a:lvl4pPr marL="1600200" indent="-228600">
              <a:defRPr>
                <a:solidFill>
                  <a:schemeClr val="tx1"/>
                </a:solidFill>
                <a:latin typeface="Times New Roman" pitchFamily="18" charset="0"/>
              </a:defRPr>
            </a:lvl4pPr>
            <a:lvl5pPr marL="2057400" indent="-228600">
              <a:defRPr>
                <a:solidFill>
                  <a:schemeClr val="tx1"/>
                </a:solidFill>
                <a:latin typeface="Times New Roman" pitchFamily="18" charset="0"/>
              </a:defRPr>
            </a:lvl5pPr>
            <a:lvl6pPr marL="2514600" indent="-228600" fontAlgn="base">
              <a:spcBef>
                <a:spcPct val="0"/>
              </a:spcBef>
              <a:spcAft>
                <a:spcPct val="0"/>
              </a:spcAft>
              <a:defRPr>
                <a:solidFill>
                  <a:schemeClr val="tx1"/>
                </a:solidFill>
                <a:latin typeface="Times New Roman" pitchFamily="18" charset="0"/>
              </a:defRPr>
            </a:lvl6pPr>
            <a:lvl7pPr marL="2971800" indent="-228600" fontAlgn="base">
              <a:spcBef>
                <a:spcPct val="0"/>
              </a:spcBef>
              <a:spcAft>
                <a:spcPct val="0"/>
              </a:spcAft>
              <a:defRPr>
                <a:solidFill>
                  <a:schemeClr val="tx1"/>
                </a:solidFill>
                <a:latin typeface="Times New Roman" pitchFamily="18" charset="0"/>
              </a:defRPr>
            </a:lvl7pPr>
            <a:lvl8pPr marL="3429000" indent="-228600" fontAlgn="base">
              <a:spcBef>
                <a:spcPct val="0"/>
              </a:spcBef>
              <a:spcAft>
                <a:spcPct val="0"/>
              </a:spcAft>
              <a:defRPr>
                <a:solidFill>
                  <a:schemeClr val="tx1"/>
                </a:solidFill>
                <a:latin typeface="Times New Roman" pitchFamily="18" charset="0"/>
              </a:defRPr>
            </a:lvl8pPr>
            <a:lvl9pPr marL="3886200" indent="-228600" fontAlgn="base">
              <a:spcBef>
                <a:spcPct val="0"/>
              </a:spcBef>
              <a:spcAft>
                <a:spcPct val="0"/>
              </a:spcAft>
              <a:defRPr>
                <a:solidFill>
                  <a:schemeClr val="tx1"/>
                </a:solidFill>
                <a:latin typeface="Times New Roman" pitchFamily="18" charset="0"/>
              </a:defRPr>
            </a:lvl9pPr>
          </a:lstStyle>
          <a:p>
            <a:pPr algn="ctr"/>
            <a:r>
              <a:rPr lang="en-US" sz="1600" b="1">
                <a:solidFill>
                  <a:schemeClr val="bg1"/>
                </a:solidFill>
              </a:rPr>
              <a:t>Cảng Sài Gòn</a:t>
            </a:r>
            <a:endParaRPr lang="vi-VN" sz="1600" b="1">
              <a:solidFill>
                <a:schemeClr val="bg1"/>
              </a:solidFill>
            </a:endParaRPr>
          </a:p>
        </p:txBody>
      </p:sp>
      <p:sp>
        <p:nvSpPr>
          <p:cNvPr id="5" name="Rectangle 4"/>
          <p:cNvSpPr/>
          <p:nvPr/>
        </p:nvSpPr>
        <p:spPr>
          <a:xfrm>
            <a:off x="1763688" y="5390728"/>
            <a:ext cx="5688632" cy="1278632"/>
          </a:xfrm>
          <a:prstGeom prst="rect">
            <a:avLst/>
          </a:prstGeom>
          <a:solidFill>
            <a:schemeClr val="tx2">
              <a:lumMod val="50000"/>
            </a:schemeClr>
          </a:solidFill>
          <a:ln>
            <a:noFill/>
          </a:ln>
          <a:effectLst>
            <a:glow rad="228600">
              <a:schemeClr val="accent2">
                <a:satMod val="175000"/>
                <a:alpha val="40000"/>
              </a:schemeClr>
            </a:glow>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2800" b="1">
                <a:solidFill>
                  <a:srgbClr val="FFFF00"/>
                </a:solidFill>
              </a:rPr>
              <a:t>TRUNG TÂM </a:t>
            </a:r>
            <a:r>
              <a:rPr lang="en-US" sz="2800" b="1">
                <a:solidFill>
                  <a:srgbClr val="FFFF00"/>
                </a:solidFill>
              </a:rPr>
              <a:t>KINH TẾ</a:t>
            </a:r>
            <a:endParaRPr lang="en-US" sz="2800" b="1">
              <a:solidFill>
                <a:srgbClr val="FFFF00"/>
              </a:solidFill>
            </a:endParaRPr>
          </a:p>
          <a:p>
            <a:pPr algn="ctr" fontAlgn="auto">
              <a:spcBef>
                <a:spcPts val="0"/>
              </a:spcBef>
              <a:spcAft>
                <a:spcPts val="0"/>
              </a:spcAft>
              <a:defRPr/>
            </a:pPr>
            <a:r>
              <a:rPr lang="en-US" sz="2800" b="1">
                <a:solidFill>
                  <a:srgbClr val="FFFF00"/>
                </a:solidFill>
              </a:rPr>
              <a:t>LỚN NHẤT CỦA CẢ </a:t>
            </a:r>
            <a:r>
              <a:rPr lang="en-US" sz="2800" b="1">
                <a:solidFill>
                  <a:srgbClr val="FFFF00"/>
                </a:solidFill>
              </a:rPr>
              <a:t>NƯỚC</a:t>
            </a:r>
            <a:endParaRPr lang="vi-VN" sz="2800" b="1">
              <a:solidFill>
                <a:srgbClr val="FFFF00"/>
              </a:solidFill>
            </a:endParaRPr>
          </a:p>
        </p:txBody>
      </p:sp>
      <p:cxnSp>
        <p:nvCxnSpPr>
          <p:cNvPr id="4" name="Straight Arrow Connector 3"/>
          <p:cNvCxnSpPr>
            <a:stCxn id="0" idx="0"/>
          </p:cNvCxnSpPr>
          <p:nvPr/>
        </p:nvCxnSpPr>
        <p:spPr>
          <a:xfrm flipH="1" flipV="1">
            <a:off x="2124075" y="4733925"/>
            <a:ext cx="2484438" cy="657225"/>
          </a:xfrm>
          <a:prstGeom prst="straightConnector1">
            <a:avLst/>
          </a:prstGeom>
          <a:ln w="57150">
            <a:solidFill>
              <a:schemeClr val="bg1"/>
            </a:solidFill>
            <a:tailEnd type="arrow"/>
          </a:ln>
        </p:spPr>
        <p:style>
          <a:lnRef idx="1">
            <a:schemeClr val="accent1"/>
          </a:lnRef>
          <a:fillRef idx="0">
            <a:schemeClr val="accent1"/>
          </a:fillRef>
          <a:effectRef idx="0">
            <a:schemeClr val="accent1"/>
          </a:effectRef>
          <a:fontRef idx="minor">
            <a:schemeClr val="tx1"/>
          </a:fontRef>
        </p:style>
      </p:cxnSp>
      <p:cxnSp>
        <p:nvCxnSpPr>
          <p:cNvPr id="7" name="Straight Arrow Connector 6"/>
          <p:cNvCxnSpPr>
            <a:stCxn id="0" idx="0"/>
          </p:cNvCxnSpPr>
          <p:nvPr/>
        </p:nvCxnSpPr>
        <p:spPr>
          <a:xfrm flipV="1">
            <a:off x="4608513" y="4733925"/>
            <a:ext cx="2484437" cy="657225"/>
          </a:xfrm>
          <a:prstGeom prst="straightConnector1">
            <a:avLst/>
          </a:prstGeom>
          <a:ln w="57150">
            <a:solidFill>
              <a:schemeClr val="bg1"/>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4"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ipe(down)">
                                      <p:cBhvr>
                                        <p:cTn id="12" dur="500"/>
                                        <p:tgtEl>
                                          <p:spTgt spid="4"/>
                                        </p:tgtEl>
                                      </p:cBhvr>
                                    </p:animEffect>
                                  </p:childTnLst>
                                </p:cTn>
                              </p:par>
                            </p:childTnLst>
                          </p:cTn>
                        </p:par>
                        <p:par>
                          <p:cTn id="13" fill="hold" nodeType="afterGroup">
                            <p:stCondLst>
                              <p:cond delay="500"/>
                            </p:stCondLst>
                            <p:childTnLst>
                              <p:par>
                                <p:cTn id="14" presetID="22" presetClass="entr" presetSubtype="2" fill="hold" nodeType="afterEffect">
                                  <p:stCondLst>
                                    <p:cond delay="0"/>
                                  </p:stCondLst>
                                  <p:childTnLst>
                                    <p:set>
                                      <p:cBhvr>
                                        <p:cTn id="15" dur="1" fill="hold">
                                          <p:stCondLst>
                                            <p:cond delay="0"/>
                                          </p:stCondLst>
                                        </p:cTn>
                                        <p:tgtEl>
                                          <p:spTgt spid="16"/>
                                        </p:tgtEl>
                                        <p:attrNameLst>
                                          <p:attrName>style.visibility</p:attrName>
                                        </p:attrNameLst>
                                      </p:cBhvr>
                                      <p:to>
                                        <p:strVal val="visible"/>
                                      </p:to>
                                    </p:set>
                                    <p:animEffect transition="in" filter="wipe(right)">
                                      <p:cBhvr>
                                        <p:cTn id="16" dur="1000"/>
                                        <p:tgtEl>
                                          <p:spTgt spid="16"/>
                                        </p:tgtEl>
                                      </p:cBhvr>
                                    </p:animEffect>
                                  </p:childTnLst>
                                </p:cTn>
                              </p:par>
                            </p:childTnLst>
                          </p:cTn>
                        </p:par>
                        <p:par>
                          <p:cTn id="17" fill="hold" nodeType="afterGroup">
                            <p:stCondLst>
                              <p:cond delay="1500"/>
                            </p:stCondLst>
                            <p:childTnLst>
                              <p:par>
                                <p:cTn id="18" presetID="10" presetClass="entr" presetSubtype="0" fill="hold" nodeType="afterEffect">
                                  <p:stCondLst>
                                    <p:cond delay="0"/>
                                  </p:stCondLst>
                                  <p:childTnLst>
                                    <p:set>
                                      <p:cBhvr>
                                        <p:cTn id="19" dur="1" fill="hold">
                                          <p:stCondLst>
                                            <p:cond delay="0"/>
                                          </p:stCondLst>
                                        </p:cTn>
                                        <p:tgtEl>
                                          <p:spTgt spid="14"/>
                                        </p:tgtEl>
                                        <p:attrNameLst>
                                          <p:attrName>style.visibility</p:attrName>
                                        </p:attrNameLst>
                                      </p:cBhvr>
                                      <p:to>
                                        <p:strVal val="visible"/>
                                      </p:to>
                                    </p:set>
                                    <p:animEffect transition="in" filter="fade">
                                      <p:cBhvr>
                                        <p:cTn id="20" dur="500"/>
                                        <p:tgtEl>
                                          <p:spTgt spid="14"/>
                                        </p:tgtEl>
                                      </p:cBhvr>
                                    </p:animEffect>
                                  </p:childTnLst>
                                </p:cTn>
                              </p:par>
                            </p:childTnLst>
                          </p:cTn>
                        </p:par>
                      </p:childTnLst>
                    </p:cTn>
                  </p:par>
                  <p:par>
                    <p:cTn id="21" fill="hold" nodeType="clickPar">
                      <p:stCondLst>
                        <p:cond delay="indefinite"/>
                      </p:stCondLst>
                      <p:childTnLst>
                        <p:par>
                          <p:cTn id="22" fill="hold" nodeType="withGroup">
                            <p:stCondLst>
                              <p:cond delay="0"/>
                            </p:stCondLst>
                            <p:childTnLst>
                              <p:par>
                                <p:cTn id="23" presetID="22" presetClass="entr" presetSubtype="4" fill="hold" nodeType="clickEffect">
                                  <p:stCondLst>
                                    <p:cond delay="0"/>
                                  </p:stCondLst>
                                  <p:childTnLst>
                                    <p:set>
                                      <p:cBhvr>
                                        <p:cTn id="24" dur="1" fill="hold">
                                          <p:stCondLst>
                                            <p:cond delay="0"/>
                                          </p:stCondLst>
                                        </p:cTn>
                                        <p:tgtEl>
                                          <p:spTgt spid="7"/>
                                        </p:tgtEl>
                                        <p:attrNameLst>
                                          <p:attrName>style.visibility</p:attrName>
                                        </p:attrNameLst>
                                      </p:cBhvr>
                                      <p:to>
                                        <p:strVal val="visible"/>
                                      </p:to>
                                    </p:set>
                                    <p:animEffect transition="in" filter="wipe(down)">
                                      <p:cBhvr>
                                        <p:cTn id="25" dur="500"/>
                                        <p:tgtEl>
                                          <p:spTgt spid="7"/>
                                        </p:tgtEl>
                                      </p:cBhvr>
                                    </p:animEffect>
                                  </p:childTnLst>
                                </p:cTn>
                              </p:par>
                            </p:childTnLst>
                          </p:cTn>
                        </p:par>
                        <p:par>
                          <p:cTn id="26" fill="hold" nodeType="afterGroup">
                            <p:stCondLst>
                              <p:cond delay="500"/>
                            </p:stCondLst>
                            <p:childTnLst>
                              <p:par>
                                <p:cTn id="27" presetID="22" presetClass="entr" presetSubtype="1" fill="hold" nodeType="afterEffect">
                                  <p:stCondLst>
                                    <p:cond delay="0"/>
                                  </p:stCondLst>
                                  <p:childTnLst>
                                    <p:set>
                                      <p:cBhvr>
                                        <p:cTn id="28" dur="1" fill="hold">
                                          <p:stCondLst>
                                            <p:cond delay="0"/>
                                          </p:stCondLst>
                                        </p:cTn>
                                        <p:tgtEl>
                                          <p:spTgt spid="2"/>
                                        </p:tgtEl>
                                        <p:attrNameLst>
                                          <p:attrName>style.visibility</p:attrName>
                                        </p:attrNameLst>
                                      </p:cBhvr>
                                      <p:to>
                                        <p:strVal val="visible"/>
                                      </p:to>
                                    </p:set>
                                    <p:animEffect transition="in" filter="wipe(up)">
                                      <p:cBhvr>
                                        <p:cTn id="29" dur="1000"/>
                                        <p:tgtEl>
                                          <p:spTgt spid="2"/>
                                        </p:tgtEl>
                                      </p:cBhvr>
                                    </p:animEffect>
                                  </p:childTnLst>
                                </p:cTn>
                              </p:par>
                            </p:childTnLst>
                          </p:cTn>
                        </p:par>
                        <p:par>
                          <p:cTn id="30" fill="hold" nodeType="afterGroup">
                            <p:stCondLst>
                              <p:cond delay="1500"/>
                            </p:stCondLst>
                            <p:childTnLst>
                              <p:par>
                                <p:cTn id="31" presetID="10" presetClass="entr" presetSubtype="0" fill="hold" nodeType="afterEffect">
                                  <p:stCondLst>
                                    <p:cond delay="0"/>
                                  </p:stCondLst>
                                  <p:childTnLst>
                                    <p:set>
                                      <p:cBhvr>
                                        <p:cTn id="32" dur="1" fill="hold">
                                          <p:stCondLst>
                                            <p:cond delay="0"/>
                                          </p:stCondLst>
                                        </p:cTn>
                                        <p:tgtEl>
                                          <p:spTgt spid="15"/>
                                        </p:tgtEl>
                                        <p:attrNameLst>
                                          <p:attrName>style.visibility</p:attrName>
                                        </p:attrNameLst>
                                      </p:cBhvr>
                                      <p:to>
                                        <p:strVal val="visible"/>
                                      </p:to>
                                    </p:set>
                                    <p:animEffect transition="in" filter="fade">
                                      <p:cBhvr>
                                        <p:cTn id="33"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extLst/>
          </a:blip>
          <a:stretch>
            <a:fillRect/>
          </a:stretch>
        </p:blipFill>
        <p:spPr>
          <a:xfrm>
            <a:off x="65938" y="104637"/>
            <a:ext cx="4290038" cy="4481218"/>
          </a:xfrm>
          <a:prstGeom prst="roundRect">
            <a:avLst>
              <a:gd name="adj" fmla="val 11111"/>
            </a:avLst>
          </a:prstGeom>
          <a:ln w="190500" cap="rnd">
            <a:solidFill>
              <a:srgbClr val="C8C6BD"/>
            </a:solidFill>
            <a:prstDash val="solid"/>
          </a:ln>
          <a:effectLst>
            <a:outerShdw blurRad="101600" dist="50800" dir="7200000" algn="tl" rotWithShape="0">
              <a:srgbClr val="000000">
                <a:alpha val="45000"/>
              </a:srgbClr>
            </a:outerShdw>
          </a:effectLst>
          <a:scene3d>
            <a:camera prst="perspectiveFront" fov="5400000"/>
            <a:lightRig rig="threePt" dir="t">
              <a:rot lat="0" lon="0" rev="19200000"/>
            </a:lightRig>
          </a:scene3d>
          <a:sp3d extrusionH="25400">
            <a:bevelT w="304800" h="152400" prst="hardEdge"/>
            <a:extrusionClr>
              <a:srgbClr val="FFFFFF"/>
            </a:extrusionClr>
          </a:sp3d>
        </p:spPr>
      </p:pic>
      <p:pic>
        <p:nvPicPr>
          <p:cNvPr id="10" name="Picture 4"/>
          <p:cNvPicPr>
            <a:picLocks noChangeAspect="1" noChangeArrowheads="1"/>
          </p:cNvPicPr>
          <p:nvPr/>
        </p:nvPicPr>
        <p:blipFill>
          <a:blip r:embed="rId4" cstate="print">
            <a:extLst/>
          </a:blip>
          <a:srcRect/>
          <a:stretch>
            <a:fillRect/>
          </a:stretch>
        </p:blipFill>
        <p:spPr bwMode="auto">
          <a:xfrm>
            <a:off x="4499992" y="76780"/>
            <a:ext cx="4540885" cy="4536783"/>
          </a:xfrm>
          <a:prstGeom prst="roundRect">
            <a:avLst>
              <a:gd name="adj" fmla="val 11111"/>
            </a:avLst>
          </a:prstGeom>
          <a:ln w="190500" cap="rnd">
            <a:solidFill>
              <a:srgbClr val="C8C6BD"/>
            </a:solidFill>
            <a:prstDash val="solid"/>
          </a:ln>
          <a:effectLst>
            <a:outerShdw blurRad="101600" dist="50800" dir="7200000" algn="tl" rotWithShape="0">
              <a:srgbClr val="000000">
                <a:alpha val="45000"/>
              </a:srgbClr>
            </a:outerShdw>
          </a:effectLst>
          <a:scene3d>
            <a:camera prst="perspectiveFront" fov="5400000"/>
            <a:lightRig rig="threePt" dir="t">
              <a:rot lat="0" lon="0" rev="19200000"/>
            </a:lightRig>
          </a:scene3d>
          <a:sp3d extrusionH="25400">
            <a:bevelT w="304800" h="152400" prst="hardEdge"/>
            <a:extrusionClr>
              <a:srgbClr val="FFFFFF"/>
            </a:extrusionClr>
          </a:sp3d>
          <a:extLst/>
        </p:spPr>
      </p:pic>
      <p:sp>
        <p:nvSpPr>
          <p:cNvPr id="14" name="Rounded Rectangle 13"/>
          <p:cNvSpPr/>
          <p:nvPr/>
        </p:nvSpPr>
        <p:spPr>
          <a:xfrm>
            <a:off x="882823" y="332656"/>
            <a:ext cx="3386858" cy="332362"/>
          </a:xfrm>
          <a:prstGeom prst="roundRect">
            <a:avLst/>
          </a:prstGeom>
          <a:solidFill>
            <a:srgbClr val="0000FF"/>
          </a:solidFill>
          <a:ln>
            <a:noFill/>
          </a:ln>
          <a:effectLst>
            <a:glow rad="228600">
              <a:schemeClr val="accent1">
                <a:satMod val="175000"/>
                <a:alpha val="40000"/>
              </a:schemeClr>
            </a:glow>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Times New Roman" pitchFamily="18" charset="0"/>
              </a:defRPr>
            </a:lvl1pPr>
            <a:lvl2pPr marL="742950" indent="-285750">
              <a:defRPr>
                <a:solidFill>
                  <a:schemeClr val="tx1"/>
                </a:solidFill>
                <a:latin typeface="Times New Roman" pitchFamily="18" charset="0"/>
              </a:defRPr>
            </a:lvl2pPr>
            <a:lvl3pPr marL="1143000" indent="-228600">
              <a:defRPr>
                <a:solidFill>
                  <a:schemeClr val="tx1"/>
                </a:solidFill>
                <a:latin typeface="Times New Roman" pitchFamily="18" charset="0"/>
              </a:defRPr>
            </a:lvl3pPr>
            <a:lvl4pPr marL="1600200" indent="-228600">
              <a:defRPr>
                <a:solidFill>
                  <a:schemeClr val="tx1"/>
                </a:solidFill>
                <a:latin typeface="Times New Roman" pitchFamily="18" charset="0"/>
              </a:defRPr>
            </a:lvl4pPr>
            <a:lvl5pPr marL="2057400" indent="-228600">
              <a:defRPr>
                <a:solidFill>
                  <a:schemeClr val="tx1"/>
                </a:solidFill>
                <a:latin typeface="Times New Roman" pitchFamily="18" charset="0"/>
              </a:defRPr>
            </a:lvl5pPr>
            <a:lvl6pPr marL="2514600" indent="-228600" fontAlgn="base">
              <a:spcBef>
                <a:spcPct val="0"/>
              </a:spcBef>
              <a:spcAft>
                <a:spcPct val="0"/>
              </a:spcAft>
              <a:defRPr>
                <a:solidFill>
                  <a:schemeClr val="tx1"/>
                </a:solidFill>
                <a:latin typeface="Times New Roman" pitchFamily="18" charset="0"/>
              </a:defRPr>
            </a:lvl6pPr>
            <a:lvl7pPr marL="2971800" indent="-228600" fontAlgn="base">
              <a:spcBef>
                <a:spcPct val="0"/>
              </a:spcBef>
              <a:spcAft>
                <a:spcPct val="0"/>
              </a:spcAft>
              <a:defRPr>
                <a:solidFill>
                  <a:schemeClr val="tx1"/>
                </a:solidFill>
                <a:latin typeface="Times New Roman" pitchFamily="18" charset="0"/>
              </a:defRPr>
            </a:lvl7pPr>
            <a:lvl8pPr marL="3429000" indent="-228600" fontAlgn="base">
              <a:spcBef>
                <a:spcPct val="0"/>
              </a:spcBef>
              <a:spcAft>
                <a:spcPct val="0"/>
              </a:spcAft>
              <a:defRPr>
                <a:solidFill>
                  <a:schemeClr val="tx1"/>
                </a:solidFill>
                <a:latin typeface="Times New Roman" pitchFamily="18" charset="0"/>
              </a:defRPr>
            </a:lvl8pPr>
            <a:lvl9pPr marL="3886200" indent="-228600" fontAlgn="base">
              <a:spcBef>
                <a:spcPct val="0"/>
              </a:spcBef>
              <a:spcAft>
                <a:spcPct val="0"/>
              </a:spcAft>
              <a:defRPr>
                <a:solidFill>
                  <a:schemeClr val="tx1"/>
                </a:solidFill>
                <a:latin typeface="Times New Roman" pitchFamily="18" charset="0"/>
              </a:defRPr>
            </a:lvl9pPr>
          </a:lstStyle>
          <a:p>
            <a:pPr algn="ctr"/>
            <a:r>
              <a:rPr lang="en-US" sz="1600" b="1">
                <a:solidFill>
                  <a:schemeClr val="bg1"/>
                </a:solidFill>
              </a:rPr>
              <a:t>Trung tâm mua sắm Nguyễn Kim</a:t>
            </a:r>
            <a:endParaRPr lang="vi-VN" sz="1600" b="1">
              <a:solidFill>
                <a:schemeClr val="bg1"/>
              </a:solidFill>
            </a:endParaRPr>
          </a:p>
        </p:txBody>
      </p:sp>
      <p:sp>
        <p:nvSpPr>
          <p:cNvPr id="15" name="Rounded Rectangle 14"/>
          <p:cNvSpPr/>
          <p:nvPr/>
        </p:nvSpPr>
        <p:spPr>
          <a:xfrm>
            <a:off x="5909517" y="4133835"/>
            <a:ext cx="1683748" cy="338554"/>
          </a:xfrm>
          <a:prstGeom prst="roundRect">
            <a:avLst/>
          </a:prstGeom>
          <a:solidFill>
            <a:srgbClr val="0000FF"/>
          </a:solidFill>
          <a:ln>
            <a:noFill/>
          </a:ln>
          <a:effectLst>
            <a:glow rad="228600">
              <a:schemeClr val="accent1">
                <a:satMod val="175000"/>
                <a:alpha val="40000"/>
              </a:schemeClr>
            </a:glow>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Times New Roman" pitchFamily="18" charset="0"/>
              </a:defRPr>
            </a:lvl1pPr>
            <a:lvl2pPr marL="742950" indent="-285750">
              <a:defRPr>
                <a:solidFill>
                  <a:schemeClr val="tx1"/>
                </a:solidFill>
                <a:latin typeface="Times New Roman" pitchFamily="18" charset="0"/>
              </a:defRPr>
            </a:lvl2pPr>
            <a:lvl3pPr marL="1143000" indent="-228600">
              <a:defRPr>
                <a:solidFill>
                  <a:schemeClr val="tx1"/>
                </a:solidFill>
                <a:latin typeface="Times New Roman" pitchFamily="18" charset="0"/>
              </a:defRPr>
            </a:lvl3pPr>
            <a:lvl4pPr marL="1600200" indent="-228600">
              <a:defRPr>
                <a:solidFill>
                  <a:schemeClr val="tx1"/>
                </a:solidFill>
                <a:latin typeface="Times New Roman" pitchFamily="18" charset="0"/>
              </a:defRPr>
            </a:lvl4pPr>
            <a:lvl5pPr marL="2057400" indent="-228600">
              <a:defRPr>
                <a:solidFill>
                  <a:schemeClr val="tx1"/>
                </a:solidFill>
                <a:latin typeface="Times New Roman" pitchFamily="18" charset="0"/>
              </a:defRPr>
            </a:lvl5pPr>
            <a:lvl6pPr marL="2514600" indent="-228600" fontAlgn="base">
              <a:spcBef>
                <a:spcPct val="0"/>
              </a:spcBef>
              <a:spcAft>
                <a:spcPct val="0"/>
              </a:spcAft>
              <a:defRPr>
                <a:solidFill>
                  <a:schemeClr val="tx1"/>
                </a:solidFill>
                <a:latin typeface="Times New Roman" pitchFamily="18" charset="0"/>
              </a:defRPr>
            </a:lvl6pPr>
            <a:lvl7pPr marL="2971800" indent="-228600" fontAlgn="base">
              <a:spcBef>
                <a:spcPct val="0"/>
              </a:spcBef>
              <a:spcAft>
                <a:spcPct val="0"/>
              </a:spcAft>
              <a:defRPr>
                <a:solidFill>
                  <a:schemeClr val="tx1"/>
                </a:solidFill>
                <a:latin typeface="Times New Roman" pitchFamily="18" charset="0"/>
              </a:defRPr>
            </a:lvl7pPr>
            <a:lvl8pPr marL="3429000" indent="-228600" fontAlgn="base">
              <a:spcBef>
                <a:spcPct val="0"/>
              </a:spcBef>
              <a:spcAft>
                <a:spcPct val="0"/>
              </a:spcAft>
              <a:defRPr>
                <a:solidFill>
                  <a:schemeClr val="tx1"/>
                </a:solidFill>
                <a:latin typeface="Times New Roman" pitchFamily="18" charset="0"/>
              </a:defRPr>
            </a:lvl8pPr>
            <a:lvl9pPr marL="3886200" indent="-228600" fontAlgn="base">
              <a:spcBef>
                <a:spcPct val="0"/>
              </a:spcBef>
              <a:spcAft>
                <a:spcPct val="0"/>
              </a:spcAft>
              <a:defRPr>
                <a:solidFill>
                  <a:schemeClr val="tx1"/>
                </a:solidFill>
                <a:latin typeface="Times New Roman" pitchFamily="18" charset="0"/>
              </a:defRPr>
            </a:lvl9pPr>
          </a:lstStyle>
          <a:p>
            <a:pPr algn="ctr"/>
            <a:r>
              <a:rPr lang="en-US" sz="1600" b="1">
                <a:solidFill>
                  <a:schemeClr val="bg1"/>
                </a:solidFill>
              </a:rPr>
              <a:t>Siêu thị Metro</a:t>
            </a:r>
            <a:endParaRPr lang="vi-VN" sz="1600" b="1">
              <a:solidFill>
                <a:schemeClr val="bg1"/>
              </a:solidFill>
            </a:endParaRPr>
          </a:p>
        </p:txBody>
      </p:sp>
      <p:sp>
        <p:nvSpPr>
          <p:cNvPr id="5" name="Rectangle 4"/>
          <p:cNvSpPr/>
          <p:nvPr/>
        </p:nvSpPr>
        <p:spPr>
          <a:xfrm>
            <a:off x="1763688" y="5390728"/>
            <a:ext cx="5688632" cy="1278632"/>
          </a:xfrm>
          <a:prstGeom prst="rect">
            <a:avLst/>
          </a:prstGeom>
          <a:solidFill>
            <a:schemeClr val="tx2">
              <a:lumMod val="50000"/>
            </a:schemeClr>
          </a:solidFill>
          <a:ln>
            <a:noFill/>
          </a:ln>
          <a:effectLst>
            <a:glow rad="228600">
              <a:schemeClr val="accent2">
                <a:satMod val="175000"/>
                <a:alpha val="40000"/>
              </a:schemeClr>
            </a:glow>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2800" b="1">
                <a:solidFill>
                  <a:srgbClr val="FFFF00"/>
                </a:solidFill>
              </a:rPr>
              <a:t>TRUNG TÂM </a:t>
            </a:r>
            <a:r>
              <a:rPr lang="en-US" sz="2800" b="1">
                <a:solidFill>
                  <a:srgbClr val="FFFF00"/>
                </a:solidFill>
              </a:rPr>
              <a:t>KINH TẾ</a:t>
            </a:r>
            <a:endParaRPr lang="en-US" sz="2800" b="1">
              <a:solidFill>
                <a:srgbClr val="FFFF00"/>
              </a:solidFill>
            </a:endParaRPr>
          </a:p>
          <a:p>
            <a:pPr algn="ctr" fontAlgn="auto">
              <a:spcBef>
                <a:spcPts val="0"/>
              </a:spcBef>
              <a:spcAft>
                <a:spcPts val="0"/>
              </a:spcAft>
              <a:defRPr/>
            </a:pPr>
            <a:r>
              <a:rPr lang="en-US" sz="2800" b="1">
                <a:solidFill>
                  <a:srgbClr val="FFFF00"/>
                </a:solidFill>
              </a:rPr>
              <a:t>LỚN NHẤT CỦA CẢ </a:t>
            </a:r>
            <a:r>
              <a:rPr lang="en-US" sz="2800" b="1">
                <a:solidFill>
                  <a:srgbClr val="FFFF00"/>
                </a:solidFill>
              </a:rPr>
              <a:t>NƯỚC</a:t>
            </a:r>
            <a:endParaRPr lang="vi-VN" sz="2800" b="1">
              <a:solidFill>
                <a:srgbClr val="FFFF00"/>
              </a:solidFill>
            </a:endParaRPr>
          </a:p>
        </p:txBody>
      </p:sp>
      <p:cxnSp>
        <p:nvCxnSpPr>
          <p:cNvPr id="4" name="Straight Arrow Connector 3"/>
          <p:cNvCxnSpPr>
            <a:stCxn id="0" idx="0"/>
          </p:cNvCxnSpPr>
          <p:nvPr/>
        </p:nvCxnSpPr>
        <p:spPr>
          <a:xfrm flipH="1" flipV="1">
            <a:off x="2124075" y="4733925"/>
            <a:ext cx="2484438" cy="657225"/>
          </a:xfrm>
          <a:prstGeom prst="straightConnector1">
            <a:avLst/>
          </a:prstGeom>
          <a:ln w="57150">
            <a:solidFill>
              <a:schemeClr val="bg1"/>
            </a:solidFill>
            <a:tailEnd type="arrow"/>
          </a:ln>
        </p:spPr>
        <p:style>
          <a:lnRef idx="1">
            <a:schemeClr val="accent1"/>
          </a:lnRef>
          <a:fillRef idx="0">
            <a:schemeClr val="accent1"/>
          </a:fillRef>
          <a:effectRef idx="0">
            <a:schemeClr val="accent1"/>
          </a:effectRef>
          <a:fontRef idx="minor">
            <a:schemeClr val="tx1"/>
          </a:fontRef>
        </p:style>
      </p:cxnSp>
      <p:cxnSp>
        <p:nvCxnSpPr>
          <p:cNvPr id="7" name="Straight Arrow Connector 6"/>
          <p:cNvCxnSpPr>
            <a:stCxn id="0" idx="0"/>
          </p:cNvCxnSpPr>
          <p:nvPr/>
        </p:nvCxnSpPr>
        <p:spPr>
          <a:xfrm flipV="1">
            <a:off x="4608513" y="4733925"/>
            <a:ext cx="2484437" cy="657225"/>
          </a:xfrm>
          <a:prstGeom prst="straightConnector1">
            <a:avLst/>
          </a:prstGeom>
          <a:ln w="57150">
            <a:solidFill>
              <a:schemeClr val="bg1"/>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4"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ipe(down)">
                                      <p:cBhvr>
                                        <p:cTn id="12" dur="500"/>
                                        <p:tgtEl>
                                          <p:spTgt spid="4"/>
                                        </p:tgtEl>
                                      </p:cBhvr>
                                    </p:animEffect>
                                  </p:childTnLst>
                                </p:cTn>
                              </p:par>
                            </p:childTnLst>
                          </p:cTn>
                        </p:par>
                        <p:par>
                          <p:cTn id="13" fill="hold" nodeType="afterGroup">
                            <p:stCondLst>
                              <p:cond delay="500"/>
                            </p:stCondLst>
                            <p:childTnLst>
                              <p:par>
                                <p:cTn id="14" presetID="53" presetClass="entr" presetSubtype="16" fill="hold"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p:cTn id="16" dur="1000" fill="hold"/>
                                        <p:tgtEl>
                                          <p:spTgt spid="3"/>
                                        </p:tgtEl>
                                        <p:attrNameLst>
                                          <p:attrName>ppt_w</p:attrName>
                                        </p:attrNameLst>
                                      </p:cBhvr>
                                      <p:tavLst>
                                        <p:tav tm="0">
                                          <p:val>
                                            <p:fltVal val="0"/>
                                          </p:val>
                                        </p:tav>
                                        <p:tav tm="100000">
                                          <p:val>
                                            <p:strVal val="#ppt_w"/>
                                          </p:val>
                                        </p:tav>
                                      </p:tavLst>
                                    </p:anim>
                                    <p:anim calcmode="lin" valueType="num">
                                      <p:cBhvr>
                                        <p:cTn id="17" dur="1000" fill="hold"/>
                                        <p:tgtEl>
                                          <p:spTgt spid="3"/>
                                        </p:tgtEl>
                                        <p:attrNameLst>
                                          <p:attrName>ppt_h</p:attrName>
                                        </p:attrNameLst>
                                      </p:cBhvr>
                                      <p:tavLst>
                                        <p:tav tm="0">
                                          <p:val>
                                            <p:fltVal val="0"/>
                                          </p:val>
                                        </p:tav>
                                        <p:tav tm="100000">
                                          <p:val>
                                            <p:strVal val="#ppt_h"/>
                                          </p:val>
                                        </p:tav>
                                      </p:tavLst>
                                    </p:anim>
                                    <p:animEffect transition="in" filter="fade">
                                      <p:cBhvr>
                                        <p:cTn id="18" dur="1000"/>
                                        <p:tgtEl>
                                          <p:spTgt spid="3"/>
                                        </p:tgtEl>
                                      </p:cBhvr>
                                    </p:animEffect>
                                  </p:childTnLst>
                                </p:cTn>
                              </p:par>
                            </p:childTnLst>
                          </p:cTn>
                        </p:par>
                        <p:par>
                          <p:cTn id="19" fill="hold" nodeType="afterGroup">
                            <p:stCondLst>
                              <p:cond delay="1500"/>
                            </p:stCondLst>
                            <p:childTnLst>
                              <p:par>
                                <p:cTn id="20" presetID="10" presetClass="entr" presetSubtype="0" fill="hold" nodeType="after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fade">
                                      <p:cBhvr>
                                        <p:cTn id="22" dur="500"/>
                                        <p:tgtEl>
                                          <p:spTgt spid="14"/>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22" presetClass="entr" presetSubtype="4" fill="hold" nodeType="click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wipe(down)">
                                      <p:cBhvr>
                                        <p:cTn id="27" dur="500"/>
                                        <p:tgtEl>
                                          <p:spTgt spid="7"/>
                                        </p:tgtEl>
                                      </p:cBhvr>
                                    </p:animEffect>
                                  </p:childTnLst>
                                </p:cTn>
                              </p:par>
                            </p:childTnLst>
                          </p:cTn>
                        </p:par>
                        <p:par>
                          <p:cTn id="28" fill="hold" nodeType="afterGroup">
                            <p:stCondLst>
                              <p:cond delay="500"/>
                            </p:stCondLst>
                            <p:childTnLst>
                              <p:par>
                                <p:cTn id="29" presetID="53" presetClass="entr" presetSubtype="16" fill="hold" nodeType="afterEffect">
                                  <p:stCondLst>
                                    <p:cond delay="0"/>
                                  </p:stCondLst>
                                  <p:childTnLst>
                                    <p:set>
                                      <p:cBhvr>
                                        <p:cTn id="30" dur="1" fill="hold">
                                          <p:stCondLst>
                                            <p:cond delay="0"/>
                                          </p:stCondLst>
                                        </p:cTn>
                                        <p:tgtEl>
                                          <p:spTgt spid="10"/>
                                        </p:tgtEl>
                                        <p:attrNameLst>
                                          <p:attrName>style.visibility</p:attrName>
                                        </p:attrNameLst>
                                      </p:cBhvr>
                                      <p:to>
                                        <p:strVal val="visible"/>
                                      </p:to>
                                    </p:set>
                                    <p:anim calcmode="lin" valueType="num">
                                      <p:cBhvr>
                                        <p:cTn id="31" dur="1000" fill="hold"/>
                                        <p:tgtEl>
                                          <p:spTgt spid="10"/>
                                        </p:tgtEl>
                                        <p:attrNameLst>
                                          <p:attrName>ppt_w</p:attrName>
                                        </p:attrNameLst>
                                      </p:cBhvr>
                                      <p:tavLst>
                                        <p:tav tm="0">
                                          <p:val>
                                            <p:fltVal val="0"/>
                                          </p:val>
                                        </p:tav>
                                        <p:tav tm="100000">
                                          <p:val>
                                            <p:strVal val="#ppt_w"/>
                                          </p:val>
                                        </p:tav>
                                      </p:tavLst>
                                    </p:anim>
                                    <p:anim calcmode="lin" valueType="num">
                                      <p:cBhvr>
                                        <p:cTn id="32" dur="1000" fill="hold"/>
                                        <p:tgtEl>
                                          <p:spTgt spid="10"/>
                                        </p:tgtEl>
                                        <p:attrNameLst>
                                          <p:attrName>ppt_h</p:attrName>
                                        </p:attrNameLst>
                                      </p:cBhvr>
                                      <p:tavLst>
                                        <p:tav tm="0">
                                          <p:val>
                                            <p:fltVal val="0"/>
                                          </p:val>
                                        </p:tav>
                                        <p:tav tm="100000">
                                          <p:val>
                                            <p:strVal val="#ppt_h"/>
                                          </p:val>
                                        </p:tav>
                                      </p:tavLst>
                                    </p:anim>
                                    <p:animEffect transition="in" filter="fade">
                                      <p:cBhvr>
                                        <p:cTn id="33" dur="1000"/>
                                        <p:tgtEl>
                                          <p:spTgt spid="10"/>
                                        </p:tgtEl>
                                      </p:cBhvr>
                                    </p:animEffect>
                                  </p:childTnLst>
                                </p:cTn>
                              </p:par>
                            </p:childTnLst>
                          </p:cTn>
                        </p:par>
                        <p:par>
                          <p:cTn id="34" fill="hold" nodeType="afterGroup">
                            <p:stCondLst>
                              <p:cond delay="1500"/>
                            </p:stCondLst>
                            <p:childTnLst>
                              <p:par>
                                <p:cTn id="35" presetID="10" presetClass="entr" presetSubtype="0" fill="hold" nodeType="afterEffect">
                                  <p:stCondLst>
                                    <p:cond delay="0"/>
                                  </p:stCondLst>
                                  <p:childTnLst>
                                    <p:set>
                                      <p:cBhvr>
                                        <p:cTn id="36" dur="1" fill="hold">
                                          <p:stCondLst>
                                            <p:cond delay="0"/>
                                          </p:stCondLst>
                                        </p:cTn>
                                        <p:tgtEl>
                                          <p:spTgt spid="15"/>
                                        </p:tgtEl>
                                        <p:attrNameLst>
                                          <p:attrName>style.visibility</p:attrName>
                                        </p:attrNameLst>
                                      </p:cBhvr>
                                      <p:to>
                                        <p:strVal val="visible"/>
                                      </p:to>
                                    </p:set>
                                    <p:animEffect transition="in" filter="fade">
                                      <p:cBhvr>
                                        <p:cTn id="37"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13" descr="Tập tin:Bitexco Financial Tower.jpg"/>
          <p:cNvPicPr>
            <a:picLocks noChangeAspect="1" noChangeArrowheads="1"/>
          </p:cNvPicPr>
          <p:nvPr/>
        </p:nvPicPr>
        <p:blipFill>
          <a:blip r:embed="rId3">
            <a:extLst/>
          </a:blip>
          <a:srcRect/>
          <a:stretch>
            <a:fillRect/>
          </a:stretch>
        </p:blipFill>
        <p:spPr bwMode="auto">
          <a:xfrm>
            <a:off x="4499992" y="57583"/>
            <a:ext cx="4536504" cy="4682477"/>
          </a:xfrm>
          <a:prstGeom prst="roundRect">
            <a:avLst>
              <a:gd name="adj" fmla="val 11111"/>
            </a:avLst>
          </a:prstGeom>
          <a:ln w="190500" cap="rnd">
            <a:solidFill>
              <a:srgbClr val="C8C6BD"/>
            </a:solidFill>
            <a:prstDash val="solid"/>
          </a:ln>
          <a:effectLst>
            <a:outerShdw blurRad="101600" dist="50800" dir="7200000" algn="tl" rotWithShape="0">
              <a:srgbClr val="000000">
                <a:alpha val="45000"/>
              </a:srgbClr>
            </a:outerShdw>
          </a:effectLst>
          <a:scene3d>
            <a:camera prst="perspectiveFront" fov="5400000"/>
            <a:lightRig rig="threePt" dir="t">
              <a:rot lat="0" lon="0" rev="19200000"/>
            </a:lightRig>
          </a:scene3d>
          <a:sp3d extrusionH="25400">
            <a:bevelT w="304800" h="152400" prst="hardEdge"/>
            <a:extrusionClr>
              <a:srgbClr val="FFFFFF"/>
            </a:extrusionClr>
          </a:sp3d>
          <a:extLst/>
        </p:spPr>
      </p:pic>
      <p:pic>
        <p:nvPicPr>
          <p:cNvPr id="18" name="Picture 11" descr="Tập tin:Ho Chi Minh City Diamond Plaza.jpg"/>
          <p:cNvPicPr>
            <a:picLocks noChangeAspect="1" noChangeArrowheads="1"/>
          </p:cNvPicPr>
          <p:nvPr/>
        </p:nvPicPr>
        <p:blipFill>
          <a:blip r:embed="rId4">
            <a:extLst/>
          </a:blip>
          <a:srcRect/>
          <a:stretch>
            <a:fillRect/>
          </a:stretch>
        </p:blipFill>
        <p:spPr bwMode="auto">
          <a:xfrm>
            <a:off x="76199" y="70024"/>
            <a:ext cx="4279777" cy="4664428"/>
          </a:xfrm>
          <a:prstGeom prst="roundRect">
            <a:avLst>
              <a:gd name="adj" fmla="val 11111"/>
            </a:avLst>
          </a:prstGeom>
          <a:ln w="190500" cap="rnd">
            <a:solidFill>
              <a:srgbClr val="C8C6BD"/>
            </a:solidFill>
            <a:prstDash val="solid"/>
          </a:ln>
          <a:effectLst>
            <a:outerShdw blurRad="101600" dist="50800" dir="7200000" algn="tl" rotWithShape="0">
              <a:srgbClr val="000000">
                <a:alpha val="45000"/>
              </a:srgbClr>
            </a:outerShdw>
          </a:effectLst>
          <a:scene3d>
            <a:camera prst="perspectiveFront" fov="5400000"/>
            <a:lightRig rig="threePt" dir="t">
              <a:rot lat="0" lon="0" rev="19200000"/>
            </a:lightRig>
          </a:scene3d>
          <a:sp3d extrusionH="25400">
            <a:bevelT w="304800" h="152400" prst="hardEdge"/>
            <a:extrusionClr>
              <a:srgbClr val="FFFFFF"/>
            </a:extrusionClr>
          </a:sp3d>
          <a:extLst/>
        </p:spPr>
      </p:pic>
      <p:sp>
        <p:nvSpPr>
          <p:cNvPr id="12" name="Rounded Rectangle 11"/>
          <p:cNvSpPr/>
          <p:nvPr/>
        </p:nvSpPr>
        <p:spPr>
          <a:xfrm>
            <a:off x="355144" y="224678"/>
            <a:ext cx="3686905" cy="338554"/>
          </a:xfrm>
          <a:prstGeom prst="roundRect">
            <a:avLst/>
          </a:prstGeom>
          <a:solidFill>
            <a:srgbClr val="0000FF"/>
          </a:solidFill>
          <a:ln>
            <a:noFill/>
          </a:ln>
          <a:effectLst>
            <a:glow rad="228600">
              <a:schemeClr val="accent1">
                <a:satMod val="175000"/>
                <a:alpha val="40000"/>
              </a:schemeClr>
            </a:glow>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Times New Roman" pitchFamily="18" charset="0"/>
              </a:defRPr>
            </a:lvl1pPr>
            <a:lvl2pPr marL="742950" indent="-285750">
              <a:defRPr>
                <a:solidFill>
                  <a:schemeClr val="tx1"/>
                </a:solidFill>
                <a:latin typeface="Times New Roman" pitchFamily="18" charset="0"/>
              </a:defRPr>
            </a:lvl2pPr>
            <a:lvl3pPr marL="1143000" indent="-228600">
              <a:defRPr>
                <a:solidFill>
                  <a:schemeClr val="tx1"/>
                </a:solidFill>
                <a:latin typeface="Times New Roman" pitchFamily="18" charset="0"/>
              </a:defRPr>
            </a:lvl3pPr>
            <a:lvl4pPr marL="1600200" indent="-228600">
              <a:defRPr>
                <a:solidFill>
                  <a:schemeClr val="tx1"/>
                </a:solidFill>
                <a:latin typeface="Times New Roman" pitchFamily="18" charset="0"/>
              </a:defRPr>
            </a:lvl4pPr>
            <a:lvl5pPr marL="2057400" indent="-228600">
              <a:defRPr>
                <a:solidFill>
                  <a:schemeClr val="tx1"/>
                </a:solidFill>
                <a:latin typeface="Times New Roman" pitchFamily="18" charset="0"/>
              </a:defRPr>
            </a:lvl5pPr>
            <a:lvl6pPr marL="2514600" indent="-228600" fontAlgn="base">
              <a:spcBef>
                <a:spcPct val="0"/>
              </a:spcBef>
              <a:spcAft>
                <a:spcPct val="0"/>
              </a:spcAft>
              <a:defRPr>
                <a:solidFill>
                  <a:schemeClr val="tx1"/>
                </a:solidFill>
                <a:latin typeface="Times New Roman" pitchFamily="18" charset="0"/>
              </a:defRPr>
            </a:lvl6pPr>
            <a:lvl7pPr marL="2971800" indent="-228600" fontAlgn="base">
              <a:spcBef>
                <a:spcPct val="0"/>
              </a:spcBef>
              <a:spcAft>
                <a:spcPct val="0"/>
              </a:spcAft>
              <a:defRPr>
                <a:solidFill>
                  <a:schemeClr val="tx1"/>
                </a:solidFill>
                <a:latin typeface="Times New Roman" pitchFamily="18" charset="0"/>
              </a:defRPr>
            </a:lvl7pPr>
            <a:lvl8pPr marL="3429000" indent="-228600" fontAlgn="base">
              <a:spcBef>
                <a:spcPct val="0"/>
              </a:spcBef>
              <a:spcAft>
                <a:spcPct val="0"/>
              </a:spcAft>
              <a:defRPr>
                <a:solidFill>
                  <a:schemeClr val="tx1"/>
                </a:solidFill>
                <a:latin typeface="Times New Roman" pitchFamily="18" charset="0"/>
              </a:defRPr>
            </a:lvl8pPr>
            <a:lvl9pPr marL="3886200" indent="-228600" fontAlgn="base">
              <a:spcBef>
                <a:spcPct val="0"/>
              </a:spcBef>
              <a:spcAft>
                <a:spcPct val="0"/>
              </a:spcAft>
              <a:defRPr>
                <a:solidFill>
                  <a:schemeClr val="tx1"/>
                </a:solidFill>
                <a:latin typeface="Times New Roman" pitchFamily="18" charset="0"/>
              </a:defRPr>
            </a:lvl9pPr>
          </a:lstStyle>
          <a:p>
            <a:pPr>
              <a:spcBef>
                <a:spcPct val="50000"/>
              </a:spcBef>
            </a:pPr>
            <a:r>
              <a:rPr lang="en-US" sz="1600" b="1">
                <a:solidFill>
                  <a:schemeClr val="bg1"/>
                </a:solidFill>
              </a:rPr>
              <a:t>Trung tâm thương mại Diamond Plaza</a:t>
            </a:r>
          </a:p>
        </p:txBody>
      </p:sp>
      <p:sp>
        <p:nvSpPr>
          <p:cNvPr id="13" name="Rounded Rectangle 12"/>
          <p:cNvSpPr/>
          <p:nvPr/>
        </p:nvSpPr>
        <p:spPr>
          <a:xfrm>
            <a:off x="6333339" y="190594"/>
            <a:ext cx="2553664" cy="338554"/>
          </a:xfrm>
          <a:prstGeom prst="roundRect">
            <a:avLst/>
          </a:prstGeom>
          <a:solidFill>
            <a:srgbClr val="0000FF"/>
          </a:solidFill>
          <a:ln>
            <a:noFill/>
          </a:ln>
          <a:effectLst>
            <a:glow rad="228600">
              <a:schemeClr val="accent1">
                <a:satMod val="175000"/>
                <a:alpha val="40000"/>
              </a:schemeClr>
            </a:glow>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Times New Roman" pitchFamily="18" charset="0"/>
              </a:defRPr>
            </a:lvl1pPr>
            <a:lvl2pPr marL="742950" indent="-285750">
              <a:defRPr>
                <a:solidFill>
                  <a:schemeClr val="tx1"/>
                </a:solidFill>
                <a:latin typeface="Times New Roman" pitchFamily="18" charset="0"/>
              </a:defRPr>
            </a:lvl2pPr>
            <a:lvl3pPr marL="1143000" indent="-228600">
              <a:defRPr>
                <a:solidFill>
                  <a:schemeClr val="tx1"/>
                </a:solidFill>
                <a:latin typeface="Times New Roman" pitchFamily="18" charset="0"/>
              </a:defRPr>
            </a:lvl3pPr>
            <a:lvl4pPr marL="1600200" indent="-228600">
              <a:defRPr>
                <a:solidFill>
                  <a:schemeClr val="tx1"/>
                </a:solidFill>
                <a:latin typeface="Times New Roman" pitchFamily="18" charset="0"/>
              </a:defRPr>
            </a:lvl4pPr>
            <a:lvl5pPr marL="2057400" indent="-228600">
              <a:defRPr>
                <a:solidFill>
                  <a:schemeClr val="tx1"/>
                </a:solidFill>
                <a:latin typeface="Times New Roman" pitchFamily="18" charset="0"/>
              </a:defRPr>
            </a:lvl5pPr>
            <a:lvl6pPr marL="2514600" indent="-228600" fontAlgn="base">
              <a:spcBef>
                <a:spcPct val="0"/>
              </a:spcBef>
              <a:spcAft>
                <a:spcPct val="0"/>
              </a:spcAft>
              <a:defRPr>
                <a:solidFill>
                  <a:schemeClr val="tx1"/>
                </a:solidFill>
                <a:latin typeface="Times New Roman" pitchFamily="18" charset="0"/>
              </a:defRPr>
            </a:lvl6pPr>
            <a:lvl7pPr marL="2971800" indent="-228600" fontAlgn="base">
              <a:spcBef>
                <a:spcPct val="0"/>
              </a:spcBef>
              <a:spcAft>
                <a:spcPct val="0"/>
              </a:spcAft>
              <a:defRPr>
                <a:solidFill>
                  <a:schemeClr val="tx1"/>
                </a:solidFill>
                <a:latin typeface="Times New Roman" pitchFamily="18" charset="0"/>
              </a:defRPr>
            </a:lvl7pPr>
            <a:lvl8pPr marL="3429000" indent="-228600" fontAlgn="base">
              <a:spcBef>
                <a:spcPct val="0"/>
              </a:spcBef>
              <a:spcAft>
                <a:spcPct val="0"/>
              </a:spcAft>
              <a:defRPr>
                <a:solidFill>
                  <a:schemeClr val="tx1"/>
                </a:solidFill>
                <a:latin typeface="Times New Roman" pitchFamily="18" charset="0"/>
              </a:defRPr>
            </a:lvl8pPr>
            <a:lvl9pPr marL="3886200" indent="-228600" fontAlgn="base">
              <a:spcBef>
                <a:spcPct val="0"/>
              </a:spcBef>
              <a:spcAft>
                <a:spcPct val="0"/>
              </a:spcAft>
              <a:defRPr>
                <a:solidFill>
                  <a:schemeClr val="tx1"/>
                </a:solidFill>
                <a:latin typeface="Times New Roman" pitchFamily="18" charset="0"/>
              </a:defRPr>
            </a:lvl9pPr>
          </a:lstStyle>
          <a:p>
            <a:pPr>
              <a:spcBef>
                <a:spcPct val="50000"/>
              </a:spcBef>
            </a:pPr>
            <a:r>
              <a:rPr lang="en-US" sz="1600" b="1">
                <a:solidFill>
                  <a:schemeClr val="bg1"/>
                </a:solidFill>
              </a:rPr>
              <a:t>Tháp Tài chính Bitexco</a:t>
            </a:r>
          </a:p>
        </p:txBody>
      </p:sp>
      <p:sp>
        <p:nvSpPr>
          <p:cNvPr id="11" name="Rectangle 10"/>
          <p:cNvSpPr/>
          <p:nvPr/>
        </p:nvSpPr>
        <p:spPr>
          <a:xfrm>
            <a:off x="1763688" y="5390728"/>
            <a:ext cx="5688632" cy="1278632"/>
          </a:xfrm>
          <a:prstGeom prst="rect">
            <a:avLst/>
          </a:prstGeom>
          <a:solidFill>
            <a:schemeClr val="tx2">
              <a:lumMod val="50000"/>
            </a:schemeClr>
          </a:solidFill>
          <a:ln>
            <a:noFill/>
          </a:ln>
          <a:effectLst>
            <a:glow rad="228600">
              <a:schemeClr val="accent2">
                <a:satMod val="175000"/>
                <a:alpha val="40000"/>
              </a:schemeClr>
            </a:glow>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2800" b="1">
                <a:solidFill>
                  <a:srgbClr val="FFFF00"/>
                </a:solidFill>
              </a:rPr>
              <a:t>TRUNG TÂM </a:t>
            </a:r>
            <a:r>
              <a:rPr lang="en-US" sz="2800" b="1">
                <a:solidFill>
                  <a:srgbClr val="FFFF00"/>
                </a:solidFill>
              </a:rPr>
              <a:t>KINH TẾ</a:t>
            </a:r>
            <a:endParaRPr lang="en-US" sz="2800" b="1">
              <a:solidFill>
                <a:srgbClr val="FFFF00"/>
              </a:solidFill>
            </a:endParaRPr>
          </a:p>
          <a:p>
            <a:pPr algn="ctr" fontAlgn="auto">
              <a:spcBef>
                <a:spcPts val="0"/>
              </a:spcBef>
              <a:spcAft>
                <a:spcPts val="0"/>
              </a:spcAft>
              <a:defRPr/>
            </a:pPr>
            <a:r>
              <a:rPr lang="en-US" sz="2800" b="1">
                <a:solidFill>
                  <a:srgbClr val="FFFF00"/>
                </a:solidFill>
              </a:rPr>
              <a:t>LỚN NHẤT CỦA CẢ </a:t>
            </a:r>
            <a:r>
              <a:rPr lang="en-US" sz="2800" b="1">
                <a:solidFill>
                  <a:srgbClr val="FFFF00"/>
                </a:solidFill>
              </a:rPr>
              <a:t>NƯỚC</a:t>
            </a:r>
            <a:endParaRPr lang="vi-VN" sz="2800" b="1">
              <a:solidFill>
                <a:srgbClr val="FFFF00"/>
              </a:solidFill>
            </a:endParaRPr>
          </a:p>
        </p:txBody>
      </p:sp>
      <p:cxnSp>
        <p:nvCxnSpPr>
          <p:cNvPr id="19" name="Straight Arrow Connector 18"/>
          <p:cNvCxnSpPr>
            <a:stCxn id="0" idx="0"/>
          </p:cNvCxnSpPr>
          <p:nvPr/>
        </p:nvCxnSpPr>
        <p:spPr>
          <a:xfrm flipH="1" flipV="1">
            <a:off x="2124075" y="4733925"/>
            <a:ext cx="2484438" cy="657225"/>
          </a:xfrm>
          <a:prstGeom prst="straightConnector1">
            <a:avLst/>
          </a:prstGeom>
          <a:ln w="57150">
            <a:solidFill>
              <a:schemeClr val="bg1"/>
            </a:solidFill>
            <a:tailEnd type="arrow"/>
          </a:ln>
        </p:spPr>
        <p:style>
          <a:lnRef idx="1">
            <a:schemeClr val="accent1"/>
          </a:lnRef>
          <a:fillRef idx="0">
            <a:schemeClr val="accent1"/>
          </a:fillRef>
          <a:effectRef idx="0">
            <a:schemeClr val="accent1"/>
          </a:effectRef>
          <a:fontRef idx="minor">
            <a:schemeClr val="tx1"/>
          </a:fontRef>
        </p:style>
      </p:cxnSp>
      <p:cxnSp>
        <p:nvCxnSpPr>
          <p:cNvPr id="20" name="Straight Arrow Connector 19"/>
          <p:cNvCxnSpPr>
            <a:stCxn id="0" idx="0"/>
          </p:cNvCxnSpPr>
          <p:nvPr/>
        </p:nvCxnSpPr>
        <p:spPr>
          <a:xfrm flipV="1">
            <a:off x="4608513" y="4733925"/>
            <a:ext cx="2484437" cy="657225"/>
          </a:xfrm>
          <a:prstGeom prst="straightConnector1">
            <a:avLst/>
          </a:prstGeom>
          <a:ln w="57150">
            <a:solidFill>
              <a:schemeClr val="bg1"/>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nodeType="with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4" fill="hold" nodeType="clickEffect">
                                  <p:stCondLst>
                                    <p:cond delay="0"/>
                                  </p:stCondLst>
                                  <p:childTnLst>
                                    <p:set>
                                      <p:cBhvr>
                                        <p:cTn id="11" dur="1" fill="hold">
                                          <p:stCondLst>
                                            <p:cond delay="0"/>
                                          </p:stCondLst>
                                        </p:cTn>
                                        <p:tgtEl>
                                          <p:spTgt spid="19"/>
                                        </p:tgtEl>
                                        <p:attrNameLst>
                                          <p:attrName>style.visibility</p:attrName>
                                        </p:attrNameLst>
                                      </p:cBhvr>
                                      <p:to>
                                        <p:strVal val="visible"/>
                                      </p:to>
                                    </p:set>
                                    <p:animEffect transition="in" filter="wipe(down)">
                                      <p:cBhvr>
                                        <p:cTn id="12" dur="500"/>
                                        <p:tgtEl>
                                          <p:spTgt spid="19"/>
                                        </p:tgtEl>
                                      </p:cBhvr>
                                    </p:animEffect>
                                  </p:childTnLst>
                                </p:cTn>
                              </p:par>
                            </p:childTnLst>
                          </p:cTn>
                        </p:par>
                        <p:par>
                          <p:cTn id="13" fill="hold" nodeType="afterGroup">
                            <p:stCondLst>
                              <p:cond delay="500"/>
                            </p:stCondLst>
                            <p:childTnLst>
                              <p:par>
                                <p:cTn id="14" presetID="22" presetClass="entr" presetSubtype="8" fill="hold" nodeType="afterEffect">
                                  <p:stCondLst>
                                    <p:cond delay="0"/>
                                  </p:stCondLst>
                                  <p:childTnLst>
                                    <p:set>
                                      <p:cBhvr>
                                        <p:cTn id="15" dur="1" fill="hold">
                                          <p:stCondLst>
                                            <p:cond delay="0"/>
                                          </p:stCondLst>
                                        </p:cTn>
                                        <p:tgtEl>
                                          <p:spTgt spid="18"/>
                                        </p:tgtEl>
                                        <p:attrNameLst>
                                          <p:attrName>style.visibility</p:attrName>
                                        </p:attrNameLst>
                                      </p:cBhvr>
                                      <p:to>
                                        <p:strVal val="visible"/>
                                      </p:to>
                                    </p:set>
                                    <p:animEffect transition="in" filter="wipe(left)">
                                      <p:cBhvr>
                                        <p:cTn id="16" dur="1000"/>
                                        <p:tgtEl>
                                          <p:spTgt spid="18"/>
                                        </p:tgtEl>
                                      </p:cBhvr>
                                    </p:animEffect>
                                  </p:childTnLst>
                                </p:cTn>
                              </p:par>
                            </p:childTnLst>
                          </p:cTn>
                        </p:par>
                        <p:par>
                          <p:cTn id="17" fill="hold" nodeType="afterGroup">
                            <p:stCondLst>
                              <p:cond delay="1500"/>
                            </p:stCondLst>
                            <p:childTnLst>
                              <p:par>
                                <p:cTn id="18" presetID="10" presetClass="entr" presetSubtype="0" fill="hold" nodeType="afterEffect">
                                  <p:stCondLst>
                                    <p:cond delay="0"/>
                                  </p:stCondLst>
                                  <p:childTnLst>
                                    <p:set>
                                      <p:cBhvr>
                                        <p:cTn id="19" dur="1" fill="hold">
                                          <p:stCondLst>
                                            <p:cond delay="0"/>
                                          </p:stCondLst>
                                        </p:cTn>
                                        <p:tgtEl>
                                          <p:spTgt spid="12"/>
                                        </p:tgtEl>
                                        <p:attrNameLst>
                                          <p:attrName>style.visibility</p:attrName>
                                        </p:attrNameLst>
                                      </p:cBhvr>
                                      <p:to>
                                        <p:strVal val="visible"/>
                                      </p:to>
                                    </p:set>
                                    <p:animEffect transition="in" filter="fade">
                                      <p:cBhvr>
                                        <p:cTn id="20" dur="500"/>
                                        <p:tgtEl>
                                          <p:spTgt spid="12"/>
                                        </p:tgtEl>
                                      </p:cBhvr>
                                    </p:animEffect>
                                  </p:childTnLst>
                                </p:cTn>
                              </p:par>
                            </p:childTnLst>
                          </p:cTn>
                        </p:par>
                      </p:childTnLst>
                    </p:cTn>
                  </p:par>
                  <p:par>
                    <p:cTn id="21" fill="hold" nodeType="clickPar">
                      <p:stCondLst>
                        <p:cond delay="indefinite"/>
                      </p:stCondLst>
                      <p:childTnLst>
                        <p:par>
                          <p:cTn id="22" fill="hold" nodeType="withGroup">
                            <p:stCondLst>
                              <p:cond delay="0"/>
                            </p:stCondLst>
                            <p:childTnLst>
                              <p:par>
                                <p:cTn id="23" presetID="22" presetClass="entr" presetSubtype="4" fill="hold" nodeType="clickEffect">
                                  <p:stCondLst>
                                    <p:cond delay="0"/>
                                  </p:stCondLst>
                                  <p:childTnLst>
                                    <p:set>
                                      <p:cBhvr>
                                        <p:cTn id="24" dur="1" fill="hold">
                                          <p:stCondLst>
                                            <p:cond delay="0"/>
                                          </p:stCondLst>
                                        </p:cTn>
                                        <p:tgtEl>
                                          <p:spTgt spid="20"/>
                                        </p:tgtEl>
                                        <p:attrNameLst>
                                          <p:attrName>style.visibility</p:attrName>
                                        </p:attrNameLst>
                                      </p:cBhvr>
                                      <p:to>
                                        <p:strVal val="visible"/>
                                      </p:to>
                                    </p:set>
                                    <p:animEffect transition="in" filter="wipe(down)">
                                      <p:cBhvr>
                                        <p:cTn id="25" dur="500"/>
                                        <p:tgtEl>
                                          <p:spTgt spid="20"/>
                                        </p:tgtEl>
                                      </p:cBhvr>
                                    </p:animEffect>
                                  </p:childTnLst>
                                </p:cTn>
                              </p:par>
                            </p:childTnLst>
                          </p:cTn>
                        </p:par>
                        <p:par>
                          <p:cTn id="26" fill="hold" nodeType="afterGroup">
                            <p:stCondLst>
                              <p:cond delay="500"/>
                            </p:stCondLst>
                            <p:childTnLst>
                              <p:par>
                                <p:cTn id="27" presetID="22" presetClass="entr" presetSubtype="8" fill="hold" nodeType="afterEffect">
                                  <p:stCondLst>
                                    <p:cond delay="0"/>
                                  </p:stCondLst>
                                  <p:childTnLst>
                                    <p:set>
                                      <p:cBhvr>
                                        <p:cTn id="28" dur="1" fill="hold">
                                          <p:stCondLst>
                                            <p:cond delay="0"/>
                                          </p:stCondLst>
                                        </p:cTn>
                                        <p:tgtEl>
                                          <p:spTgt spid="17"/>
                                        </p:tgtEl>
                                        <p:attrNameLst>
                                          <p:attrName>style.visibility</p:attrName>
                                        </p:attrNameLst>
                                      </p:cBhvr>
                                      <p:to>
                                        <p:strVal val="visible"/>
                                      </p:to>
                                    </p:set>
                                    <p:animEffect transition="in" filter="wipe(left)">
                                      <p:cBhvr>
                                        <p:cTn id="29" dur="1000"/>
                                        <p:tgtEl>
                                          <p:spTgt spid="17"/>
                                        </p:tgtEl>
                                      </p:cBhvr>
                                    </p:animEffect>
                                  </p:childTnLst>
                                </p:cTn>
                              </p:par>
                            </p:childTnLst>
                          </p:cTn>
                        </p:par>
                        <p:par>
                          <p:cTn id="30" fill="hold" nodeType="afterGroup">
                            <p:stCondLst>
                              <p:cond delay="1500"/>
                            </p:stCondLst>
                            <p:childTnLst>
                              <p:par>
                                <p:cTn id="31" presetID="10" presetClass="entr" presetSubtype="0" fill="hold" nodeType="afterEffect">
                                  <p:stCondLst>
                                    <p:cond delay="0"/>
                                  </p:stCondLst>
                                  <p:childTnLst>
                                    <p:set>
                                      <p:cBhvr>
                                        <p:cTn id="32" dur="1" fill="hold">
                                          <p:stCondLst>
                                            <p:cond delay="0"/>
                                          </p:stCondLst>
                                        </p:cTn>
                                        <p:tgtEl>
                                          <p:spTgt spid="13"/>
                                        </p:tgtEl>
                                        <p:attrNameLst>
                                          <p:attrName>style.visibility</p:attrName>
                                        </p:attrNameLst>
                                      </p:cBhvr>
                                      <p:to>
                                        <p:strVal val="visible"/>
                                      </p:to>
                                    </p:set>
                                    <p:animEffect transition="in" filter="fade">
                                      <p:cBhvr>
                                        <p:cTn id="33"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print">
            <a:extLst/>
          </a:blip>
          <a:stretch>
            <a:fillRect/>
          </a:stretch>
        </p:blipFill>
        <p:spPr>
          <a:xfrm>
            <a:off x="57150" y="45720"/>
            <a:ext cx="4514850" cy="3268980"/>
          </a:xfrm>
          <a:prstGeom prst="roundRect">
            <a:avLst>
              <a:gd name="adj" fmla="val 11111"/>
            </a:avLst>
          </a:prstGeom>
          <a:ln w="190500" cap="rnd">
            <a:solidFill>
              <a:srgbClr val="C8C6BD"/>
            </a:solidFill>
            <a:prstDash val="solid"/>
          </a:ln>
          <a:effectLst>
            <a:outerShdw blurRad="101600" dist="50800" dir="7200000" algn="tl" rotWithShape="0">
              <a:srgbClr val="000000">
                <a:alpha val="45000"/>
              </a:srgbClr>
            </a:outerShdw>
          </a:effectLst>
          <a:scene3d>
            <a:camera prst="perspectiveFront" fov="5400000"/>
            <a:lightRig rig="threePt" dir="t">
              <a:rot lat="0" lon="0" rev="19200000"/>
            </a:lightRig>
          </a:scene3d>
          <a:sp3d extrusionH="25400">
            <a:bevelT w="304800" h="152400" prst="hardEdge"/>
            <a:extrusionClr>
              <a:srgbClr val="FFFFFF"/>
            </a:extrusionClr>
          </a:sp3d>
        </p:spPr>
      </p:pic>
      <p:pic>
        <p:nvPicPr>
          <p:cNvPr id="4" name="Picture 3"/>
          <p:cNvPicPr>
            <a:picLocks noChangeAspect="1"/>
          </p:cNvPicPr>
          <p:nvPr/>
        </p:nvPicPr>
        <p:blipFill>
          <a:blip r:embed="rId4">
            <a:extLst/>
          </a:blip>
          <a:stretch>
            <a:fillRect/>
          </a:stretch>
        </p:blipFill>
        <p:spPr>
          <a:xfrm>
            <a:off x="66675" y="3444041"/>
            <a:ext cx="4391026" cy="3337759"/>
          </a:xfrm>
          <a:prstGeom prst="roundRect">
            <a:avLst>
              <a:gd name="adj" fmla="val 11111"/>
            </a:avLst>
          </a:prstGeom>
          <a:ln w="190500" cap="rnd">
            <a:solidFill>
              <a:srgbClr val="C8C6BD"/>
            </a:solidFill>
            <a:prstDash val="solid"/>
          </a:ln>
          <a:effectLst>
            <a:outerShdw blurRad="101600" dist="50800" dir="7200000" algn="tl" rotWithShape="0">
              <a:srgbClr val="000000">
                <a:alpha val="45000"/>
              </a:srgbClr>
            </a:outerShdw>
          </a:effectLst>
          <a:scene3d>
            <a:camera prst="perspectiveFront" fov="5400000"/>
            <a:lightRig rig="threePt" dir="t">
              <a:rot lat="0" lon="0" rev="19200000"/>
            </a:lightRig>
          </a:scene3d>
          <a:sp3d extrusionH="25400">
            <a:bevelT w="304800" h="152400" prst="hardEdge"/>
            <a:extrusionClr>
              <a:srgbClr val="FFFFFF"/>
            </a:extrusionClr>
          </a:sp3d>
        </p:spPr>
      </p:pic>
      <p:pic>
        <p:nvPicPr>
          <p:cNvPr id="5" name="Picture 4"/>
          <p:cNvPicPr>
            <a:picLocks noChangeAspect="1"/>
          </p:cNvPicPr>
          <p:nvPr/>
        </p:nvPicPr>
        <p:blipFill>
          <a:blip r:embed="rId5">
            <a:extLst/>
          </a:blip>
          <a:stretch>
            <a:fillRect/>
          </a:stretch>
        </p:blipFill>
        <p:spPr>
          <a:xfrm>
            <a:off x="4591050" y="3467100"/>
            <a:ext cx="4492852" cy="3324225"/>
          </a:xfrm>
          <a:prstGeom prst="roundRect">
            <a:avLst>
              <a:gd name="adj" fmla="val 11111"/>
            </a:avLst>
          </a:prstGeom>
          <a:ln w="190500" cap="rnd">
            <a:solidFill>
              <a:srgbClr val="C8C6BD"/>
            </a:solidFill>
            <a:prstDash val="solid"/>
          </a:ln>
          <a:effectLst>
            <a:outerShdw blurRad="101600" dist="50800" dir="7200000" algn="tl" rotWithShape="0">
              <a:srgbClr val="000000">
                <a:alpha val="45000"/>
              </a:srgbClr>
            </a:outerShdw>
          </a:effectLst>
          <a:scene3d>
            <a:camera prst="perspectiveFront" fov="5400000"/>
            <a:lightRig rig="threePt" dir="t">
              <a:rot lat="0" lon="0" rev="19200000"/>
            </a:lightRig>
          </a:scene3d>
          <a:sp3d extrusionH="25400">
            <a:bevelT w="304800" h="152400" prst="hardEdge"/>
            <a:extrusionClr>
              <a:srgbClr val="FFFFFF"/>
            </a:extrusionClr>
          </a:sp3d>
        </p:spPr>
      </p:pic>
      <p:pic>
        <p:nvPicPr>
          <p:cNvPr id="6" name="Picture 5"/>
          <p:cNvPicPr>
            <a:picLocks noChangeAspect="1"/>
          </p:cNvPicPr>
          <p:nvPr/>
        </p:nvPicPr>
        <p:blipFill>
          <a:blip r:embed="rId6">
            <a:extLst/>
          </a:blip>
          <a:stretch>
            <a:fillRect/>
          </a:stretch>
        </p:blipFill>
        <p:spPr>
          <a:xfrm>
            <a:off x="4686300" y="45720"/>
            <a:ext cx="4410075" cy="3297556"/>
          </a:xfrm>
          <a:prstGeom prst="roundRect">
            <a:avLst>
              <a:gd name="adj" fmla="val 11111"/>
            </a:avLst>
          </a:prstGeom>
          <a:ln w="190500" cap="rnd">
            <a:solidFill>
              <a:srgbClr val="C8C6BD"/>
            </a:solidFill>
            <a:prstDash val="solid"/>
          </a:ln>
          <a:effectLst>
            <a:outerShdw blurRad="101600" dist="50800" dir="7200000" algn="tl" rotWithShape="0">
              <a:srgbClr val="000000">
                <a:alpha val="45000"/>
              </a:srgbClr>
            </a:outerShdw>
          </a:effectLst>
          <a:scene3d>
            <a:camera prst="perspectiveFront" fov="5400000"/>
            <a:lightRig rig="threePt" dir="t">
              <a:rot lat="0" lon="0" rev="19200000"/>
            </a:lightRig>
          </a:scene3d>
          <a:sp3d extrusionH="25400">
            <a:bevelT w="304800" h="152400" prst="hardEdge"/>
            <a:extrusionClr>
              <a:srgbClr val="FFFFFF"/>
            </a:extrusionClr>
          </a:sp3d>
        </p:spPr>
      </p:pic>
      <p:sp>
        <p:nvSpPr>
          <p:cNvPr id="9" name="Rounded Rectangle 8"/>
          <p:cNvSpPr/>
          <p:nvPr/>
        </p:nvSpPr>
        <p:spPr>
          <a:xfrm>
            <a:off x="7737838" y="6236042"/>
            <a:ext cx="1209728" cy="338554"/>
          </a:xfrm>
          <a:prstGeom prst="roundRect">
            <a:avLst/>
          </a:prstGeom>
          <a:solidFill>
            <a:srgbClr val="0000FF"/>
          </a:solidFill>
          <a:ln>
            <a:noFill/>
          </a:ln>
          <a:effectLst>
            <a:glow rad="228600">
              <a:schemeClr val="accent1">
                <a:satMod val="175000"/>
                <a:alpha val="40000"/>
              </a:schemeClr>
            </a:glow>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Times New Roman" pitchFamily="18" charset="0"/>
              </a:defRPr>
            </a:lvl1pPr>
            <a:lvl2pPr marL="742950" indent="-285750">
              <a:defRPr>
                <a:solidFill>
                  <a:schemeClr val="tx1"/>
                </a:solidFill>
                <a:latin typeface="Times New Roman" pitchFamily="18" charset="0"/>
              </a:defRPr>
            </a:lvl2pPr>
            <a:lvl3pPr marL="1143000" indent="-228600">
              <a:defRPr>
                <a:solidFill>
                  <a:schemeClr val="tx1"/>
                </a:solidFill>
                <a:latin typeface="Times New Roman" pitchFamily="18" charset="0"/>
              </a:defRPr>
            </a:lvl3pPr>
            <a:lvl4pPr marL="1600200" indent="-228600">
              <a:defRPr>
                <a:solidFill>
                  <a:schemeClr val="tx1"/>
                </a:solidFill>
                <a:latin typeface="Times New Roman" pitchFamily="18" charset="0"/>
              </a:defRPr>
            </a:lvl4pPr>
            <a:lvl5pPr marL="2057400" indent="-228600">
              <a:defRPr>
                <a:solidFill>
                  <a:schemeClr val="tx1"/>
                </a:solidFill>
                <a:latin typeface="Times New Roman" pitchFamily="18" charset="0"/>
              </a:defRPr>
            </a:lvl5pPr>
            <a:lvl6pPr marL="2514600" indent="-228600" fontAlgn="base">
              <a:spcBef>
                <a:spcPct val="0"/>
              </a:spcBef>
              <a:spcAft>
                <a:spcPct val="0"/>
              </a:spcAft>
              <a:defRPr>
                <a:solidFill>
                  <a:schemeClr val="tx1"/>
                </a:solidFill>
                <a:latin typeface="Times New Roman" pitchFamily="18" charset="0"/>
              </a:defRPr>
            </a:lvl6pPr>
            <a:lvl7pPr marL="2971800" indent="-228600" fontAlgn="base">
              <a:spcBef>
                <a:spcPct val="0"/>
              </a:spcBef>
              <a:spcAft>
                <a:spcPct val="0"/>
              </a:spcAft>
              <a:defRPr>
                <a:solidFill>
                  <a:schemeClr val="tx1"/>
                </a:solidFill>
                <a:latin typeface="Times New Roman" pitchFamily="18" charset="0"/>
              </a:defRPr>
            </a:lvl7pPr>
            <a:lvl8pPr marL="3429000" indent="-228600" fontAlgn="base">
              <a:spcBef>
                <a:spcPct val="0"/>
              </a:spcBef>
              <a:spcAft>
                <a:spcPct val="0"/>
              </a:spcAft>
              <a:defRPr>
                <a:solidFill>
                  <a:schemeClr val="tx1"/>
                </a:solidFill>
                <a:latin typeface="Times New Roman" pitchFamily="18" charset="0"/>
              </a:defRPr>
            </a:lvl8pPr>
            <a:lvl9pPr marL="3886200" indent="-228600" fontAlgn="base">
              <a:spcBef>
                <a:spcPct val="0"/>
              </a:spcBef>
              <a:spcAft>
                <a:spcPct val="0"/>
              </a:spcAft>
              <a:defRPr>
                <a:solidFill>
                  <a:schemeClr val="tx1"/>
                </a:solidFill>
                <a:latin typeface="Times New Roman" pitchFamily="18" charset="0"/>
              </a:defRPr>
            </a:lvl9pPr>
          </a:lstStyle>
          <a:p>
            <a:pPr algn="ctr"/>
            <a:r>
              <a:rPr lang="en-US" sz="1600" b="1">
                <a:solidFill>
                  <a:schemeClr val="bg1"/>
                </a:solidFill>
              </a:rPr>
              <a:t>May mặc</a:t>
            </a:r>
            <a:endParaRPr lang="vi-VN" sz="1600" b="1">
              <a:solidFill>
                <a:schemeClr val="bg1"/>
              </a:solidFill>
            </a:endParaRPr>
          </a:p>
        </p:txBody>
      </p:sp>
      <p:sp>
        <p:nvSpPr>
          <p:cNvPr id="10" name="Rounded Rectangle 9"/>
          <p:cNvSpPr/>
          <p:nvPr/>
        </p:nvSpPr>
        <p:spPr>
          <a:xfrm>
            <a:off x="249652" y="6223684"/>
            <a:ext cx="1209935" cy="338554"/>
          </a:xfrm>
          <a:prstGeom prst="roundRect">
            <a:avLst/>
          </a:prstGeom>
          <a:solidFill>
            <a:srgbClr val="0000FF"/>
          </a:solidFill>
          <a:ln>
            <a:noFill/>
          </a:ln>
          <a:effectLst>
            <a:glow rad="228600">
              <a:schemeClr val="accent1">
                <a:satMod val="175000"/>
                <a:alpha val="40000"/>
              </a:schemeClr>
            </a:glow>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Times New Roman" pitchFamily="18" charset="0"/>
              </a:defRPr>
            </a:lvl1pPr>
            <a:lvl2pPr marL="742950" indent="-285750">
              <a:defRPr>
                <a:solidFill>
                  <a:schemeClr val="tx1"/>
                </a:solidFill>
                <a:latin typeface="Times New Roman" pitchFamily="18" charset="0"/>
              </a:defRPr>
            </a:lvl2pPr>
            <a:lvl3pPr marL="1143000" indent="-228600">
              <a:defRPr>
                <a:solidFill>
                  <a:schemeClr val="tx1"/>
                </a:solidFill>
                <a:latin typeface="Times New Roman" pitchFamily="18" charset="0"/>
              </a:defRPr>
            </a:lvl3pPr>
            <a:lvl4pPr marL="1600200" indent="-228600">
              <a:defRPr>
                <a:solidFill>
                  <a:schemeClr val="tx1"/>
                </a:solidFill>
                <a:latin typeface="Times New Roman" pitchFamily="18" charset="0"/>
              </a:defRPr>
            </a:lvl4pPr>
            <a:lvl5pPr marL="2057400" indent="-228600">
              <a:defRPr>
                <a:solidFill>
                  <a:schemeClr val="tx1"/>
                </a:solidFill>
                <a:latin typeface="Times New Roman" pitchFamily="18" charset="0"/>
              </a:defRPr>
            </a:lvl5pPr>
            <a:lvl6pPr marL="2514600" indent="-228600" fontAlgn="base">
              <a:spcBef>
                <a:spcPct val="0"/>
              </a:spcBef>
              <a:spcAft>
                <a:spcPct val="0"/>
              </a:spcAft>
              <a:defRPr>
                <a:solidFill>
                  <a:schemeClr val="tx1"/>
                </a:solidFill>
                <a:latin typeface="Times New Roman" pitchFamily="18" charset="0"/>
              </a:defRPr>
            </a:lvl6pPr>
            <a:lvl7pPr marL="2971800" indent="-228600" fontAlgn="base">
              <a:spcBef>
                <a:spcPct val="0"/>
              </a:spcBef>
              <a:spcAft>
                <a:spcPct val="0"/>
              </a:spcAft>
              <a:defRPr>
                <a:solidFill>
                  <a:schemeClr val="tx1"/>
                </a:solidFill>
                <a:latin typeface="Times New Roman" pitchFamily="18" charset="0"/>
              </a:defRPr>
            </a:lvl7pPr>
            <a:lvl8pPr marL="3429000" indent="-228600" fontAlgn="base">
              <a:spcBef>
                <a:spcPct val="0"/>
              </a:spcBef>
              <a:spcAft>
                <a:spcPct val="0"/>
              </a:spcAft>
              <a:defRPr>
                <a:solidFill>
                  <a:schemeClr val="tx1"/>
                </a:solidFill>
                <a:latin typeface="Times New Roman" pitchFamily="18" charset="0"/>
              </a:defRPr>
            </a:lvl8pPr>
            <a:lvl9pPr marL="3886200" indent="-228600" fontAlgn="base">
              <a:spcBef>
                <a:spcPct val="0"/>
              </a:spcBef>
              <a:spcAft>
                <a:spcPct val="0"/>
              </a:spcAft>
              <a:defRPr>
                <a:solidFill>
                  <a:schemeClr val="tx1"/>
                </a:solidFill>
                <a:latin typeface="Times New Roman" pitchFamily="18" charset="0"/>
              </a:defRPr>
            </a:lvl9pPr>
          </a:lstStyle>
          <a:p>
            <a:pPr algn="ctr"/>
            <a:r>
              <a:rPr lang="en-US" sz="1600" b="1">
                <a:solidFill>
                  <a:schemeClr val="bg1"/>
                </a:solidFill>
              </a:rPr>
              <a:t>Điện tử</a:t>
            </a:r>
            <a:endParaRPr lang="vi-VN" sz="1600" b="1">
              <a:solidFill>
                <a:schemeClr val="bg1"/>
              </a:solidFill>
            </a:endParaRPr>
          </a:p>
        </p:txBody>
      </p:sp>
      <p:sp>
        <p:nvSpPr>
          <p:cNvPr id="11" name="Rounded Rectangle 10"/>
          <p:cNvSpPr/>
          <p:nvPr/>
        </p:nvSpPr>
        <p:spPr>
          <a:xfrm>
            <a:off x="249652" y="332656"/>
            <a:ext cx="1209935" cy="338554"/>
          </a:xfrm>
          <a:prstGeom prst="roundRect">
            <a:avLst/>
          </a:prstGeom>
          <a:solidFill>
            <a:srgbClr val="0000FF"/>
          </a:solidFill>
          <a:ln>
            <a:noFill/>
          </a:ln>
          <a:effectLst>
            <a:glow rad="228600">
              <a:schemeClr val="accent1">
                <a:satMod val="175000"/>
                <a:alpha val="40000"/>
              </a:schemeClr>
            </a:glow>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Times New Roman" pitchFamily="18" charset="0"/>
              </a:defRPr>
            </a:lvl1pPr>
            <a:lvl2pPr marL="742950" indent="-285750">
              <a:defRPr>
                <a:solidFill>
                  <a:schemeClr val="tx1"/>
                </a:solidFill>
                <a:latin typeface="Times New Roman" pitchFamily="18" charset="0"/>
              </a:defRPr>
            </a:lvl2pPr>
            <a:lvl3pPr marL="1143000" indent="-228600">
              <a:defRPr>
                <a:solidFill>
                  <a:schemeClr val="tx1"/>
                </a:solidFill>
                <a:latin typeface="Times New Roman" pitchFamily="18" charset="0"/>
              </a:defRPr>
            </a:lvl3pPr>
            <a:lvl4pPr marL="1600200" indent="-228600">
              <a:defRPr>
                <a:solidFill>
                  <a:schemeClr val="tx1"/>
                </a:solidFill>
                <a:latin typeface="Times New Roman" pitchFamily="18" charset="0"/>
              </a:defRPr>
            </a:lvl4pPr>
            <a:lvl5pPr marL="2057400" indent="-228600">
              <a:defRPr>
                <a:solidFill>
                  <a:schemeClr val="tx1"/>
                </a:solidFill>
                <a:latin typeface="Times New Roman" pitchFamily="18" charset="0"/>
              </a:defRPr>
            </a:lvl5pPr>
            <a:lvl6pPr marL="2514600" indent="-228600" fontAlgn="base">
              <a:spcBef>
                <a:spcPct val="0"/>
              </a:spcBef>
              <a:spcAft>
                <a:spcPct val="0"/>
              </a:spcAft>
              <a:defRPr>
                <a:solidFill>
                  <a:schemeClr val="tx1"/>
                </a:solidFill>
                <a:latin typeface="Times New Roman" pitchFamily="18" charset="0"/>
              </a:defRPr>
            </a:lvl6pPr>
            <a:lvl7pPr marL="2971800" indent="-228600" fontAlgn="base">
              <a:spcBef>
                <a:spcPct val="0"/>
              </a:spcBef>
              <a:spcAft>
                <a:spcPct val="0"/>
              </a:spcAft>
              <a:defRPr>
                <a:solidFill>
                  <a:schemeClr val="tx1"/>
                </a:solidFill>
                <a:latin typeface="Times New Roman" pitchFamily="18" charset="0"/>
              </a:defRPr>
            </a:lvl7pPr>
            <a:lvl8pPr marL="3429000" indent="-228600" fontAlgn="base">
              <a:spcBef>
                <a:spcPct val="0"/>
              </a:spcBef>
              <a:spcAft>
                <a:spcPct val="0"/>
              </a:spcAft>
              <a:defRPr>
                <a:solidFill>
                  <a:schemeClr val="tx1"/>
                </a:solidFill>
                <a:latin typeface="Times New Roman" pitchFamily="18" charset="0"/>
              </a:defRPr>
            </a:lvl8pPr>
            <a:lvl9pPr marL="3886200" indent="-228600" fontAlgn="base">
              <a:spcBef>
                <a:spcPct val="0"/>
              </a:spcBef>
              <a:spcAft>
                <a:spcPct val="0"/>
              </a:spcAft>
              <a:defRPr>
                <a:solidFill>
                  <a:schemeClr val="tx1"/>
                </a:solidFill>
                <a:latin typeface="Times New Roman" pitchFamily="18" charset="0"/>
              </a:defRPr>
            </a:lvl9pPr>
          </a:lstStyle>
          <a:p>
            <a:pPr algn="ctr"/>
            <a:r>
              <a:rPr lang="en-US" sz="1600" b="1">
                <a:solidFill>
                  <a:schemeClr val="bg1"/>
                </a:solidFill>
              </a:rPr>
              <a:t>Cơ khí</a:t>
            </a:r>
            <a:endParaRPr lang="vi-VN" sz="1600" b="1">
              <a:solidFill>
                <a:schemeClr val="bg1"/>
              </a:solidFill>
            </a:endParaRPr>
          </a:p>
        </p:txBody>
      </p:sp>
      <p:sp>
        <p:nvSpPr>
          <p:cNvPr id="12" name="Rounded Rectangle 11"/>
          <p:cNvSpPr/>
          <p:nvPr/>
        </p:nvSpPr>
        <p:spPr>
          <a:xfrm>
            <a:off x="7562399" y="373212"/>
            <a:ext cx="1385289" cy="338554"/>
          </a:xfrm>
          <a:prstGeom prst="roundRect">
            <a:avLst/>
          </a:prstGeom>
          <a:solidFill>
            <a:srgbClr val="0000FF"/>
          </a:solidFill>
          <a:ln>
            <a:noFill/>
          </a:ln>
          <a:effectLst>
            <a:glow rad="228600">
              <a:schemeClr val="accent1">
                <a:satMod val="175000"/>
                <a:alpha val="40000"/>
              </a:schemeClr>
            </a:glow>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Times New Roman" pitchFamily="18" charset="0"/>
              </a:defRPr>
            </a:lvl1pPr>
            <a:lvl2pPr marL="742950" indent="-285750">
              <a:defRPr>
                <a:solidFill>
                  <a:schemeClr val="tx1"/>
                </a:solidFill>
                <a:latin typeface="Times New Roman" pitchFamily="18" charset="0"/>
              </a:defRPr>
            </a:lvl2pPr>
            <a:lvl3pPr marL="1143000" indent="-228600">
              <a:defRPr>
                <a:solidFill>
                  <a:schemeClr val="tx1"/>
                </a:solidFill>
                <a:latin typeface="Times New Roman" pitchFamily="18" charset="0"/>
              </a:defRPr>
            </a:lvl3pPr>
            <a:lvl4pPr marL="1600200" indent="-228600">
              <a:defRPr>
                <a:solidFill>
                  <a:schemeClr val="tx1"/>
                </a:solidFill>
                <a:latin typeface="Times New Roman" pitchFamily="18" charset="0"/>
              </a:defRPr>
            </a:lvl4pPr>
            <a:lvl5pPr marL="2057400" indent="-228600">
              <a:defRPr>
                <a:solidFill>
                  <a:schemeClr val="tx1"/>
                </a:solidFill>
                <a:latin typeface="Times New Roman" pitchFamily="18" charset="0"/>
              </a:defRPr>
            </a:lvl5pPr>
            <a:lvl6pPr marL="2514600" indent="-228600" fontAlgn="base">
              <a:spcBef>
                <a:spcPct val="0"/>
              </a:spcBef>
              <a:spcAft>
                <a:spcPct val="0"/>
              </a:spcAft>
              <a:defRPr>
                <a:solidFill>
                  <a:schemeClr val="tx1"/>
                </a:solidFill>
                <a:latin typeface="Times New Roman" pitchFamily="18" charset="0"/>
              </a:defRPr>
            </a:lvl6pPr>
            <a:lvl7pPr marL="2971800" indent="-228600" fontAlgn="base">
              <a:spcBef>
                <a:spcPct val="0"/>
              </a:spcBef>
              <a:spcAft>
                <a:spcPct val="0"/>
              </a:spcAft>
              <a:defRPr>
                <a:solidFill>
                  <a:schemeClr val="tx1"/>
                </a:solidFill>
                <a:latin typeface="Times New Roman" pitchFamily="18" charset="0"/>
              </a:defRPr>
            </a:lvl7pPr>
            <a:lvl8pPr marL="3429000" indent="-228600" fontAlgn="base">
              <a:spcBef>
                <a:spcPct val="0"/>
              </a:spcBef>
              <a:spcAft>
                <a:spcPct val="0"/>
              </a:spcAft>
              <a:defRPr>
                <a:solidFill>
                  <a:schemeClr val="tx1"/>
                </a:solidFill>
                <a:latin typeface="Times New Roman" pitchFamily="18" charset="0"/>
              </a:defRPr>
            </a:lvl8pPr>
            <a:lvl9pPr marL="3886200" indent="-228600" fontAlgn="base">
              <a:spcBef>
                <a:spcPct val="0"/>
              </a:spcBef>
              <a:spcAft>
                <a:spcPct val="0"/>
              </a:spcAft>
              <a:defRPr>
                <a:solidFill>
                  <a:schemeClr val="tx1"/>
                </a:solidFill>
                <a:latin typeface="Times New Roman" pitchFamily="18" charset="0"/>
              </a:defRPr>
            </a:lvl9pPr>
          </a:lstStyle>
          <a:p>
            <a:pPr algn="ctr"/>
            <a:r>
              <a:rPr lang="en-US" sz="1600" b="1">
                <a:solidFill>
                  <a:schemeClr val="bg1"/>
                </a:solidFill>
              </a:rPr>
              <a:t>Luyện kim</a:t>
            </a:r>
            <a:endParaRPr lang="vi-VN" sz="1600" b="1">
              <a:solidFill>
                <a:schemeClr val="bg1"/>
              </a:solidFill>
            </a:endParaRPr>
          </a:p>
        </p:txBody>
      </p:sp>
      <p:sp>
        <p:nvSpPr>
          <p:cNvPr id="14" name="Rectangle 13"/>
          <p:cNvSpPr/>
          <p:nvPr/>
        </p:nvSpPr>
        <p:spPr>
          <a:xfrm>
            <a:off x="2825806" y="2924944"/>
            <a:ext cx="3348372" cy="720080"/>
          </a:xfrm>
          <a:prstGeom prst="rect">
            <a:avLst/>
          </a:prstGeom>
          <a:solidFill>
            <a:schemeClr val="accent2"/>
          </a:solidFill>
          <a:ln>
            <a:noFill/>
          </a:ln>
          <a:effectLst>
            <a:glow rad="228600">
              <a:schemeClr val="accent2">
                <a:satMod val="175000"/>
                <a:alpha val="40000"/>
              </a:schemeClr>
            </a:glow>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b="1">
                <a:solidFill>
                  <a:srgbClr val="FFFF00"/>
                </a:solidFill>
              </a:rPr>
              <a:t>NGÀNH CÔNG NGHIỆP</a:t>
            </a:r>
          </a:p>
          <a:p>
            <a:pPr algn="ctr" fontAlgn="auto">
              <a:spcBef>
                <a:spcPts val="0"/>
              </a:spcBef>
              <a:spcAft>
                <a:spcPts val="0"/>
              </a:spcAft>
              <a:defRPr/>
            </a:pPr>
            <a:r>
              <a:rPr lang="en-US" b="1">
                <a:solidFill>
                  <a:srgbClr val="FFFF00"/>
                </a:solidFill>
              </a:rPr>
              <a:t>RẤT ĐA DẠNG</a:t>
            </a:r>
            <a:endParaRPr lang="vi-VN" b="1">
              <a:solidFill>
                <a:srgbClr val="FFFF00"/>
              </a:solidFill>
            </a:endParaRPr>
          </a:p>
        </p:txBody>
      </p:sp>
      <p:sp>
        <p:nvSpPr>
          <p:cNvPr id="13" name="Rounded Rectangle 12"/>
          <p:cNvSpPr/>
          <p:nvPr/>
        </p:nvSpPr>
        <p:spPr>
          <a:xfrm>
            <a:off x="914400" y="2743200"/>
            <a:ext cx="7315200" cy="1143000"/>
          </a:xfrm>
          <a:prstGeom prst="roundRect">
            <a:avLst/>
          </a:prstGeom>
          <a:solidFill>
            <a:schemeClr val="tx2">
              <a:lumMod val="50000"/>
              <a:alpha val="69000"/>
            </a:schemeClr>
          </a:solidFill>
          <a:ln>
            <a:noFill/>
          </a:ln>
          <a:effectLst>
            <a:glow rad="228600">
              <a:schemeClr val="accent2">
                <a:satMod val="175000"/>
                <a:alpha val="40000"/>
              </a:schemeClr>
            </a:glow>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2000">
                <a:solidFill>
                  <a:schemeClr val="bg1"/>
                </a:solidFill>
              </a:rPr>
              <a:t>Em hãy kể tên các sản phẩm ngành công nghiệp của TP. HCM </a:t>
            </a:r>
          </a:p>
          <a:p>
            <a:pPr algn="ctr" fontAlgn="auto">
              <a:spcBef>
                <a:spcPts val="0"/>
              </a:spcBef>
              <a:spcAft>
                <a:spcPts val="0"/>
              </a:spcAft>
              <a:defRPr/>
            </a:pPr>
            <a:r>
              <a:rPr lang="en-US" sz="2000">
                <a:solidFill>
                  <a:schemeClr val="bg1"/>
                </a:solidFill>
              </a:rPr>
              <a:t>mà em biết?</a:t>
            </a:r>
            <a:endParaRPr lang="en-US" sz="2000"/>
          </a:p>
        </p:txBody>
      </p:sp>
      <p:sp>
        <p:nvSpPr>
          <p:cNvPr id="15" name="Rounded Rectangle 14"/>
          <p:cNvSpPr/>
          <p:nvPr/>
        </p:nvSpPr>
        <p:spPr>
          <a:xfrm>
            <a:off x="914400" y="2743200"/>
            <a:ext cx="7315200" cy="1143000"/>
          </a:xfrm>
          <a:prstGeom prst="roundRect">
            <a:avLst/>
          </a:prstGeom>
          <a:solidFill>
            <a:schemeClr val="tx2">
              <a:lumMod val="50000"/>
              <a:alpha val="69000"/>
            </a:schemeClr>
          </a:solidFill>
          <a:ln>
            <a:noFill/>
          </a:ln>
          <a:effectLst>
            <a:glow rad="228600">
              <a:schemeClr val="accent2">
                <a:satMod val="175000"/>
                <a:alpha val="40000"/>
              </a:schemeClr>
            </a:glow>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Times New Roman" pitchFamily="18" charset="0"/>
              </a:defRPr>
            </a:lvl1pPr>
            <a:lvl2pPr marL="742950" indent="-285750">
              <a:defRPr>
                <a:solidFill>
                  <a:schemeClr val="tx1"/>
                </a:solidFill>
                <a:latin typeface="Times New Roman" pitchFamily="18" charset="0"/>
              </a:defRPr>
            </a:lvl2pPr>
            <a:lvl3pPr marL="1143000" indent="-228600">
              <a:defRPr>
                <a:solidFill>
                  <a:schemeClr val="tx1"/>
                </a:solidFill>
                <a:latin typeface="Times New Roman" pitchFamily="18" charset="0"/>
              </a:defRPr>
            </a:lvl3pPr>
            <a:lvl4pPr marL="1600200" indent="-228600">
              <a:defRPr>
                <a:solidFill>
                  <a:schemeClr val="tx1"/>
                </a:solidFill>
                <a:latin typeface="Times New Roman" pitchFamily="18" charset="0"/>
              </a:defRPr>
            </a:lvl4pPr>
            <a:lvl5pPr marL="2057400" indent="-228600">
              <a:defRPr>
                <a:solidFill>
                  <a:schemeClr val="tx1"/>
                </a:solidFill>
                <a:latin typeface="Times New Roman" pitchFamily="18" charset="0"/>
              </a:defRPr>
            </a:lvl5pPr>
            <a:lvl6pPr marL="2514600" indent="-228600" fontAlgn="base">
              <a:spcBef>
                <a:spcPct val="0"/>
              </a:spcBef>
              <a:spcAft>
                <a:spcPct val="0"/>
              </a:spcAft>
              <a:defRPr>
                <a:solidFill>
                  <a:schemeClr val="tx1"/>
                </a:solidFill>
                <a:latin typeface="Times New Roman" pitchFamily="18" charset="0"/>
              </a:defRPr>
            </a:lvl6pPr>
            <a:lvl7pPr marL="2971800" indent="-228600" fontAlgn="base">
              <a:spcBef>
                <a:spcPct val="0"/>
              </a:spcBef>
              <a:spcAft>
                <a:spcPct val="0"/>
              </a:spcAft>
              <a:defRPr>
                <a:solidFill>
                  <a:schemeClr val="tx1"/>
                </a:solidFill>
                <a:latin typeface="Times New Roman" pitchFamily="18" charset="0"/>
              </a:defRPr>
            </a:lvl7pPr>
            <a:lvl8pPr marL="3429000" indent="-228600" fontAlgn="base">
              <a:spcBef>
                <a:spcPct val="0"/>
              </a:spcBef>
              <a:spcAft>
                <a:spcPct val="0"/>
              </a:spcAft>
              <a:defRPr>
                <a:solidFill>
                  <a:schemeClr val="tx1"/>
                </a:solidFill>
                <a:latin typeface="Times New Roman" pitchFamily="18" charset="0"/>
              </a:defRPr>
            </a:lvl8pPr>
            <a:lvl9pPr marL="3886200" indent="-228600" fontAlgn="base">
              <a:spcBef>
                <a:spcPct val="0"/>
              </a:spcBef>
              <a:spcAft>
                <a:spcPct val="0"/>
              </a:spcAft>
              <a:defRPr>
                <a:solidFill>
                  <a:schemeClr val="tx1"/>
                </a:solidFill>
                <a:latin typeface="Times New Roman" pitchFamily="18" charset="0"/>
              </a:defRPr>
            </a:lvl9pPr>
          </a:lstStyle>
          <a:p>
            <a:pPr algn="ctr"/>
            <a:r>
              <a:rPr lang="en-US" sz="2000" b="1">
                <a:solidFill>
                  <a:srgbClr val="FFFF00"/>
                </a:solidFill>
                <a:sym typeface="Wingdings" pitchFamily="2" charset="2"/>
              </a:rPr>
              <a:t>Các sản phẩm của ngành công nghiệp rất đa dạng: Gang, thép, phụ tùng máy móc, linh kiện điện tử, ti vi, tủ lạnh, ô tô, xe máy, giày dép, quần áo may sẵn, …</a:t>
            </a:r>
            <a:endParaRPr lang="en-US" sz="2000">
              <a:solidFill>
                <a:srgbClr val="FFFF00"/>
              </a:solidFill>
            </a:endParaRP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3" presetClass="entr" presetSubtype="16" fill="hold" nodeType="with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p:cTn id="7" dur="500" fill="hold"/>
                                        <p:tgtEl>
                                          <p:spTgt spid="14"/>
                                        </p:tgtEl>
                                        <p:attrNameLst>
                                          <p:attrName>ppt_w</p:attrName>
                                        </p:attrNameLst>
                                      </p:cBhvr>
                                      <p:tavLst>
                                        <p:tav tm="0">
                                          <p:val>
                                            <p:fltVal val="0"/>
                                          </p:val>
                                        </p:tav>
                                        <p:tav tm="100000">
                                          <p:val>
                                            <p:strVal val="#ppt_w"/>
                                          </p:val>
                                        </p:tav>
                                      </p:tavLst>
                                    </p:anim>
                                    <p:anim calcmode="lin" valueType="num">
                                      <p:cBhvr>
                                        <p:cTn id="8" dur="500" fill="hold"/>
                                        <p:tgtEl>
                                          <p:spTgt spid="14"/>
                                        </p:tgtEl>
                                        <p:attrNameLst>
                                          <p:attrName>ppt_h</p:attrName>
                                        </p:attrNameLst>
                                      </p:cBhvr>
                                      <p:tavLst>
                                        <p:tav tm="0">
                                          <p:val>
                                            <p:fltVal val="0"/>
                                          </p:val>
                                        </p:tav>
                                        <p:tav tm="100000">
                                          <p:val>
                                            <p:strVal val="#ppt_h"/>
                                          </p:val>
                                        </p:tav>
                                      </p:tavLst>
                                    </p:anim>
                                    <p:animEffect transition="in" filter="fade">
                                      <p:cBhvr>
                                        <p:cTn id="9" dur="500"/>
                                        <p:tgtEl>
                                          <p:spTgt spid="14"/>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22" presetClass="entr" presetSubtype="1" fill="hold" nodeType="click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wipe(up)">
                                      <p:cBhvr>
                                        <p:cTn id="14" dur="1000"/>
                                        <p:tgtEl>
                                          <p:spTgt spid="2"/>
                                        </p:tgtEl>
                                      </p:cBhvr>
                                    </p:animEffect>
                                  </p:childTnLst>
                                </p:cTn>
                              </p:par>
                            </p:childTnLst>
                          </p:cTn>
                        </p:par>
                        <p:par>
                          <p:cTn id="15" fill="hold" nodeType="afterGroup">
                            <p:stCondLst>
                              <p:cond delay="1000"/>
                            </p:stCondLst>
                            <p:childTnLst>
                              <p:par>
                                <p:cTn id="16" presetID="10" presetClass="entr" presetSubtype="0" fill="hold" nodeType="afterEffect">
                                  <p:stCondLst>
                                    <p:cond delay="0"/>
                                  </p:stCondLst>
                                  <p:childTnLst>
                                    <p:set>
                                      <p:cBhvr>
                                        <p:cTn id="17" dur="1" fill="hold">
                                          <p:stCondLst>
                                            <p:cond delay="0"/>
                                          </p:stCondLst>
                                        </p:cTn>
                                        <p:tgtEl>
                                          <p:spTgt spid="11"/>
                                        </p:tgtEl>
                                        <p:attrNameLst>
                                          <p:attrName>style.visibility</p:attrName>
                                        </p:attrNameLst>
                                      </p:cBhvr>
                                      <p:to>
                                        <p:strVal val="visible"/>
                                      </p:to>
                                    </p:set>
                                    <p:animEffect transition="in" filter="fade">
                                      <p:cBhvr>
                                        <p:cTn id="18" dur="500"/>
                                        <p:tgtEl>
                                          <p:spTgt spid="11"/>
                                        </p:tgtEl>
                                      </p:cBhvr>
                                    </p:animEffect>
                                  </p:childTnLst>
                                </p:cTn>
                              </p:par>
                            </p:childTnLst>
                          </p:cTn>
                        </p:par>
                      </p:childTnLst>
                    </p:cTn>
                  </p:par>
                  <p:par>
                    <p:cTn id="19" fill="hold" nodeType="clickPar">
                      <p:stCondLst>
                        <p:cond delay="indefinite"/>
                      </p:stCondLst>
                      <p:childTnLst>
                        <p:par>
                          <p:cTn id="20" fill="hold" nodeType="withGroup">
                            <p:stCondLst>
                              <p:cond delay="0"/>
                            </p:stCondLst>
                            <p:childTnLst>
                              <p:par>
                                <p:cTn id="21" presetID="22" presetClass="entr" presetSubtype="8" fill="hold" nodeType="clickEffect">
                                  <p:stCondLst>
                                    <p:cond delay="0"/>
                                  </p:stCondLst>
                                  <p:childTnLst>
                                    <p:set>
                                      <p:cBhvr>
                                        <p:cTn id="22" dur="1" fill="hold">
                                          <p:stCondLst>
                                            <p:cond delay="0"/>
                                          </p:stCondLst>
                                        </p:cTn>
                                        <p:tgtEl>
                                          <p:spTgt spid="6"/>
                                        </p:tgtEl>
                                        <p:attrNameLst>
                                          <p:attrName>style.visibility</p:attrName>
                                        </p:attrNameLst>
                                      </p:cBhvr>
                                      <p:to>
                                        <p:strVal val="visible"/>
                                      </p:to>
                                    </p:set>
                                    <p:animEffect transition="in" filter="wipe(left)">
                                      <p:cBhvr>
                                        <p:cTn id="23" dur="1000"/>
                                        <p:tgtEl>
                                          <p:spTgt spid="6"/>
                                        </p:tgtEl>
                                      </p:cBhvr>
                                    </p:animEffect>
                                  </p:childTnLst>
                                </p:cTn>
                              </p:par>
                            </p:childTnLst>
                          </p:cTn>
                        </p:par>
                        <p:par>
                          <p:cTn id="24" fill="hold" nodeType="afterGroup">
                            <p:stCondLst>
                              <p:cond delay="1000"/>
                            </p:stCondLst>
                            <p:childTnLst>
                              <p:par>
                                <p:cTn id="25" presetID="10" presetClass="entr" presetSubtype="0" fill="hold" nodeType="after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fade">
                                      <p:cBhvr>
                                        <p:cTn id="27" dur="500"/>
                                        <p:tgtEl>
                                          <p:spTgt spid="12"/>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22" presetClass="entr" presetSubtype="1" fill="hold" nodeType="clickEffect">
                                  <p:stCondLst>
                                    <p:cond delay="0"/>
                                  </p:stCondLst>
                                  <p:childTnLst>
                                    <p:set>
                                      <p:cBhvr>
                                        <p:cTn id="31" dur="1" fill="hold">
                                          <p:stCondLst>
                                            <p:cond delay="0"/>
                                          </p:stCondLst>
                                        </p:cTn>
                                        <p:tgtEl>
                                          <p:spTgt spid="5"/>
                                        </p:tgtEl>
                                        <p:attrNameLst>
                                          <p:attrName>style.visibility</p:attrName>
                                        </p:attrNameLst>
                                      </p:cBhvr>
                                      <p:to>
                                        <p:strVal val="visible"/>
                                      </p:to>
                                    </p:set>
                                    <p:animEffect transition="in" filter="wipe(up)">
                                      <p:cBhvr>
                                        <p:cTn id="32" dur="1000"/>
                                        <p:tgtEl>
                                          <p:spTgt spid="5"/>
                                        </p:tgtEl>
                                      </p:cBhvr>
                                    </p:animEffect>
                                  </p:childTnLst>
                                </p:cTn>
                              </p:par>
                            </p:childTnLst>
                          </p:cTn>
                        </p:par>
                        <p:par>
                          <p:cTn id="33" fill="hold" nodeType="afterGroup">
                            <p:stCondLst>
                              <p:cond delay="1000"/>
                            </p:stCondLst>
                            <p:childTnLst>
                              <p:par>
                                <p:cTn id="34" presetID="10" presetClass="entr" presetSubtype="0" fill="hold" nodeType="afterEffect">
                                  <p:stCondLst>
                                    <p:cond delay="0"/>
                                  </p:stCondLst>
                                  <p:childTnLst>
                                    <p:set>
                                      <p:cBhvr>
                                        <p:cTn id="35" dur="1" fill="hold">
                                          <p:stCondLst>
                                            <p:cond delay="0"/>
                                          </p:stCondLst>
                                        </p:cTn>
                                        <p:tgtEl>
                                          <p:spTgt spid="9"/>
                                        </p:tgtEl>
                                        <p:attrNameLst>
                                          <p:attrName>style.visibility</p:attrName>
                                        </p:attrNameLst>
                                      </p:cBhvr>
                                      <p:to>
                                        <p:strVal val="visible"/>
                                      </p:to>
                                    </p:set>
                                    <p:animEffect transition="in" filter="fade">
                                      <p:cBhvr>
                                        <p:cTn id="36" dur="500"/>
                                        <p:tgtEl>
                                          <p:spTgt spid="9"/>
                                        </p:tgtEl>
                                      </p:cBhvr>
                                    </p:animEffect>
                                  </p:childTnLst>
                                </p:cTn>
                              </p:par>
                            </p:childTnLst>
                          </p:cTn>
                        </p:par>
                      </p:childTnLst>
                    </p:cTn>
                  </p:par>
                  <p:par>
                    <p:cTn id="37" fill="hold" nodeType="clickPar">
                      <p:stCondLst>
                        <p:cond delay="indefinite"/>
                      </p:stCondLst>
                      <p:childTnLst>
                        <p:par>
                          <p:cTn id="38" fill="hold" nodeType="withGroup">
                            <p:stCondLst>
                              <p:cond delay="0"/>
                            </p:stCondLst>
                            <p:childTnLst>
                              <p:par>
                                <p:cTn id="39" presetID="22" presetClass="entr" presetSubtype="2" fill="hold" nodeType="clickEffect">
                                  <p:stCondLst>
                                    <p:cond delay="0"/>
                                  </p:stCondLst>
                                  <p:childTnLst>
                                    <p:set>
                                      <p:cBhvr>
                                        <p:cTn id="40" dur="1" fill="hold">
                                          <p:stCondLst>
                                            <p:cond delay="0"/>
                                          </p:stCondLst>
                                        </p:cTn>
                                        <p:tgtEl>
                                          <p:spTgt spid="4"/>
                                        </p:tgtEl>
                                        <p:attrNameLst>
                                          <p:attrName>style.visibility</p:attrName>
                                        </p:attrNameLst>
                                      </p:cBhvr>
                                      <p:to>
                                        <p:strVal val="visible"/>
                                      </p:to>
                                    </p:set>
                                    <p:animEffect transition="in" filter="wipe(right)">
                                      <p:cBhvr>
                                        <p:cTn id="41" dur="1000"/>
                                        <p:tgtEl>
                                          <p:spTgt spid="4"/>
                                        </p:tgtEl>
                                      </p:cBhvr>
                                    </p:animEffect>
                                  </p:childTnLst>
                                </p:cTn>
                              </p:par>
                            </p:childTnLst>
                          </p:cTn>
                        </p:par>
                        <p:par>
                          <p:cTn id="42" fill="hold" nodeType="afterGroup">
                            <p:stCondLst>
                              <p:cond delay="1000"/>
                            </p:stCondLst>
                            <p:childTnLst>
                              <p:par>
                                <p:cTn id="43" presetID="10" presetClass="entr" presetSubtype="0" fill="hold" nodeType="afterEffect">
                                  <p:stCondLst>
                                    <p:cond delay="0"/>
                                  </p:stCondLst>
                                  <p:childTnLst>
                                    <p:set>
                                      <p:cBhvr>
                                        <p:cTn id="44" dur="1" fill="hold">
                                          <p:stCondLst>
                                            <p:cond delay="0"/>
                                          </p:stCondLst>
                                        </p:cTn>
                                        <p:tgtEl>
                                          <p:spTgt spid="10"/>
                                        </p:tgtEl>
                                        <p:attrNameLst>
                                          <p:attrName>style.visibility</p:attrName>
                                        </p:attrNameLst>
                                      </p:cBhvr>
                                      <p:to>
                                        <p:strVal val="visible"/>
                                      </p:to>
                                    </p:set>
                                    <p:animEffect transition="in" filter="fade">
                                      <p:cBhvr>
                                        <p:cTn id="45" dur="500"/>
                                        <p:tgtEl>
                                          <p:spTgt spid="10"/>
                                        </p:tgtEl>
                                      </p:cBhvr>
                                    </p:animEffect>
                                  </p:childTnLst>
                                </p:cTn>
                              </p:par>
                            </p:childTnLst>
                          </p:cTn>
                        </p:par>
                      </p:childTnLst>
                    </p:cTn>
                  </p:par>
                  <p:par>
                    <p:cTn id="46" fill="hold" nodeType="clickPar">
                      <p:stCondLst>
                        <p:cond delay="indefinite"/>
                      </p:stCondLst>
                      <p:childTnLst>
                        <p:par>
                          <p:cTn id="47" fill="hold" nodeType="withGroup">
                            <p:stCondLst>
                              <p:cond delay="0"/>
                            </p:stCondLst>
                            <p:childTnLst>
                              <p:par>
                                <p:cTn id="48" presetID="53" presetClass="entr" presetSubtype="0" fill="hold" nodeType="clickEffect">
                                  <p:stCondLst>
                                    <p:cond delay="0"/>
                                  </p:stCondLst>
                                  <p:childTnLst>
                                    <p:set>
                                      <p:cBhvr>
                                        <p:cTn id="49" dur="1" fill="hold">
                                          <p:stCondLst>
                                            <p:cond delay="0"/>
                                          </p:stCondLst>
                                        </p:cTn>
                                        <p:tgtEl>
                                          <p:spTgt spid="13"/>
                                        </p:tgtEl>
                                        <p:attrNameLst>
                                          <p:attrName>style.visibility</p:attrName>
                                        </p:attrNameLst>
                                      </p:cBhvr>
                                      <p:to>
                                        <p:strVal val="visible"/>
                                      </p:to>
                                    </p:set>
                                    <p:anim calcmode="lin" valueType="num">
                                      <p:cBhvr>
                                        <p:cTn id="50" dur="500" fill="hold"/>
                                        <p:tgtEl>
                                          <p:spTgt spid="13"/>
                                        </p:tgtEl>
                                        <p:attrNameLst>
                                          <p:attrName>ppt_w</p:attrName>
                                        </p:attrNameLst>
                                      </p:cBhvr>
                                      <p:tavLst>
                                        <p:tav tm="0">
                                          <p:val>
                                            <p:fltVal val="0"/>
                                          </p:val>
                                        </p:tav>
                                        <p:tav tm="100000">
                                          <p:val>
                                            <p:strVal val="#ppt_w"/>
                                          </p:val>
                                        </p:tav>
                                      </p:tavLst>
                                    </p:anim>
                                    <p:anim calcmode="lin" valueType="num">
                                      <p:cBhvr>
                                        <p:cTn id="51" dur="500" fill="hold"/>
                                        <p:tgtEl>
                                          <p:spTgt spid="13"/>
                                        </p:tgtEl>
                                        <p:attrNameLst>
                                          <p:attrName>ppt_h</p:attrName>
                                        </p:attrNameLst>
                                      </p:cBhvr>
                                      <p:tavLst>
                                        <p:tav tm="0">
                                          <p:val>
                                            <p:fltVal val="0"/>
                                          </p:val>
                                        </p:tav>
                                        <p:tav tm="100000">
                                          <p:val>
                                            <p:strVal val="#ppt_h"/>
                                          </p:val>
                                        </p:tav>
                                      </p:tavLst>
                                    </p:anim>
                                    <p:animEffect transition="in" filter="fade">
                                      <p:cBhvr>
                                        <p:cTn id="52" dur="500"/>
                                        <p:tgtEl>
                                          <p:spTgt spid="13"/>
                                        </p:tgtEl>
                                      </p:cBhvr>
                                    </p:animEffect>
                                  </p:childTnLst>
                                </p:cTn>
                              </p:par>
                            </p:childTnLst>
                          </p:cTn>
                        </p:par>
                      </p:childTnLst>
                    </p:cTn>
                  </p:par>
                  <p:par>
                    <p:cTn id="53" fill="hold" nodeType="clickPar">
                      <p:stCondLst>
                        <p:cond delay="indefinite"/>
                      </p:stCondLst>
                      <p:childTnLst>
                        <p:par>
                          <p:cTn id="54" fill="hold" nodeType="withGroup">
                            <p:stCondLst>
                              <p:cond delay="0"/>
                            </p:stCondLst>
                            <p:childTnLst>
                              <p:par>
                                <p:cTn id="55" presetID="22" presetClass="exit" presetSubtype="4" fill="hold" nodeType="clickEffect">
                                  <p:stCondLst>
                                    <p:cond delay="0"/>
                                  </p:stCondLst>
                                  <p:childTnLst>
                                    <p:animEffect transition="out" filter="wipe(down)">
                                      <p:cBhvr>
                                        <p:cTn id="56" dur="500"/>
                                        <p:tgtEl>
                                          <p:spTgt spid="13"/>
                                        </p:tgtEl>
                                      </p:cBhvr>
                                    </p:animEffect>
                                    <p:set>
                                      <p:cBhvr>
                                        <p:cTn id="57" dur="1" fill="hold">
                                          <p:stCondLst>
                                            <p:cond delay="499"/>
                                          </p:stCondLst>
                                        </p:cTn>
                                        <p:tgtEl>
                                          <p:spTgt spid="13"/>
                                        </p:tgtEl>
                                        <p:attrNameLst>
                                          <p:attrName>style.visibility</p:attrName>
                                        </p:attrNameLst>
                                      </p:cBhvr>
                                      <p:to>
                                        <p:strVal val="hidden"/>
                                      </p:to>
                                    </p:set>
                                  </p:childTnLst>
                                </p:cTn>
                              </p:par>
                            </p:childTnLst>
                          </p:cTn>
                        </p:par>
                        <p:par>
                          <p:cTn id="58" fill="hold" nodeType="afterGroup">
                            <p:stCondLst>
                              <p:cond delay="500"/>
                            </p:stCondLst>
                            <p:childTnLst>
                              <p:par>
                                <p:cTn id="59" presetID="22" presetClass="entr" presetSubtype="1" fill="hold" nodeType="afterEffect">
                                  <p:stCondLst>
                                    <p:cond delay="0"/>
                                  </p:stCondLst>
                                  <p:childTnLst>
                                    <p:set>
                                      <p:cBhvr>
                                        <p:cTn id="60" dur="1" fill="hold">
                                          <p:stCondLst>
                                            <p:cond delay="0"/>
                                          </p:stCondLst>
                                        </p:cTn>
                                        <p:tgtEl>
                                          <p:spTgt spid="15"/>
                                        </p:tgtEl>
                                        <p:attrNameLst>
                                          <p:attrName>style.visibility</p:attrName>
                                        </p:attrNameLst>
                                      </p:cBhvr>
                                      <p:to>
                                        <p:strVal val="visible"/>
                                      </p:to>
                                    </p:set>
                                    <p:animEffect transition="in" filter="wipe(up)">
                                      <p:cBhvr>
                                        <p:cTn id="61" dur="20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a:blip r:embed="rId3" cstate="print">
            <a:extLst/>
          </a:blip>
          <a:stretch>
            <a:fillRect/>
          </a:stretch>
        </p:blipFill>
        <p:spPr>
          <a:xfrm>
            <a:off x="35496" y="61085"/>
            <a:ext cx="4535488" cy="4673367"/>
          </a:xfrm>
          <a:prstGeom prst="roundRect">
            <a:avLst>
              <a:gd name="adj" fmla="val 11111"/>
            </a:avLst>
          </a:prstGeom>
          <a:ln w="190500" cap="rnd">
            <a:solidFill>
              <a:srgbClr val="C8C6BD"/>
            </a:solidFill>
            <a:prstDash val="solid"/>
          </a:ln>
          <a:effectLst>
            <a:outerShdw blurRad="101600" dist="50800" dir="7200000" algn="tl" rotWithShape="0">
              <a:srgbClr val="000000">
                <a:alpha val="45000"/>
              </a:srgbClr>
            </a:outerShdw>
          </a:effectLst>
          <a:scene3d>
            <a:camera prst="perspectiveFront" fov="5400000"/>
            <a:lightRig rig="threePt" dir="t">
              <a:rot lat="0" lon="0" rev="19200000"/>
            </a:lightRig>
          </a:scene3d>
          <a:sp3d extrusionH="25400">
            <a:bevelT w="304800" h="152400" prst="hardEdge"/>
            <a:extrusionClr>
              <a:srgbClr val="FFFFFF"/>
            </a:extrusionClr>
          </a:sp3d>
        </p:spPr>
      </p:pic>
      <p:pic>
        <p:nvPicPr>
          <p:cNvPr id="11" name="Picture 10"/>
          <p:cNvPicPr>
            <a:picLocks noChangeAspect="1"/>
          </p:cNvPicPr>
          <p:nvPr/>
        </p:nvPicPr>
        <p:blipFill>
          <a:blip r:embed="rId4">
            <a:extLst/>
          </a:blip>
          <a:stretch>
            <a:fillRect/>
          </a:stretch>
        </p:blipFill>
        <p:spPr>
          <a:xfrm>
            <a:off x="4719384" y="72772"/>
            <a:ext cx="4389120" cy="4666446"/>
          </a:xfrm>
          <a:prstGeom prst="roundRect">
            <a:avLst>
              <a:gd name="adj" fmla="val 11111"/>
            </a:avLst>
          </a:prstGeom>
          <a:ln w="190500" cap="rnd">
            <a:solidFill>
              <a:srgbClr val="C8C6BD"/>
            </a:solidFill>
            <a:prstDash val="solid"/>
          </a:ln>
          <a:effectLst>
            <a:outerShdw blurRad="101600" dist="50800" dir="7200000" algn="tl" rotWithShape="0">
              <a:srgbClr val="000000">
                <a:alpha val="45000"/>
              </a:srgbClr>
            </a:outerShdw>
          </a:effectLst>
          <a:scene3d>
            <a:camera prst="perspectiveFront" fov="5400000"/>
            <a:lightRig rig="threePt" dir="t">
              <a:rot lat="0" lon="0" rev="19200000"/>
            </a:lightRig>
          </a:scene3d>
          <a:sp3d extrusionH="25400">
            <a:bevelT w="304800" h="152400" prst="hardEdge"/>
            <a:extrusionClr>
              <a:srgbClr val="FFFFFF"/>
            </a:extrusionClr>
          </a:sp3d>
        </p:spPr>
      </p:pic>
      <p:sp>
        <p:nvSpPr>
          <p:cNvPr id="5" name="Rectangle 4"/>
          <p:cNvSpPr/>
          <p:nvPr/>
        </p:nvSpPr>
        <p:spPr>
          <a:xfrm>
            <a:off x="1763688" y="5390728"/>
            <a:ext cx="5688632" cy="1278632"/>
          </a:xfrm>
          <a:prstGeom prst="rect">
            <a:avLst/>
          </a:prstGeom>
          <a:solidFill>
            <a:schemeClr val="tx2">
              <a:lumMod val="50000"/>
            </a:schemeClr>
          </a:solidFill>
          <a:ln>
            <a:noFill/>
          </a:ln>
          <a:effectLst>
            <a:glow rad="228600">
              <a:schemeClr val="accent2">
                <a:satMod val="175000"/>
                <a:alpha val="40000"/>
              </a:schemeClr>
            </a:glow>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2800" b="1">
                <a:solidFill>
                  <a:srgbClr val="FFFF00"/>
                </a:solidFill>
              </a:rPr>
              <a:t>TRUNG TÂM </a:t>
            </a:r>
            <a:r>
              <a:rPr lang="en-US" sz="2800" b="1">
                <a:solidFill>
                  <a:srgbClr val="FFFF00"/>
                </a:solidFill>
              </a:rPr>
              <a:t>VĂN HÓA LỚN</a:t>
            </a:r>
            <a:endParaRPr lang="en-US" sz="2800" b="1">
              <a:solidFill>
                <a:srgbClr val="FFFF00"/>
              </a:solidFill>
            </a:endParaRPr>
          </a:p>
        </p:txBody>
      </p:sp>
      <p:cxnSp>
        <p:nvCxnSpPr>
          <p:cNvPr id="4" name="Straight Arrow Connector 3"/>
          <p:cNvCxnSpPr>
            <a:stCxn id="0" idx="0"/>
          </p:cNvCxnSpPr>
          <p:nvPr/>
        </p:nvCxnSpPr>
        <p:spPr>
          <a:xfrm flipH="1" flipV="1">
            <a:off x="2124075" y="4733925"/>
            <a:ext cx="2484438" cy="657225"/>
          </a:xfrm>
          <a:prstGeom prst="straightConnector1">
            <a:avLst/>
          </a:prstGeom>
          <a:ln w="57150">
            <a:solidFill>
              <a:schemeClr val="bg1"/>
            </a:solidFill>
            <a:tailEnd type="arrow"/>
          </a:ln>
        </p:spPr>
        <p:style>
          <a:lnRef idx="1">
            <a:schemeClr val="accent1"/>
          </a:lnRef>
          <a:fillRef idx="0">
            <a:schemeClr val="accent1"/>
          </a:fillRef>
          <a:effectRef idx="0">
            <a:schemeClr val="accent1"/>
          </a:effectRef>
          <a:fontRef idx="minor">
            <a:schemeClr val="tx1"/>
          </a:fontRef>
        </p:style>
      </p:cxnSp>
      <p:cxnSp>
        <p:nvCxnSpPr>
          <p:cNvPr id="7" name="Straight Arrow Connector 6"/>
          <p:cNvCxnSpPr>
            <a:stCxn id="0" idx="0"/>
          </p:cNvCxnSpPr>
          <p:nvPr/>
        </p:nvCxnSpPr>
        <p:spPr>
          <a:xfrm flipV="1">
            <a:off x="4608513" y="4733925"/>
            <a:ext cx="2484437" cy="657225"/>
          </a:xfrm>
          <a:prstGeom prst="straightConnector1">
            <a:avLst/>
          </a:prstGeom>
          <a:ln w="57150">
            <a:solidFill>
              <a:schemeClr val="bg1"/>
            </a:solidFill>
            <a:tailEnd type="arrow"/>
          </a:ln>
        </p:spPr>
        <p:style>
          <a:lnRef idx="1">
            <a:schemeClr val="accent1"/>
          </a:lnRef>
          <a:fillRef idx="0">
            <a:schemeClr val="accent1"/>
          </a:fillRef>
          <a:effectRef idx="0">
            <a:schemeClr val="accent1"/>
          </a:effectRef>
          <a:fontRef idx="minor">
            <a:schemeClr val="tx1"/>
          </a:fontRef>
        </p:style>
      </p:cxnSp>
      <p:sp>
        <p:nvSpPr>
          <p:cNvPr id="12" name="Rounded Rectangle 11"/>
          <p:cNvSpPr/>
          <p:nvPr/>
        </p:nvSpPr>
        <p:spPr>
          <a:xfrm>
            <a:off x="1003095" y="4221088"/>
            <a:ext cx="3044899" cy="338554"/>
          </a:xfrm>
          <a:prstGeom prst="roundRect">
            <a:avLst/>
          </a:prstGeom>
          <a:solidFill>
            <a:srgbClr val="0000FF"/>
          </a:solidFill>
          <a:ln>
            <a:noFill/>
          </a:ln>
          <a:effectLst>
            <a:glow rad="228600">
              <a:schemeClr val="accent1">
                <a:satMod val="175000"/>
                <a:alpha val="40000"/>
              </a:schemeClr>
            </a:glow>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Times New Roman" pitchFamily="18" charset="0"/>
              </a:defRPr>
            </a:lvl1pPr>
            <a:lvl2pPr marL="742950" indent="-285750">
              <a:defRPr>
                <a:solidFill>
                  <a:schemeClr val="tx1"/>
                </a:solidFill>
                <a:latin typeface="Times New Roman" pitchFamily="18" charset="0"/>
              </a:defRPr>
            </a:lvl2pPr>
            <a:lvl3pPr marL="1143000" indent="-228600">
              <a:defRPr>
                <a:solidFill>
                  <a:schemeClr val="tx1"/>
                </a:solidFill>
                <a:latin typeface="Times New Roman" pitchFamily="18" charset="0"/>
              </a:defRPr>
            </a:lvl3pPr>
            <a:lvl4pPr marL="1600200" indent="-228600">
              <a:defRPr>
                <a:solidFill>
                  <a:schemeClr val="tx1"/>
                </a:solidFill>
                <a:latin typeface="Times New Roman" pitchFamily="18" charset="0"/>
              </a:defRPr>
            </a:lvl4pPr>
            <a:lvl5pPr marL="2057400" indent="-228600">
              <a:defRPr>
                <a:solidFill>
                  <a:schemeClr val="tx1"/>
                </a:solidFill>
                <a:latin typeface="Times New Roman" pitchFamily="18" charset="0"/>
              </a:defRPr>
            </a:lvl5pPr>
            <a:lvl6pPr marL="2514600" indent="-228600" fontAlgn="base">
              <a:spcBef>
                <a:spcPct val="0"/>
              </a:spcBef>
              <a:spcAft>
                <a:spcPct val="0"/>
              </a:spcAft>
              <a:defRPr>
                <a:solidFill>
                  <a:schemeClr val="tx1"/>
                </a:solidFill>
                <a:latin typeface="Times New Roman" pitchFamily="18" charset="0"/>
              </a:defRPr>
            </a:lvl6pPr>
            <a:lvl7pPr marL="2971800" indent="-228600" fontAlgn="base">
              <a:spcBef>
                <a:spcPct val="0"/>
              </a:spcBef>
              <a:spcAft>
                <a:spcPct val="0"/>
              </a:spcAft>
              <a:defRPr>
                <a:solidFill>
                  <a:schemeClr val="tx1"/>
                </a:solidFill>
                <a:latin typeface="Times New Roman" pitchFamily="18" charset="0"/>
              </a:defRPr>
            </a:lvl7pPr>
            <a:lvl8pPr marL="3429000" indent="-228600" fontAlgn="base">
              <a:spcBef>
                <a:spcPct val="0"/>
              </a:spcBef>
              <a:spcAft>
                <a:spcPct val="0"/>
              </a:spcAft>
              <a:defRPr>
                <a:solidFill>
                  <a:schemeClr val="tx1"/>
                </a:solidFill>
                <a:latin typeface="Times New Roman" pitchFamily="18" charset="0"/>
              </a:defRPr>
            </a:lvl8pPr>
            <a:lvl9pPr marL="3886200" indent="-228600" fontAlgn="base">
              <a:spcBef>
                <a:spcPct val="0"/>
              </a:spcBef>
              <a:spcAft>
                <a:spcPct val="0"/>
              </a:spcAft>
              <a:defRPr>
                <a:solidFill>
                  <a:schemeClr val="tx1"/>
                </a:solidFill>
                <a:latin typeface="Times New Roman" pitchFamily="18" charset="0"/>
              </a:defRPr>
            </a:lvl9pPr>
          </a:lstStyle>
          <a:p>
            <a:pPr algn="ctr"/>
            <a:r>
              <a:rPr lang="en-US" sz="1600" b="1">
                <a:solidFill>
                  <a:schemeClr val="bg1"/>
                </a:solidFill>
              </a:rPr>
              <a:t>Bảo tàng lịch sử Việt Nam</a:t>
            </a:r>
            <a:endParaRPr lang="vi-VN" sz="1600" b="1">
              <a:solidFill>
                <a:schemeClr val="bg1"/>
              </a:solidFill>
            </a:endParaRPr>
          </a:p>
        </p:txBody>
      </p:sp>
      <p:sp>
        <p:nvSpPr>
          <p:cNvPr id="13" name="Rounded Rectangle 12"/>
          <p:cNvSpPr/>
          <p:nvPr/>
        </p:nvSpPr>
        <p:spPr>
          <a:xfrm>
            <a:off x="6208257" y="4228739"/>
            <a:ext cx="1970319" cy="338554"/>
          </a:xfrm>
          <a:prstGeom prst="roundRect">
            <a:avLst/>
          </a:prstGeom>
          <a:solidFill>
            <a:srgbClr val="0000FF"/>
          </a:solidFill>
          <a:ln>
            <a:noFill/>
          </a:ln>
          <a:effectLst>
            <a:glow rad="228600">
              <a:schemeClr val="accent1">
                <a:satMod val="175000"/>
                <a:alpha val="40000"/>
              </a:schemeClr>
            </a:glow>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Times New Roman" pitchFamily="18" charset="0"/>
              </a:defRPr>
            </a:lvl1pPr>
            <a:lvl2pPr marL="742950" indent="-285750">
              <a:defRPr>
                <a:solidFill>
                  <a:schemeClr val="tx1"/>
                </a:solidFill>
                <a:latin typeface="Times New Roman" pitchFamily="18" charset="0"/>
              </a:defRPr>
            </a:lvl2pPr>
            <a:lvl3pPr marL="1143000" indent="-228600">
              <a:defRPr>
                <a:solidFill>
                  <a:schemeClr val="tx1"/>
                </a:solidFill>
                <a:latin typeface="Times New Roman" pitchFamily="18" charset="0"/>
              </a:defRPr>
            </a:lvl3pPr>
            <a:lvl4pPr marL="1600200" indent="-228600">
              <a:defRPr>
                <a:solidFill>
                  <a:schemeClr val="tx1"/>
                </a:solidFill>
                <a:latin typeface="Times New Roman" pitchFamily="18" charset="0"/>
              </a:defRPr>
            </a:lvl4pPr>
            <a:lvl5pPr marL="2057400" indent="-228600">
              <a:defRPr>
                <a:solidFill>
                  <a:schemeClr val="tx1"/>
                </a:solidFill>
                <a:latin typeface="Times New Roman" pitchFamily="18" charset="0"/>
              </a:defRPr>
            </a:lvl5pPr>
            <a:lvl6pPr marL="2514600" indent="-228600" fontAlgn="base">
              <a:spcBef>
                <a:spcPct val="0"/>
              </a:spcBef>
              <a:spcAft>
                <a:spcPct val="0"/>
              </a:spcAft>
              <a:defRPr>
                <a:solidFill>
                  <a:schemeClr val="tx1"/>
                </a:solidFill>
                <a:latin typeface="Times New Roman" pitchFamily="18" charset="0"/>
              </a:defRPr>
            </a:lvl6pPr>
            <a:lvl7pPr marL="2971800" indent="-228600" fontAlgn="base">
              <a:spcBef>
                <a:spcPct val="0"/>
              </a:spcBef>
              <a:spcAft>
                <a:spcPct val="0"/>
              </a:spcAft>
              <a:defRPr>
                <a:solidFill>
                  <a:schemeClr val="tx1"/>
                </a:solidFill>
                <a:latin typeface="Times New Roman" pitchFamily="18" charset="0"/>
              </a:defRPr>
            </a:lvl7pPr>
            <a:lvl8pPr marL="3429000" indent="-228600" fontAlgn="base">
              <a:spcBef>
                <a:spcPct val="0"/>
              </a:spcBef>
              <a:spcAft>
                <a:spcPct val="0"/>
              </a:spcAft>
              <a:defRPr>
                <a:solidFill>
                  <a:schemeClr val="tx1"/>
                </a:solidFill>
                <a:latin typeface="Times New Roman" pitchFamily="18" charset="0"/>
              </a:defRPr>
            </a:lvl8pPr>
            <a:lvl9pPr marL="3886200" indent="-228600" fontAlgn="base">
              <a:spcBef>
                <a:spcPct val="0"/>
              </a:spcBef>
              <a:spcAft>
                <a:spcPct val="0"/>
              </a:spcAft>
              <a:defRPr>
                <a:solidFill>
                  <a:schemeClr val="tx1"/>
                </a:solidFill>
                <a:latin typeface="Times New Roman" pitchFamily="18" charset="0"/>
              </a:defRPr>
            </a:lvl9pPr>
          </a:lstStyle>
          <a:p>
            <a:pPr algn="ctr"/>
            <a:r>
              <a:rPr lang="en-US" sz="1600" b="1">
                <a:solidFill>
                  <a:schemeClr val="bg1"/>
                </a:solidFill>
              </a:rPr>
              <a:t>Nhà thờ Đức Bà</a:t>
            </a:r>
            <a:endParaRPr lang="vi-VN" sz="1600" b="1">
              <a:solidFill>
                <a:schemeClr val="bg1"/>
              </a:solidFill>
            </a:endParaRP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4"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ipe(down)">
                                      <p:cBhvr>
                                        <p:cTn id="12" dur="500"/>
                                        <p:tgtEl>
                                          <p:spTgt spid="4"/>
                                        </p:tgtEl>
                                      </p:cBhvr>
                                    </p:animEffect>
                                  </p:childTnLst>
                                </p:cTn>
                              </p:par>
                            </p:childTnLst>
                          </p:cTn>
                        </p:par>
                        <p:par>
                          <p:cTn id="13" fill="hold" nodeType="afterGroup">
                            <p:stCondLst>
                              <p:cond delay="500"/>
                            </p:stCondLst>
                            <p:childTnLst>
                              <p:par>
                                <p:cTn id="14" presetID="53" presetClass="entr" presetSubtype="16" fill="hold" nodeType="afterEffect">
                                  <p:stCondLst>
                                    <p:cond delay="0"/>
                                  </p:stCondLst>
                                  <p:childTnLst>
                                    <p:set>
                                      <p:cBhvr>
                                        <p:cTn id="15" dur="1" fill="hold">
                                          <p:stCondLst>
                                            <p:cond delay="0"/>
                                          </p:stCondLst>
                                        </p:cTn>
                                        <p:tgtEl>
                                          <p:spTgt spid="9"/>
                                        </p:tgtEl>
                                        <p:attrNameLst>
                                          <p:attrName>style.visibility</p:attrName>
                                        </p:attrNameLst>
                                      </p:cBhvr>
                                      <p:to>
                                        <p:strVal val="visible"/>
                                      </p:to>
                                    </p:set>
                                    <p:anim calcmode="lin" valueType="num">
                                      <p:cBhvr>
                                        <p:cTn id="16" dur="500" fill="hold"/>
                                        <p:tgtEl>
                                          <p:spTgt spid="9"/>
                                        </p:tgtEl>
                                        <p:attrNameLst>
                                          <p:attrName>ppt_w</p:attrName>
                                        </p:attrNameLst>
                                      </p:cBhvr>
                                      <p:tavLst>
                                        <p:tav tm="0">
                                          <p:val>
                                            <p:fltVal val="0"/>
                                          </p:val>
                                        </p:tav>
                                        <p:tav tm="100000">
                                          <p:val>
                                            <p:strVal val="#ppt_w"/>
                                          </p:val>
                                        </p:tav>
                                      </p:tavLst>
                                    </p:anim>
                                    <p:anim calcmode="lin" valueType="num">
                                      <p:cBhvr>
                                        <p:cTn id="17" dur="500" fill="hold"/>
                                        <p:tgtEl>
                                          <p:spTgt spid="9"/>
                                        </p:tgtEl>
                                        <p:attrNameLst>
                                          <p:attrName>ppt_h</p:attrName>
                                        </p:attrNameLst>
                                      </p:cBhvr>
                                      <p:tavLst>
                                        <p:tav tm="0">
                                          <p:val>
                                            <p:fltVal val="0"/>
                                          </p:val>
                                        </p:tav>
                                        <p:tav tm="100000">
                                          <p:val>
                                            <p:strVal val="#ppt_h"/>
                                          </p:val>
                                        </p:tav>
                                      </p:tavLst>
                                    </p:anim>
                                    <p:animEffect transition="in" filter="fade">
                                      <p:cBhvr>
                                        <p:cTn id="18" dur="500"/>
                                        <p:tgtEl>
                                          <p:spTgt spid="9"/>
                                        </p:tgtEl>
                                      </p:cBhvr>
                                    </p:animEffect>
                                  </p:childTnLst>
                                </p:cTn>
                              </p:par>
                            </p:childTnLst>
                          </p:cTn>
                        </p:par>
                        <p:par>
                          <p:cTn id="19" fill="hold" nodeType="afterGroup">
                            <p:stCondLst>
                              <p:cond delay="1000"/>
                            </p:stCondLst>
                            <p:childTnLst>
                              <p:par>
                                <p:cTn id="20" presetID="10" presetClass="entr" presetSubtype="0" fill="hold" nodeType="after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fade">
                                      <p:cBhvr>
                                        <p:cTn id="22" dur="500"/>
                                        <p:tgtEl>
                                          <p:spTgt spid="12"/>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22" presetClass="entr" presetSubtype="4" fill="hold" nodeType="click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wipe(down)">
                                      <p:cBhvr>
                                        <p:cTn id="27" dur="500"/>
                                        <p:tgtEl>
                                          <p:spTgt spid="7"/>
                                        </p:tgtEl>
                                      </p:cBhvr>
                                    </p:animEffect>
                                  </p:childTnLst>
                                </p:cTn>
                              </p:par>
                            </p:childTnLst>
                          </p:cTn>
                        </p:par>
                        <p:par>
                          <p:cTn id="28" fill="hold" nodeType="afterGroup">
                            <p:stCondLst>
                              <p:cond delay="500"/>
                            </p:stCondLst>
                            <p:childTnLst>
                              <p:par>
                                <p:cTn id="29" presetID="53" presetClass="entr" presetSubtype="16" fill="hold" nodeType="afterEffect">
                                  <p:stCondLst>
                                    <p:cond delay="0"/>
                                  </p:stCondLst>
                                  <p:childTnLst>
                                    <p:set>
                                      <p:cBhvr>
                                        <p:cTn id="30" dur="1" fill="hold">
                                          <p:stCondLst>
                                            <p:cond delay="0"/>
                                          </p:stCondLst>
                                        </p:cTn>
                                        <p:tgtEl>
                                          <p:spTgt spid="11"/>
                                        </p:tgtEl>
                                        <p:attrNameLst>
                                          <p:attrName>style.visibility</p:attrName>
                                        </p:attrNameLst>
                                      </p:cBhvr>
                                      <p:to>
                                        <p:strVal val="visible"/>
                                      </p:to>
                                    </p:set>
                                    <p:anim calcmode="lin" valueType="num">
                                      <p:cBhvr>
                                        <p:cTn id="31" dur="500" fill="hold"/>
                                        <p:tgtEl>
                                          <p:spTgt spid="11"/>
                                        </p:tgtEl>
                                        <p:attrNameLst>
                                          <p:attrName>ppt_w</p:attrName>
                                        </p:attrNameLst>
                                      </p:cBhvr>
                                      <p:tavLst>
                                        <p:tav tm="0">
                                          <p:val>
                                            <p:fltVal val="0"/>
                                          </p:val>
                                        </p:tav>
                                        <p:tav tm="100000">
                                          <p:val>
                                            <p:strVal val="#ppt_w"/>
                                          </p:val>
                                        </p:tav>
                                      </p:tavLst>
                                    </p:anim>
                                    <p:anim calcmode="lin" valueType="num">
                                      <p:cBhvr>
                                        <p:cTn id="32" dur="500" fill="hold"/>
                                        <p:tgtEl>
                                          <p:spTgt spid="11"/>
                                        </p:tgtEl>
                                        <p:attrNameLst>
                                          <p:attrName>ppt_h</p:attrName>
                                        </p:attrNameLst>
                                      </p:cBhvr>
                                      <p:tavLst>
                                        <p:tav tm="0">
                                          <p:val>
                                            <p:fltVal val="0"/>
                                          </p:val>
                                        </p:tav>
                                        <p:tav tm="100000">
                                          <p:val>
                                            <p:strVal val="#ppt_h"/>
                                          </p:val>
                                        </p:tav>
                                      </p:tavLst>
                                    </p:anim>
                                    <p:animEffect transition="in" filter="fade">
                                      <p:cBhvr>
                                        <p:cTn id="33" dur="500"/>
                                        <p:tgtEl>
                                          <p:spTgt spid="11"/>
                                        </p:tgtEl>
                                      </p:cBhvr>
                                    </p:animEffect>
                                  </p:childTnLst>
                                </p:cTn>
                              </p:par>
                            </p:childTnLst>
                          </p:cTn>
                        </p:par>
                        <p:par>
                          <p:cTn id="34" fill="hold" nodeType="afterGroup">
                            <p:stCondLst>
                              <p:cond delay="1000"/>
                            </p:stCondLst>
                            <p:childTnLst>
                              <p:par>
                                <p:cTn id="35" presetID="10" presetClass="entr" presetSubtype="0" fill="hold" nodeType="afterEffect">
                                  <p:stCondLst>
                                    <p:cond delay="0"/>
                                  </p:stCondLst>
                                  <p:childTnLst>
                                    <p:set>
                                      <p:cBhvr>
                                        <p:cTn id="36" dur="1" fill="hold">
                                          <p:stCondLst>
                                            <p:cond delay="0"/>
                                          </p:stCondLst>
                                        </p:cTn>
                                        <p:tgtEl>
                                          <p:spTgt spid="13"/>
                                        </p:tgtEl>
                                        <p:attrNameLst>
                                          <p:attrName>style.visibility</p:attrName>
                                        </p:attrNameLst>
                                      </p:cBhvr>
                                      <p:to>
                                        <p:strVal val="visible"/>
                                      </p:to>
                                    </p:set>
                                    <p:animEffect transition="in" filter="fade">
                                      <p:cBhvr>
                                        <p:cTn id="3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4" descr="http://vast.ac.vn/images/stories/viencongnghemoitruong1.jpg"/>
          <p:cNvPicPr>
            <a:picLocks noChangeAspect="1" noChangeArrowheads="1"/>
          </p:cNvPicPr>
          <p:nvPr/>
        </p:nvPicPr>
        <p:blipFill>
          <a:blip r:embed="rId3">
            <a:extLst/>
          </a:blip>
          <a:srcRect/>
          <a:stretch>
            <a:fillRect/>
          </a:stretch>
        </p:blipFill>
        <p:spPr bwMode="auto">
          <a:xfrm>
            <a:off x="4864546" y="3644878"/>
            <a:ext cx="4171950" cy="3124200"/>
          </a:xfrm>
          <a:prstGeom prst="roundRect">
            <a:avLst>
              <a:gd name="adj" fmla="val 11111"/>
            </a:avLst>
          </a:prstGeom>
          <a:ln w="190500" cap="rnd">
            <a:solidFill>
              <a:srgbClr val="C8C6BD"/>
            </a:solidFill>
            <a:prstDash val="solid"/>
          </a:ln>
          <a:effectLst>
            <a:outerShdw blurRad="101600" dist="50800" dir="7200000" algn="tl" rotWithShape="0">
              <a:srgbClr val="000000">
                <a:alpha val="45000"/>
              </a:srgbClr>
            </a:outerShdw>
          </a:effectLst>
          <a:scene3d>
            <a:camera prst="perspectiveFront" fov="5400000"/>
            <a:lightRig rig="threePt" dir="t">
              <a:rot lat="0" lon="0" rev="19200000"/>
            </a:lightRig>
          </a:scene3d>
          <a:sp3d extrusionH="25400">
            <a:bevelT w="304800" h="152400" prst="hardEdge"/>
            <a:extrusionClr>
              <a:srgbClr val="FFFFFF"/>
            </a:extrusionClr>
          </a:sp3d>
          <a:extLst/>
        </p:spPr>
      </p:pic>
      <p:pic>
        <p:nvPicPr>
          <p:cNvPr id="12" name="Picture 18" descr="sinh%20hc%20nhiet%20doi"/>
          <p:cNvPicPr>
            <a:picLocks noChangeAspect="1" noChangeArrowheads="1"/>
          </p:cNvPicPr>
          <p:nvPr/>
        </p:nvPicPr>
        <p:blipFill>
          <a:blip r:embed="rId4">
            <a:extLst/>
          </a:blip>
          <a:srcRect/>
          <a:stretch>
            <a:fillRect/>
          </a:stretch>
        </p:blipFill>
        <p:spPr bwMode="auto">
          <a:xfrm>
            <a:off x="83056" y="91232"/>
            <a:ext cx="4725164" cy="3409776"/>
          </a:xfrm>
          <a:prstGeom prst="roundRect">
            <a:avLst>
              <a:gd name="adj" fmla="val 11111"/>
            </a:avLst>
          </a:prstGeom>
          <a:ln w="190500" cap="rnd">
            <a:solidFill>
              <a:srgbClr val="C8C6BD"/>
            </a:solidFill>
            <a:prstDash val="solid"/>
          </a:ln>
          <a:effectLst>
            <a:outerShdw blurRad="101600" dist="50800" dir="7200000" algn="tl" rotWithShape="0">
              <a:srgbClr val="000000">
                <a:alpha val="45000"/>
              </a:srgbClr>
            </a:outerShdw>
          </a:effectLst>
          <a:scene3d>
            <a:camera prst="perspectiveFront" fov="5400000"/>
            <a:lightRig rig="threePt" dir="t">
              <a:rot lat="0" lon="0" rev="19200000"/>
            </a:lightRig>
          </a:scene3d>
          <a:sp3d extrusionH="25400">
            <a:bevelT w="304800" h="152400" prst="hardEdge"/>
            <a:extrusionClr>
              <a:srgbClr val="FFFFFF"/>
            </a:extrusionClr>
          </a:sp3d>
          <a:extLst/>
        </p:spPr>
      </p:pic>
      <p:pic>
        <p:nvPicPr>
          <p:cNvPr id="13" name="Picture 15" descr="cng%20ngh%20vin%20thng1"/>
          <p:cNvPicPr>
            <a:picLocks noChangeAspect="1" noChangeArrowheads="1"/>
          </p:cNvPicPr>
          <p:nvPr/>
        </p:nvPicPr>
        <p:blipFill>
          <a:blip r:embed="rId5">
            <a:extLst/>
          </a:blip>
          <a:srcRect/>
          <a:stretch>
            <a:fillRect/>
          </a:stretch>
        </p:blipFill>
        <p:spPr bwMode="auto">
          <a:xfrm>
            <a:off x="4927600" y="96788"/>
            <a:ext cx="4137724" cy="3430934"/>
          </a:xfrm>
          <a:prstGeom prst="roundRect">
            <a:avLst>
              <a:gd name="adj" fmla="val 11111"/>
            </a:avLst>
          </a:prstGeom>
          <a:ln w="190500" cap="rnd">
            <a:solidFill>
              <a:srgbClr val="C8C6BD"/>
            </a:solidFill>
            <a:prstDash val="solid"/>
          </a:ln>
          <a:effectLst>
            <a:outerShdw blurRad="101600" dist="50800" dir="7200000" algn="tl" rotWithShape="0">
              <a:srgbClr val="000000">
                <a:alpha val="45000"/>
              </a:srgbClr>
            </a:outerShdw>
          </a:effectLst>
          <a:scene3d>
            <a:camera prst="perspectiveFront" fov="5400000"/>
            <a:lightRig rig="threePt" dir="t">
              <a:rot lat="0" lon="0" rev="19200000"/>
            </a:lightRig>
          </a:scene3d>
          <a:sp3d extrusionH="25400">
            <a:bevelT w="304800" h="152400" prst="hardEdge"/>
            <a:extrusionClr>
              <a:srgbClr val="FFFFFF"/>
            </a:extrusionClr>
          </a:sp3d>
          <a:extLst/>
        </p:spPr>
      </p:pic>
      <p:sp>
        <p:nvSpPr>
          <p:cNvPr id="7" name="Rounded Rectangle 6"/>
          <p:cNvSpPr/>
          <p:nvPr/>
        </p:nvSpPr>
        <p:spPr>
          <a:xfrm>
            <a:off x="342887" y="260648"/>
            <a:ext cx="2776770" cy="272752"/>
          </a:xfrm>
          <a:prstGeom prst="roundRect">
            <a:avLst/>
          </a:prstGeom>
          <a:solidFill>
            <a:srgbClr val="0000FF"/>
          </a:solidFill>
          <a:ln>
            <a:noFill/>
          </a:ln>
          <a:effectLst>
            <a:glow rad="228600">
              <a:schemeClr val="accent1">
                <a:satMod val="175000"/>
                <a:alpha val="40000"/>
              </a:schemeClr>
            </a:glow>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Times New Roman" pitchFamily="18" charset="0"/>
              </a:defRPr>
            </a:lvl1pPr>
            <a:lvl2pPr marL="742950" indent="-285750">
              <a:defRPr>
                <a:solidFill>
                  <a:schemeClr val="tx1"/>
                </a:solidFill>
                <a:latin typeface="Times New Roman" pitchFamily="18" charset="0"/>
              </a:defRPr>
            </a:lvl2pPr>
            <a:lvl3pPr marL="1143000" indent="-228600">
              <a:defRPr>
                <a:solidFill>
                  <a:schemeClr val="tx1"/>
                </a:solidFill>
                <a:latin typeface="Times New Roman" pitchFamily="18" charset="0"/>
              </a:defRPr>
            </a:lvl3pPr>
            <a:lvl4pPr marL="1600200" indent="-228600">
              <a:defRPr>
                <a:solidFill>
                  <a:schemeClr val="tx1"/>
                </a:solidFill>
                <a:latin typeface="Times New Roman" pitchFamily="18" charset="0"/>
              </a:defRPr>
            </a:lvl4pPr>
            <a:lvl5pPr marL="2057400" indent="-228600">
              <a:defRPr>
                <a:solidFill>
                  <a:schemeClr val="tx1"/>
                </a:solidFill>
                <a:latin typeface="Times New Roman" pitchFamily="18" charset="0"/>
              </a:defRPr>
            </a:lvl5pPr>
            <a:lvl6pPr marL="2514600" indent="-228600" fontAlgn="base">
              <a:spcBef>
                <a:spcPct val="0"/>
              </a:spcBef>
              <a:spcAft>
                <a:spcPct val="0"/>
              </a:spcAft>
              <a:defRPr>
                <a:solidFill>
                  <a:schemeClr val="tx1"/>
                </a:solidFill>
                <a:latin typeface="Times New Roman" pitchFamily="18" charset="0"/>
              </a:defRPr>
            </a:lvl6pPr>
            <a:lvl7pPr marL="2971800" indent="-228600" fontAlgn="base">
              <a:spcBef>
                <a:spcPct val="0"/>
              </a:spcBef>
              <a:spcAft>
                <a:spcPct val="0"/>
              </a:spcAft>
              <a:defRPr>
                <a:solidFill>
                  <a:schemeClr val="tx1"/>
                </a:solidFill>
                <a:latin typeface="Times New Roman" pitchFamily="18" charset="0"/>
              </a:defRPr>
            </a:lvl7pPr>
            <a:lvl8pPr marL="3429000" indent="-228600" fontAlgn="base">
              <a:spcBef>
                <a:spcPct val="0"/>
              </a:spcBef>
              <a:spcAft>
                <a:spcPct val="0"/>
              </a:spcAft>
              <a:defRPr>
                <a:solidFill>
                  <a:schemeClr val="tx1"/>
                </a:solidFill>
                <a:latin typeface="Times New Roman" pitchFamily="18" charset="0"/>
              </a:defRPr>
            </a:lvl8pPr>
            <a:lvl9pPr marL="3886200" indent="-228600" fontAlgn="base">
              <a:spcBef>
                <a:spcPct val="0"/>
              </a:spcBef>
              <a:spcAft>
                <a:spcPct val="0"/>
              </a:spcAft>
              <a:defRPr>
                <a:solidFill>
                  <a:schemeClr val="tx1"/>
                </a:solidFill>
                <a:latin typeface="Times New Roman" pitchFamily="18" charset="0"/>
              </a:defRPr>
            </a:lvl9pPr>
          </a:lstStyle>
          <a:p>
            <a:pPr algn="ctr"/>
            <a:r>
              <a:rPr lang="en-US" sz="1600" b="1">
                <a:solidFill>
                  <a:schemeClr val="bg1"/>
                </a:solidFill>
              </a:rPr>
              <a:t>Viện sinh học nhiệt đới</a:t>
            </a:r>
            <a:endParaRPr lang="vi-VN" sz="1600" b="1">
              <a:solidFill>
                <a:schemeClr val="bg1"/>
              </a:solidFill>
            </a:endParaRPr>
          </a:p>
        </p:txBody>
      </p:sp>
      <p:sp>
        <p:nvSpPr>
          <p:cNvPr id="8" name="Rounded Rectangle 7"/>
          <p:cNvSpPr/>
          <p:nvPr/>
        </p:nvSpPr>
        <p:spPr>
          <a:xfrm>
            <a:off x="5754111" y="217785"/>
            <a:ext cx="2900924" cy="338554"/>
          </a:xfrm>
          <a:prstGeom prst="roundRect">
            <a:avLst/>
          </a:prstGeom>
          <a:solidFill>
            <a:srgbClr val="0000FF"/>
          </a:solidFill>
          <a:ln>
            <a:noFill/>
          </a:ln>
          <a:effectLst>
            <a:glow rad="228600">
              <a:schemeClr val="accent1">
                <a:satMod val="175000"/>
                <a:alpha val="40000"/>
              </a:schemeClr>
            </a:glow>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Times New Roman" pitchFamily="18" charset="0"/>
              </a:defRPr>
            </a:lvl1pPr>
            <a:lvl2pPr marL="742950" indent="-285750">
              <a:defRPr>
                <a:solidFill>
                  <a:schemeClr val="tx1"/>
                </a:solidFill>
                <a:latin typeface="Times New Roman" pitchFamily="18" charset="0"/>
              </a:defRPr>
            </a:lvl2pPr>
            <a:lvl3pPr marL="1143000" indent="-228600">
              <a:defRPr>
                <a:solidFill>
                  <a:schemeClr val="tx1"/>
                </a:solidFill>
                <a:latin typeface="Times New Roman" pitchFamily="18" charset="0"/>
              </a:defRPr>
            </a:lvl3pPr>
            <a:lvl4pPr marL="1600200" indent="-228600">
              <a:defRPr>
                <a:solidFill>
                  <a:schemeClr val="tx1"/>
                </a:solidFill>
                <a:latin typeface="Times New Roman" pitchFamily="18" charset="0"/>
              </a:defRPr>
            </a:lvl4pPr>
            <a:lvl5pPr marL="2057400" indent="-228600">
              <a:defRPr>
                <a:solidFill>
                  <a:schemeClr val="tx1"/>
                </a:solidFill>
                <a:latin typeface="Times New Roman" pitchFamily="18" charset="0"/>
              </a:defRPr>
            </a:lvl5pPr>
            <a:lvl6pPr marL="2514600" indent="-228600" fontAlgn="base">
              <a:spcBef>
                <a:spcPct val="0"/>
              </a:spcBef>
              <a:spcAft>
                <a:spcPct val="0"/>
              </a:spcAft>
              <a:defRPr>
                <a:solidFill>
                  <a:schemeClr val="tx1"/>
                </a:solidFill>
                <a:latin typeface="Times New Roman" pitchFamily="18" charset="0"/>
              </a:defRPr>
            </a:lvl6pPr>
            <a:lvl7pPr marL="2971800" indent="-228600" fontAlgn="base">
              <a:spcBef>
                <a:spcPct val="0"/>
              </a:spcBef>
              <a:spcAft>
                <a:spcPct val="0"/>
              </a:spcAft>
              <a:defRPr>
                <a:solidFill>
                  <a:schemeClr val="tx1"/>
                </a:solidFill>
                <a:latin typeface="Times New Roman" pitchFamily="18" charset="0"/>
              </a:defRPr>
            </a:lvl7pPr>
            <a:lvl8pPr marL="3429000" indent="-228600" fontAlgn="base">
              <a:spcBef>
                <a:spcPct val="0"/>
              </a:spcBef>
              <a:spcAft>
                <a:spcPct val="0"/>
              </a:spcAft>
              <a:defRPr>
                <a:solidFill>
                  <a:schemeClr val="tx1"/>
                </a:solidFill>
                <a:latin typeface="Times New Roman" pitchFamily="18" charset="0"/>
              </a:defRPr>
            </a:lvl8pPr>
            <a:lvl9pPr marL="3886200" indent="-228600" fontAlgn="base">
              <a:spcBef>
                <a:spcPct val="0"/>
              </a:spcBef>
              <a:spcAft>
                <a:spcPct val="0"/>
              </a:spcAft>
              <a:defRPr>
                <a:solidFill>
                  <a:schemeClr val="tx1"/>
                </a:solidFill>
                <a:latin typeface="Times New Roman" pitchFamily="18" charset="0"/>
              </a:defRPr>
            </a:lvl9pPr>
          </a:lstStyle>
          <a:p>
            <a:pPr algn="ctr"/>
            <a:r>
              <a:rPr lang="en-US" sz="1600" b="1">
                <a:solidFill>
                  <a:schemeClr val="bg1"/>
                </a:solidFill>
              </a:rPr>
              <a:t>Viện công nghệ viễn thông</a:t>
            </a:r>
            <a:endParaRPr lang="vi-VN" sz="1600" b="1">
              <a:solidFill>
                <a:schemeClr val="bg1"/>
              </a:solidFill>
            </a:endParaRPr>
          </a:p>
        </p:txBody>
      </p:sp>
      <p:sp>
        <p:nvSpPr>
          <p:cNvPr id="10" name="Rounded Rectangle 9"/>
          <p:cNvSpPr/>
          <p:nvPr/>
        </p:nvSpPr>
        <p:spPr>
          <a:xfrm>
            <a:off x="5756608" y="6237312"/>
            <a:ext cx="2986861" cy="338554"/>
          </a:xfrm>
          <a:prstGeom prst="roundRect">
            <a:avLst/>
          </a:prstGeom>
          <a:solidFill>
            <a:srgbClr val="0000FF"/>
          </a:solidFill>
          <a:ln>
            <a:noFill/>
          </a:ln>
          <a:effectLst>
            <a:glow rad="228600">
              <a:schemeClr val="accent1">
                <a:satMod val="175000"/>
                <a:alpha val="40000"/>
              </a:schemeClr>
            </a:glow>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Times New Roman" pitchFamily="18" charset="0"/>
              </a:defRPr>
            </a:lvl1pPr>
            <a:lvl2pPr marL="742950" indent="-285750">
              <a:defRPr>
                <a:solidFill>
                  <a:schemeClr val="tx1"/>
                </a:solidFill>
                <a:latin typeface="Times New Roman" pitchFamily="18" charset="0"/>
              </a:defRPr>
            </a:lvl2pPr>
            <a:lvl3pPr marL="1143000" indent="-228600">
              <a:defRPr>
                <a:solidFill>
                  <a:schemeClr val="tx1"/>
                </a:solidFill>
                <a:latin typeface="Times New Roman" pitchFamily="18" charset="0"/>
              </a:defRPr>
            </a:lvl3pPr>
            <a:lvl4pPr marL="1600200" indent="-228600">
              <a:defRPr>
                <a:solidFill>
                  <a:schemeClr val="tx1"/>
                </a:solidFill>
                <a:latin typeface="Times New Roman" pitchFamily="18" charset="0"/>
              </a:defRPr>
            </a:lvl4pPr>
            <a:lvl5pPr marL="2057400" indent="-228600">
              <a:defRPr>
                <a:solidFill>
                  <a:schemeClr val="tx1"/>
                </a:solidFill>
                <a:latin typeface="Times New Roman" pitchFamily="18" charset="0"/>
              </a:defRPr>
            </a:lvl5pPr>
            <a:lvl6pPr marL="2514600" indent="-228600" fontAlgn="base">
              <a:spcBef>
                <a:spcPct val="0"/>
              </a:spcBef>
              <a:spcAft>
                <a:spcPct val="0"/>
              </a:spcAft>
              <a:defRPr>
                <a:solidFill>
                  <a:schemeClr val="tx1"/>
                </a:solidFill>
                <a:latin typeface="Times New Roman" pitchFamily="18" charset="0"/>
              </a:defRPr>
            </a:lvl6pPr>
            <a:lvl7pPr marL="2971800" indent="-228600" fontAlgn="base">
              <a:spcBef>
                <a:spcPct val="0"/>
              </a:spcBef>
              <a:spcAft>
                <a:spcPct val="0"/>
              </a:spcAft>
              <a:defRPr>
                <a:solidFill>
                  <a:schemeClr val="tx1"/>
                </a:solidFill>
                <a:latin typeface="Times New Roman" pitchFamily="18" charset="0"/>
              </a:defRPr>
            </a:lvl7pPr>
            <a:lvl8pPr marL="3429000" indent="-228600" fontAlgn="base">
              <a:spcBef>
                <a:spcPct val="0"/>
              </a:spcBef>
              <a:spcAft>
                <a:spcPct val="0"/>
              </a:spcAft>
              <a:defRPr>
                <a:solidFill>
                  <a:schemeClr val="tx1"/>
                </a:solidFill>
                <a:latin typeface="Times New Roman" pitchFamily="18" charset="0"/>
              </a:defRPr>
            </a:lvl8pPr>
            <a:lvl9pPr marL="3886200" indent="-228600" fontAlgn="base">
              <a:spcBef>
                <a:spcPct val="0"/>
              </a:spcBef>
              <a:spcAft>
                <a:spcPct val="0"/>
              </a:spcAft>
              <a:defRPr>
                <a:solidFill>
                  <a:schemeClr val="tx1"/>
                </a:solidFill>
                <a:latin typeface="Times New Roman" pitchFamily="18" charset="0"/>
              </a:defRPr>
            </a:lvl9pPr>
          </a:lstStyle>
          <a:p>
            <a:pPr algn="ctr"/>
            <a:r>
              <a:rPr lang="vi-VN" sz="1600" b="1">
                <a:solidFill>
                  <a:schemeClr val="bg1"/>
                </a:solidFill>
              </a:rPr>
              <a:t>Viện</a:t>
            </a:r>
            <a:r>
              <a:rPr lang="en-US" sz="1600" b="1">
                <a:solidFill>
                  <a:schemeClr val="bg1"/>
                </a:solidFill>
              </a:rPr>
              <a:t> công nghệ môi trường</a:t>
            </a:r>
            <a:endParaRPr lang="vi-VN" sz="1600" b="1">
              <a:solidFill>
                <a:schemeClr val="bg1"/>
              </a:solidFill>
            </a:endParaRPr>
          </a:p>
        </p:txBody>
      </p:sp>
      <p:sp>
        <p:nvSpPr>
          <p:cNvPr id="15" name="Rectangle 14"/>
          <p:cNvSpPr/>
          <p:nvPr/>
        </p:nvSpPr>
        <p:spPr>
          <a:xfrm>
            <a:off x="323528" y="4435299"/>
            <a:ext cx="2797272" cy="1728192"/>
          </a:xfrm>
          <a:prstGeom prst="rect">
            <a:avLst/>
          </a:prstGeom>
          <a:solidFill>
            <a:schemeClr val="tx2">
              <a:lumMod val="50000"/>
            </a:schemeClr>
          </a:solidFill>
          <a:ln>
            <a:noFill/>
          </a:ln>
          <a:effectLst>
            <a:glow rad="228600">
              <a:schemeClr val="accent2">
                <a:satMod val="175000"/>
                <a:alpha val="40000"/>
              </a:schemeClr>
            </a:glow>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2800" b="1">
                <a:solidFill>
                  <a:srgbClr val="FFFF00"/>
                </a:solidFill>
              </a:rPr>
              <a:t>NHIỀU VIỆN NGHIÊN CỨU LỚN</a:t>
            </a:r>
            <a:endParaRPr lang="vi-VN" sz="2800" b="1">
              <a:solidFill>
                <a:srgbClr val="FFFF00"/>
              </a:solidFill>
            </a:endParaRPr>
          </a:p>
        </p:txBody>
      </p:sp>
      <p:sp>
        <p:nvSpPr>
          <p:cNvPr id="2" name="Right Arrow 1"/>
          <p:cNvSpPr/>
          <p:nvPr/>
        </p:nvSpPr>
        <p:spPr>
          <a:xfrm rot="16200000">
            <a:off x="1886744" y="3674269"/>
            <a:ext cx="542925" cy="576263"/>
          </a:xfrm>
          <a:prstGeom prst="right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vi-VN"/>
          </a:p>
        </p:txBody>
      </p:sp>
      <p:sp>
        <p:nvSpPr>
          <p:cNvPr id="16" name="Right Arrow 15"/>
          <p:cNvSpPr/>
          <p:nvPr/>
        </p:nvSpPr>
        <p:spPr>
          <a:xfrm rot="19577196">
            <a:off x="3224213" y="3832225"/>
            <a:ext cx="798512" cy="576263"/>
          </a:xfrm>
          <a:prstGeom prst="right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vi-VN"/>
          </a:p>
        </p:txBody>
      </p:sp>
      <p:sp>
        <p:nvSpPr>
          <p:cNvPr id="17" name="Right Arrow 16"/>
          <p:cNvSpPr/>
          <p:nvPr/>
        </p:nvSpPr>
        <p:spPr>
          <a:xfrm>
            <a:off x="3417888" y="5032375"/>
            <a:ext cx="577850" cy="576263"/>
          </a:xfrm>
          <a:prstGeom prst="right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vi-VN"/>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3" presetClass="entr" presetSubtype="16" fill="hold" nodeType="withEffect">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cBhvr>
                                        <p:cTn id="7" dur="500" fill="hold"/>
                                        <p:tgtEl>
                                          <p:spTgt spid="15"/>
                                        </p:tgtEl>
                                        <p:attrNameLst>
                                          <p:attrName>ppt_w</p:attrName>
                                        </p:attrNameLst>
                                      </p:cBhvr>
                                      <p:tavLst>
                                        <p:tav tm="0">
                                          <p:val>
                                            <p:fltVal val="0"/>
                                          </p:val>
                                        </p:tav>
                                        <p:tav tm="100000">
                                          <p:val>
                                            <p:strVal val="#ppt_w"/>
                                          </p:val>
                                        </p:tav>
                                      </p:tavLst>
                                    </p:anim>
                                    <p:anim calcmode="lin" valueType="num">
                                      <p:cBhvr>
                                        <p:cTn id="8" dur="500" fill="hold"/>
                                        <p:tgtEl>
                                          <p:spTgt spid="15"/>
                                        </p:tgtEl>
                                        <p:attrNameLst>
                                          <p:attrName>ppt_h</p:attrName>
                                        </p:attrNameLst>
                                      </p:cBhvr>
                                      <p:tavLst>
                                        <p:tav tm="0">
                                          <p:val>
                                            <p:fltVal val="0"/>
                                          </p:val>
                                        </p:tav>
                                        <p:tav tm="100000">
                                          <p:val>
                                            <p:strVal val="#ppt_h"/>
                                          </p:val>
                                        </p:tav>
                                      </p:tavLst>
                                    </p:anim>
                                    <p:animEffect transition="in" filter="fade">
                                      <p:cBhvr>
                                        <p:cTn id="9" dur="500"/>
                                        <p:tgtEl>
                                          <p:spTgt spid="15"/>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22" presetClass="entr" presetSubtype="4" fill="hold" grpId="0" nodeType="click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wipe(down)">
                                      <p:cBhvr>
                                        <p:cTn id="14" dur="500"/>
                                        <p:tgtEl>
                                          <p:spTgt spid="2"/>
                                        </p:tgtEl>
                                      </p:cBhvr>
                                    </p:animEffect>
                                  </p:childTnLst>
                                </p:cTn>
                              </p:par>
                            </p:childTnLst>
                          </p:cTn>
                        </p:par>
                        <p:par>
                          <p:cTn id="15" fill="hold" nodeType="afterGroup">
                            <p:stCondLst>
                              <p:cond delay="500"/>
                            </p:stCondLst>
                            <p:childTnLst>
                              <p:par>
                                <p:cTn id="16" presetID="22" presetClass="entr" presetSubtype="4" fill="hold" nodeType="afterEffect">
                                  <p:stCondLst>
                                    <p:cond delay="0"/>
                                  </p:stCondLst>
                                  <p:childTnLst>
                                    <p:set>
                                      <p:cBhvr>
                                        <p:cTn id="17" dur="1" fill="hold">
                                          <p:stCondLst>
                                            <p:cond delay="0"/>
                                          </p:stCondLst>
                                        </p:cTn>
                                        <p:tgtEl>
                                          <p:spTgt spid="12"/>
                                        </p:tgtEl>
                                        <p:attrNameLst>
                                          <p:attrName>style.visibility</p:attrName>
                                        </p:attrNameLst>
                                      </p:cBhvr>
                                      <p:to>
                                        <p:strVal val="visible"/>
                                      </p:to>
                                    </p:set>
                                    <p:animEffect transition="in" filter="wipe(down)">
                                      <p:cBhvr>
                                        <p:cTn id="18" dur="500"/>
                                        <p:tgtEl>
                                          <p:spTgt spid="12"/>
                                        </p:tgtEl>
                                      </p:cBhvr>
                                    </p:animEffect>
                                  </p:childTnLst>
                                </p:cTn>
                              </p:par>
                            </p:childTnLst>
                          </p:cTn>
                        </p:par>
                        <p:par>
                          <p:cTn id="19" fill="hold" nodeType="afterGroup">
                            <p:stCondLst>
                              <p:cond delay="1000"/>
                            </p:stCondLst>
                            <p:childTnLst>
                              <p:par>
                                <p:cTn id="20" presetID="10" presetClass="entr" presetSubtype="0" fill="hold" nodeType="after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fade">
                                      <p:cBhvr>
                                        <p:cTn id="22" dur="500"/>
                                        <p:tgtEl>
                                          <p:spTgt spid="7"/>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16"/>
                                        </p:tgtEl>
                                        <p:attrNameLst>
                                          <p:attrName>style.visibility</p:attrName>
                                        </p:attrNameLst>
                                      </p:cBhvr>
                                      <p:to>
                                        <p:strVal val="visible"/>
                                      </p:to>
                                    </p:set>
                                    <p:animEffect transition="in" filter="wipe(down)">
                                      <p:cBhvr>
                                        <p:cTn id="27" dur="500"/>
                                        <p:tgtEl>
                                          <p:spTgt spid="16"/>
                                        </p:tgtEl>
                                      </p:cBhvr>
                                    </p:animEffect>
                                  </p:childTnLst>
                                </p:cTn>
                              </p:par>
                            </p:childTnLst>
                          </p:cTn>
                        </p:par>
                        <p:par>
                          <p:cTn id="28" fill="hold" nodeType="afterGroup">
                            <p:stCondLst>
                              <p:cond delay="500"/>
                            </p:stCondLst>
                            <p:childTnLst>
                              <p:par>
                                <p:cTn id="29" presetID="22" presetClass="entr" presetSubtype="4" fill="hold" nodeType="afterEffect">
                                  <p:stCondLst>
                                    <p:cond delay="0"/>
                                  </p:stCondLst>
                                  <p:childTnLst>
                                    <p:set>
                                      <p:cBhvr>
                                        <p:cTn id="30" dur="1" fill="hold">
                                          <p:stCondLst>
                                            <p:cond delay="0"/>
                                          </p:stCondLst>
                                        </p:cTn>
                                        <p:tgtEl>
                                          <p:spTgt spid="13"/>
                                        </p:tgtEl>
                                        <p:attrNameLst>
                                          <p:attrName>style.visibility</p:attrName>
                                        </p:attrNameLst>
                                      </p:cBhvr>
                                      <p:to>
                                        <p:strVal val="visible"/>
                                      </p:to>
                                    </p:set>
                                    <p:animEffect transition="in" filter="wipe(down)">
                                      <p:cBhvr>
                                        <p:cTn id="31" dur="500"/>
                                        <p:tgtEl>
                                          <p:spTgt spid="13"/>
                                        </p:tgtEl>
                                      </p:cBhvr>
                                    </p:animEffect>
                                  </p:childTnLst>
                                </p:cTn>
                              </p:par>
                            </p:childTnLst>
                          </p:cTn>
                        </p:par>
                        <p:par>
                          <p:cTn id="32" fill="hold" nodeType="afterGroup">
                            <p:stCondLst>
                              <p:cond delay="1000"/>
                            </p:stCondLst>
                            <p:childTnLst>
                              <p:par>
                                <p:cTn id="33" presetID="10" presetClass="entr" presetSubtype="0" fill="hold" nodeType="afterEffect">
                                  <p:stCondLst>
                                    <p:cond delay="0"/>
                                  </p:stCondLst>
                                  <p:childTnLst>
                                    <p:set>
                                      <p:cBhvr>
                                        <p:cTn id="34" dur="1" fill="hold">
                                          <p:stCondLst>
                                            <p:cond delay="0"/>
                                          </p:stCondLst>
                                        </p:cTn>
                                        <p:tgtEl>
                                          <p:spTgt spid="8"/>
                                        </p:tgtEl>
                                        <p:attrNameLst>
                                          <p:attrName>style.visibility</p:attrName>
                                        </p:attrNameLst>
                                      </p:cBhvr>
                                      <p:to>
                                        <p:strVal val="visible"/>
                                      </p:to>
                                    </p:set>
                                    <p:animEffect transition="in" filter="fade">
                                      <p:cBhvr>
                                        <p:cTn id="35" dur="500"/>
                                        <p:tgtEl>
                                          <p:spTgt spid="8"/>
                                        </p:tgtEl>
                                      </p:cBhvr>
                                    </p:animEffect>
                                  </p:childTnLst>
                                </p:cTn>
                              </p:par>
                            </p:childTnLst>
                          </p:cTn>
                        </p:par>
                      </p:childTnLst>
                    </p:cTn>
                  </p:par>
                  <p:par>
                    <p:cTn id="36" fill="hold" nodeType="clickPar">
                      <p:stCondLst>
                        <p:cond delay="indefinite"/>
                      </p:stCondLst>
                      <p:childTnLst>
                        <p:par>
                          <p:cTn id="37" fill="hold" nodeType="withGroup">
                            <p:stCondLst>
                              <p:cond delay="0"/>
                            </p:stCondLst>
                            <p:childTnLst>
                              <p:par>
                                <p:cTn id="38" presetID="22" presetClass="entr" presetSubtype="8" fill="hold" grpId="0" nodeType="clickEffect">
                                  <p:stCondLst>
                                    <p:cond delay="0"/>
                                  </p:stCondLst>
                                  <p:childTnLst>
                                    <p:set>
                                      <p:cBhvr>
                                        <p:cTn id="39" dur="1" fill="hold">
                                          <p:stCondLst>
                                            <p:cond delay="0"/>
                                          </p:stCondLst>
                                        </p:cTn>
                                        <p:tgtEl>
                                          <p:spTgt spid="17"/>
                                        </p:tgtEl>
                                        <p:attrNameLst>
                                          <p:attrName>style.visibility</p:attrName>
                                        </p:attrNameLst>
                                      </p:cBhvr>
                                      <p:to>
                                        <p:strVal val="visible"/>
                                      </p:to>
                                    </p:set>
                                    <p:animEffect transition="in" filter="wipe(left)">
                                      <p:cBhvr>
                                        <p:cTn id="40" dur="500"/>
                                        <p:tgtEl>
                                          <p:spTgt spid="17"/>
                                        </p:tgtEl>
                                      </p:cBhvr>
                                    </p:animEffect>
                                  </p:childTnLst>
                                </p:cTn>
                              </p:par>
                            </p:childTnLst>
                          </p:cTn>
                        </p:par>
                        <p:par>
                          <p:cTn id="41" fill="hold" nodeType="afterGroup">
                            <p:stCondLst>
                              <p:cond delay="500"/>
                            </p:stCondLst>
                            <p:childTnLst>
                              <p:par>
                                <p:cTn id="42" presetID="22" presetClass="entr" presetSubtype="8" fill="hold" nodeType="afterEffect">
                                  <p:stCondLst>
                                    <p:cond delay="0"/>
                                  </p:stCondLst>
                                  <p:childTnLst>
                                    <p:set>
                                      <p:cBhvr>
                                        <p:cTn id="43" dur="1" fill="hold">
                                          <p:stCondLst>
                                            <p:cond delay="0"/>
                                          </p:stCondLst>
                                        </p:cTn>
                                        <p:tgtEl>
                                          <p:spTgt spid="14"/>
                                        </p:tgtEl>
                                        <p:attrNameLst>
                                          <p:attrName>style.visibility</p:attrName>
                                        </p:attrNameLst>
                                      </p:cBhvr>
                                      <p:to>
                                        <p:strVal val="visible"/>
                                      </p:to>
                                    </p:set>
                                    <p:animEffect transition="in" filter="wipe(left)">
                                      <p:cBhvr>
                                        <p:cTn id="44" dur="500"/>
                                        <p:tgtEl>
                                          <p:spTgt spid="14"/>
                                        </p:tgtEl>
                                      </p:cBhvr>
                                    </p:animEffect>
                                  </p:childTnLst>
                                </p:cTn>
                              </p:par>
                            </p:childTnLst>
                          </p:cTn>
                        </p:par>
                        <p:par>
                          <p:cTn id="45" fill="hold" nodeType="afterGroup">
                            <p:stCondLst>
                              <p:cond delay="1000"/>
                            </p:stCondLst>
                            <p:childTnLst>
                              <p:par>
                                <p:cTn id="46" presetID="10" presetClass="entr" presetSubtype="0" fill="hold" nodeType="afterEffect">
                                  <p:stCondLst>
                                    <p:cond delay="0"/>
                                  </p:stCondLst>
                                  <p:childTnLst>
                                    <p:set>
                                      <p:cBhvr>
                                        <p:cTn id="47" dur="1" fill="hold">
                                          <p:stCondLst>
                                            <p:cond delay="0"/>
                                          </p:stCondLst>
                                        </p:cTn>
                                        <p:tgtEl>
                                          <p:spTgt spid="10"/>
                                        </p:tgtEl>
                                        <p:attrNameLst>
                                          <p:attrName>style.visibility</p:attrName>
                                        </p:attrNameLst>
                                      </p:cBhvr>
                                      <p:to>
                                        <p:strVal val="visible"/>
                                      </p:to>
                                    </p:set>
                                    <p:animEffect transition="in" filter="fade">
                                      <p:cBhvr>
                                        <p:cTn id="48"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6" grpId="0" animBg="1"/>
      <p:bldP spid="17"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ight Arrow 13"/>
          <p:cNvSpPr/>
          <p:nvPr/>
        </p:nvSpPr>
        <p:spPr>
          <a:xfrm rot="19577196">
            <a:off x="5578475" y="2457450"/>
            <a:ext cx="508000" cy="576263"/>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vi-VN"/>
          </a:p>
        </p:txBody>
      </p:sp>
      <p:sp>
        <p:nvSpPr>
          <p:cNvPr id="16" name="Right Arrow 15"/>
          <p:cNvSpPr/>
          <p:nvPr/>
        </p:nvSpPr>
        <p:spPr>
          <a:xfrm rot="13420641">
            <a:off x="3836988" y="2454275"/>
            <a:ext cx="508000" cy="576263"/>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vi-VN"/>
          </a:p>
        </p:txBody>
      </p:sp>
      <p:sp>
        <p:nvSpPr>
          <p:cNvPr id="17" name="Right Arrow 16"/>
          <p:cNvSpPr/>
          <p:nvPr/>
        </p:nvSpPr>
        <p:spPr>
          <a:xfrm rot="8408712">
            <a:off x="3833813" y="4025900"/>
            <a:ext cx="508000" cy="576263"/>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vi-VN"/>
          </a:p>
        </p:txBody>
      </p:sp>
      <p:sp>
        <p:nvSpPr>
          <p:cNvPr id="18" name="Right Arrow 17"/>
          <p:cNvSpPr/>
          <p:nvPr/>
        </p:nvSpPr>
        <p:spPr>
          <a:xfrm rot="2484396">
            <a:off x="5530850" y="4024313"/>
            <a:ext cx="508000" cy="57626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vi-VN"/>
          </a:p>
        </p:txBody>
      </p:sp>
      <p:pic>
        <p:nvPicPr>
          <p:cNvPr id="20" name="Picture 2" descr="C:\Users\W7\Documents\trường đại học sư phạm kĩ thuật tp HCM.jpg"/>
          <p:cNvPicPr>
            <a:picLocks noChangeAspect="1" noChangeArrowheads="1"/>
          </p:cNvPicPr>
          <p:nvPr/>
        </p:nvPicPr>
        <p:blipFill>
          <a:blip r:embed="rId3">
            <a:extLst/>
          </a:blip>
          <a:srcRect/>
          <a:stretch>
            <a:fillRect/>
          </a:stretch>
        </p:blipFill>
        <p:spPr bwMode="auto">
          <a:xfrm>
            <a:off x="4931172" y="38534"/>
            <a:ext cx="4129702" cy="3286557"/>
          </a:xfrm>
          <a:prstGeom prst="roundRect">
            <a:avLst>
              <a:gd name="adj" fmla="val 11111"/>
            </a:avLst>
          </a:prstGeom>
          <a:ln w="190500" cap="rnd">
            <a:solidFill>
              <a:srgbClr val="C8C6BD"/>
            </a:solidFill>
            <a:prstDash val="solid"/>
          </a:ln>
          <a:effectLst>
            <a:outerShdw blurRad="101600" dist="50800" dir="7200000" algn="tl" rotWithShape="0">
              <a:srgbClr val="000000">
                <a:alpha val="45000"/>
              </a:srgbClr>
            </a:outerShdw>
          </a:effectLst>
          <a:scene3d>
            <a:camera prst="perspectiveFront" fov="5400000"/>
            <a:lightRig rig="threePt" dir="t">
              <a:rot lat="0" lon="0" rev="19200000"/>
            </a:lightRig>
          </a:scene3d>
          <a:sp3d extrusionH="25400">
            <a:bevelT w="304800" h="152400" prst="hardEdge"/>
            <a:extrusionClr>
              <a:srgbClr val="FFFFFF"/>
            </a:extrusionClr>
          </a:sp3d>
          <a:extLst/>
        </p:spPr>
      </p:pic>
      <p:pic>
        <p:nvPicPr>
          <p:cNvPr id="19" name="Picture 18" descr="bk"/>
          <p:cNvPicPr>
            <a:picLocks noChangeAspect="1" noChangeArrowheads="1"/>
          </p:cNvPicPr>
          <p:nvPr/>
        </p:nvPicPr>
        <p:blipFill>
          <a:blip r:embed="rId4">
            <a:extLst/>
          </a:blip>
          <a:srcRect/>
          <a:stretch>
            <a:fillRect/>
          </a:stretch>
        </p:blipFill>
        <p:spPr bwMode="auto">
          <a:xfrm>
            <a:off x="87216" y="44624"/>
            <a:ext cx="4721003" cy="3294322"/>
          </a:xfrm>
          <a:prstGeom prst="roundRect">
            <a:avLst>
              <a:gd name="adj" fmla="val 11111"/>
            </a:avLst>
          </a:prstGeom>
          <a:ln w="190500" cap="rnd">
            <a:solidFill>
              <a:srgbClr val="C8C6BD"/>
            </a:solidFill>
            <a:prstDash val="solid"/>
          </a:ln>
          <a:effectLst>
            <a:outerShdw blurRad="101600" dist="50800" dir="7200000" algn="tl" rotWithShape="0">
              <a:srgbClr val="000000">
                <a:alpha val="45000"/>
              </a:srgbClr>
            </a:outerShdw>
          </a:effectLst>
          <a:scene3d>
            <a:camera prst="perspectiveFront" fov="5400000"/>
            <a:lightRig rig="threePt" dir="t">
              <a:rot lat="0" lon="0" rev="19200000"/>
            </a:lightRig>
          </a:scene3d>
          <a:sp3d extrusionH="25400">
            <a:bevelT w="304800" h="152400" prst="hardEdge"/>
            <a:extrusionClr>
              <a:srgbClr val="FFFFFF"/>
            </a:extrusionClr>
          </a:sp3d>
          <a:extLst/>
        </p:spPr>
      </p:pic>
      <p:pic>
        <p:nvPicPr>
          <p:cNvPr id="5" name="Picture 4"/>
          <p:cNvPicPr>
            <a:picLocks noChangeAspect="1"/>
          </p:cNvPicPr>
          <p:nvPr/>
        </p:nvPicPr>
        <p:blipFill>
          <a:blip r:embed="rId5" cstate="print">
            <a:extLst/>
          </a:blip>
          <a:stretch>
            <a:fillRect/>
          </a:stretch>
        </p:blipFill>
        <p:spPr>
          <a:xfrm>
            <a:off x="83056" y="3478148"/>
            <a:ext cx="4725164" cy="3288412"/>
          </a:xfrm>
          <a:prstGeom prst="roundRect">
            <a:avLst>
              <a:gd name="adj" fmla="val 11111"/>
            </a:avLst>
          </a:prstGeom>
          <a:ln w="190500" cap="rnd">
            <a:solidFill>
              <a:srgbClr val="C8C6BD"/>
            </a:solidFill>
            <a:prstDash val="solid"/>
          </a:ln>
          <a:effectLst>
            <a:outerShdw blurRad="101600" dist="50800" dir="7200000" algn="tl" rotWithShape="0">
              <a:srgbClr val="000000">
                <a:alpha val="45000"/>
              </a:srgbClr>
            </a:outerShdw>
          </a:effectLst>
          <a:scene3d>
            <a:camera prst="perspectiveFront" fov="5400000"/>
            <a:lightRig rig="threePt" dir="t">
              <a:rot lat="0" lon="0" rev="19200000"/>
            </a:lightRig>
          </a:scene3d>
          <a:sp3d extrusionH="25400">
            <a:bevelT w="304800" h="152400" prst="hardEdge"/>
            <a:extrusionClr>
              <a:srgbClr val="FFFFFF"/>
            </a:extrusionClr>
          </a:sp3d>
        </p:spPr>
      </p:pic>
      <p:pic>
        <p:nvPicPr>
          <p:cNvPr id="6" name="Picture 5"/>
          <p:cNvPicPr>
            <a:picLocks noChangeAspect="1"/>
          </p:cNvPicPr>
          <p:nvPr/>
        </p:nvPicPr>
        <p:blipFill>
          <a:blip r:embed="rId6">
            <a:extLst/>
          </a:blip>
          <a:stretch>
            <a:fillRect/>
          </a:stretch>
        </p:blipFill>
        <p:spPr>
          <a:xfrm>
            <a:off x="4986559" y="3462908"/>
            <a:ext cx="4091465" cy="3273172"/>
          </a:xfrm>
          <a:prstGeom prst="roundRect">
            <a:avLst>
              <a:gd name="adj" fmla="val 11111"/>
            </a:avLst>
          </a:prstGeom>
          <a:ln w="190500" cap="rnd">
            <a:solidFill>
              <a:srgbClr val="C8C6BD"/>
            </a:solidFill>
            <a:prstDash val="solid"/>
          </a:ln>
          <a:effectLst>
            <a:outerShdw blurRad="101600" dist="50800" dir="7200000" algn="tl" rotWithShape="0">
              <a:srgbClr val="000000">
                <a:alpha val="45000"/>
              </a:srgbClr>
            </a:outerShdw>
          </a:effectLst>
          <a:scene3d>
            <a:camera prst="perspectiveFront" fov="5400000"/>
            <a:lightRig rig="threePt" dir="t">
              <a:rot lat="0" lon="0" rev="19200000"/>
            </a:lightRig>
          </a:scene3d>
          <a:sp3d extrusionH="25400">
            <a:bevelT w="304800" h="152400" prst="hardEdge"/>
            <a:extrusionClr>
              <a:srgbClr val="FFFFFF"/>
            </a:extrusionClr>
          </a:sp3d>
        </p:spPr>
      </p:pic>
      <p:sp>
        <p:nvSpPr>
          <p:cNvPr id="7" name="Rounded Rectangle 6"/>
          <p:cNvSpPr/>
          <p:nvPr/>
        </p:nvSpPr>
        <p:spPr>
          <a:xfrm>
            <a:off x="374312" y="260648"/>
            <a:ext cx="3129189" cy="338554"/>
          </a:xfrm>
          <a:prstGeom prst="roundRect">
            <a:avLst/>
          </a:prstGeom>
          <a:solidFill>
            <a:srgbClr val="0000FF"/>
          </a:solidFill>
          <a:ln>
            <a:noFill/>
          </a:ln>
          <a:effectLst>
            <a:glow rad="228600">
              <a:schemeClr val="accent1">
                <a:satMod val="175000"/>
                <a:alpha val="40000"/>
              </a:schemeClr>
            </a:glow>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Times New Roman" pitchFamily="18" charset="0"/>
              </a:defRPr>
            </a:lvl1pPr>
            <a:lvl2pPr marL="742950" indent="-285750">
              <a:defRPr>
                <a:solidFill>
                  <a:schemeClr val="tx1"/>
                </a:solidFill>
                <a:latin typeface="Times New Roman" pitchFamily="18" charset="0"/>
              </a:defRPr>
            </a:lvl2pPr>
            <a:lvl3pPr marL="1143000" indent="-228600">
              <a:defRPr>
                <a:solidFill>
                  <a:schemeClr val="tx1"/>
                </a:solidFill>
                <a:latin typeface="Times New Roman" pitchFamily="18" charset="0"/>
              </a:defRPr>
            </a:lvl3pPr>
            <a:lvl4pPr marL="1600200" indent="-228600">
              <a:defRPr>
                <a:solidFill>
                  <a:schemeClr val="tx1"/>
                </a:solidFill>
                <a:latin typeface="Times New Roman" pitchFamily="18" charset="0"/>
              </a:defRPr>
            </a:lvl4pPr>
            <a:lvl5pPr marL="2057400" indent="-228600">
              <a:defRPr>
                <a:solidFill>
                  <a:schemeClr val="tx1"/>
                </a:solidFill>
                <a:latin typeface="Times New Roman" pitchFamily="18" charset="0"/>
              </a:defRPr>
            </a:lvl5pPr>
            <a:lvl6pPr marL="2514600" indent="-228600" fontAlgn="base">
              <a:spcBef>
                <a:spcPct val="0"/>
              </a:spcBef>
              <a:spcAft>
                <a:spcPct val="0"/>
              </a:spcAft>
              <a:defRPr>
                <a:solidFill>
                  <a:schemeClr val="tx1"/>
                </a:solidFill>
                <a:latin typeface="Times New Roman" pitchFamily="18" charset="0"/>
              </a:defRPr>
            </a:lvl6pPr>
            <a:lvl7pPr marL="2971800" indent="-228600" fontAlgn="base">
              <a:spcBef>
                <a:spcPct val="0"/>
              </a:spcBef>
              <a:spcAft>
                <a:spcPct val="0"/>
              </a:spcAft>
              <a:defRPr>
                <a:solidFill>
                  <a:schemeClr val="tx1"/>
                </a:solidFill>
                <a:latin typeface="Times New Roman" pitchFamily="18" charset="0"/>
              </a:defRPr>
            </a:lvl7pPr>
            <a:lvl8pPr marL="3429000" indent="-228600" fontAlgn="base">
              <a:spcBef>
                <a:spcPct val="0"/>
              </a:spcBef>
              <a:spcAft>
                <a:spcPct val="0"/>
              </a:spcAft>
              <a:defRPr>
                <a:solidFill>
                  <a:schemeClr val="tx1"/>
                </a:solidFill>
                <a:latin typeface="Times New Roman" pitchFamily="18" charset="0"/>
              </a:defRPr>
            </a:lvl8pPr>
            <a:lvl9pPr marL="3886200" indent="-228600" fontAlgn="base">
              <a:spcBef>
                <a:spcPct val="0"/>
              </a:spcBef>
              <a:spcAft>
                <a:spcPct val="0"/>
              </a:spcAft>
              <a:defRPr>
                <a:solidFill>
                  <a:schemeClr val="tx1"/>
                </a:solidFill>
                <a:latin typeface="Times New Roman" pitchFamily="18" charset="0"/>
              </a:defRPr>
            </a:lvl9pPr>
          </a:lstStyle>
          <a:p>
            <a:pPr algn="ctr"/>
            <a:r>
              <a:rPr lang="vi-VN" sz="1600" b="1">
                <a:solidFill>
                  <a:schemeClr val="bg1"/>
                </a:solidFill>
              </a:rPr>
              <a:t>Đại</a:t>
            </a:r>
            <a:r>
              <a:rPr lang="en-US" sz="1600" b="1">
                <a:solidFill>
                  <a:schemeClr val="bg1"/>
                </a:solidFill>
              </a:rPr>
              <a:t> học bách khoa TP. HCM</a:t>
            </a:r>
            <a:endParaRPr lang="vi-VN" sz="1600" b="1">
              <a:solidFill>
                <a:schemeClr val="bg1"/>
              </a:solidFill>
            </a:endParaRPr>
          </a:p>
        </p:txBody>
      </p:sp>
      <p:sp>
        <p:nvSpPr>
          <p:cNvPr id="8" name="Rounded Rectangle 7"/>
          <p:cNvSpPr/>
          <p:nvPr/>
        </p:nvSpPr>
        <p:spPr>
          <a:xfrm>
            <a:off x="5246845" y="260648"/>
            <a:ext cx="3604291" cy="338554"/>
          </a:xfrm>
          <a:prstGeom prst="roundRect">
            <a:avLst/>
          </a:prstGeom>
          <a:solidFill>
            <a:srgbClr val="0000FF"/>
          </a:solidFill>
          <a:ln>
            <a:noFill/>
          </a:ln>
          <a:effectLst>
            <a:glow rad="228600">
              <a:schemeClr val="accent1">
                <a:satMod val="175000"/>
                <a:alpha val="40000"/>
              </a:schemeClr>
            </a:glow>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Times New Roman" pitchFamily="18" charset="0"/>
              </a:defRPr>
            </a:lvl1pPr>
            <a:lvl2pPr marL="742950" indent="-285750">
              <a:defRPr>
                <a:solidFill>
                  <a:schemeClr val="tx1"/>
                </a:solidFill>
                <a:latin typeface="Times New Roman" pitchFamily="18" charset="0"/>
              </a:defRPr>
            </a:lvl2pPr>
            <a:lvl3pPr marL="1143000" indent="-228600">
              <a:defRPr>
                <a:solidFill>
                  <a:schemeClr val="tx1"/>
                </a:solidFill>
                <a:latin typeface="Times New Roman" pitchFamily="18" charset="0"/>
              </a:defRPr>
            </a:lvl3pPr>
            <a:lvl4pPr marL="1600200" indent="-228600">
              <a:defRPr>
                <a:solidFill>
                  <a:schemeClr val="tx1"/>
                </a:solidFill>
                <a:latin typeface="Times New Roman" pitchFamily="18" charset="0"/>
              </a:defRPr>
            </a:lvl4pPr>
            <a:lvl5pPr marL="2057400" indent="-228600">
              <a:defRPr>
                <a:solidFill>
                  <a:schemeClr val="tx1"/>
                </a:solidFill>
                <a:latin typeface="Times New Roman" pitchFamily="18" charset="0"/>
              </a:defRPr>
            </a:lvl5pPr>
            <a:lvl6pPr marL="2514600" indent="-228600" fontAlgn="base">
              <a:spcBef>
                <a:spcPct val="0"/>
              </a:spcBef>
              <a:spcAft>
                <a:spcPct val="0"/>
              </a:spcAft>
              <a:defRPr>
                <a:solidFill>
                  <a:schemeClr val="tx1"/>
                </a:solidFill>
                <a:latin typeface="Times New Roman" pitchFamily="18" charset="0"/>
              </a:defRPr>
            </a:lvl6pPr>
            <a:lvl7pPr marL="2971800" indent="-228600" fontAlgn="base">
              <a:spcBef>
                <a:spcPct val="0"/>
              </a:spcBef>
              <a:spcAft>
                <a:spcPct val="0"/>
              </a:spcAft>
              <a:defRPr>
                <a:solidFill>
                  <a:schemeClr val="tx1"/>
                </a:solidFill>
                <a:latin typeface="Times New Roman" pitchFamily="18" charset="0"/>
              </a:defRPr>
            </a:lvl7pPr>
            <a:lvl8pPr marL="3429000" indent="-228600" fontAlgn="base">
              <a:spcBef>
                <a:spcPct val="0"/>
              </a:spcBef>
              <a:spcAft>
                <a:spcPct val="0"/>
              </a:spcAft>
              <a:defRPr>
                <a:solidFill>
                  <a:schemeClr val="tx1"/>
                </a:solidFill>
                <a:latin typeface="Times New Roman" pitchFamily="18" charset="0"/>
              </a:defRPr>
            </a:lvl8pPr>
            <a:lvl9pPr marL="3886200" indent="-228600" fontAlgn="base">
              <a:spcBef>
                <a:spcPct val="0"/>
              </a:spcBef>
              <a:spcAft>
                <a:spcPct val="0"/>
              </a:spcAft>
              <a:defRPr>
                <a:solidFill>
                  <a:schemeClr val="tx1"/>
                </a:solidFill>
                <a:latin typeface="Times New Roman" pitchFamily="18" charset="0"/>
              </a:defRPr>
            </a:lvl9pPr>
          </a:lstStyle>
          <a:p>
            <a:pPr algn="ctr"/>
            <a:r>
              <a:rPr lang="en-US" sz="1600" b="1">
                <a:solidFill>
                  <a:schemeClr val="bg1"/>
                </a:solidFill>
              </a:rPr>
              <a:t>Đại học sư phạm kĩ thuật TP. HCM</a:t>
            </a:r>
            <a:endParaRPr lang="vi-VN" sz="1600" b="1">
              <a:solidFill>
                <a:schemeClr val="bg1"/>
              </a:solidFill>
            </a:endParaRPr>
          </a:p>
        </p:txBody>
      </p:sp>
      <p:sp>
        <p:nvSpPr>
          <p:cNvPr id="10" name="Rounded Rectangle 9"/>
          <p:cNvSpPr/>
          <p:nvPr/>
        </p:nvSpPr>
        <p:spPr>
          <a:xfrm>
            <a:off x="6351460" y="6237312"/>
            <a:ext cx="2882624" cy="338554"/>
          </a:xfrm>
          <a:prstGeom prst="roundRect">
            <a:avLst/>
          </a:prstGeom>
          <a:solidFill>
            <a:srgbClr val="0000FF"/>
          </a:solidFill>
          <a:ln>
            <a:noFill/>
          </a:ln>
          <a:effectLst>
            <a:glow rad="228600">
              <a:schemeClr val="accent1">
                <a:satMod val="175000"/>
                <a:alpha val="40000"/>
              </a:schemeClr>
            </a:glow>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Times New Roman" pitchFamily="18" charset="0"/>
              </a:defRPr>
            </a:lvl1pPr>
            <a:lvl2pPr marL="742950" indent="-285750">
              <a:defRPr>
                <a:solidFill>
                  <a:schemeClr val="tx1"/>
                </a:solidFill>
                <a:latin typeface="Times New Roman" pitchFamily="18" charset="0"/>
              </a:defRPr>
            </a:lvl2pPr>
            <a:lvl3pPr marL="1143000" indent="-228600">
              <a:defRPr>
                <a:solidFill>
                  <a:schemeClr val="tx1"/>
                </a:solidFill>
                <a:latin typeface="Times New Roman" pitchFamily="18" charset="0"/>
              </a:defRPr>
            </a:lvl3pPr>
            <a:lvl4pPr marL="1600200" indent="-228600">
              <a:defRPr>
                <a:solidFill>
                  <a:schemeClr val="tx1"/>
                </a:solidFill>
                <a:latin typeface="Times New Roman" pitchFamily="18" charset="0"/>
              </a:defRPr>
            </a:lvl4pPr>
            <a:lvl5pPr marL="2057400" indent="-228600">
              <a:defRPr>
                <a:solidFill>
                  <a:schemeClr val="tx1"/>
                </a:solidFill>
                <a:latin typeface="Times New Roman" pitchFamily="18" charset="0"/>
              </a:defRPr>
            </a:lvl5pPr>
            <a:lvl6pPr marL="2514600" indent="-228600" fontAlgn="base">
              <a:spcBef>
                <a:spcPct val="0"/>
              </a:spcBef>
              <a:spcAft>
                <a:spcPct val="0"/>
              </a:spcAft>
              <a:defRPr>
                <a:solidFill>
                  <a:schemeClr val="tx1"/>
                </a:solidFill>
                <a:latin typeface="Times New Roman" pitchFamily="18" charset="0"/>
              </a:defRPr>
            </a:lvl6pPr>
            <a:lvl7pPr marL="2971800" indent="-228600" fontAlgn="base">
              <a:spcBef>
                <a:spcPct val="0"/>
              </a:spcBef>
              <a:spcAft>
                <a:spcPct val="0"/>
              </a:spcAft>
              <a:defRPr>
                <a:solidFill>
                  <a:schemeClr val="tx1"/>
                </a:solidFill>
                <a:latin typeface="Times New Roman" pitchFamily="18" charset="0"/>
              </a:defRPr>
            </a:lvl7pPr>
            <a:lvl8pPr marL="3429000" indent="-228600" fontAlgn="base">
              <a:spcBef>
                <a:spcPct val="0"/>
              </a:spcBef>
              <a:spcAft>
                <a:spcPct val="0"/>
              </a:spcAft>
              <a:defRPr>
                <a:solidFill>
                  <a:schemeClr val="tx1"/>
                </a:solidFill>
                <a:latin typeface="Times New Roman" pitchFamily="18" charset="0"/>
              </a:defRPr>
            </a:lvl8pPr>
            <a:lvl9pPr marL="3886200" indent="-228600" fontAlgn="base">
              <a:spcBef>
                <a:spcPct val="0"/>
              </a:spcBef>
              <a:spcAft>
                <a:spcPct val="0"/>
              </a:spcAft>
              <a:defRPr>
                <a:solidFill>
                  <a:schemeClr val="tx1"/>
                </a:solidFill>
                <a:latin typeface="Times New Roman" pitchFamily="18" charset="0"/>
              </a:defRPr>
            </a:lvl9pPr>
          </a:lstStyle>
          <a:p>
            <a:pPr algn="ctr"/>
            <a:r>
              <a:rPr lang="en-US" sz="1600" b="1">
                <a:solidFill>
                  <a:schemeClr val="bg1"/>
                </a:solidFill>
              </a:rPr>
              <a:t>Đại học KHTN TP. HCM</a:t>
            </a:r>
            <a:endParaRPr lang="vi-VN" sz="1600" b="1">
              <a:solidFill>
                <a:schemeClr val="bg1"/>
              </a:solidFill>
            </a:endParaRPr>
          </a:p>
        </p:txBody>
      </p:sp>
      <p:sp>
        <p:nvSpPr>
          <p:cNvPr id="11" name="Rounded Rectangle 10"/>
          <p:cNvSpPr/>
          <p:nvPr/>
        </p:nvSpPr>
        <p:spPr>
          <a:xfrm>
            <a:off x="374379" y="6237312"/>
            <a:ext cx="2882624" cy="338554"/>
          </a:xfrm>
          <a:prstGeom prst="roundRect">
            <a:avLst/>
          </a:prstGeom>
          <a:solidFill>
            <a:srgbClr val="0000FF"/>
          </a:solidFill>
          <a:ln>
            <a:noFill/>
          </a:ln>
          <a:effectLst>
            <a:glow rad="228600">
              <a:schemeClr val="accent1">
                <a:satMod val="175000"/>
                <a:alpha val="40000"/>
              </a:schemeClr>
            </a:glow>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Times New Roman" pitchFamily="18" charset="0"/>
              </a:defRPr>
            </a:lvl1pPr>
            <a:lvl2pPr marL="742950" indent="-285750">
              <a:defRPr>
                <a:solidFill>
                  <a:schemeClr val="tx1"/>
                </a:solidFill>
                <a:latin typeface="Times New Roman" pitchFamily="18" charset="0"/>
              </a:defRPr>
            </a:lvl2pPr>
            <a:lvl3pPr marL="1143000" indent="-228600">
              <a:defRPr>
                <a:solidFill>
                  <a:schemeClr val="tx1"/>
                </a:solidFill>
                <a:latin typeface="Times New Roman" pitchFamily="18" charset="0"/>
              </a:defRPr>
            </a:lvl3pPr>
            <a:lvl4pPr marL="1600200" indent="-228600">
              <a:defRPr>
                <a:solidFill>
                  <a:schemeClr val="tx1"/>
                </a:solidFill>
                <a:latin typeface="Times New Roman" pitchFamily="18" charset="0"/>
              </a:defRPr>
            </a:lvl4pPr>
            <a:lvl5pPr marL="2057400" indent="-228600">
              <a:defRPr>
                <a:solidFill>
                  <a:schemeClr val="tx1"/>
                </a:solidFill>
                <a:latin typeface="Times New Roman" pitchFamily="18" charset="0"/>
              </a:defRPr>
            </a:lvl5pPr>
            <a:lvl6pPr marL="2514600" indent="-228600" fontAlgn="base">
              <a:spcBef>
                <a:spcPct val="0"/>
              </a:spcBef>
              <a:spcAft>
                <a:spcPct val="0"/>
              </a:spcAft>
              <a:defRPr>
                <a:solidFill>
                  <a:schemeClr val="tx1"/>
                </a:solidFill>
                <a:latin typeface="Times New Roman" pitchFamily="18" charset="0"/>
              </a:defRPr>
            </a:lvl6pPr>
            <a:lvl7pPr marL="2971800" indent="-228600" fontAlgn="base">
              <a:spcBef>
                <a:spcPct val="0"/>
              </a:spcBef>
              <a:spcAft>
                <a:spcPct val="0"/>
              </a:spcAft>
              <a:defRPr>
                <a:solidFill>
                  <a:schemeClr val="tx1"/>
                </a:solidFill>
                <a:latin typeface="Times New Roman" pitchFamily="18" charset="0"/>
              </a:defRPr>
            </a:lvl7pPr>
            <a:lvl8pPr marL="3429000" indent="-228600" fontAlgn="base">
              <a:spcBef>
                <a:spcPct val="0"/>
              </a:spcBef>
              <a:spcAft>
                <a:spcPct val="0"/>
              </a:spcAft>
              <a:defRPr>
                <a:solidFill>
                  <a:schemeClr val="tx1"/>
                </a:solidFill>
                <a:latin typeface="Times New Roman" pitchFamily="18" charset="0"/>
              </a:defRPr>
            </a:lvl8pPr>
            <a:lvl9pPr marL="3886200" indent="-228600" fontAlgn="base">
              <a:spcBef>
                <a:spcPct val="0"/>
              </a:spcBef>
              <a:spcAft>
                <a:spcPct val="0"/>
              </a:spcAft>
              <a:defRPr>
                <a:solidFill>
                  <a:schemeClr val="tx1"/>
                </a:solidFill>
                <a:latin typeface="Times New Roman" pitchFamily="18" charset="0"/>
              </a:defRPr>
            </a:lvl9pPr>
          </a:lstStyle>
          <a:p>
            <a:pPr algn="ctr"/>
            <a:r>
              <a:rPr lang="en-US" sz="1600" b="1">
                <a:solidFill>
                  <a:schemeClr val="bg1"/>
                </a:solidFill>
              </a:rPr>
              <a:t>Đại học quốc gia TP. HCM</a:t>
            </a:r>
            <a:endParaRPr lang="vi-VN" sz="1600" b="1">
              <a:solidFill>
                <a:schemeClr val="bg1"/>
              </a:solidFill>
            </a:endParaRPr>
          </a:p>
        </p:txBody>
      </p:sp>
      <p:sp>
        <p:nvSpPr>
          <p:cNvPr id="15" name="Rectangle 14"/>
          <p:cNvSpPr/>
          <p:nvPr/>
        </p:nvSpPr>
        <p:spPr>
          <a:xfrm>
            <a:off x="4306531" y="2924944"/>
            <a:ext cx="1242138" cy="1152128"/>
          </a:xfrm>
          <a:prstGeom prst="rect">
            <a:avLst/>
          </a:prstGeom>
          <a:solidFill>
            <a:schemeClr val="accent2"/>
          </a:solidFill>
          <a:ln>
            <a:noFill/>
          </a:ln>
          <a:effectLst>
            <a:glow rad="228600">
              <a:schemeClr val="accent2">
                <a:satMod val="175000"/>
                <a:alpha val="40000"/>
              </a:schemeClr>
            </a:glow>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b="1">
                <a:solidFill>
                  <a:srgbClr val="FFFF00"/>
                </a:solidFill>
              </a:rPr>
              <a:t>NHIỀU TRƯỜNG ĐẠI HỌC LỚN</a:t>
            </a:r>
            <a:endParaRPr lang="vi-VN" b="1">
              <a:solidFill>
                <a:srgbClr val="FFFF00"/>
              </a:solidFill>
            </a:endParaRP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3" presetClass="entr" presetSubtype="16" fill="hold" nodeType="withEffect">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cBhvr>
                                        <p:cTn id="7" dur="500" fill="hold"/>
                                        <p:tgtEl>
                                          <p:spTgt spid="15"/>
                                        </p:tgtEl>
                                        <p:attrNameLst>
                                          <p:attrName>ppt_w</p:attrName>
                                        </p:attrNameLst>
                                      </p:cBhvr>
                                      <p:tavLst>
                                        <p:tav tm="0">
                                          <p:val>
                                            <p:fltVal val="0"/>
                                          </p:val>
                                        </p:tav>
                                        <p:tav tm="100000">
                                          <p:val>
                                            <p:strVal val="#ppt_w"/>
                                          </p:val>
                                        </p:tav>
                                      </p:tavLst>
                                    </p:anim>
                                    <p:anim calcmode="lin" valueType="num">
                                      <p:cBhvr>
                                        <p:cTn id="8" dur="500" fill="hold"/>
                                        <p:tgtEl>
                                          <p:spTgt spid="15"/>
                                        </p:tgtEl>
                                        <p:attrNameLst>
                                          <p:attrName>ppt_h</p:attrName>
                                        </p:attrNameLst>
                                      </p:cBhvr>
                                      <p:tavLst>
                                        <p:tav tm="0">
                                          <p:val>
                                            <p:fltVal val="0"/>
                                          </p:val>
                                        </p:tav>
                                        <p:tav tm="100000">
                                          <p:val>
                                            <p:strVal val="#ppt_h"/>
                                          </p:val>
                                        </p:tav>
                                      </p:tavLst>
                                    </p:anim>
                                    <p:animEffect transition="in" filter="fade">
                                      <p:cBhvr>
                                        <p:cTn id="9" dur="500"/>
                                        <p:tgtEl>
                                          <p:spTgt spid="15"/>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22" presetClass="entr" presetSubtype="4" fill="hold" grpId="0" nodeType="clickEffect">
                                  <p:stCondLst>
                                    <p:cond delay="0"/>
                                  </p:stCondLst>
                                  <p:childTnLst>
                                    <p:set>
                                      <p:cBhvr>
                                        <p:cTn id="13" dur="1" fill="hold">
                                          <p:stCondLst>
                                            <p:cond delay="0"/>
                                          </p:stCondLst>
                                        </p:cTn>
                                        <p:tgtEl>
                                          <p:spTgt spid="16"/>
                                        </p:tgtEl>
                                        <p:attrNameLst>
                                          <p:attrName>style.visibility</p:attrName>
                                        </p:attrNameLst>
                                      </p:cBhvr>
                                      <p:to>
                                        <p:strVal val="visible"/>
                                      </p:to>
                                    </p:set>
                                    <p:animEffect transition="in" filter="wipe(down)">
                                      <p:cBhvr>
                                        <p:cTn id="14" dur="500"/>
                                        <p:tgtEl>
                                          <p:spTgt spid="16"/>
                                        </p:tgtEl>
                                      </p:cBhvr>
                                    </p:animEffect>
                                  </p:childTnLst>
                                </p:cTn>
                              </p:par>
                            </p:childTnLst>
                          </p:cTn>
                        </p:par>
                        <p:par>
                          <p:cTn id="15" fill="hold" nodeType="afterGroup">
                            <p:stCondLst>
                              <p:cond delay="500"/>
                            </p:stCondLst>
                            <p:childTnLst>
                              <p:par>
                                <p:cTn id="16" presetID="22" presetClass="entr" presetSubtype="4" fill="hold" nodeType="afterEffect">
                                  <p:stCondLst>
                                    <p:cond delay="0"/>
                                  </p:stCondLst>
                                  <p:childTnLst>
                                    <p:set>
                                      <p:cBhvr>
                                        <p:cTn id="17" dur="1" fill="hold">
                                          <p:stCondLst>
                                            <p:cond delay="0"/>
                                          </p:stCondLst>
                                        </p:cTn>
                                        <p:tgtEl>
                                          <p:spTgt spid="19"/>
                                        </p:tgtEl>
                                        <p:attrNameLst>
                                          <p:attrName>style.visibility</p:attrName>
                                        </p:attrNameLst>
                                      </p:cBhvr>
                                      <p:to>
                                        <p:strVal val="visible"/>
                                      </p:to>
                                    </p:set>
                                    <p:animEffect transition="in" filter="wipe(down)">
                                      <p:cBhvr>
                                        <p:cTn id="18" dur="500"/>
                                        <p:tgtEl>
                                          <p:spTgt spid="19"/>
                                        </p:tgtEl>
                                      </p:cBhvr>
                                    </p:animEffect>
                                  </p:childTnLst>
                                </p:cTn>
                              </p:par>
                            </p:childTnLst>
                          </p:cTn>
                        </p:par>
                        <p:par>
                          <p:cTn id="19" fill="hold" nodeType="afterGroup">
                            <p:stCondLst>
                              <p:cond delay="1000"/>
                            </p:stCondLst>
                            <p:childTnLst>
                              <p:par>
                                <p:cTn id="20" presetID="10" presetClass="entr" presetSubtype="0" fill="hold" nodeType="after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fade">
                                      <p:cBhvr>
                                        <p:cTn id="22" dur="500"/>
                                        <p:tgtEl>
                                          <p:spTgt spid="7"/>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wipe(down)">
                                      <p:cBhvr>
                                        <p:cTn id="27" dur="500"/>
                                        <p:tgtEl>
                                          <p:spTgt spid="14"/>
                                        </p:tgtEl>
                                      </p:cBhvr>
                                    </p:animEffect>
                                  </p:childTnLst>
                                </p:cTn>
                              </p:par>
                            </p:childTnLst>
                          </p:cTn>
                        </p:par>
                        <p:par>
                          <p:cTn id="28" fill="hold" nodeType="afterGroup">
                            <p:stCondLst>
                              <p:cond delay="500"/>
                            </p:stCondLst>
                            <p:childTnLst>
                              <p:par>
                                <p:cTn id="29" presetID="22" presetClass="entr" presetSubtype="4" fill="hold" nodeType="afterEffect">
                                  <p:stCondLst>
                                    <p:cond delay="0"/>
                                  </p:stCondLst>
                                  <p:childTnLst>
                                    <p:set>
                                      <p:cBhvr>
                                        <p:cTn id="30" dur="1" fill="hold">
                                          <p:stCondLst>
                                            <p:cond delay="0"/>
                                          </p:stCondLst>
                                        </p:cTn>
                                        <p:tgtEl>
                                          <p:spTgt spid="20"/>
                                        </p:tgtEl>
                                        <p:attrNameLst>
                                          <p:attrName>style.visibility</p:attrName>
                                        </p:attrNameLst>
                                      </p:cBhvr>
                                      <p:to>
                                        <p:strVal val="visible"/>
                                      </p:to>
                                    </p:set>
                                    <p:animEffect transition="in" filter="wipe(down)">
                                      <p:cBhvr>
                                        <p:cTn id="31" dur="500"/>
                                        <p:tgtEl>
                                          <p:spTgt spid="20"/>
                                        </p:tgtEl>
                                      </p:cBhvr>
                                    </p:animEffect>
                                  </p:childTnLst>
                                </p:cTn>
                              </p:par>
                            </p:childTnLst>
                          </p:cTn>
                        </p:par>
                        <p:par>
                          <p:cTn id="32" fill="hold" nodeType="afterGroup">
                            <p:stCondLst>
                              <p:cond delay="1000"/>
                            </p:stCondLst>
                            <p:childTnLst>
                              <p:par>
                                <p:cTn id="33" presetID="10" presetClass="entr" presetSubtype="0" fill="hold" nodeType="afterEffect">
                                  <p:stCondLst>
                                    <p:cond delay="0"/>
                                  </p:stCondLst>
                                  <p:childTnLst>
                                    <p:set>
                                      <p:cBhvr>
                                        <p:cTn id="34" dur="1" fill="hold">
                                          <p:stCondLst>
                                            <p:cond delay="0"/>
                                          </p:stCondLst>
                                        </p:cTn>
                                        <p:tgtEl>
                                          <p:spTgt spid="8"/>
                                        </p:tgtEl>
                                        <p:attrNameLst>
                                          <p:attrName>style.visibility</p:attrName>
                                        </p:attrNameLst>
                                      </p:cBhvr>
                                      <p:to>
                                        <p:strVal val="visible"/>
                                      </p:to>
                                    </p:set>
                                    <p:animEffect transition="in" filter="fade">
                                      <p:cBhvr>
                                        <p:cTn id="35" dur="500"/>
                                        <p:tgtEl>
                                          <p:spTgt spid="8"/>
                                        </p:tgtEl>
                                      </p:cBhvr>
                                    </p:animEffect>
                                  </p:childTnLst>
                                </p:cTn>
                              </p:par>
                            </p:childTnLst>
                          </p:cTn>
                        </p:par>
                      </p:childTnLst>
                    </p:cTn>
                  </p:par>
                  <p:par>
                    <p:cTn id="36" fill="hold" nodeType="clickPar">
                      <p:stCondLst>
                        <p:cond delay="indefinite"/>
                      </p:stCondLst>
                      <p:childTnLst>
                        <p:par>
                          <p:cTn id="37" fill="hold" nodeType="withGroup">
                            <p:stCondLst>
                              <p:cond delay="0"/>
                            </p:stCondLst>
                            <p:childTnLst>
                              <p:par>
                                <p:cTn id="38" presetID="22" presetClass="entr" presetSubtype="1" fill="hold" grpId="0" nodeType="clickEffect">
                                  <p:stCondLst>
                                    <p:cond delay="0"/>
                                  </p:stCondLst>
                                  <p:childTnLst>
                                    <p:set>
                                      <p:cBhvr>
                                        <p:cTn id="39" dur="1" fill="hold">
                                          <p:stCondLst>
                                            <p:cond delay="0"/>
                                          </p:stCondLst>
                                        </p:cTn>
                                        <p:tgtEl>
                                          <p:spTgt spid="17"/>
                                        </p:tgtEl>
                                        <p:attrNameLst>
                                          <p:attrName>style.visibility</p:attrName>
                                        </p:attrNameLst>
                                      </p:cBhvr>
                                      <p:to>
                                        <p:strVal val="visible"/>
                                      </p:to>
                                    </p:set>
                                    <p:animEffect transition="in" filter="wipe(up)">
                                      <p:cBhvr>
                                        <p:cTn id="40" dur="500"/>
                                        <p:tgtEl>
                                          <p:spTgt spid="17"/>
                                        </p:tgtEl>
                                      </p:cBhvr>
                                    </p:animEffect>
                                  </p:childTnLst>
                                </p:cTn>
                              </p:par>
                            </p:childTnLst>
                          </p:cTn>
                        </p:par>
                        <p:par>
                          <p:cTn id="41" fill="hold" nodeType="afterGroup">
                            <p:stCondLst>
                              <p:cond delay="500"/>
                            </p:stCondLst>
                            <p:childTnLst>
                              <p:par>
                                <p:cTn id="42" presetID="22" presetClass="entr" presetSubtype="1" fill="hold" nodeType="afterEffect">
                                  <p:stCondLst>
                                    <p:cond delay="0"/>
                                  </p:stCondLst>
                                  <p:childTnLst>
                                    <p:set>
                                      <p:cBhvr>
                                        <p:cTn id="43" dur="1" fill="hold">
                                          <p:stCondLst>
                                            <p:cond delay="0"/>
                                          </p:stCondLst>
                                        </p:cTn>
                                        <p:tgtEl>
                                          <p:spTgt spid="5"/>
                                        </p:tgtEl>
                                        <p:attrNameLst>
                                          <p:attrName>style.visibility</p:attrName>
                                        </p:attrNameLst>
                                      </p:cBhvr>
                                      <p:to>
                                        <p:strVal val="visible"/>
                                      </p:to>
                                    </p:set>
                                    <p:animEffect transition="in" filter="wipe(up)">
                                      <p:cBhvr>
                                        <p:cTn id="44" dur="500"/>
                                        <p:tgtEl>
                                          <p:spTgt spid="5"/>
                                        </p:tgtEl>
                                      </p:cBhvr>
                                    </p:animEffect>
                                  </p:childTnLst>
                                </p:cTn>
                              </p:par>
                            </p:childTnLst>
                          </p:cTn>
                        </p:par>
                        <p:par>
                          <p:cTn id="45" fill="hold" nodeType="afterGroup">
                            <p:stCondLst>
                              <p:cond delay="1000"/>
                            </p:stCondLst>
                            <p:childTnLst>
                              <p:par>
                                <p:cTn id="46" presetID="10" presetClass="entr" presetSubtype="0" fill="hold" nodeType="afterEffect">
                                  <p:stCondLst>
                                    <p:cond delay="0"/>
                                  </p:stCondLst>
                                  <p:childTnLst>
                                    <p:set>
                                      <p:cBhvr>
                                        <p:cTn id="47" dur="1" fill="hold">
                                          <p:stCondLst>
                                            <p:cond delay="0"/>
                                          </p:stCondLst>
                                        </p:cTn>
                                        <p:tgtEl>
                                          <p:spTgt spid="11"/>
                                        </p:tgtEl>
                                        <p:attrNameLst>
                                          <p:attrName>style.visibility</p:attrName>
                                        </p:attrNameLst>
                                      </p:cBhvr>
                                      <p:to>
                                        <p:strVal val="visible"/>
                                      </p:to>
                                    </p:set>
                                    <p:animEffect transition="in" filter="fade">
                                      <p:cBhvr>
                                        <p:cTn id="48" dur="500"/>
                                        <p:tgtEl>
                                          <p:spTgt spid="11"/>
                                        </p:tgtEl>
                                      </p:cBhvr>
                                    </p:animEffect>
                                  </p:childTnLst>
                                </p:cTn>
                              </p:par>
                            </p:childTnLst>
                          </p:cTn>
                        </p:par>
                      </p:childTnLst>
                    </p:cTn>
                  </p:par>
                  <p:par>
                    <p:cTn id="49" fill="hold" nodeType="clickPar">
                      <p:stCondLst>
                        <p:cond delay="indefinite"/>
                      </p:stCondLst>
                      <p:childTnLst>
                        <p:par>
                          <p:cTn id="50" fill="hold" nodeType="withGroup">
                            <p:stCondLst>
                              <p:cond delay="0"/>
                            </p:stCondLst>
                            <p:childTnLst>
                              <p:par>
                                <p:cTn id="51" presetID="22" presetClass="entr" presetSubtype="1" fill="hold" grpId="0" nodeType="clickEffect">
                                  <p:stCondLst>
                                    <p:cond delay="0"/>
                                  </p:stCondLst>
                                  <p:childTnLst>
                                    <p:set>
                                      <p:cBhvr>
                                        <p:cTn id="52" dur="1" fill="hold">
                                          <p:stCondLst>
                                            <p:cond delay="0"/>
                                          </p:stCondLst>
                                        </p:cTn>
                                        <p:tgtEl>
                                          <p:spTgt spid="18"/>
                                        </p:tgtEl>
                                        <p:attrNameLst>
                                          <p:attrName>style.visibility</p:attrName>
                                        </p:attrNameLst>
                                      </p:cBhvr>
                                      <p:to>
                                        <p:strVal val="visible"/>
                                      </p:to>
                                    </p:set>
                                    <p:animEffect transition="in" filter="wipe(up)">
                                      <p:cBhvr>
                                        <p:cTn id="53" dur="500"/>
                                        <p:tgtEl>
                                          <p:spTgt spid="18"/>
                                        </p:tgtEl>
                                      </p:cBhvr>
                                    </p:animEffect>
                                  </p:childTnLst>
                                </p:cTn>
                              </p:par>
                            </p:childTnLst>
                          </p:cTn>
                        </p:par>
                        <p:par>
                          <p:cTn id="54" fill="hold" nodeType="afterGroup">
                            <p:stCondLst>
                              <p:cond delay="500"/>
                            </p:stCondLst>
                            <p:childTnLst>
                              <p:par>
                                <p:cTn id="55" presetID="22" presetClass="entr" presetSubtype="1" fill="hold" nodeType="afterEffect">
                                  <p:stCondLst>
                                    <p:cond delay="0"/>
                                  </p:stCondLst>
                                  <p:childTnLst>
                                    <p:set>
                                      <p:cBhvr>
                                        <p:cTn id="56" dur="1" fill="hold">
                                          <p:stCondLst>
                                            <p:cond delay="0"/>
                                          </p:stCondLst>
                                        </p:cTn>
                                        <p:tgtEl>
                                          <p:spTgt spid="6"/>
                                        </p:tgtEl>
                                        <p:attrNameLst>
                                          <p:attrName>style.visibility</p:attrName>
                                        </p:attrNameLst>
                                      </p:cBhvr>
                                      <p:to>
                                        <p:strVal val="visible"/>
                                      </p:to>
                                    </p:set>
                                    <p:animEffect transition="in" filter="wipe(up)">
                                      <p:cBhvr>
                                        <p:cTn id="57" dur="500"/>
                                        <p:tgtEl>
                                          <p:spTgt spid="6"/>
                                        </p:tgtEl>
                                      </p:cBhvr>
                                    </p:animEffect>
                                  </p:childTnLst>
                                </p:cTn>
                              </p:par>
                            </p:childTnLst>
                          </p:cTn>
                        </p:par>
                        <p:par>
                          <p:cTn id="58" fill="hold" nodeType="afterGroup">
                            <p:stCondLst>
                              <p:cond delay="1000"/>
                            </p:stCondLst>
                            <p:childTnLst>
                              <p:par>
                                <p:cTn id="59" presetID="10" presetClass="entr" presetSubtype="0" fill="hold" nodeType="afterEffect">
                                  <p:stCondLst>
                                    <p:cond delay="0"/>
                                  </p:stCondLst>
                                  <p:childTnLst>
                                    <p:set>
                                      <p:cBhvr>
                                        <p:cTn id="60" dur="1" fill="hold">
                                          <p:stCondLst>
                                            <p:cond delay="0"/>
                                          </p:stCondLst>
                                        </p:cTn>
                                        <p:tgtEl>
                                          <p:spTgt spid="10"/>
                                        </p:tgtEl>
                                        <p:attrNameLst>
                                          <p:attrName>style.visibility</p:attrName>
                                        </p:attrNameLst>
                                      </p:cBhvr>
                                      <p:to>
                                        <p:strVal val="visible"/>
                                      </p:to>
                                    </p:set>
                                    <p:animEffect transition="in" filter="fade">
                                      <p:cBhvr>
                                        <p:cTn id="61"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6" grpId="0" animBg="1"/>
      <p:bldP spid="17" grpId="0" animBg="1"/>
      <p:bldP spid="18"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 name="Picture 26"/>
          <p:cNvPicPr>
            <a:picLocks noChangeAspect="1"/>
          </p:cNvPicPr>
          <p:nvPr/>
        </p:nvPicPr>
        <p:blipFill>
          <a:blip r:embed="rId3">
            <a:extLst/>
          </a:blip>
          <a:stretch>
            <a:fillRect/>
          </a:stretch>
        </p:blipFill>
        <p:spPr>
          <a:xfrm>
            <a:off x="97136" y="3474864"/>
            <a:ext cx="4392614" cy="3261360"/>
          </a:xfrm>
          <a:prstGeom prst="roundRect">
            <a:avLst>
              <a:gd name="adj" fmla="val 11111"/>
            </a:avLst>
          </a:prstGeom>
          <a:ln w="190500" cap="rnd">
            <a:solidFill>
              <a:srgbClr val="C8C6BD"/>
            </a:solidFill>
            <a:prstDash val="solid"/>
          </a:ln>
          <a:effectLst>
            <a:outerShdw blurRad="101600" dist="50800" dir="7200000" algn="tl" rotWithShape="0">
              <a:srgbClr val="000000">
                <a:alpha val="45000"/>
              </a:srgbClr>
            </a:outerShdw>
          </a:effectLst>
          <a:scene3d>
            <a:camera prst="perspectiveFront" fov="5400000"/>
            <a:lightRig rig="threePt" dir="t">
              <a:rot lat="0" lon="0" rev="19200000"/>
            </a:lightRig>
          </a:scene3d>
          <a:sp3d extrusionH="25400">
            <a:bevelT w="304800" h="152400" prst="hardEdge"/>
            <a:extrusionClr>
              <a:srgbClr val="FFFFFF"/>
            </a:extrusionClr>
          </a:sp3d>
        </p:spPr>
      </p:pic>
      <p:pic>
        <p:nvPicPr>
          <p:cNvPr id="21" name="Picture 17"/>
          <p:cNvPicPr>
            <a:picLocks noChangeAspect="1" noChangeArrowheads="1"/>
          </p:cNvPicPr>
          <p:nvPr/>
        </p:nvPicPr>
        <p:blipFill>
          <a:blip r:embed="rId4">
            <a:extLst/>
          </a:blip>
          <a:srcRect/>
          <a:stretch>
            <a:fillRect/>
          </a:stretch>
        </p:blipFill>
        <p:spPr bwMode="auto">
          <a:xfrm>
            <a:off x="92556" y="68580"/>
            <a:ext cx="4441344" cy="3242168"/>
          </a:xfrm>
          <a:prstGeom prst="roundRect">
            <a:avLst>
              <a:gd name="adj" fmla="val 11111"/>
            </a:avLst>
          </a:prstGeom>
          <a:ln w="190500" cap="rnd">
            <a:solidFill>
              <a:srgbClr val="C8C6BD"/>
            </a:solidFill>
            <a:prstDash val="solid"/>
          </a:ln>
          <a:effectLst>
            <a:outerShdw blurRad="101600" dist="50800" dir="7200000" algn="tl" rotWithShape="0">
              <a:srgbClr val="000000">
                <a:alpha val="45000"/>
              </a:srgbClr>
            </a:outerShdw>
          </a:effectLst>
          <a:scene3d>
            <a:camera prst="perspectiveFront" fov="5400000"/>
            <a:lightRig rig="threePt" dir="t">
              <a:rot lat="0" lon="0" rev="19200000"/>
            </a:lightRig>
          </a:scene3d>
          <a:sp3d extrusionH="25400">
            <a:bevelT w="304800" h="152400" prst="hardEdge"/>
            <a:extrusionClr>
              <a:srgbClr val="FFFFFF"/>
            </a:extrusionClr>
          </a:sp3d>
          <a:extLst/>
        </p:spPr>
      </p:pic>
      <p:pic>
        <p:nvPicPr>
          <p:cNvPr id="22" name="Picture 21"/>
          <p:cNvPicPr>
            <a:picLocks noChangeAspect="1"/>
          </p:cNvPicPr>
          <p:nvPr/>
        </p:nvPicPr>
        <p:blipFill>
          <a:blip r:embed="rId5" cstate="print">
            <a:extLst/>
          </a:blip>
          <a:stretch>
            <a:fillRect/>
          </a:stretch>
        </p:blipFill>
        <p:spPr>
          <a:xfrm>
            <a:off x="4658403" y="68580"/>
            <a:ext cx="4377843" cy="3283383"/>
          </a:xfrm>
          <a:prstGeom prst="roundRect">
            <a:avLst>
              <a:gd name="adj" fmla="val 11111"/>
            </a:avLst>
          </a:prstGeom>
          <a:ln w="190500" cap="rnd">
            <a:solidFill>
              <a:srgbClr val="C8C6BD"/>
            </a:solidFill>
            <a:prstDash val="solid"/>
          </a:ln>
          <a:effectLst>
            <a:outerShdw blurRad="101600" dist="50800" dir="7200000" algn="tl" rotWithShape="0">
              <a:srgbClr val="000000">
                <a:alpha val="45000"/>
              </a:srgbClr>
            </a:outerShdw>
          </a:effectLst>
          <a:scene3d>
            <a:camera prst="perspectiveFront" fov="5400000"/>
            <a:lightRig rig="threePt" dir="t">
              <a:rot lat="0" lon="0" rev="19200000"/>
            </a:lightRig>
          </a:scene3d>
          <a:sp3d extrusionH="25400">
            <a:bevelT w="304800" h="152400" prst="hardEdge"/>
            <a:extrusionClr>
              <a:srgbClr val="FFFFFF"/>
            </a:extrusionClr>
          </a:sp3d>
        </p:spPr>
      </p:pic>
      <p:sp>
        <p:nvSpPr>
          <p:cNvPr id="23" name="Rounded Rectangle 22"/>
          <p:cNvSpPr/>
          <p:nvPr/>
        </p:nvSpPr>
        <p:spPr>
          <a:xfrm>
            <a:off x="323528" y="260648"/>
            <a:ext cx="1512168" cy="338554"/>
          </a:xfrm>
          <a:prstGeom prst="roundRect">
            <a:avLst/>
          </a:prstGeom>
          <a:solidFill>
            <a:srgbClr val="0000FF"/>
          </a:solidFill>
          <a:ln>
            <a:noFill/>
          </a:ln>
          <a:effectLst>
            <a:glow rad="228600">
              <a:schemeClr val="accent1">
                <a:satMod val="175000"/>
                <a:alpha val="40000"/>
              </a:schemeClr>
            </a:glow>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1600">
                <a:solidFill>
                  <a:schemeClr val="bg1"/>
                </a:solidFill>
              </a:rPr>
              <a:t>Thảo Cẩm Viên</a:t>
            </a:r>
            <a:endParaRPr lang="vi-VN" sz="1600">
              <a:solidFill>
                <a:schemeClr val="bg1"/>
              </a:solidFill>
            </a:endParaRPr>
          </a:p>
        </p:txBody>
      </p:sp>
      <p:sp>
        <p:nvSpPr>
          <p:cNvPr id="24" name="Rounded Rectangle 23"/>
          <p:cNvSpPr/>
          <p:nvPr/>
        </p:nvSpPr>
        <p:spPr>
          <a:xfrm>
            <a:off x="7713953" y="260648"/>
            <a:ext cx="1080120" cy="338554"/>
          </a:xfrm>
          <a:prstGeom prst="roundRect">
            <a:avLst/>
          </a:prstGeom>
          <a:solidFill>
            <a:srgbClr val="0000FF"/>
          </a:solidFill>
          <a:ln>
            <a:noFill/>
          </a:ln>
          <a:effectLst>
            <a:glow rad="228600">
              <a:schemeClr val="accent1">
                <a:satMod val="175000"/>
                <a:alpha val="40000"/>
              </a:schemeClr>
            </a:glow>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1600">
                <a:solidFill>
                  <a:schemeClr val="bg1"/>
                </a:solidFill>
              </a:rPr>
              <a:t>Suối Tiên</a:t>
            </a:r>
            <a:endParaRPr lang="vi-VN" sz="1600">
              <a:solidFill>
                <a:schemeClr val="bg1"/>
              </a:solidFill>
            </a:endParaRPr>
          </a:p>
        </p:txBody>
      </p:sp>
      <p:pic>
        <p:nvPicPr>
          <p:cNvPr id="25" name="Picture 24"/>
          <p:cNvPicPr>
            <a:picLocks noChangeAspect="1"/>
          </p:cNvPicPr>
          <p:nvPr/>
        </p:nvPicPr>
        <p:blipFill>
          <a:blip r:embed="rId6">
            <a:extLst/>
          </a:blip>
          <a:stretch>
            <a:fillRect/>
          </a:stretch>
        </p:blipFill>
        <p:spPr>
          <a:xfrm>
            <a:off x="4633547" y="3490104"/>
            <a:ext cx="4427557" cy="3246120"/>
          </a:xfrm>
          <a:prstGeom prst="roundRect">
            <a:avLst>
              <a:gd name="adj" fmla="val 11111"/>
            </a:avLst>
          </a:prstGeom>
          <a:ln w="190500" cap="rnd">
            <a:solidFill>
              <a:srgbClr val="C8C6BD"/>
            </a:solidFill>
            <a:prstDash val="solid"/>
          </a:ln>
          <a:effectLst>
            <a:outerShdw blurRad="101600" dist="50800" dir="7200000" algn="tl" rotWithShape="0">
              <a:srgbClr val="000000">
                <a:alpha val="45000"/>
              </a:srgbClr>
            </a:outerShdw>
          </a:effectLst>
          <a:scene3d>
            <a:camera prst="perspectiveFront" fov="5400000"/>
            <a:lightRig rig="threePt" dir="t">
              <a:rot lat="0" lon="0" rev="19200000"/>
            </a:lightRig>
          </a:scene3d>
          <a:sp3d extrusionH="25400">
            <a:bevelT w="304800" h="152400" prst="hardEdge"/>
            <a:extrusionClr>
              <a:srgbClr val="FFFFFF"/>
            </a:extrusionClr>
          </a:sp3d>
        </p:spPr>
      </p:pic>
      <p:sp>
        <p:nvSpPr>
          <p:cNvPr id="26" name="Rounded Rectangle 25"/>
          <p:cNvSpPr/>
          <p:nvPr/>
        </p:nvSpPr>
        <p:spPr>
          <a:xfrm>
            <a:off x="7137889" y="6202452"/>
            <a:ext cx="1656184" cy="338554"/>
          </a:xfrm>
          <a:prstGeom prst="roundRect">
            <a:avLst/>
          </a:prstGeom>
          <a:solidFill>
            <a:srgbClr val="0000FF"/>
          </a:solidFill>
          <a:ln>
            <a:noFill/>
          </a:ln>
          <a:effectLst>
            <a:glow rad="228600">
              <a:schemeClr val="accent1">
                <a:satMod val="175000"/>
                <a:alpha val="40000"/>
              </a:schemeClr>
            </a:glow>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1600">
                <a:solidFill>
                  <a:schemeClr val="bg1"/>
                </a:solidFill>
              </a:rPr>
              <a:t>Nhà hoa ôn đới</a:t>
            </a:r>
            <a:endParaRPr lang="vi-VN" sz="1600">
              <a:solidFill>
                <a:schemeClr val="bg1"/>
              </a:solidFill>
            </a:endParaRPr>
          </a:p>
        </p:txBody>
      </p:sp>
      <p:sp>
        <p:nvSpPr>
          <p:cNvPr id="14" name="Right Arrow 13"/>
          <p:cNvSpPr/>
          <p:nvPr/>
        </p:nvSpPr>
        <p:spPr>
          <a:xfrm rot="19577196">
            <a:off x="5218113" y="2457450"/>
            <a:ext cx="508000" cy="576263"/>
          </a:xfrm>
          <a:prstGeom prst="right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vi-VN"/>
          </a:p>
        </p:txBody>
      </p:sp>
      <p:sp>
        <p:nvSpPr>
          <p:cNvPr id="16" name="Right Arrow 15"/>
          <p:cNvSpPr/>
          <p:nvPr/>
        </p:nvSpPr>
        <p:spPr>
          <a:xfrm rot="13420641">
            <a:off x="3476625" y="2454275"/>
            <a:ext cx="508000" cy="576263"/>
          </a:xfrm>
          <a:prstGeom prst="right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vi-VN"/>
          </a:p>
        </p:txBody>
      </p:sp>
      <p:sp>
        <p:nvSpPr>
          <p:cNvPr id="17" name="Right Arrow 16"/>
          <p:cNvSpPr/>
          <p:nvPr/>
        </p:nvSpPr>
        <p:spPr>
          <a:xfrm rot="8408712">
            <a:off x="3473450" y="4025900"/>
            <a:ext cx="508000" cy="576263"/>
          </a:xfrm>
          <a:prstGeom prst="right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vi-VN"/>
          </a:p>
        </p:txBody>
      </p:sp>
      <p:sp>
        <p:nvSpPr>
          <p:cNvPr id="18" name="Right Arrow 17"/>
          <p:cNvSpPr/>
          <p:nvPr/>
        </p:nvSpPr>
        <p:spPr>
          <a:xfrm rot="2484396">
            <a:off x="5170488" y="4024313"/>
            <a:ext cx="508000" cy="576262"/>
          </a:xfrm>
          <a:prstGeom prst="right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vi-VN"/>
          </a:p>
        </p:txBody>
      </p:sp>
      <p:sp>
        <p:nvSpPr>
          <p:cNvPr id="15" name="Rectangle 14"/>
          <p:cNvSpPr/>
          <p:nvPr/>
        </p:nvSpPr>
        <p:spPr>
          <a:xfrm>
            <a:off x="3946491" y="2924944"/>
            <a:ext cx="1242138" cy="1152128"/>
          </a:xfrm>
          <a:prstGeom prst="rect">
            <a:avLst/>
          </a:prstGeom>
          <a:solidFill>
            <a:schemeClr val="accent2"/>
          </a:solidFill>
          <a:ln>
            <a:noFill/>
          </a:ln>
          <a:effectLst>
            <a:glow rad="228600">
              <a:schemeClr val="accent2">
                <a:satMod val="175000"/>
                <a:alpha val="40000"/>
              </a:schemeClr>
            </a:glow>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b="1">
                <a:solidFill>
                  <a:srgbClr val="FFFF00"/>
                </a:solidFill>
              </a:rPr>
              <a:t>NHIỀU KHU VUI CHƠI LỚN</a:t>
            </a:r>
            <a:endParaRPr lang="vi-VN" b="1">
              <a:solidFill>
                <a:srgbClr val="FFFF00"/>
              </a:solidFill>
            </a:endParaRPr>
          </a:p>
        </p:txBody>
      </p:sp>
      <p:sp>
        <p:nvSpPr>
          <p:cNvPr id="28" name="Rounded Rectangle 27"/>
          <p:cNvSpPr/>
          <p:nvPr/>
        </p:nvSpPr>
        <p:spPr>
          <a:xfrm>
            <a:off x="357064" y="6202452"/>
            <a:ext cx="1008112" cy="338554"/>
          </a:xfrm>
          <a:prstGeom prst="roundRect">
            <a:avLst/>
          </a:prstGeom>
          <a:solidFill>
            <a:srgbClr val="0000FF"/>
          </a:solidFill>
          <a:ln>
            <a:noFill/>
          </a:ln>
          <a:effectLst>
            <a:glow rad="228600">
              <a:schemeClr val="accent1">
                <a:satMod val="175000"/>
                <a:alpha val="40000"/>
              </a:schemeClr>
            </a:glow>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1600">
                <a:solidFill>
                  <a:schemeClr val="bg1"/>
                </a:solidFill>
              </a:rPr>
              <a:t>Đầm Sen</a:t>
            </a:r>
            <a:endParaRPr lang="vi-VN" sz="1600">
              <a:solidFill>
                <a:schemeClr val="bg1"/>
              </a:solidFill>
            </a:endParaRPr>
          </a:p>
        </p:txBody>
      </p:sp>
      <p:pic>
        <p:nvPicPr>
          <p:cNvPr id="29" name="Picture 28"/>
          <p:cNvPicPr>
            <a:picLocks noChangeAspect="1"/>
          </p:cNvPicPr>
          <p:nvPr/>
        </p:nvPicPr>
        <p:blipFill>
          <a:blip r:embed="rId6"/>
          <a:stretch>
            <a:fillRect/>
          </a:stretch>
        </p:blipFill>
        <p:spPr>
          <a:xfrm>
            <a:off x="323850" y="223838"/>
            <a:ext cx="8470900" cy="6210300"/>
          </a:xfrm>
          <a:prstGeom prst="rect">
            <a:avLst/>
          </a:prstGeom>
          <a:solidFill>
            <a:srgbClr val="000000">
              <a:shade val="95000"/>
            </a:srgbClr>
          </a:solidFill>
          <a:ln w="444500" cap="sq">
            <a:solidFill>
              <a:srgbClr val="000000"/>
            </a:solidFill>
            <a:miter lim="800000"/>
          </a:ln>
          <a:effectLst>
            <a:outerShdw blurRad="254000" dist="190500" dir="2700000" sy="90000" algn="bl" rotWithShape="0">
              <a:srgbClr val="000000">
                <a:alpha val="40000"/>
              </a:srgbClr>
            </a:outerShdw>
          </a:effectLst>
        </p:spPr>
      </p:pic>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3" presetClass="entr" presetSubtype="16" fill="hold" nodeType="withEffect">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cBhvr>
                                        <p:cTn id="7" dur="500" fill="hold"/>
                                        <p:tgtEl>
                                          <p:spTgt spid="15"/>
                                        </p:tgtEl>
                                        <p:attrNameLst>
                                          <p:attrName>ppt_w</p:attrName>
                                        </p:attrNameLst>
                                      </p:cBhvr>
                                      <p:tavLst>
                                        <p:tav tm="0">
                                          <p:val>
                                            <p:fltVal val="0"/>
                                          </p:val>
                                        </p:tav>
                                        <p:tav tm="100000">
                                          <p:val>
                                            <p:strVal val="#ppt_w"/>
                                          </p:val>
                                        </p:tav>
                                      </p:tavLst>
                                    </p:anim>
                                    <p:anim calcmode="lin" valueType="num">
                                      <p:cBhvr>
                                        <p:cTn id="8" dur="500" fill="hold"/>
                                        <p:tgtEl>
                                          <p:spTgt spid="15"/>
                                        </p:tgtEl>
                                        <p:attrNameLst>
                                          <p:attrName>ppt_h</p:attrName>
                                        </p:attrNameLst>
                                      </p:cBhvr>
                                      <p:tavLst>
                                        <p:tav tm="0">
                                          <p:val>
                                            <p:fltVal val="0"/>
                                          </p:val>
                                        </p:tav>
                                        <p:tav tm="100000">
                                          <p:val>
                                            <p:strVal val="#ppt_h"/>
                                          </p:val>
                                        </p:tav>
                                      </p:tavLst>
                                    </p:anim>
                                    <p:animEffect transition="in" filter="fade">
                                      <p:cBhvr>
                                        <p:cTn id="9" dur="500"/>
                                        <p:tgtEl>
                                          <p:spTgt spid="15"/>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22" presetClass="entr" presetSubtype="4" fill="hold" grpId="0" nodeType="clickEffect">
                                  <p:stCondLst>
                                    <p:cond delay="0"/>
                                  </p:stCondLst>
                                  <p:childTnLst>
                                    <p:set>
                                      <p:cBhvr>
                                        <p:cTn id="13" dur="1" fill="hold">
                                          <p:stCondLst>
                                            <p:cond delay="0"/>
                                          </p:stCondLst>
                                        </p:cTn>
                                        <p:tgtEl>
                                          <p:spTgt spid="16"/>
                                        </p:tgtEl>
                                        <p:attrNameLst>
                                          <p:attrName>style.visibility</p:attrName>
                                        </p:attrNameLst>
                                      </p:cBhvr>
                                      <p:to>
                                        <p:strVal val="visible"/>
                                      </p:to>
                                    </p:set>
                                    <p:animEffect transition="in" filter="wipe(down)">
                                      <p:cBhvr>
                                        <p:cTn id="14" dur="500"/>
                                        <p:tgtEl>
                                          <p:spTgt spid="16"/>
                                        </p:tgtEl>
                                      </p:cBhvr>
                                    </p:animEffect>
                                  </p:childTnLst>
                                </p:cTn>
                              </p:par>
                            </p:childTnLst>
                          </p:cTn>
                        </p:par>
                        <p:par>
                          <p:cTn id="15" fill="hold" nodeType="afterGroup">
                            <p:stCondLst>
                              <p:cond delay="500"/>
                            </p:stCondLst>
                            <p:childTnLst>
                              <p:par>
                                <p:cTn id="16" presetID="22" presetClass="entr" presetSubtype="4" fill="hold" nodeType="afterEffect">
                                  <p:stCondLst>
                                    <p:cond delay="0"/>
                                  </p:stCondLst>
                                  <p:childTnLst>
                                    <p:set>
                                      <p:cBhvr>
                                        <p:cTn id="17" dur="1" fill="hold">
                                          <p:stCondLst>
                                            <p:cond delay="0"/>
                                          </p:stCondLst>
                                        </p:cTn>
                                        <p:tgtEl>
                                          <p:spTgt spid="21"/>
                                        </p:tgtEl>
                                        <p:attrNameLst>
                                          <p:attrName>style.visibility</p:attrName>
                                        </p:attrNameLst>
                                      </p:cBhvr>
                                      <p:to>
                                        <p:strVal val="visible"/>
                                      </p:to>
                                    </p:set>
                                    <p:animEffect transition="in" filter="wipe(down)">
                                      <p:cBhvr>
                                        <p:cTn id="18" dur="1000"/>
                                        <p:tgtEl>
                                          <p:spTgt spid="21"/>
                                        </p:tgtEl>
                                      </p:cBhvr>
                                    </p:animEffect>
                                  </p:childTnLst>
                                </p:cTn>
                              </p:par>
                            </p:childTnLst>
                          </p:cTn>
                        </p:par>
                        <p:par>
                          <p:cTn id="19" fill="hold" nodeType="afterGroup">
                            <p:stCondLst>
                              <p:cond delay="1500"/>
                            </p:stCondLst>
                            <p:childTnLst>
                              <p:par>
                                <p:cTn id="20" presetID="10" presetClass="entr" presetSubtype="0" fill="hold" nodeType="afterEffect">
                                  <p:stCondLst>
                                    <p:cond delay="0"/>
                                  </p:stCondLst>
                                  <p:childTnLst>
                                    <p:set>
                                      <p:cBhvr>
                                        <p:cTn id="21" dur="1" fill="hold">
                                          <p:stCondLst>
                                            <p:cond delay="0"/>
                                          </p:stCondLst>
                                        </p:cTn>
                                        <p:tgtEl>
                                          <p:spTgt spid="23"/>
                                        </p:tgtEl>
                                        <p:attrNameLst>
                                          <p:attrName>style.visibility</p:attrName>
                                        </p:attrNameLst>
                                      </p:cBhvr>
                                      <p:to>
                                        <p:strVal val="visible"/>
                                      </p:to>
                                    </p:set>
                                    <p:animEffect transition="in" filter="fade">
                                      <p:cBhvr>
                                        <p:cTn id="22" dur="500"/>
                                        <p:tgtEl>
                                          <p:spTgt spid="23"/>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wipe(down)">
                                      <p:cBhvr>
                                        <p:cTn id="27" dur="500"/>
                                        <p:tgtEl>
                                          <p:spTgt spid="14"/>
                                        </p:tgtEl>
                                      </p:cBhvr>
                                    </p:animEffect>
                                  </p:childTnLst>
                                </p:cTn>
                              </p:par>
                            </p:childTnLst>
                          </p:cTn>
                        </p:par>
                        <p:par>
                          <p:cTn id="28" fill="hold" nodeType="afterGroup">
                            <p:stCondLst>
                              <p:cond delay="500"/>
                            </p:stCondLst>
                            <p:childTnLst>
                              <p:par>
                                <p:cTn id="29" presetID="22" presetClass="entr" presetSubtype="4" fill="hold" nodeType="afterEffect">
                                  <p:stCondLst>
                                    <p:cond delay="0"/>
                                  </p:stCondLst>
                                  <p:childTnLst>
                                    <p:set>
                                      <p:cBhvr>
                                        <p:cTn id="30" dur="1" fill="hold">
                                          <p:stCondLst>
                                            <p:cond delay="0"/>
                                          </p:stCondLst>
                                        </p:cTn>
                                        <p:tgtEl>
                                          <p:spTgt spid="22"/>
                                        </p:tgtEl>
                                        <p:attrNameLst>
                                          <p:attrName>style.visibility</p:attrName>
                                        </p:attrNameLst>
                                      </p:cBhvr>
                                      <p:to>
                                        <p:strVal val="visible"/>
                                      </p:to>
                                    </p:set>
                                    <p:animEffect transition="in" filter="wipe(down)">
                                      <p:cBhvr>
                                        <p:cTn id="31" dur="1000"/>
                                        <p:tgtEl>
                                          <p:spTgt spid="22"/>
                                        </p:tgtEl>
                                      </p:cBhvr>
                                    </p:animEffect>
                                  </p:childTnLst>
                                </p:cTn>
                              </p:par>
                            </p:childTnLst>
                          </p:cTn>
                        </p:par>
                        <p:par>
                          <p:cTn id="32" fill="hold" nodeType="afterGroup">
                            <p:stCondLst>
                              <p:cond delay="1500"/>
                            </p:stCondLst>
                            <p:childTnLst>
                              <p:par>
                                <p:cTn id="33" presetID="10" presetClass="entr" presetSubtype="0" fill="hold" nodeType="afterEffect">
                                  <p:stCondLst>
                                    <p:cond delay="0"/>
                                  </p:stCondLst>
                                  <p:childTnLst>
                                    <p:set>
                                      <p:cBhvr>
                                        <p:cTn id="34" dur="1" fill="hold">
                                          <p:stCondLst>
                                            <p:cond delay="0"/>
                                          </p:stCondLst>
                                        </p:cTn>
                                        <p:tgtEl>
                                          <p:spTgt spid="24"/>
                                        </p:tgtEl>
                                        <p:attrNameLst>
                                          <p:attrName>style.visibility</p:attrName>
                                        </p:attrNameLst>
                                      </p:cBhvr>
                                      <p:to>
                                        <p:strVal val="visible"/>
                                      </p:to>
                                    </p:set>
                                    <p:animEffect transition="in" filter="fade">
                                      <p:cBhvr>
                                        <p:cTn id="35" dur="500"/>
                                        <p:tgtEl>
                                          <p:spTgt spid="24"/>
                                        </p:tgtEl>
                                      </p:cBhvr>
                                    </p:animEffect>
                                  </p:childTnLst>
                                </p:cTn>
                              </p:par>
                            </p:childTnLst>
                          </p:cTn>
                        </p:par>
                      </p:childTnLst>
                    </p:cTn>
                  </p:par>
                  <p:par>
                    <p:cTn id="36" fill="hold" nodeType="clickPar">
                      <p:stCondLst>
                        <p:cond delay="indefinite"/>
                      </p:stCondLst>
                      <p:childTnLst>
                        <p:par>
                          <p:cTn id="37" fill="hold" nodeType="withGroup">
                            <p:stCondLst>
                              <p:cond delay="0"/>
                            </p:stCondLst>
                            <p:childTnLst>
                              <p:par>
                                <p:cTn id="38" presetID="22" presetClass="entr" presetSubtype="1" fill="hold" grpId="0" nodeType="clickEffect">
                                  <p:stCondLst>
                                    <p:cond delay="0"/>
                                  </p:stCondLst>
                                  <p:childTnLst>
                                    <p:set>
                                      <p:cBhvr>
                                        <p:cTn id="39" dur="1" fill="hold">
                                          <p:stCondLst>
                                            <p:cond delay="0"/>
                                          </p:stCondLst>
                                        </p:cTn>
                                        <p:tgtEl>
                                          <p:spTgt spid="17"/>
                                        </p:tgtEl>
                                        <p:attrNameLst>
                                          <p:attrName>style.visibility</p:attrName>
                                        </p:attrNameLst>
                                      </p:cBhvr>
                                      <p:to>
                                        <p:strVal val="visible"/>
                                      </p:to>
                                    </p:set>
                                    <p:animEffect transition="in" filter="wipe(up)">
                                      <p:cBhvr>
                                        <p:cTn id="40" dur="500"/>
                                        <p:tgtEl>
                                          <p:spTgt spid="17"/>
                                        </p:tgtEl>
                                      </p:cBhvr>
                                    </p:animEffect>
                                  </p:childTnLst>
                                </p:cTn>
                              </p:par>
                            </p:childTnLst>
                          </p:cTn>
                        </p:par>
                        <p:par>
                          <p:cTn id="41" fill="hold" nodeType="afterGroup">
                            <p:stCondLst>
                              <p:cond delay="500"/>
                            </p:stCondLst>
                            <p:childTnLst>
                              <p:par>
                                <p:cTn id="42" presetID="22" presetClass="entr" presetSubtype="1" fill="hold" nodeType="afterEffect">
                                  <p:stCondLst>
                                    <p:cond delay="0"/>
                                  </p:stCondLst>
                                  <p:childTnLst>
                                    <p:set>
                                      <p:cBhvr>
                                        <p:cTn id="43" dur="1" fill="hold">
                                          <p:stCondLst>
                                            <p:cond delay="0"/>
                                          </p:stCondLst>
                                        </p:cTn>
                                        <p:tgtEl>
                                          <p:spTgt spid="27"/>
                                        </p:tgtEl>
                                        <p:attrNameLst>
                                          <p:attrName>style.visibility</p:attrName>
                                        </p:attrNameLst>
                                      </p:cBhvr>
                                      <p:to>
                                        <p:strVal val="visible"/>
                                      </p:to>
                                    </p:set>
                                    <p:animEffect transition="in" filter="wipe(up)">
                                      <p:cBhvr>
                                        <p:cTn id="44" dur="1000"/>
                                        <p:tgtEl>
                                          <p:spTgt spid="27"/>
                                        </p:tgtEl>
                                      </p:cBhvr>
                                    </p:animEffect>
                                  </p:childTnLst>
                                </p:cTn>
                              </p:par>
                            </p:childTnLst>
                          </p:cTn>
                        </p:par>
                        <p:par>
                          <p:cTn id="45" fill="hold" nodeType="afterGroup">
                            <p:stCondLst>
                              <p:cond delay="1500"/>
                            </p:stCondLst>
                            <p:childTnLst>
                              <p:par>
                                <p:cTn id="46" presetID="10" presetClass="entr" presetSubtype="0" fill="hold" nodeType="afterEffect">
                                  <p:stCondLst>
                                    <p:cond delay="0"/>
                                  </p:stCondLst>
                                  <p:childTnLst>
                                    <p:set>
                                      <p:cBhvr>
                                        <p:cTn id="47" dur="1" fill="hold">
                                          <p:stCondLst>
                                            <p:cond delay="0"/>
                                          </p:stCondLst>
                                        </p:cTn>
                                        <p:tgtEl>
                                          <p:spTgt spid="28"/>
                                        </p:tgtEl>
                                        <p:attrNameLst>
                                          <p:attrName>style.visibility</p:attrName>
                                        </p:attrNameLst>
                                      </p:cBhvr>
                                      <p:to>
                                        <p:strVal val="visible"/>
                                      </p:to>
                                    </p:set>
                                    <p:animEffect transition="in" filter="fade">
                                      <p:cBhvr>
                                        <p:cTn id="48" dur="500"/>
                                        <p:tgtEl>
                                          <p:spTgt spid="28"/>
                                        </p:tgtEl>
                                      </p:cBhvr>
                                    </p:animEffect>
                                  </p:childTnLst>
                                </p:cTn>
                              </p:par>
                            </p:childTnLst>
                          </p:cTn>
                        </p:par>
                      </p:childTnLst>
                    </p:cTn>
                  </p:par>
                  <p:par>
                    <p:cTn id="49" fill="hold" nodeType="clickPar">
                      <p:stCondLst>
                        <p:cond delay="indefinite"/>
                      </p:stCondLst>
                      <p:childTnLst>
                        <p:par>
                          <p:cTn id="50" fill="hold" nodeType="withGroup">
                            <p:stCondLst>
                              <p:cond delay="0"/>
                            </p:stCondLst>
                            <p:childTnLst>
                              <p:par>
                                <p:cTn id="51" presetID="22" presetClass="entr" presetSubtype="1" fill="hold" grpId="0" nodeType="clickEffect">
                                  <p:stCondLst>
                                    <p:cond delay="0"/>
                                  </p:stCondLst>
                                  <p:childTnLst>
                                    <p:set>
                                      <p:cBhvr>
                                        <p:cTn id="52" dur="1" fill="hold">
                                          <p:stCondLst>
                                            <p:cond delay="0"/>
                                          </p:stCondLst>
                                        </p:cTn>
                                        <p:tgtEl>
                                          <p:spTgt spid="18"/>
                                        </p:tgtEl>
                                        <p:attrNameLst>
                                          <p:attrName>style.visibility</p:attrName>
                                        </p:attrNameLst>
                                      </p:cBhvr>
                                      <p:to>
                                        <p:strVal val="visible"/>
                                      </p:to>
                                    </p:set>
                                    <p:animEffect transition="in" filter="wipe(up)">
                                      <p:cBhvr>
                                        <p:cTn id="53" dur="500"/>
                                        <p:tgtEl>
                                          <p:spTgt spid="18"/>
                                        </p:tgtEl>
                                      </p:cBhvr>
                                    </p:animEffect>
                                  </p:childTnLst>
                                </p:cTn>
                              </p:par>
                            </p:childTnLst>
                          </p:cTn>
                        </p:par>
                        <p:par>
                          <p:cTn id="54" fill="hold" nodeType="afterGroup">
                            <p:stCondLst>
                              <p:cond delay="500"/>
                            </p:stCondLst>
                            <p:childTnLst>
                              <p:par>
                                <p:cTn id="55" presetID="22" presetClass="entr" presetSubtype="1" fill="hold" nodeType="afterEffect">
                                  <p:stCondLst>
                                    <p:cond delay="0"/>
                                  </p:stCondLst>
                                  <p:childTnLst>
                                    <p:set>
                                      <p:cBhvr>
                                        <p:cTn id="56" dur="1" fill="hold">
                                          <p:stCondLst>
                                            <p:cond delay="0"/>
                                          </p:stCondLst>
                                        </p:cTn>
                                        <p:tgtEl>
                                          <p:spTgt spid="25"/>
                                        </p:tgtEl>
                                        <p:attrNameLst>
                                          <p:attrName>style.visibility</p:attrName>
                                        </p:attrNameLst>
                                      </p:cBhvr>
                                      <p:to>
                                        <p:strVal val="visible"/>
                                      </p:to>
                                    </p:set>
                                    <p:animEffect transition="in" filter="wipe(up)">
                                      <p:cBhvr>
                                        <p:cTn id="57" dur="500"/>
                                        <p:tgtEl>
                                          <p:spTgt spid="25"/>
                                        </p:tgtEl>
                                      </p:cBhvr>
                                    </p:animEffect>
                                  </p:childTnLst>
                                </p:cTn>
                              </p:par>
                            </p:childTnLst>
                          </p:cTn>
                        </p:par>
                        <p:par>
                          <p:cTn id="58" fill="hold" nodeType="afterGroup">
                            <p:stCondLst>
                              <p:cond delay="1000"/>
                            </p:stCondLst>
                            <p:childTnLst>
                              <p:par>
                                <p:cTn id="59" presetID="10" presetClass="entr" presetSubtype="0" fill="hold" nodeType="afterEffect">
                                  <p:stCondLst>
                                    <p:cond delay="0"/>
                                  </p:stCondLst>
                                  <p:childTnLst>
                                    <p:set>
                                      <p:cBhvr>
                                        <p:cTn id="60" dur="1" fill="hold">
                                          <p:stCondLst>
                                            <p:cond delay="0"/>
                                          </p:stCondLst>
                                        </p:cTn>
                                        <p:tgtEl>
                                          <p:spTgt spid="26"/>
                                        </p:tgtEl>
                                        <p:attrNameLst>
                                          <p:attrName>style.visibility</p:attrName>
                                        </p:attrNameLst>
                                      </p:cBhvr>
                                      <p:to>
                                        <p:strVal val="visible"/>
                                      </p:to>
                                    </p:set>
                                    <p:animEffect transition="in" filter="fade">
                                      <p:cBhvr>
                                        <p:cTn id="61" dur="500"/>
                                        <p:tgtEl>
                                          <p:spTgt spid="26"/>
                                        </p:tgtEl>
                                      </p:cBhvr>
                                    </p:animEffect>
                                  </p:childTnLst>
                                </p:cTn>
                              </p:par>
                            </p:childTnLst>
                          </p:cTn>
                        </p:par>
                      </p:childTnLst>
                    </p:cTn>
                  </p:par>
                  <p:par>
                    <p:cTn id="62" fill="hold" nodeType="clickPar">
                      <p:stCondLst>
                        <p:cond delay="indefinite"/>
                      </p:stCondLst>
                      <p:childTnLst>
                        <p:par>
                          <p:cTn id="63" fill="hold" nodeType="withGroup">
                            <p:stCondLst>
                              <p:cond delay="0"/>
                            </p:stCondLst>
                            <p:childTnLst>
                              <p:par>
                                <p:cTn id="64" presetID="31" presetClass="entr" presetSubtype="0" fill="hold" nodeType="clickEffect">
                                  <p:stCondLst>
                                    <p:cond delay="0"/>
                                  </p:stCondLst>
                                  <p:childTnLst>
                                    <p:set>
                                      <p:cBhvr>
                                        <p:cTn id="65" dur="1" fill="hold">
                                          <p:stCondLst>
                                            <p:cond delay="0"/>
                                          </p:stCondLst>
                                        </p:cTn>
                                        <p:tgtEl>
                                          <p:spTgt spid="29"/>
                                        </p:tgtEl>
                                        <p:attrNameLst>
                                          <p:attrName>style.visibility</p:attrName>
                                        </p:attrNameLst>
                                      </p:cBhvr>
                                      <p:to>
                                        <p:strVal val="visible"/>
                                      </p:to>
                                    </p:set>
                                    <p:anim calcmode="lin" valueType="num">
                                      <p:cBhvr>
                                        <p:cTn id="66" dur="1000" fill="hold"/>
                                        <p:tgtEl>
                                          <p:spTgt spid="29"/>
                                        </p:tgtEl>
                                        <p:attrNameLst>
                                          <p:attrName>ppt_w</p:attrName>
                                        </p:attrNameLst>
                                      </p:cBhvr>
                                      <p:tavLst>
                                        <p:tav tm="0">
                                          <p:val>
                                            <p:fltVal val="0"/>
                                          </p:val>
                                        </p:tav>
                                        <p:tav tm="100000">
                                          <p:val>
                                            <p:strVal val="#ppt_w"/>
                                          </p:val>
                                        </p:tav>
                                      </p:tavLst>
                                    </p:anim>
                                    <p:anim calcmode="lin" valueType="num">
                                      <p:cBhvr>
                                        <p:cTn id="67" dur="1000" fill="hold"/>
                                        <p:tgtEl>
                                          <p:spTgt spid="29"/>
                                        </p:tgtEl>
                                        <p:attrNameLst>
                                          <p:attrName>ppt_h</p:attrName>
                                        </p:attrNameLst>
                                      </p:cBhvr>
                                      <p:tavLst>
                                        <p:tav tm="0">
                                          <p:val>
                                            <p:fltVal val="0"/>
                                          </p:val>
                                        </p:tav>
                                        <p:tav tm="100000">
                                          <p:val>
                                            <p:strVal val="#ppt_h"/>
                                          </p:val>
                                        </p:tav>
                                      </p:tavLst>
                                    </p:anim>
                                    <p:anim calcmode="lin" valueType="num">
                                      <p:cBhvr>
                                        <p:cTn id="68" dur="1000" fill="hold"/>
                                        <p:tgtEl>
                                          <p:spTgt spid="29"/>
                                        </p:tgtEl>
                                        <p:attrNameLst>
                                          <p:attrName>style.rotation</p:attrName>
                                        </p:attrNameLst>
                                      </p:cBhvr>
                                      <p:tavLst>
                                        <p:tav tm="0">
                                          <p:val>
                                            <p:fltVal val="90"/>
                                          </p:val>
                                        </p:tav>
                                        <p:tav tm="100000">
                                          <p:val>
                                            <p:fltVal val="0"/>
                                          </p:val>
                                        </p:tav>
                                      </p:tavLst>
                                    </p:anim>
                                    <p:animEffect transition="in" filter="fade">
                                      <p:cBhvr>
                                        <p:cTn id="69" dur="10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6" grpId="0" animBg="1"/>
      <p:bldP spid="17" grpId="0" animBg="1"/>
      <p:bldP spid="18"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2"/>
          <p:cNvSpPr>
            <a:spLocks noGrp="1" noChangeArrowheads="1"/>
          </p:cNvSpPr>
          <p:nvPr>
            <p:ph type="title"/>
          </p:nvPr>
        </p:nvSpPr>
        <p:spPr>
          <a:xfrm>
            <a:off x="457200" y="-76200"/>
            <a:ext cx="8229600" cy="1143000"/>
          </a:xfrm>
        </p:spPr>
        <p:txBody>
          <a:bodyPr/>
          <a:lstStyle/>
          <a:p>
            <a:r>
              <a:rPr lang="en-US">
                <a:solidFill>
                  <a:srgbClr val="FF0000"/>
                </a:solidFill>
              </a:rPr>
              <a:t>Mời các em xem đoạn phim</a:t>
            </a:r>
          </a:p>
        </p:txBody>
      </p:sp>
      <p:pic>
        <p:nvPicPr>
          <p:cNvPr id="70660" name="Cho Ben Thanh.mpg">
            <a:hlinkClick r:id="" action="ppaction://media"/>
          </p:cNvPr>
          <p:cNvPicPr>
            <a:picLocks noRot="1" noChangeAspect="1" noChangeArrowheads="1"/>
          </p:cNvPicPr>
          <p:nvPr>
            <p:ph idx="1"/>
            <a:videoFile r:link="rId1"/>
          </p:nvPr>
        </p:nvPicPr>
        <p:blipFill>
          <a:blip r:embed="rId4">
            <a:extLst>
              <a:ext uri="{28A0092B-C50C-407E-A947-70E740481C1C}">
                <a14:useLocalDpi xmlns:a14="http://schemas.microsoft.com/office/drawing/2010/main" val="0"/>
              </a:ext>
            </a:extLst>
          </a:blip>
          <a:srcRect/>
          <a:stretch>
            <a:fillRect/>
          </a:stretch>
        </p:blipFill>
        <p:spPr>
          <a:xfrm>
            <a:off x="990600" y="1066800"/>
            <a:ext cx="7086600" cy="5314950"/>
          </a:xfrm>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mediacall" presetSubtype="0" fill="hold" nodeType="afterEffect">
                                  <p:stCondLst>
                                    <p:cond delay="0"/>
                                  </p:stCondLst>
                                  <p:childTnLst>
                                    <p:cmd type="call" cmd="playFrom(0.0)">
                                      <p:cBhvr>
                                        <p:cTn id="6" dur="234763" fill="hold"/>
                                        <p:tgtEl>
                                          <p:spTgt spid="70660"/>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p:cTn id="7" fill="hold" display="0">
                  <p:stCondLst>
                    <p:cond delay="indefinite"/>
                  </p:stCondLst>
                  <p:endCondLst>
                    <p:cond evt="onNext" delay="0">
                      <p:tgtEl>
                        <p:sldTgt/>
                      </p:tgtEl>
                    </p:cond>
                    <p:cond evt="onPrev" delay="0">
                      <p:tgtEl>
                        <p:sldTgt/>
                      </p:tgtEl>
                    </p:cond>
                  </p:endCondLst>
                </p:cTn>
                <p:tgtEl>
                  <p:spTgt spid="70660"/>
                </p:tgtEl>
              </p:cMediaNode>
            </p:video>
            <p:seq concurrent="1" nextAc="seek">
              <p:cTn id="8" restart="whenNotActive" fill="hold" evtFilter="cancelBubble" nodeType="interactiveSeq">
                <p:stCondLst>
                  <p:cond evt="onClick" delay="0">
                    <p:tgtEl>
                      <p:spTgt spid="70660"/>
                    </p:tgtEl>
                  </p:cond>
                </p:stCondLst>
                <p:endSync evt="end" delay="0">
                  <p:rtn val="all"/>
                </p:endSync>
                <p:childTnLst>
                  <p:par>
                    <p:cTn id="9" fill="hold" nodeType="clickPar">
                      <p:stCondLst>
                        <p:cond delay="0"/>
                      </p:stCondLst>
                      <p:childTnLst>
                        <p:par>
                          <p:cTn id="10" fill="hold" nodeType="withGroup">
                            <p:stCondLst>
                              <p:cond delay="0"/>
                            </p:stCondLst>
                            <p:childTnLst>
                              <p:par>
                                <p:cTn id="11" presetID="2" presetClass="mediacall" presetSubtype="0" fill="hold" nodeType="clickEffect">
                                  <p:stCondLst>
                                    <p:cond delay="0"/>
                                  </p:stCondLst>
                                  <p:childTnLst>
                                    <p:cmd type="call" cmd="togglePause">
                                      <p:cBhvr>
                                        <p:cTn id="12" dur="1" fill="hold"/>
                                        <p:tgtEl>
                                          <p:spTgt spid="70660"/>
                                        </p:tgtEl>
                                      </p:cBhvr>
                                    </p:cmd>
                                  </p:childTnLst>
                                </p:cTn>
                              </p:par>
                            </p:childTnLst>
                          </p:cTn>
                        </p:par>
                      </p:childTnLst>
                    </p:cTn>
                  </p:par>
                </p:childTnLst>
              </p:cTn>
              <p:nextCondLst>
                <p:cond evt="onClick" delay="0">
                  <p:tgtEl>
                    <p:spTgt spid="70660"/>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a:spLocks noChangeArrowheads="1"/>
          </p:cNvSpPr>
          <p:nvPr/>
        </p:nvSpPr>
        <p:spPr bwMode="auto">
          <a:xfrm>
            <a:off x="3581400" y="1295400"/>
            <a:ext cx="19812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en-US" sz="4400" b="1" u="sng">
                <a:solidFill>
                  <a:srgbClr val="FF0000"/>
                </a:solidFill>
                <a:latin typeface="Times New Roman" pitchFamily="18" charset="0"/>
              </a:rPr>
              <a:t>BÀI 21</a:t>
            </a:r>
          </a:p>
        </p:txBody>
      </p:sp>
      <p:sp>
        <p:nvSpPr>
          <p:cNvPr id="5" name="Rectangle 4"/>
          <p:cNvSpPr/>
          <p:nvPr/>
        </p:nvSpPr>
        <p:spPr>
          <a:xfrm>
            <a:off x="457200" y="2286000"/>
            <a:ext cx="8305800" cy="2800767"/>
          </a:xfrm>
          <a:prstGeom prst="rect">
            <a:avLst/>
          </a:prstGeom>
        </p:spPr>
        <p:txBody>
          <a:bodyPr>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fontAlgn="auto">
              <a:spcBef>
                <a:spcPts val="0"/>
              </a:spcBef>
              <a:spcAft>
                <a:spcPts val="0"/>
              </a:spcAft>
              <a:defRPr/>
            </a:pPr>
            <a:r>
              <a:rPr lang="en-US" sz="8800" b="1" spc="5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mn-lt"/>
                <a:cs typeface="+mn-cs"/>
              </a:rPr>
              <a:t>THÀNH PHỐ HỒ CHÍ MINH</a:t>
            </a:r>
            <a:endParaRPr lang="vi-VN" sz="72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mn-lt"/>
              <a:cs typeface="+mn-cs"/>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fltVal val="0"/>
                                          </p:val>
                                        </p:tav>
                                        <p:tav tm="100000">
                                          <p:val>
                                            <p:strVal val="#ppt_w"/>
                                          </p:val>
                                        </p:tav>
                                      </p:tavLst>
                                    </p:anim>
                                    <p:anim calcmode="lin" valueType="num">
                                      <p:cBhvr>
                                        <p:cTn id="8" dur="1000" fill="hold"/>
                                        <p:tgtEl>
                                          <p:spTgt spid="4"/>
                                        </p:tgtEl>
                                        <p:attrNameLst>
                                          <p:attrName>ppt_h</p:attrName>
                                        </p:attrNameLst>
                                      </p:cBhvr>
                                      <p:tavLst>
                                        <p:tav tm="0">
                                          <p:val>
                                            <p:fltVal val="0"/>
                                          </p:val>
                                        </p:tav>
                                        <p:tav tm="100000">
                                          <p:val>
                                            <p:strVal val="#ppt_h"/>
                                          </p:val>
                                        </p:tav>
                                      </p:tavLst>
                                    </p:anim>
                                    <p:animEffect transition="in" filter="fade">
                                      <p:cBhvr>
                                        <p:cTn id="9" dur="1000"/>
                                        <p:tgtEl>
                                          <p:spTgt spid="4"/>
                                        </p:tgtEl>
                                      </p:cBhvr>
                                    </p:animEffect>
                                  </p:childTnLst>
                                </p:cTn>
                              </p:par>
                            </p:childTnLst>
                          </p:cTn>
                        </p:par>
                        <p:par>
                          <p:cTn id="10" fill="hold" nodeType="afterGroup">
                            <p:stCondLst>
                              <p:cond delay="1000"/>
                            </p:stCondLst>
                            <p:childTnLst>
                              <p:par>
                                <p:cTn id="11" presetID="22" presetClass="entr" presetSubtype="1" fill="hold" nodeType="after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wipe(up)">
                                      <p:cBhvr>
                                        <p:cTn id="13"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4756" name="Nha tho Duc Ba Sai Gon.mpg">
            <a:hlinkClick r:id="" action="ppaction://media"/>
          </p:cNvPr>
          <p:cNvPicPr>
            <a:picLocks noRot="1" noChangeAspect="1" noChangeArrowheads="1"/>
          </p:cNvPicPr>
          <p:nvPr>
            <p:ph/>
            <a:videoFile r:link="rId1"/>
          </p:nvPr>
        </p:nvPicPr>
        <p:blipFill>
          <a:blip r:embed="rId4">
            <a:extLst>
              <a:ext uri="{28A0092B-C50C-407E-A947-70E740481C1C}">
                <a14:useLocalDpi xmlns:a14="http://schemas.microsoft.com/office/drawing/2010/main" val="0"/>
              </a:ext>
            </a:extLst>
          </a:blip>
          <a:srcRect/>
          <a:stretch>
            <a:fillRect/>
          </a:stretch>
        </p:blipFill>
        <p:spPr>
          <a:xfrm>
            <a:off x="914400" y="1104900"/>
            <a:ext cx="7467600" cy="5600700"/>
          </a:xfrm>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74758" name="Rectangle 6"/>
          <p:cNvSpPr>
            <a:spLocks noChangeArrowheads="1"/>
          </p:cNvSpPr>
          <p:nvPr/>
        </p:nvSpPr>
        <p:spPr bwMode="auto">
          <a:xfrm>
            <a:off x="457200" y="-76200"/>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lgn="ctr"/>
            <a:r>
              <a:rPr lang="en-US" sz="4400">
                <a:solidFill>
                  <a:srgbClr val="FF0000"/>
                </a:solidFill>
              </a:rPr>
              <a:t>Mời các em xem đoạn phim</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mediacall" presetSubtype="0" fill="hold" nodeType="afterEffect">
                                  <p:stCondLst>
                                    <p:cond delay="0"/>
                                  </p:stCondLst>
                                  <p:childTnLst>
                                    <p:cmd type="call" cmd="playFrom(0.0)">
                                      <p:cBhvr>
                                        <p:cTn id="6" dur="100076" fill="hold"/>
                                        <p:tgtEl>
                                          <p:spTgt spid="74756"/>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p:cTn id="7" fill="hold" display="0">
                  <p:stCondLst>
                    <p:cond delay="indefinite"/>
                  </p:stCondLst>
                  <p:endCondLst>
                    <p:cond evt="onNext" delay="0">
                      <p:tgtEl>
                        <p:sldTgt/>
                      </p:tgtEl>
                    </p:cond>
                    <p:cond evt="onPrev" delay="0">
                      <p:tgtEl>
                        <p:sldTgt/>
                      </p:tgtEl>
                    </p:cond>
                  </p:endCondLst>
                </p:cTn>
                <p:tgtEl>
                  <p:spTgt spid="74756"/>
                </p:tgtEl>
              </p:cMediaNode>
            </p:video>
            <p:seq concurrent="1" nextAc="seek">
              <p:cTn id="8" restart="whenNotActive" fill="hold" evtFilter="cancelBubble" nodeType="interactiveSeq">
                <p:stCondLst>
                  <p:cond evt="onClick" delay="0">
                    <p:tgtEl>
                      <p:spTgt spid="74756"/>
                    </p:tgtEl>
                  </p:cond>
                </p:stCondLst>
                <p:endSync evt="end" delay="0">
                  <p:rtn val="all"/>
                </p:endSync>
                <p:childTnLst>
                  <p:par>
                    <p:cTn id="9" fill="hold" nodeType="clickPar">
                      <p:stCondLst>
                        <p:cond delay="0"/>
                      </p:stCondLst>
                      <p:childTnLst>
                        <p:par>
                          <p:cTn id="10" fill="hold" nodeType="withGroup">
                            <p:stCondLst>
                              <p:cond delay="0"/>
                            </p:stCondLst>
                            <p:childTnLst>
                              <p:par>
                                <p:cTn id="11" presetID="2" presetClass="mediacall" presetSubtype="0" fill="hold" nodeType="clickEffect">
                                  <p:stCondLst>
                                    <p:cond delay="0"/>
                                  </p:stCondLst>
                                  <p:childTnLst>
                                    <p:cmd type="call" cmd="togglePause">
                                      <p:cBhvr>
                                        <p:cTn id="12" dur="1" fill="hold"/>
                                        <p:tgtEl>
                                          <p:spTgt spid="74756"/>
                                        </p:tgtEl>
                                      </p:cBhvr>
                                    </p:cmd>
                                  </p:childTnLst>
                                </p:cTn>
                              </p:par>
                            </p:childTnLst>
                          </p:cTn>
                        </p:par>
                      </p:childTnLst>
                    </p:cTn>
                  </p:par>
                </p:childTnLst>
              </p:cTn>
              <p:nextCondLst>
                <p:cond evt="onClick" delay="0">
                  <p:tgtEl>
                    <p:spTgt spid="74756"/>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1" name="TextBox 230"/>
          <p:cNvSpPr txBox="1">
            <a:spLocks noChangeArrowheads="1"/>
          </p:cNvSpPr>
          <p:nvPr/>
        </p:nvSpPr>
        <p:spPr bwMode="auto">
          <a:xfrm>
            <a:off x="152400" y="762000"/>
            <a:ext cx="75438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imes New Roman" pitchFamily="18" charset="0"/>
              </a:defRPr>
            </a:lvl1pPr>
            <a:lvl2pPr marL="742950" indent="-285750">
              <a:defRPr>
                <a:solidFill>
                  <a:schemeClr val="tx1"/>
                </a:solidFill>
                <a:latin typeface="Times New Roman" pitchFamily="18" charset="0"/>
              </a:defRPr>
            </a:lvl2pPr>
            <a:lvl3pPr marL="1143000" indent="-228600">
              <a:defRPr>
                <a:solidFill>
                  <a:schemeClr val="tx1"/>
                </a:solidFill>
                <a:latin typeface="Times New Roman" pitchFamily="18" charset="0"/>
              </a:defRPr>
            </a:lvl3pPr>
            <a:lvl4pPr marL="1600200" indent="-228600">
              <a:defRPr>
                <a:solidFill>
                  <a:schemeClr val="tx1"/>
                </a:solidFill>
                <a:latin typeface="Times New Roman" pitchFamily="18" charset="0"/>
              </a:defRPr>
            </a:lvl4pPr>
            <a:lvl5pPr marL="2057400" indent="-228600">
              <a:defRPr>
                <a:solidFill>
                  <a:schemeClr val="tx1"/>
                </a:solidFill>
                <a:latin typeface="Times New Roman" pitchFamily="18" charset="0"/>
              </a:defRPr>
            </a:lvl5pPr>
            <a:lvl6pPr marL="2514600" indent="-228600" fontAlgn="base">
              <a:spcBef>
                <a:spcPct val="0"/>
              </a:spcBef>
              <a:spcAft>
                <a:spcPct val="0"/>
              </a:spcAft>
              <a:defRPr>
                <a:solidFill>
                  <a:schemeClr val="tx1"/>
                </a:solidFill>
                <a:latin typeface="Times New Roman" pitchFamily="18" charset="0"/>
              </a:defRPr>
            </a:lvl6pPr>
            <a:lvl7pPr marL="2971800" indent="-228600" fontAlgn="base">
              <a:spcBef>
                <a:spcPct val="0"/>
              </a:spcBef>
              <a:spcAft>
                <a:spcPct val="0"/>
              </a:spcAft>
              <a:defRPr>
                <a:solidFill>
                  <a:schemeClr val="tx1"/>
                </a:solidFill>
                <a:latin typeface="Times New Roman" pitchFamily="18" charset="0"/>
              </a:defRPr>
            </a:lvl7pPr>
            <a:lvl8pPr marL="3429000" indent="-228600" fontAlgn="base">
              <a:spcBef>
                <a:spcPct val="0"/>
              </a:spcBef>
              <a:spcAft>
                <a:spcPct val="0"/>
              </a:spcAft>
              <a:defRPr>
                <a:solidFill>
                  <a:schemeClr val="tx1"/>
                </a:solidFill>
                <a:latin typeface="Times New Roman" pitchFamily="18" charset="0"/>
              </a:defRPr>
            </a:lvl8pPr>
            <a:lvl9pPr marL="3886200" indent="-228600" fontAlgn="base">
              <a:spcBef>
                <a:spcPct val="0"/>
              </a:spcBef>
              <a:spcAft>
                <a:spcPct val="0"/>
              </a:spcAft>
              <a:defRPr>
                <a:solidFill>
                  <a:schemeClr val="tx1"/>
                </a:solidFill>
                <a:latin typeface="Times New Roman" pitchFamily="18" charset="0"/>
              </a:defRPr>
            </a:lvl9pPr>
          </a:lstStyle>
          <a:p>
            <a:pPr algn="just"/>
            <a:r>
              <a:rPr lang="en-US" sz="2800" b="1">
                <a:solidFill>
                  <a:srgbClr val="990000"/>
                </a:solidFill>
              </a:rPr>
              <a:t>2: </a:t>
            </a:r>
            <a:r>
              <a:rPr lang="en-US" sz="2800" b="1" u="sng">
                <a:solidFill>
                  <a:srgbClr val="990000"/>
                </a:solidFill>
              </a:rPr>
              <a:t>Trung tâm kinh tế, văn hóa, khoa học lớn</a:t>
            </a:r>
            <a:r>
              <a:rPr lang="en-US" sz="2800" b="1">
                <a:solidFill>
                  <a:srgbClr val="990000"/>
                </a:solidFill>
              </a:rPr>
              <a:t>.</a:t>
            </a:r>
            <a:endParaRPr lang="vi-VN" sz="2800" b="1">
              <a:solidFill>
                <a:srgbClr val="990000"/>
              </a:solidFill>
            </a:endParaRPr>
          </a:p>
        </p:txBody>
      </p:sp>
      <p:sp>
        <p:nvSpPr>
          <p:cNvPr id="18" name="Text Box 7"/>
          <p:cNvSpPr txBox="1">
            <a:spLocks noChangeArrowheads="1"/>
          </p:cNvSpPr>
          <p:nvPr/>
        </p:nvSpPr>
        <p:spPr bwMode="auto">
          <a:xfrm>
            <a:off x="857854" y="1979543"/>
            <a:ext cx="7379568" cy="4185761"/>
          </a:xfrm>
          <a:prstGeom prst="rect">
            <a:avLst/>
          </a:prstGeom>
          <a:solidFill>
            <a:schemeClr val="accent2">
              <a:lumMod val="50000"/>
            </a:schemeClr>
          </a:solidFill>
          <a:ln w="28575">
            <a:noFill/>
            <a:miter lim="800000"/>
            <a:headEnd/>
            <a:tailEnd/>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a:spAutoFit/>
          </a:bodyPr>
          <a:lstStyle/>
          <a:p>
            <a:pPr algn="just" eaLnBrk="0" fontAlgn="auto" hangingPunct="0">
              <a:lnSpc>
                <a:spcPct val="150000"/>
              </a:lnSpc>
              <a:spcBef>
                <a:spcPct val="50000"/>
              </a:spcBef>
              <a:spcAft>
                <a:spcPts val="0"/>
              </a:spcAft>
              <a:defRPr/>
            </a:pPr>
            <a:r>
              <a:rPr lang="en-US" sz="2800" b="1" i="1" u="sng">
                <a:solidFill>
                  <a:srgbClr val="FFFF00"/>
                </a:solidFill>
                <a:latin typeface="+mn-lt"/>
                <a:cs typeface="+mn-cs"/>
              </a:rPr>
              <a:t>Ghi nhớ:</a:t>
            </a:r>
          </a:p>
          <a:p>
            <a:pPr algn="just" eaLnBrk="0" fontAlgn="auto" hangingPunct="0">
              <a:lnSpc>
                <a:spcPct val="150000"/>
              </a:lnSpc>
              <a:spcBef>
                <a:spcPct val="50000"/>
              </a:spcBef>
              <a:spcAft>
                <a:spcPts val="0"/>
              </a:spcAft>
              <a:defRPr/>
            </a:pPr>
            <a:r>
              <a:rPr lang="en-US" sz="2800">
                <a:solidFill>
                  <a:srgbClr val="00FFFF"/>
                </a:solidFill>
                <a:latin typeface="+mn-lt"/>
                <a:cs typeface="+mn-cs"/>
              </a:rPr>
              <a:t>        Thành phố Hồ Chí Minh nằm bên sông Sài Gòn. Đây là thành phố và trung tâm công nghiệp lớn nhất của đất nước. Các sản phẩm công nghiệp của  thành phố rất đa dạng, được tiêu thụ ở nhiều nơi trong nước và xuất khẩu.</a:t>
            </a:r>
            <a:endParaRPr lang="en-US" sz="2800" b="1" u="sng">
              <a:solidFill>
                <a:srgbClr val="00FFFF"/>
              </a:solidFill>
              <a:latin typeface="+mn-lt"/>
              <a:cs typeface="+mn-cs"/>
            </a:endParaRPr>
          </a:p>
        </p:txBody>
      </p:sp>
      <p:sp>
        <p:nvSpPr>
          <p:cNvPr id="7" name="Rectangle 6"/>
          <p:cNvSpPr/>
          <p:nvPr/>
        </p:nvSpPr>
        <p:spPr>
          <a:xfrm>
            <a:off x="228600" y="1447800"/>
            <a:ext cx="8458200" cy="2133600"/>
          </a:xfrm>
          <a:prstGeom prst="rect">
            <a:avLst/>
          </a:prstGeom>
          <a:solidFill>
            <a:schemeClr val="tx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just" fontAlgn="auto">
              <a:spcBef>
                <a:spcPts val="0"/>
              </a:spcBef>
              <a:spcAft>
                <a:spcPts val="0"/>
              </a:spcAft>
              <a:defRPr/>
            </a:pPr>
            <a:r>
              <a:rPr lang="nl-NL" sz="2400" b="1" i="1"/>
              <a:t>  TP. HCM là trung tâm kinh tế lớn nhất cả nước. Các sản phẩm công nghiệp của TP rất đa dạng, được tiêu thụ ở nhiều nơi trong nước và xuất khẩu. TP cũng là trung tâm văn hóa, khoa học lớn của cả nước.</a:t>
            </a:r>
            <a:endParaRPr lang="en-US" sz="2400" b="1" i="1">
              <a:solidFill>
                <a:srgbClr val="00FFFF"/>
              </a:solidFill>
            </a:endParaRPr>
          </a:p>
        </p:txBody>
      </p:sp>
      <p:sp>
        <p:nvSpPr>
          <p:cNvPr id="31758" name="Text Box 14"/>
          <p:cNvSpPr txBox="1">
            <a:spLocks noChangeArrowheads="1"/>
          </p:cNvSpPr>
          <p:nvPr/>
        </p:nvSpPr>
        <p:spPr bwMode="auto">
          <a:xfrm>
            <a:off x="2286000" y="166688"/>
            <a:ext cx="4649788" cy="519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2800" b="1">
                <a:solidFill>
                  <a:srgbClr val="FF0000"/>
                </a:solidFill>
              </a:rPr>
              <a:t>THÀNH PHỐ HỒ CHÍ MINH</a:t>
            </a:r>
          </a:p>
        </p:txBody>
      </p:sp>
    </p:spTree>
  </p:cSld>
  <p:clrMapOvr>
    <a:masterClrMapping/>
  </p:clrMapOvr>
  <p:transition spd="med">
    <p:newsflash/>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1" presetClass="entr" presetSubtype="0" fill="hold" grpId="0" nodeType="clickEffect">
                                  <p:stCondLst>
                                    <p:cond delay="0"/>
                                  </p:stCondLst>
                                  <p:iterate type="lt">
                                    <p:tmPct val="5000"/>
                                  </p:iterate>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anim calcmode="lin" valueType="num">
                                      <p:cBhvr>
                                        <p:cTn id="9" dur="500" fill="hold"/>
                                        <p:tgtEl>
                                          <p:spTgt spid="7"/>
                                        </p:tgtEl>
                                        <p:attrNameLst>
                                          <p:attrName>style.rotation</p:attrName>
                                        </p:attrNameLst>
                                      </p:cBhvr>
                                      <p:tavLst>
                                        <p:tav tm="0">
                                          <p:val>
                                            <p:fltVal val="90"/>
                                          </p:val>
                                        </p:tav>
                                        <p:tav tm="100000">
                                          <p:val>
                                            <p:fltVal val="0"/>
                                          </p:val>
                                        </p:tav>
                                      </p:tavLst>
                                    </p:anim>
                                    <p:animEffect transition="in" filter="fade">
                                      <p:cBhvr>
                                        <p:cTn id="10" dur="500"/>
                                        <p:tgtEl>
                                          <p:spTgt spid="7"/>
                                        </p:tgtEl>
                                      </p:cBhvr>
                                    </p:animEffect>
                                  </p:childTnLst>
                                </p:cTn>
                              </p:par>
                              <p:par>
                                <p:cTn id="11" presetID="10" presetClass="exit" presetSubtype="0" fill="hold" grpId="0" nodeType="withEffect">
                                  <p:stCondLst>
                                    <p:cond delay="0"/>
                                  </p:stCondLst>
                                  <p:childTnLst>
                                    <p:animEffect transition="out" filter="fade">
                                      <p:cBhvr>
                                        <p:cTn id="12" dur="2000"/>
                                        <p:tgtEl>
                                          <p:spTgt spid="231"/>
                                        </p:tgtEl>
                                      </p:cBhvr>
                                    </p:animEffect>
                                    <p:set>
                                      <p:cBhvr>
                                        <p:cTn id="13" dur="1" fill="hold">
                                          <p:stCondLst>
                                            <p:cond delay="1999"/>
                                          </p:stCondLst>
                                        </p:cTn>
                                        <p:tgtEl>
                                          <p:spTgt spid="231"/>
                                        </p:tgtEl>
                                        <p:attrNameLst>
                                          <p:attrName>style.visibility</p:attrName>
                                        </p:attrNameLst>
                                      </p:cBhvr>
                                      <p:to>
                                        <p:strVal val="hidden"/>
                                      </p:to>
                                    </p:set>
                                  </p:childTnLst>
                                </p:cTn>
                              </p:par>
                              <p:par>
                                <p:cTn id="14" presetID="10" presetClass="exit" presetSubtype="0" fill="hold" grpId="1" nodeType="withEffect">
                                  <p:stCondLst>
                                    <p:cond delay="0"/>
                                  </p:stCondLst>
                                  <p:iterate type="lt">
                                    <p:tmPct val="0"/>
                                  </p:iterate>
                                  <p:childTnLst>
                                    <p:animEffect transition="out" filter="fade">
                                      <p:cBhvr>
                                        <p:cTn id="15" dur="2000"/>
                                        <p:tgtEl>
                                          <p:spTgt spid="7"/>
                                        </p:tgtEl>
                                      </p:cBhvr>
                                    </p:animEffect>
                                    <p:set>
                                      <p:cBhvr>
                                        <p:cTn id="16" dur="1" fill="hold">
                                          <p:stCondLst>
                                            <p:cond delay="1999"/>
                                          </p:stCondLst>
                                        </p:cTn>
                                        <p:tgtEl>
                                          <p:spTgt spid="7"/>
                                        </p:tgtEl>
                                        <p:attrNameLst>
                                          <p:attrName>style.visibility</p:attrName>
                                        </p:attrNameLst>
                                      </p:cBhvr>
                                      <p:to>
                                        <p:strVal val="hidden"/>
                                      </p:to>
                                    </p:set>
                                  </p:childTnLst>
                                </p:cTn>
                              </p:par>
                            </p:childTnLst>
                          </p:cTn>
                        </p:par>
                        <p:par>
                          <p:cTn id="17" fill="hold" nodeType="afterGroup">
                            <p:stCondLst>
                              <p:cond delay="4325"/>
                            </p:stCondLst>
                            <p:childTnLst>
                              <p:par>
                                <p:cTn id="18" presetID="18" presetClass="entr" presetSubtype="12" fill="hold" nodeType="afterEffect">
                                  <p:stCondLst>
                                    <p:cond delay="0"/>
                                  </p:stCondLst>
                                  <p:childTnLst>
                                    <p:set>
                                      <p:cBhvr>
                                        <p:cTn id="19" dur="1" fill="hold">
                                          <p:stCondLst>
                                            <p:cond delay="0"/>
                                          </p:stCondLst>
                                        </p:cTn>
                                        <p:tgtEl>
                                          <p:spTgt spid="18"/>
                                        </p:tgtEl>
                                        <p:attrNameLst>
                                          <p:attrName>style.visibility</p:attrName>
                                        </p:attrNameLst>
                                      </p:cBhvr>
                                      <p:to>
                                        <p:strVal val="visible"/>
                                      </p:to>
                                    </p:set>
                                    <p:animEffect transition="in" filter="strips(downLeft)">
                                      <p:cBhvr>
                                        <p:cTn id="20" dur="30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1" grpId="0"/>
      <p:bldP spid="7" grpId="0" animBg="1"/>
      <p:bldP spid="7" grpId="1"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p:cNvSpPr txBox="1"/>
          <p:nvPr/>
        </p:nvSpPr>
        <p:spPr>
          <a:xfrm>
            <a:off x="1835696" y="1066800"/>
            <a:ext cx="4666456" cy="584775"/>
          </a:xfrm>
          <a:prstGeom prst="rect">
            <a:avLst/>
          </a:prstGeom>
          <a:solidFill>
            <a:schemeClr val="tx1">
              <a:lumMod val="95000"/>
              <a:lumOff val="5000"/>
            </a:schemeClr>
          </a:solidFill>
          <a:ln w="34925">
            <a:noFill/>
          </a:ln>
          <a:effectLst>
            <a:glow rad="228600">
              <a:schemeClr val="accent1">
                <a:satMod val="175000"/>
                <a:alpha val="40000"/>
              </a:schemeClr>
            </a:glow>
            <a:outerShdw blurRad="184150" dist="241300" dir="11520000" sx="110000" sy="110000" algn="ctr">
              <a:srgbClr val="000000">
                <a:alpha val="18000"/>
              </a:srgbClr>
            </a:outerShdw>
          </a:effectLst>
          <a:scene3d>
            <a:camera prst="perspectiveFront" fov="5100000">
              <a:rot lat="0" lon="2100000" rev="0"/>
            </a:camera>
            <a:lightRig rig="flood" dir="t">
              <a:rot lat="0" lon="0" rev="13800000"/>
            </a:lightRig>
          </a:scene3d>
          <a:sp3d extrusionH="107950" prstMaterial="plastic">
            <a:bevelT w="82550" h="63500" prst="artDeco"/>
            <a:bevelB/>
          </a:sp3d>
        </p:spPr>
        <p:txBody>
          <a:bodyPr>
            <a:spAutoFit/>
          </a:bodyPr>
          <a:lstStyle/>
          <a:p>
            <a:pPr algn="ctr" fontAlgn="auto">
              <a:spcBef>
                <a:spcPts val="0"/>
              </a:spcBef>
              <a:spcAft>
                <a:spcPts val="0"/>
              </a:spcAft>
              <a:defRPr/>
            </a:pPr>
            <a:r>
              <a:rPr lang="en-US" sz="3200" b="1">
                <a:solidFill>
                  <a:srgbClr val="FFFF00"/>
                </a:solidFill>
                <a:latin typeface="Times New Roman" pitchFamily="18" charset="0"/>
                <a:cs typeface="Times New Roman" pitchFamily="18" charset="0"/>
              </a:rPr>
              <a:t>RUNG CHUÔNG VÀNG</a:t>
            </a:r>
            <a:endParaRPr lang="en-US" sz="3200" b="1">
              <a:solidFill>
                <a:srgbClr val="FFFF00"/>
              </a:solidFill>
              <a:latin typeface="Times New Roman" pitchFamily="18" charset="0"/>
              <a:cs typeface="Times New Roman" pitchFamily="18" charset="0"/>
            </a:endParaRPr>
          </a:p>
        </p:txBody>
      </p:sp>
      <p:sp>
        <p:nvSpPr>
          <p:cNvPr id="32777" name="Text Box 9"/>
          <p:cNvSpPr txBox="1">
            <a:spLocks noChangeArrowheads="1"/>
          </p:cNvSpPr>
          <p:nvPr/>
        </p:nvSpPr>
        <p:spPr bwMode="auto">
          <a:xfrm>
            <a:off x="152400" y="1965325"/>
            <a:ext cx="8763000" cy="287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imes New Roman" pitchFamily="18" charset="0"/>
              </a:defRPr>
            </a:lvl1pPr>
            <a:lvl2pPr marL="742950" indent="-285750">
              <a:defRPr>
                <a:solidFill>
                  <a:schemeClr val="tx1"/>
                </a:solidFill>
                <a:latin typeface="Times New Roman" pitchFamily="18" charset="0"/>
              </a:defRPr>
            </a:lvl2pPr>
            <a:lvl3pPr marL="1143000" indent="-228600">
              <a:defRPr>
                <a:solidFill>
                  <a:schemeClr val="tx1"/>
                </a:solidFill>
                <a:latin typeface="Times New Roman" pitchFamily="18" charset="0"/>
              </a:defRPr>
            </a:lvl3pPr>
            <a:lvl4pPr marL="1600200" indent="-228600">
              <a:defRPr>
                <a:solidFill>
                  <a:schemeClr val="tx1"/>
                </a:solidFill>
                <a:latin typeface="Times New Roman" pitchFamily="18" charset="0"/>
              </a:defRPr>
            </a:lvl4pPr>
            <a:lvl5pPr marL="2057400" indent="-228600">
              <a:defRPr>
                <a:solidFill>
                  <a:schemeClr val="tx1"/>
                </a:solidFill>
                <a:latin typeface="Times New Roman" pitchFamily="18" charset="0"/>
              </a:defRPr>
            </a:lvl5pPr>
            <a:lvl6pPr marL="2514600" indent="-228600" fontAlgn="base">
              <a:spcBef>
                <a:spcPct val="0"/>
              </a:spcBef>
              <a:spcAft>
                <a:spcPct val="0"/>
              </a:spcAft>
              <a:defRPr>
                <a:solidFill>
                  <a:schemeClr val="tx1"/>
                </a:solidFill>
                <a:latin typeface="Times New Roman" pitchFamily="18" charset="0"/>
              </a:defRPr>
            </a:lvl6pPr>
            <a:lvl7pPr marL="2971800" indent="-228600" fontAlgn="base">
              <a:spcBef>
                <a:spcPct val="0"/>
              </a:spcBef>
              <a:spcAft>
                <a:spcPct val="0"/>
              </a:spcAft>
              <a:defRPr>
                <a:solidFill>
                  <a:schemeClr val="tx1"/>
                </a:solidFill>
                <a:latin typeface="Times New Roman" pitchFamily="18" charset="0"/>
              </a:defRPr>
            </a:lvl7pPr>
            <a:lvl8pPr marL="3429000" indent="-228600" fontAlgn="base">
              <a:spcBef>
                <a:spcPct val="0"/>
              </a:spcBef>
              <a:spcAft>
                <a:spcPct val="0"/>
              </a:spcAft>
              <a:defRPr>
                <a:solidFill>
                  <a:schemeClr val="tx1"/>
                </a:solidFill>
                <a:latin typeface="Times New Roman" pitchFamily="18" charset="0"/>
              </a:defRPr>
            </a:lvl8pPr>
            <a:lvl9pPr marL="3886200" indent="-228600" fontAlgn="base">
              <a:spcBef>
                <a:spcPct val="0"/>
              </a:spcBef>
              <a:spcAft>
                <a:spcPct val="0"/>
              </a:spcAft>
              <a:defRPr>
                <a:solidFill>
                  <a:schemeClr val="tx1"/>
                </a:solidFill>
                <a:latin typeface="Times New Roman" pitchFamily="18" charset="0"/>
              </a:defRPr>
            </a:lvl9pPr>
          </a:lstStyle>
          <a:p>
            <a:pPr algn="ctr" eaLnBrk="0" hangingPunct="0">
              <a:spcBef>
                <a:spcPct val="50000"/>
              </a:spcBef>
            </a:pPr>
            <a:r>
              <a:rPr lang="vi-VN" sz="2800" b="1" u="sng">
                <a:solidFill>
                  <a:srgbClr val="FF0000"/>
                </a:solidFill>
              </a:rPr>
              <a:t>Luật</a:t>
            </a:r>
            <a:r>
              <a:rPr lang="en-US" sz="2800" b="1" u="sng">
                <a:solidFill>
                  <a:srgbClr val="FF0000"/>
                </a:solidFill>
              </a:rPr>
              <a:t> chơi</a:t>
            </a:r>
          </a:p>
          <a:p>
            <a:pPr algn="just" eaLnBrk="0" hangingPunct="0">
              <a:spcBef>
                <a:spcPct val="50000"/>
              </a:spcBef>
              <a:buFontTx/>
              <a:buChar char="-"/>
            </a:pPr>
            <a:r>
              <a:rPr lang="vi-VN" sz="2800" b="1">
                <a:solidFill>
                  <a:srgbClr val="0000FF"/>
                </a:solidFill>
              </a:rPr>
              <a:t>Lắng</a:t>
            </a:r>
            <a:r>
              <a:rPr lang="en-US" sz="2800" b="1">
                <a:solidFill>
                  <a:srgbClr val="0000FF"/>
                </a:solidFill>
              </a:rPr>
              <a:t> nghe câu hỏi và quan sát kĩ các đáp án.</a:t>
            </a:r>
          </a:p>
          <a:p>
            <a:pPr algn="just" eaLnBrk="0" hangingPunct="0">
              <a:spcBef>
                <a:spcPct val="50000"/>
              </a:spcBef>
              <a:buFontTx/>
              <a:buChar char="-"/>
            </a:pPr>
            <a:r>
              <a:rPr lang="en-US" sz="2800" b="1">
                <a:solidFill>
                  <a:srgbClr val="0000FF"/>
                </a:solidFill>
              </a:rPr>
              <a:t>Các nhóm suy nghĩ, chọn đáp án đúng nhất trong vòng 5 giây. Sau đó ghi lựa chọn của nhóm vào bảng con.</a:t>
            </a:r>
          </a:p>
          <a:p>
            <a:pPr algn="just" eaLnBrk="0" hangingPunct="0">
              <a:spcBef>
                <a:spcPct val="50000"/>
              </a:spcBef>
              <a:buFontTx/>
              <a:buChar char="-"/>
            </a:pPr>
            <a:r>
              <a:rPr lang="en-US" sz="2800" b="1">
                <a:solidFill>
                  <a:srgbClr val="0000FF"/>
                </a:solidFill>
              </a:rPr>
              <a:t>Nhóm nào có nhiều lựa chọn đúng nhất là thắng cuộc</a:t>
            </a:r>
          </a:p>
        </p:txBody>
      </p:sp>
      <p:sp>
        <p:nvSpPr>
          <p:cNvPr id="32780" name="Text Box 12"/>
          <p:cNvSpPr txBox="1">
            <a:spLocks noChangeArrowheads="1"/>
          </p:cNvSpPr>
          <p:nvPr/>
        </p:nvSpPr>
        <p:spPr bwMode="auto">
          <a:xfrm>
            <a:off x="2286000" y="166688"/>
            <a:ext cx="4649788" cy="519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2800" b="1">
                <a:solidFill>
                  <a:srgbClr val="FF0000"/>
                </a:solidFill>
              </a:rPr>
              <a:t>THÀNH PHỐ HỒ CHÍ MINH</a:t>
            </a:r>
          </a:p>
        </p:txBody>
      </p:sp>
    </p:spTree>
  </p:cSld>
  <p:clrMapOvr>
    <a:masterClrMapping/>
  </p:clrMapOv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 name="TextBox 78"/>
          <p:cNvSpPr txBox="1">
            <a:spLocks noChangeArrowheads="1"/>
          </p:cNvSpPr>
          <p:nvPr/>
        </p:nvSpPr>
        <p:spPr bwMode="auto">
          <a:xfrm>
            <a:off x="1295400" y="2362200"/>
            <a:ext cx="71628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imes New Roman" pitchFamily="18" charset="0"/>
              </a:defRPr>
            </a:lvl1pPr>
            <a:lvl2pPr marL="742950" indent="-285750">
              <a:defRPr>
                <a:solidFill>
                  <a:schemeClr val="tx1"/>
                </a:solidFill>
                <a:latin typeface="Times New Roman" pitchFamily="18" charset="0"/>
              </a:defRPr>
            </a:lvl2pPr>
            <a:lvl3pPr marL="1143000" indent="-228600">
              <a:defRPr>
                <a:solidFill>
                  <a:schemeClr val="tx1"/>
                </a:solidFill>
                <a:latin typeface="Times New Roman" pitchFamily="18" charset="0"/>
              </a:defRPr>
            </a:lvl3pPr>
            <a:lvl4pPr marL="1600200" indent="-228600">
              <a:defRPr>
                <a:solidFill>
                  <a:schemeClr val="tx1"/>
                </a:solidFill>
                <a:latin typeface="Times New Roman" pitchFamily="18" charset="0"/>
              </a:defRPr>
            </a:lvl4pPr>
            <a:lvl5pPr marL="2057400" indent="-228600">
              <a:defRPr>
                <a:solidFill>
                  <a:schemeClr val="tx1"/>
                </a:solidFill>
                <a:latin typeface="Times New Roman" pitchFamily="18" charset="0"/>
              </a:defRPr>
            </a:lvl5pPr>
            <a:lvl6pPr marL="2514600" indent="-228600" fontAlgn="base">
              <a:spcBef>
                <a:spcPct val="0"/>
              </a:spcBef>
              <a:spcAft>
                <a:spcPct val="0"/>
              </a:spcAft>
              <a:defRPr>
                <a:solidFill>
                  <a:schemeClr val="tx1"/>
                </a:solidFill>
                <a:latin typeface="Times New Roman" pitchFamily="18" charset="0"/>
              </a:defRPr>
            </a:lvl6pPr>
            <a:lvl7pPr marL="2971800" indent="-228600" fontAlgn="base">
              <a:spcBef>
                <a:spcPct val="0"/>
              </a:spcBef>
              <a:spcAft>
                <a:spcPct val="0"/>
              </a:spcAft>
              <a:defRPr>
                <a:solidFill>
                  <a:schemeClr val="tx1"/>
                </a:solidFill>
                <a:latin typeface="Times New Roman" pitchFamily="18" charset="0"/>
              </a:defRPr>
            </a:lvl7pPr>
            <a:lvl8pPr marL="3429000" indent="-228600" fontAlgn="base">
              <a:spcBef>
                <a:spcPct val="0"/>
              </a:spcBef>
              <a:spcAft>
                <a:spcPct val="0"/>
              </a:spcAft>
              <a:defRPr>
                <a:solidFill>
                  <a:schemeClr val="tx1"/>
                </a:solidFill>
                <a:latin typeface="Times New Roman" pitchFamily="18" charset="0"/>
              </a:defRPr>
            </a:lvl8pPr>
            <a:lvl9pPr marL="3886200" indent="-228600" fontAlgn="base">
              <a:spcBef>
                <a:spcPct val="0"/>
              </a:spcBef>
              <a:spcAft>
                <a:spcPct val="0"/>
              </a:spcAft>
              <a:defRPr>
                <a:solidFill>
                  <a:schemeClr val="tx1"/>
                </a:solidFill>
                <a:latin typeface="Times New Roman" pitchFamily="18" charset="0"/>
              </a:defRPr>
            </a:lvl9pPr>
          </a:lstStyle>
          <a:p>
            <a:pPr algn="just"/>
            <a:r>
              <a:rPr lang="en-US" sz="2800">
                <a:solidFill>
                  <a:srgbClr val="FF0000"/>
                </a:solidFill>
                <a:cs typeface="Times New Roman" pitchFamily="18" charset="0"/>
              </a:rPr>
              <a:t>Thành phố Hồ Chí Minh nằm bên bờ sông nào?</a:t>
            </a:r>
            <a:endParaRPr lang="vi-VN" sz="2800">
              <a:solidFill>
                <a:srgbClr val="FF0000"/>
              </a:solidFill>
              <a:cs typeface="Times New Roman" pitchFamily="18" charset="0"/>
            </a:endParaRPr>
          </a:p>
        </p:txBody>
      </p:sp>
      <p:sp>
        <p:nvSpPr>
          <p:cNvPr id="80" name="Flowchart: Alternate Process 79"/>
          <p:cNvSpPr/>
          <p:nvPr/>
        </p:nvSpPr>
        <p:spPr>
          <a:xfrm>
            <a:off x="1066800" y="3048000"/>
            <a:ext cx="7315200" cy="457200"/>
          </a:xfrm>
          <a:prstGeom prst="flowChartAlternateProcess">
            <a:avLst/>
          </a:prstGeom>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r>
              <a:rPr lang="en-US" sz="2800">
                <a:solidFill>
                  <a:srgbClr val="0000FF"/>
                </a:solidFill>
                <a:latin typeface="Times New Roman" pitchFamily="18" charset="0"/>
                <a:cs typeface="Times New Roman" pitchFamily="18" charset="0"/>
              </a:rPr>
              <a:t>A.   Sông Hồng.</a:t>
            </a:r>
            <a:endParaRPr lang="vi-VN" sz="2800">
              <a:solidFill>
                <a:srgbClr val="0000FF"/>
              </a:solidFill>
              <a:latin typeface="Times New Roman" pitchFamily="18" charset="0"/>
              <a:cs typeface="Times New Roman" pitchFamily="18" charset="0"/>
            </a:endParaRPr>
          </a:p>
        </p:txBody>
      </p:sp>
      <p:sp>
        <p:nvSpPr>
          <p:cNvPr id="81" name="Flowchart: Alternate Process 80"/>
          <p:cNvSpPr/>
          <p:nvPr/>
        </p:nvSpPr>
        <p:spPr>
          <a:xfrm>
            <a:off x="1066800" y="3533775"/>
            <a:ext cx="7315200" cy="457200"/>
          </a:xfrm>
          <a:prstGeom prst="flowChartAlternateProcess">
            <a:avLst/>
          </a:prstGeom>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r>
              <a:rPr lang="en-US" sz="2800">
                <a:solidFill>
                  <a:srgbClr val="0000FF"/>
                </a:solidFill>
                <a:latin typeface="Times New Roman" pitchFamily="18" charset="0"/>
                <a:cs typeface="Times New Roman" pitchFamily="18" charset="0"/>
              </a:rPr>
              <a:t>B.   Sông Sài Gòn.</a:t>
            </a:r>
            <a:endParaRPr lang="vi-VN" sz="2800">
              <a:solidFill>
                <a:srgbClr val="0000FF"/>
              </a:solidFill>
              <a:latin typeface="Times New Roman" pitchFamily="18" charset="0"/>
              <a:cs typeface="Times New Roman" pitchFamily="18" charset="0"/>
            </a:endParaRPr>
          </a:p>
        </p:txBody>
      </p:sp>
      <p:sp>
        <p:nvSpPr>
          <p:cNvPr id="82" name="Flowchart: Alternate Process 81"/>
          <p:cNvSpPr/>
          <p:nvPr/>
        </p:nvSpPr>
        <p:spPr>
          <a:xfrm>
            <a:off x="1066800" y="4038600"/>
            <a:ext cx="7315200" cy="457200"/>
          </a:xfrm>
          <a:prstGeom prst="flowChartAlternateProcess">
            <a:avLst/>
          </a:prstGeom>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r>
              <a:rPr lang="en-US" sz="2800">
                <a:solidFill>
                  <a:srgbClr val="0000FF"/>
                </a:solidFill>
                <a:latin typeface="Times New Roman" pitchFamily="18" charset="0"/>
                <a:cs typeface="Times New Roman" pitchFamily="18" charset="0"/>
              </a:rPr>
              <a:t>C.   Sông Cửu Long.</a:t>
            </a:r>
            <a:endParaRPr lang="vi-VN" sz="2800">
              <a:solidFill>
                <a:srgbClr val="0000FF"/>
              </a:solidFill>
              <a:latin typeface="Times New Roman" pitchFamily="18" charset="0"/>
              <a:cs typeface="Times New Roman" pitchFamily="18" charset="0"/>
            </a:endParaRPr>
          </a:p>
        </p:txBody>
      </p:sp>
      <p:sp>
        <p:nvSpPr>
          <p:cNvPr id="32" name="Oval 31"/>
          <p:cNvSpPr/>
          <p:nvPr/>
        </p:nvSpPr>
        <p:spPr>
          <a:xfrm>
            <a:off x="1100138" y="3602038"/>
            <a:ext cx="347662" cy="347662"/>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vi-VN"/>
          </a:p>
        </p:txBody>
      </p:sp>
      <p:sp>
        <p:nvSpPr>
          <p:cNvPr id="36" name="TextBox 35"/>
          <p:cNvSpPr txBox="1"/>
          <p:nvPr/>
        </p:nvSpPr>
        <p:spPr>
          <a:xfrm>
            <a:off x="1835696" y="482025"/>
            <a:ext cx="4666456" cy="584775"/>
          </a:xfrm>
          <a:prstGeom prst="rect">
            <a:avLst/>
          </a:prstGeom>
          <a:solidFill>
            <a:schemeClr val="tx1">
              <a:lumMod val="95000"/>
              <a:lumOff val="5000"/>
            </a:schemeClr>
          </a:solidFill>
          <a:ln w="34925">
            <a:noFill/>
          </a:ln>
          <a:effectLst>
            <a:glow rad="228600">
              <a:schemeClr val="accent1">
                <a:satMod val="175000"/>
                <a:alpha val="40000"/>
              </a:schemeClr>
            </a:glow>
            <a:outerShdw blurRad="184150" dist="241300" dir="11520000" sx="110000" sy="110000" algn="ctr">
              <a:srgbClr val="000000">
                <a:alpha val="18000"/>
              </a:srgbClr>
            </a:outerShdw>
          </a:effectLst>
          <a:scene3d>
            <a:camera prst="perspectiveFront" fov="5100000">
              <a:rot lat="0" lon="2100000" rev="0"/>
            </a:camera>
            <a:lightRig rig="flood" dir="t">
              <a:rot lat="0" lon="0" rev="13800000"/>
            </a:lightRig>
          </a:scene3d>
          <a:sp3d extrusionH="107950" prstMaterial="plastic">
            <a:bevelT w="82550" h="63500" prst="artDeco"/>
            <a:bevelB/>
          </a:sp3d>
        </p:spPr>
        <p:txBody>
          <a:bodyPr>
            <a:spAutoFit/>
          </a:bodyPr>
          <a:lstStyle/>
          <a:p>
            <a:pPr algn="ctr" fontAlgn="auto">
              <a:spcBef>
                <a:spcPts val="0"/>
              </a:spcBef>
              <a:spcAft>
                <a:spcPts val="0"/>
              </a:spcAft>
              <a:defRPr/>
            </a:pPr>
            <a:r>
              <a:rPr lang="en-US" sz="3200" b="1">
                <a:solidFill>
                  <a:srgbClr val="FFFF00"/>
                </a:solidFill>
                <a:latin typeface="Times New Roman" pitchFamily="18" charset="0"/>
                <a:cs typeface="Times New Roman" pitchFamily="18" charset="0"/>
              </a:rPr>
              <a:t>RUNG CHUÔNG VÀNG</a:t>
            </a:r>
            <a:endParaRPr lang="en-US" sz="3200" b="1">
              <a:solidFill>
                <a:srgbClr val="FFFF00"/>
              </a:solidFill>
              <a:latin typeface="Times New Roman" pitchFamily="18" charset="0"/>
              <a:cs typeface="Times New Roman" pitchFamily="18" charset="0"/>
            </a:endParaRPr>
          </a:p>
        </p:txBody>
      </p:sp>
      <p:sp>
        <p:nvSpPr>
          <p:cNvPr id="3" name="Rectangle 2"/>
          <p:cNvSpPr/>
          <p:nvPr/>
        </p:nvSpPr>
        <p:spPr>
          <a:xfrm>
            <a:off x="3878292" y="1363415"/>
            <a:ext cx="1643399" cy="769441"/>
          </a:xfrm>
          <a:prstGeom prst="rect">
            <a:avLst/>
          </a:prstGeom>
          <a:noFill/>
        </p:spPr>
        <p:txBody>
          <a:bodyPr wrap="none">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fontAlgn="auto">
              <a:spcBef>
                <a:spcPts val="0"/>
              </a:spcBef>
              <a:spcAft>
                <a:spcPts val="0"/>
              </a:spcAft>
              <a:defRPr/>
            </a:pPr>
            <a:r>
              <a:rPr lang="en-US" sz="4400" b="1" spc="5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mn-lt"/>
                <a:cs typeface="+mn-cs"/>
              </a:rPr>
              <a:t>Câu 1</a:t>
            </a:r>
            <a:endParaRPr lang="en-US" sz="4400" b="1" spc="5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mn-lt"/>
              <a:cs typeface="+mn-cs"/>
            </a:endParaRPr>
          </a:p>
        </p:txBody>
      </p:sp>
      <p:pic>
        <p:nvPicPr>
          <p:cNvPr id="33809" name="Picture 18" descr="CBRringing.gif"/>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990600"/>
            <a:ext cx="1514475" cy="1389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circl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9"/>
                                        </p:tgtEl>
                                        <p:attrNameLst>
                                          <p:attrName>style.visibility</p:attrName>
                                        </p:attrNameLst>
                                      </p:cBhvr>
                                      <p:to>
                                        <p:strVal val="visible"/>
                                      </p:to>
                                    </p:set>
                                    <p:animEffect transition="in" filter="fade">
                                      <p:cBhvr>
                                        <p:cTn id="7" dur="500"/>
                                        <p:tgtEl>
                                          <p:spTgt spid="79"/>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80"/>
                                        </p:tgtEl>
                                        <p:attrNameLst>
                                          <p:attrName>style.visibility</p:attrName>
                                        </p:attrNameLst>
                                      </p:cBhvr>
                                      <p:to>
                                        <p:strVal val="visible"/>
                                      </p:to>
                                    </p:set>
                                    <p:animEffect transition="in" filter="wipe(left)">
                                      <p:cBhvr>
                                        <p:cTn id="12" dur="500"/>
                                        <p:tgtEl>
                                          <p:spTgt spid="80"/>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81"/>
                                        </p:tgtEl>
                                        <p:attrNameLst>
                                          <p:attrName>style.visibility</p:attrName>
                                        </p:attrNameLst>
                                      </p:cBhvr>
                                      <p:to>
                                        <p:strVal val="visible"/>
                                      </p:to>
                                    </p:set>
                                    <p:animEffect transition="in" filter="wipe(left)">
                                      <p:cBhvr>
                                        <p:cTn id="17" dur="500"/>
                                        <p:tgtEl>
                                          <p:spTgt spid="81"/>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82"/>
                                        </p:tgtEl>
                                        <p:attrNameLst>
                                          <p:attrName>style.visibility</p:attrName>
                                        </p:attrNameLst>
                                      </p:cBhvr>
                                      <p:to>
                                        <p:strVal val="visible"/>
                                      </p:to>
                                    </p:set>
                                    <p:animEffect transition="in" filter="wipe(left)">
                                      <p:cBhvr>
                                        <p:cTn id="22" dur="500"/>
                                        <p:tgtEl>
                                          <p:spTgt spid="82"/>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23" restart="whenNotActive" fill="hold" evtFilter="cancelBubble" nodeType="interactiveSeq">
                <p:stCondLst>
                  <p:cond evt="onClick" delay="0">
                    <p:tgtEl>
                      <p:spTgt spid="81"/>
                    </p:tgtEl>
                  </p:cond>
                </p:stCondLst>
                <p:endSync evt="end" delay="0">
                  <p:rtn val="all"/>
                </p:endSync>
                <p:childTnLst>
                  <p:par>
                    <p:cTn id="24" fill="hold" nodeType="clickPar">
                      <p:stCondLst>
                        <p:cond delay="0"/>
                      </p:stCondLst>
                      <p:childTnLst>
                        <p:par>
                          <p:cTn id="25" fill="hold" nodeType="withGroup">
                            <p:stCondLst>
                              <p:cond delay="0"/>
                            </p:stCondLst>
                            <p:childTnLst>
                              <p:par>
                                <p:cTn id="26" presetID="20" presetClass="entr" presetSubtype="0" fill="hold" grpId="0" nodeType="clickEffect">
                                  <p:stCondLst>
                                    <p:cond delay="0"/>
                                  </p:stCondLst>
                                  <p:childTnLst>
                                    <p:set>
                                      <p:cBhvr>
                                        <p:cTn id="27" dur="1" fill="hold">
                                          <p:stCondLst>
                                            <p:cond delay="0"/>
                                          </p:stCondLst>
                                        </p:cTn>
                                        <p:tgtEl>
                                          <p:spTgt spid="32"/>
                                        </p:tgtEl>
                                        <p:attrNameLst>
                                          <p:attrName>style.visibility</p:attrName>
                                        </p:attrNameLst>
                                      </p:cBhvr>
                                      <p:to>
                                        <p:strVal val="visible"/>
                                      </p:to>
                                    </p:set>
                                    <p:animEffect transition="in" filter="wedge">
                                      <p:cBhvr>
                                        <p:cTn id="28" dur="500"/>
                                        <p:tgtEl>
                                          <p:spTgt spid="32"/>
                                        </p:tgtEl>
                                      </p:cBhvr>
                                    </p:animEffect>
                                  </p:childTnLst>
                                </p:cTn>
                              </p:par>
                            </p:childTnLst>
                          </p:cTn>
                        </p:par>
                      </p:childTnLst>
                    </p:cTn>
                  </p:par>
                </p:childTnLst>
              </p:cTn>
              <p:nextCondLst>
                <p:cond evt="onClick" delay="0">
                  <p:tgtEl>
                    <p:spTgt spid="81"/>
                  </p:tgtEl>
                </p:cond>
              </p:nextCondLst>
            </p:seq>
            <p:seq concurrent="1" nextAc="seek">
              <p:cTn id="29" restart="whenNotActive" fill="hold" evtFilter="cancelBubble" nodeType="interactiveSeq">
                <p:stCondLst>
                  <p:cond evt="onClick" delay="0">
                    <p:tgtEl>
                      <p:spTgt spid="3"/>
                    </p:tgtEl>
                  </p:cond>
                </p:stCondLst>
                <p:endSync evt="end" delay="0">
                  <p:rtn val="all"/>
                </p:endSync>
                <p:childTnLst>
                  <p:par>
                    <p:cTn id="30" fill="hold" nodeType="clickPar">
                      <p:stCondLst>
                        <p:cond delay="0"/>
                      </p:stCondLst>
                      <p:childTnLst>
                        <p:par>
                          <p:cTn id="31" fill="hold" nodeType="withGroup">
                            <p:stCondLst>
                              <p:cond delay="0"/>
                            </p:stCondLst>
                            <p:childTnLst>
                              <p:par>
                                <p:cTn id="32" presetID="1" presetClass="emph" presetSubtype="2" fill="hold" nodeType="clickEffect">
                                  <p:stCondLst>
                                    <p:cond delay="0"/>
                                  </p:stCondLst>
                                  <p:childTnLst>
                                    <p:animClr clrSpc="rgb" dir="cw">
                                      <p:cBhvr>
                                        <p:cTn id="33" dur="2000" fill="hold"/>
                                        <p:tgtEl>
                                          <p:spTgt spid="81"/>
                                        </p:tgtEl>
                                        <p:attrNameLst>
                                          <p:attrName>fillcolor</p:attrName>
                                        </p:attrNameLst>
                                      </p:cBhvr>
                                      <p:to>
                                        <a:srgbClr val="FF0000"/>
                                      </p:to>
                                    </p:animClr>
                                    <p:set>
                                      <p:cBhvr>
                                        <p:cTn id="34" dur="2000" fill="hold"/>
                                        <p:tgtEl>
                                          <p:spTgt spid="81"/>
                                        </p:tgtEl>
                                        <p:attrNameLst>
                                          <p:attrName>fill.type</p:attrName>
                                        </p:attrNameLst>
                                      </p:cBhvr>
                                      <p:to>
                                        <p:strVal val="solid"/>
                                      </p:to>
                                    </p:set>
                                    <p:set>
                                      <p:cBhvr>
                                        <p:cTn id="35" dur="2000" fill="hold"/>
                                        <p:tgtEl>
                                          <p:spTgt spid="81"/>
                                        </p:tgtEl>
                                        <p:attrNameLst>
                                          <p:attrName>fill.on</p:attrName>
                                        </p:attrNameLst>
                                      </p:cBhvr>
                                      <p:to>
                                        <p:strVal val="true"/>
                                      </p:to>
                                    </p:set>
                                  </p:childTnLst>
                                </p:cTn>
                              </p:par>
                            </p:childTnLst>
                          </p:cTn>
                        </p:par>
                      </p:childTnLst>
                    </p:cTn>
                  </p:par>
                </p:childTnLst>
              </p:cTn>
              <p:nextCondLst>
                <p:cond evt="onClick" delay="0">
                  <p:tgtEl>
                    <p:spTgt spid="3"/>
                  </p:tgtEl>
                </p:cond>
              </p:nextCondLst>
            </p:seq>
          </p:childTnLst>
        </p:cTn>
      </p:par>
    </p:tnLst>
    <p:bldLst>
      <p:bldP spid="79" grpId="0"/>
      <p:bldP spid="80" grpId="0" animBg="1"/>
      <p:bldP spid="81" grpId="0" animBg="1"/>
      <p:bldP spid="82" grpId="0" animBg="1"/>
      <p:bldP spid="32"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 name="TextBox 78"/>
          <p:cNvSpPr txBox="1">
            <a:spLocks noChangeArrowheads="1"/>
          </p:cNvSpPr>
          <p:nvPr/>
        </p:nvSpPr>
        <p:spPr bwMode="auto">
          <a:xfrm>
            <a:off x="1295400" y="2209800"/>
            <a:ext cx="7162800" cy="946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imes New Roman" pitchFamily="18" charset="0"/>
              </a:defRPr>
            </a:lvl1pPr>
            <a:lvl2pPr marL="742950" indent="-285750">
              <a:defRPr>
                <a:solidFill>
                  <a:schemeClr val="tx1"/>
                </a:solidFill>
                <a:latin typeface="Times New Roman" pitchFamily="18" charset="0"/>
              </a:defRPr>
            </a:lvl2pPr>
            <a:lvl3pPr marL="1143000" indent="-228600">
              <a:defRPr>
                <a:solidFill>
                  <a:schemeClr val="tx1"/>
                </a:solidFill>
                <a:latin typeface="Times New Roman" pitchFamily="18" charset="0"/>
              </a:defRPr>
            </a:lvl3pPr>
            <a:lvl4pPr marL="1600200" indent="-228600">
              <a:defRPr>
                <a:solidFill>
                  <a:schemeClr val="tx1"/>
                </a:solidFill>
                <a:latin typeface="Times New Roman" pitchFamily="18" charset="0"/>
              </a:defRPr>
            </a:lvl4pPr>
            <a:lvl5pPr marL="2057400" indent="-228600">
              <a:defRPr>
                <a:solidFill>
                  <a:schemeClr val="tx1"/>
                </a:solidFill>
                <a:latin typeface="Times New Roman" pitchFamily="18" charset="0"/>
              </a:defRPr>
            </a:lvl5pPr>
            <a:lvl6pPr marL="2514600" indent="-228600" fontAlgn="base">
              <a:spcBef>
                <a:spcPct val="0"/>
              </a:spcBef>
              <a:spcAft>
                <a:spcPct val="0"/>
              </a:spcAft>
              <a:defRPr>
                <a:solidFill>
                  <a:schemeClr val="tx1"/>
                </a:solidFill>
                <a:latin typeface="Times New Roman" pitchFamily="18" charset="0"/>
              </a:defRPr>
            </a:lvl6pPr>
            <a:lvl7pPr marL="2971800" indent="-228600" fontAlgn="base">
              <a:spcBef>
                <a:spcPct val="0"/>
              </a:spcBef>
              <a:spcAft>
                <a:spcPct val="0"/>
              </a:spcAft>
              <a:defRPr>
                <a:solidFill>
                  <a:schemeClr val="tx1"/>
                </a:solidFill>
                <a:latin typeface="Times New Roman" pitchFamily="18" charset="0"/>
              </a:defRPr>
            </a:lvl7pPr>
            <a:lvl8pPr marL="3429000" indent="-228600" fontAlgn="base">
              <a:spcBef>
                <a:spcPct val="0"/>
              </a:spcBef>
              <a:spcAft>
                <a:spcPct val="0"/>
              </a:spcAft>
              <a:defRPr>
                <a:solidFill>
                  <a:schemeClr val="tx1"/>
                </a:solidFill>
                <a:latin typeface="Times New Roman" pitchFamily="18" charset="0"/>
              </a:defRPr>
            </a:lvl8pPr>
            <a:lvl9pPr marL="3886200" indent="-228600" fontAlgn="base">
              <a:spcBef>
                <a:spcPct val="0"/>
              </a:spcBef>
              <a:spcAft>
                <a:spcPct val="0"/>
              </a:spcAft>
              <a:defRPr>
                <a:solidFill>
                  <a:schemeClr val="tx1"/>
                </a:solidFill>
                <a:latin typeface="Times New Roman" pitchFamily="18" charset="0"/>
              </a:defRPr>
            </a:lvl9pPr>
          </a:lstStyle>
          <a:p>
            <a:pPr algn="just"/>
            <a:r>
              <a:rPr lang="en-US" sz="2800" i="1">
                <a:solidFill>
                  <a:srgbClr val="FF0000"/>
                </a:solidFill>
                <a:cs typeface="Times New Roman" pitchFamily="18" charset="0"/>
              </a:rPr>
              <a:t>Thành phố Hồ Chí Minh là trung tâm kinh tế lớn của nước ta vì:</a:t>
            </a:r>
            <a:endParaRPr lang="vi-VN" sz="2800" i="1">
              <a:solidFill>
                <a:srgbClr val="FF0000"/>
              </a:solidFill>
              <a:cs typeface="Times New Roman" pitchFamily="18" charset="0"/>
            </a:endParaRPr>
          </a:p>
        </p:txBody>
      </p:sp>
      <p:sp>
        <p:nvSpPr>
          <p:cNvPr id="80" name="Flowchart: Alternate Process 79"/>
          <p:cNvSpPr/>
          <p:nvPr/>
        </p:nvSpPr>
        <p:spPr>
          <a:xfrm>
            <a:off x="1371600" y="3276600"/>
            <a:ext cx="7315200" cy="457200"/>
          </a:xfrm>
          <a:prstGeom prst="flowChartAlternateProcess">
            <a:avLst/>
          </a:prstGeom>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r>
              <a:rPr lang="en-US" sz="2800">
                <a:solidFill>
                  <a:srgbClr val="0000FF"/>
                </a:solidFill>
                <a:latin typeface="Times New Roman" pitchFamily="18" charset="0"/>
                <a:cs typeface="Times New Roman" pitchFamily="18" charset="0"/>
              </a:rPr>
              <a:t>A.   Có nhiều chợ và siêu thị lớn.</a:t>
            </a:r>
            <a:endParaRPr lang="vi-VN" sz="2800">
              <a:solidFill>
                <a:srgbClr val="0000FF"/>
              </a:solidFill>
              <a:latin typeface="Times New Roman" pitchFamily="18" charset="0"/>
              <a:cs typeface="Times New Roman" pitchFamily="18" charset="0"/>
            </a:endParaRPr>
          </a:p>
        </p:txBody>
      </p:sp>
      <p:sp>
        <p:nvSpPr>
          <p:cNvPr id="81" name="Flowchart: Alternate Process 80"/>
          <p:cNvSpPr/>
          <p:nvPr/>
        </p:nvSpPr>
        <p:spPr>
          <a:xfrm>
            <a:off x="1371600" y="3886200"/>
            <a:ext cx="7315200" cy="457200"/>
          </a:xfrm>
          <a:prstGeom prst="flowChartAlternateProcess">
            <a:avLst/>
          </a:prstGeom>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r>
              <a:rPr lang="en-US" sz="2800">
                <a:solidFill>
                  <a:srgbClr val="0000FF"/>
                </a:solidFill>
                <a:latin typeface="Times New Roman" pitchFamily="18" charset="0"/>
                <a:cs typeface="Times New Roman" pitchFamily="18" charset="0"/>
              </a:rPr>
              <a:t>B.   Có nhiều ngành công nghiệp.</a:t>
            </a:r>
            <a:endParaRPr lang="vi-VN" sz="2800">
              <a:solidFill>
                <a:srgbClr val="0000FF"/>
              </a:solidFill>
              <a:latin typeface="Times New Roman" pitchFamily="18" charset="0"/>
              <a:cs typeface="Times New Roman" pitchFamily="18" charset="0"/>
            </a:endParaRPr>
          </a:p>
        </p:txBody>
      </p:sp>
      <p:sp>
        <p:nvSpPr>
          <p:cNvPr id="82" name="Flowchart: Alternate Process 81"/>
          <p:cNvSpPr/>
          <p:nvPr/>
        </p:nvSpPr>
        <p:spPr>
          <a:xfrm>
            <a:off x="1371600" y="4572000"/>
            <a:ext cx="7315200" cy="457200"/>
          </a:xfrm>
          <a:prstGeom prst="flowChartAlternateProcess">
            <a:avLst/>
          </a:prstGeom>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r>
              <a:rPr lang="en-US" sz="2800">
                <a:solidFill>
                  <a:srgbClr val="0000FF"/>
                </a:solidFill>
                <a:latin typeface="Times New Roman" pitchFamily="18" charset="0"/>
                <a:cs typeface="Times New Roman" pitchFamily="18" charset="0"/>
              </a:rPr>
              <a:t>C.   Cả 2 ý trên đều đúng.</a:t>
            </a:r>
            <a:endParaRPr lang="vi-VN" sz="2800">
              <a:solidFill>
                <a:srgbClr val="0000FF"/>
              </a:solidFill>
              <a:latin typeface="Times New Roman" pitchFamily="18" charset="0"/>
              <a:cs typeface="Times New Roman" pitchFamily="18" charset="0"/>
            </a:endParaRPr>
          </a:p>
        </p:txBody>
      </p:sp>
      <p:sp>
        <p:nvSpPr>
          <p:cNvPr id="33" name="Oval 32"/>
          <p:cNvSpPr/>
          <p:nvPr/>
        </p:nvSpPr>
        <p:spPr>
          <a:xfrm>
            <a:off x="1404938" y="4621213"/>
            <a:ext cx="347662" cy="347662"/>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vi-VN"/>
          </a:p>
        </p:txBody>
      </p:sp>
      <p:sp>
        <p:nvSpPr>
          <p:cNvPr id="36" name="TextBox 35"/>
          <p:cNvSpPr txBox="1"/>
          <p:nvPr/>
        </p:nvSpPr>
        <p:spPr>
          <a:xfrm>
            <a:off x="1869033" y="475675"/>
            <a:ext cx="4666456" cy="584775"/>
          </a:xfrm>
          <a:prstGeom prst="rect">
            <a:avLst/>
          </a:prstGeom>
          <a:solidFill>
            <a:schemeClr val="tx1">
              <a:lumMod val="95000"/>
              <a:lumOff val="5000"/>
            </a:schemeClr>
          </a:solidFill>
          <a:ln w="34925">
            <a:noFill/>
          </a:ln>
          <a:effectLst>
            <a:glow rad="228600">
              <a:schemeClr val="accent1">
                <a:satMod val="175000"/>
                <a:alpha val="40000"/>
              </a:schemeClr>
            </a:glow>
            <a:outerShdw blurRad="184150" dist="241300" dir="11520000" sx="110000" sy="110000" algn="ctr">
              <a:srgbClr val="000000">
                <a:alpha val="18000"/>
              </a:srgbClr>
            </a:outerShdw>
          </a:effectLst>
          <a:scene3d>
            <a:camera prst="perspectiveFront" fov="5100000">
              <a:rot lat="0" lon="2100000" rev="0"/>
            </a:camera>
            <a:lightRig rig="flood" dir="t">
              <a:rot lat="0" lon="0" rev="13800000"/>
            </a:lightRig>
          </a:scene3d>
          <a:sp3d extrusionH="107950" prstMaterial="plastic">
            <a:bevelT w="82550" h="63500" prst="artDeco"/>
            <a:bevelB/>
          </a:sp3d>
        </p:spPr>
        <p:txBody>
          <a:bodyPr>
            <a:spAutoFit/>
          </a:bodyPr>
          <a:lstStyle/>
          <a:p>
            <a:pPr algn="ctr" fontAlgn="auto">
              <a:spcBef>
                <a:spcPts val="0"/>
              </a:spcBef>
              <a:spcAft>
                <a:spcPts val="0"/>
              </a:spcAft>
              <a:defRPr/>
            </a:pPr>
            <a:r>
              <a:rPr lang="en-US" sz="3200" b="1">
                <a:solidFill>
                  <a:srgbClr val="FFFF00"/>
                </a:solidFill>
                <a:latin typeface="Times New Roman" pitchFamily="18" charset="0"/>
                <a:cs typeface="Times New Roman" pitchFamily="18" charset="0"/>
              </a:rPr>
              <a:t>RUNG CHUÔNG VÀNG</a:t>
            </a:r>
            <a:endParaRPr lang="en-US" sz="3200" b="1">
              <a:solidFill>
                <a:srgbClr val="FFFF00"/>
              </a:solidFill>
              <a:latin typeface="Times New Roman" pitchFamily="18" charset="0"/>
              <a:cs typeface="Times New Roman" pitchFamily="18" charset="0"/>
            </a:endParaRPr>
          </a:p>
        </p:txBody>
      </p:sp>
      <p:sp>
        <p:nvSpPr>
          <p:cNvPr id="3" name="Rectangle 2"/>
          <p:cNvSpPr/>
          <p:nvPr/>
        </p:nvSpPr>
        <p:spPr>
          <a:xfrm>
            <a:off x="3878292" y="1363415"/>
            <a:ext cx="1643399" cy="769441"/>
          </a:xfrm>
          <a:prstGeom prst="rect">
            <a:avLst/>
          </a:prstGeom>
          <a:noFill/>
        </p:spPr>
        <p:txBody>
          <a:bodyPr wrap="none">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fontAlgn="auto">
              <a:spcBef>
                <a:spcPts val="0"/>
              </a:spcBef>
              <a:spcAft>
                <a:spcPts val="0"/>
              </a:spcAft>
              <a:defRPr/>
            </a:pPr>
            <a:r>
              <a:rPr lang="en-US" sz="4400" b="1" spc="5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mn-lt"/>
                <a:cs typeface="+mn-cs"/>
              </a:rPr>
              <a:t>Câu 2</a:t>
            </a:r>
            <a:endParaRPr lang="en-US" sz="4400" b="1" spc="5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mn-lt"/>
              <a:cs typeface="+mn-cs"/>
            </a:endParaRPr>
          </a:p>
        </p:txBody>
      </p:sp>
      <p:pic>
        <p:nvPicPr>
          <p:cNvPr id="34833" name="Picture 25" descr="CBRringing.gif"/>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990600"/>
            <a:ext cx="1514475" cy="1389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circl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9"/>
                                        </p:tgtEl>
                                        <p:attrNameLst>
                                          <p:attrName>style.visibility</p:attrName>
                                        </p:attrNameLst>
                                      </p:cBhvr>
                                      <p:to>
                                        <p:strVal val="visible"/>
                                      </p:to>
                                    </p:set>
                                    <p:animEffect transition="in" filter="fade">
                                      <p:cBhvr>
                                        <p:cTn id="7" dur="500"/>
                                        <p:tgtEl>
                                          <p:spTgt spid="79"/>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80"/>
                                        </p:tgtEl>
                                        <p:attrNameLst>
                                          <p:attrName>style.visibility</p:attrName>
                                        </p:attrNameLst>
                                      </p:cBhvr>
                                      <p:to>
                                        <p:strVal val="visible"/>
                                      </p:to>
                                    </p:set>
                                    <p:animEffect transition="in" filter="wipe(left)">
                                      <p:cBhvr>
                                        <p:cTn id="12" dur="500"/>
                                        <p:tgtEl>
                                          <p:spTgt spid="80"/>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81"/>
                                        </p:tgtEl>
                                        <p:attrNameLst>
                                          <p:attrName>style.visibility</p:attrName>
                                        </p:attrNameLst>
                                      </p:cBhvr>
                                      <p:to>
                                        <p:strVal val="visible"/>
                                      </p:to>
                                    </p:set>
                                    <p:animEffect transition="in" filter="wipe(left)">
                                      <p:cBhvr>
                                        <p:cTn id="17" dur="500"/>
                                        <p:tgtEl>
                                          <p:spTgt spid="81"/>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82"/>
                                        </p:tgtEl>
                                        <p:attrNameLst>
                                          <p:attrName>style.visibility</p:attrName>
                                        </p:attrNameLst>
                                      </p:cBhvr>
                                      <p:to>
                                        <p:strVal val="visible"/>
                                      </p:to>
                                    </p:set>
                                    <p:animEffect transition="in" filter="wipe(left)">
                                      <p:cBhvr>
                                        <p:cTn id="22" dur="500"/>
                                        <p:tgtEl>
                                          <p:spTgt spid="82"/>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23" restart="whenNotActive" fill="hold" evtFilter="cancelBubble" nodeType="interactiveSeq">
                <p:stCondLst>
                  <p:cond evt="onClick" delay="0">
                    <p:tgtEl>
                      <p:spTgt spid="82"/>
                    </p:tgtEl>
                  </p:cond>
                </p:stCondLst>
                <p:endSync evt="end" delay="0">
                  <p:rtn val="all"/>
                </p:endSync>
                <p:childTnLst>
                  <p:par>
                    <p:cTn id="24" fill="hold" nodeType="clickPar">
                      <p:stCondLst>
                        <p:cond delay="0"/>
                      </p:stCondLst>
                      <p:childTnLst>
                        <p:par>
                          <p:cTn id="25" fill="hold" nodeType="withGroup">
                            <p:stCondLst>
                              <p:cond delay="0"/>
                            </p:stCondLst>
                            <p:childTnLst>
                              <p:par>
                                <p:cTn id="26" presetID="20" presetClass="entr" presetSubtype="0" fill="hold" grpId="0" nodeType="clickEffect">
                                  <p:stCondLst>
                                    <p:cond delay="0"/>
                                  </p:stCondLst>
                                  <p:childTnLst>
                                    <p:set>
                                      <p:cBhvr>
                                        <p:cTn id="27" dur="1" fill="hold">
                                          <p:stCondLst>
                                            <p:cond delay="0"/>
                                          </p:stCondLst>
                                        </p:cTn>
                                        <p:tgtEl>
                                          <p:spTgt spid="33"/>
                                        </p:tgtEl>
                                        <p:attrNameLst>
                                          <p:attrName>style.visibility</p:attrName>
                                        </p:attrNameLst>
                                      </p:cBhvr>
                                      <p:to>
                                        <p:strVal val="visible"/>
                                      </p:to>
                                    </p:set>
                                    <p:animEffect transition="in" filter="wedge">
                                      <p:cBhvr>
                                        <p:cTn id="28" dur="500"/>
                                        <p:tgtEl>
                                          <p:spTgt spid="33"/>
                                        </p:tgtEl>
                                      </p:cBhvr>
                                    </p:animEffect>
                                  </p:childTnLst>
                                </p:cTn>
                              </p:par>
                            </p:childTnLst>
                          </p:cTn>
                        </p:par>
                      </p:childTnLst>
                    </p:cTn>
                  </p:par>
                </p:childTnLst>
              </p:cTn>
              <p:nextCondLst>
                <p:cond evt="onClick" delay="0">
                  <p:tgtEl>
                    <p:spTgt spid="82"/>
                  </p:tgtEl>
                </p:cond>
              </p:nextCondLst>
            </p:seq>
            <p:seq concurrent="1" nextAc="seek">
              <p:cTn id="29" restart="whenNotActive" fill="hold" evtFilter="cancelBubble" nodeType="interactiveSeq">
                <p:stCondLst>
                  <p:cond evt="onClick" delay="0">
                    <p:tgtEl>
                      <p:spTgt spid="3"/>
                    </p:tgtEl>
                  </p:cond>
                </p:stCondLst>
                <p:endSync evt="end" delay="0">
                  <p:rtn val="all"/>
                </p:endSync>
                <p:childTnLst>
                  <p:par>
                    <p:cTn id="30" fill="hold" nodeType="clickPar">
                      <p:stCondLst>
                        <p:cond delay="0"/>
                      </p:stCondLst>
                      <p:childTnLst>
                        <p:par>
                          <p:cTn id="31" fill="hold" nodeType="withGroup">
                            <p:stCondLst>
                              <p:cond delay="0"/>
                            </p:stCondLst>
                            <p:childTnLst>
                              <p:par>
                                <p:cTn id="32" presetID="1" presetClass="emph" presetSubtype="2" fill="hold" nodeType="clickEffect">
                                  <p:stCondLst>
                                    <p:cond delay="0"/>
                                  </p:stCondLst>
                                  <p:childTnLst>
                                    <p:animClr clrSpc="rgb" dir="cw">
                                      <p:cBhvr>
                                        <p:cTn id="33" dur="500" fill="hold"/>
                                        <p:tgtEl>
                                          <p:spTgt spid="82"/>
                                        </p:tgtEl>
                                        <p:attrNameLst>
                                          <p:attrName>fillcolor</p:attrName>
                                        </p:attrNameLst>
                                      </p:cBhvr>
                                      <p:to>
                                        <a:schemeClr val="accent2"/>
                                      </p:to>
                                    </p:animClr>
                                    <p:set>
                                      <p:cBhvr>
                                        <p:cTn id="34" dur="500" fill="hold"/>
                                        <p:tgtEl>
                                          <p:spTgt spid="82"/>
                                        </p:tgtEl>
                                        <p:attrNameLst>
                                          <p:attrName>fill.type</p:attrName>
                                        </p:attrNameLst>
                                      </p:cBhvr>
                                      <p:to>
                                        <p:strVal val="solid"/>
                                      </p:to>
                                    </p:set>
                                    <p:set>
                                      <p:cBhvr>
                                        <p:cTn id="35" dur="500" fill="hold"/>
                                        <p:tgtEl>
                                          <p:spTgt spid="82"/>
                                        </p:tgtEl>
                                        <p:attrNameLst>
                                          <p:attrName>fill.on</p:attrName>
                                        </p:attrNameLst>
                                      </p:cBhvr>
                                      <p:to>
                                        <p:strVal val="true"/>
                                      </p:to>
                                    </p:set>
                                  </p:childTnLst>
                                </p:cTn>
                              </p:par>
                            </p:childTnLst>
                          </p:cTn>
                        </p:par>
                      </p:childTnLst>
                    </p:cTn>
                  </p:par>
                </p:childTnLst>
              </p:cTn>
              <p:nextCondLst>
                <p:cond evt="onClick" delay="0">
                  <p:tgtEl>
                    <p:spTgt spid="3"/>
                  </p:tgtEl>
                </p:cond>
              </p:nextCondLst>
            </p:seq>
          </p:childTnLst>
        </p:cTn>
      </p:par>
    </p:tnLst>
    <p:bldLst>
      <p:bldP spid="79" grpId="0"/>
      <p:bldP spid="80" grpId="0" animBg="1"/>
      <p:bldP spid="81" grpId="0" animBg="1"/>
      <p:bldP spid="82" grpId="0" animBg="1"/>
      <p:bldP spid="33"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 name="TextBox 78"/>
          <p:cNvSpPr txBox="1">
            <a:spLocks noChangeArrowheads="1"/>
          </p:cNvSpPr>
          <p:nvPr/>
        </p:nvSpPr>
        <p:spPr bwMode="auto">
          <a:xfrm>
            <a:off x="838200" y="2362200"/>
            <a:ext cx="7162800" cy="946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imes New Roman" pitchFamily="18" charset="0"/>
              </a:defRPr>
            </a:lvl1pPr>
            <a:lvl2pPr marL="742950" indent="-285750">
              <a:defRPr>
                <a:solidFill>
                  <a:schemeClr val="tx1"/>
                </a:solidFill>
                <a:latin typeface="Times New Roman" pitchFamily="18" charset="0"/>
              </a:defRPr>
            </a:lvl2pPr>
            <a:lvl3pPr marL="1143000" indent="-228600">
              <a:defRPr>
                <a:solidFill>
                  <a:schemeClr val="tx1"/>
                </a:solidFill>
                <a:latin typeface="Times New Roman" pitchFamily="18" charset="0"/>
              </a:defRPr>
            </a:lvl3pPr>
            <a:lvl4pPr marL="1600200" indent="-228600">
              <a:defRPr>
                <a:solidFill>
                  <a:schemeClr val="tx1"/>
                </a:solidFill>
                <a:latin typeface="Times New Roman" pitchFamily="18" charset="0"/>
              </a:defRPr>
            </a:lvl4pPr>
            <a:lvl5pPr marL="2057400" indent="-228600">
              <a:defRPr>
                <a:solidFill>
                  <a:schemeClr val="tx1"/>
                </a:solidFill>
                <a:latin typeface="Times New Roman" pitchFamily="18" charset="0"/>
              </a:defRPr>
            </a:lvl5pPr>
            <a:lvl6pPr marL="2514600" indent="-228600" fontAlgn="base">
              <a:spcBef>
                <a:spcPct val="0"/>
              </a:spcBef>
              <a:spcAft>
                <a:spcPct val="0"/>
              </a:spcAft>
              <a:defRPr>
                <a:solidFill>
                  <a:schemeClr val="tx1"/>
                </a:solidFill>
                <a:latin typeface="Times New Roman" pitchFamily="18" charset="0"/>
              </a:defRPr>
            </a:lvl6pPr>
            <a:lvl7pPr marL="2971800" indent="-228600" fontAlgn="base">
              <a:spcBef>
                <a:spcPct val="0"/>
              </a:spcBef>
              <a:spcAft>
                <a:spcPct val="0"/>
              </a:spcAft>
              <a:defRPr>
                <a:solidFill>
                  <a:schemeClr val="tx1"/>
                </a:solidFill>
                <a:latin typeface="Times New Roman" pitchFamily="18" charset="0"/>
              </a:defRPr>
            </a:lvl7pPr>
            <a:lvl8pPr marL="3429000" indent="-228600" fontAlgn="base">
              <a:spcBef>
                <a:spcPct val="0"/>
              </a:spcBef>
              <a:spcAft>
                <a:spcPct val="0"/>
              </a:spcAft>
              <a:defRPr>
                <a:solidFill>
                  <a:schemeClr val="tx1"/>
                </a:solidFill>
                <a:latin typeface="Times New Roman" pitchFamily="18" charset="0"/>
              </a:defRPr>
            </a:lvl8pPr>
            <a:lvl9pPr marL="3886200" indent="-228600" fontAlgn="base">
              <a:spcBef>
                <a:spcPct val="0"/>
              </a:spcBef>
              <a:spcAft>
                <a:spcPct val="0"/>
              </a:spcAft>
              <a:defRPr>
                <a:solidFill>
                  <a:schemeClr val="tx1"/>
                </a:solidFill>
                <a:latin typeface="Times New Roman" pitchFamily="18" charset="0"/>
              </a:defRPr>
            </a:lvl9pPr>
          </a:lstStyle>
          <a:p>
            <a:pPr algn="just"/>
            <a:r>
              <a:rPr lang="en-US" sz="2800" i="1">
                <a:solidFill>
                  <a:srgbClr val="FF0000"/>
                </a:solidFill>
                <a:cs typeface="Times New Roman" pitchFamily="18" charset="0"/>
              </a:rPr>
              <a:t>Thành phố Hồ Chí Minh là trung tâm khoa học lớn của nước ta vì:</a:t>
            </a:r>
            <a:endParaRPr lang="vi-VN" sz="2800" i="1">
              <a:solidFill>
                <a:srgbClr val="FF0000"/>
              </a:solidFill>
              <a:cs typeface="Times New Roman" pitchFamily="18" charset="0"/>
            </a:endParaRPr>
          </a:p>
        </p:txBody>
      </p:sp>
      <p:sp>
        <p:nvSpPr>
          <p:cNvPr id="80" name="Flowchart: Alternate Process 79"/>
          <p:cNvSpPr/>
          <p:nvPr/>
        </p:nvSpPr>
        <p:spPr>
          <a:xfrm>
            <a:off x="838200" y="3429000"/>
            <a:ext cx="7315200" cy="457200"/>
          </a:xfrm>
          <a:prstGeom prst="flowChartAlternateProcess">
            <a:avLst/>
          </a:prstGeom>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r>
              <a:rPr lang="en-US" sz="2800">
                <a:solidFill>
                  <a:srgbClr val="0000FF"/>
                </a:solidFill>
                <a:latin typeface="Times New Roman" pitchFamily="18" charset="0"/>
                <a:cs typeface="Times New Roman" pitchFamily="18" charset="0"/>
              </a:rPr>
              <a:t>A.   Có nhiều viện nghiên cứu, trường đại học.</a:t>
            </a:r>
            <a:endParaRPr lang="vi-VN" sz="2800">
              <a:solidFill>
                <a:srgbClr val="0000FF"/>
              </a:solidFill>
              <a:latin typeface="Times New Roman" pitchFamily="18" charset="0"/>
              <a:cs typeface="Times New Roman" pitchFamily="18" charset="0"/>
            </a:endParaRPr>
          </a:p>
        </p:txBody>
      </p:sp>
      <p:sp>
        <p:nvSpPr>
          <p:cNvPr id="81" name="Flowchart: Alternate Process 80"/>
          <p:cNvSpPr/>
          <p:nvPr/>
        </p:nvSpPr>
        <p:spPr>
          <a:xfrm>
            <a:off x="838200" y="4191000"/>
            <a:ext cx="7315200" cy="457200"/>
          </a:xfrm>
          <a:prstGeom prst="flowChartAlternateProcess">
            <a:avLst/>
          </a:prstGeom>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r>
              <a:rPr lang="en-US" sz="2800">
                <a:solidFill>
                  <a:srgbClr val="0000FF"/>
                </a:solidFill>
                <a:latin typeface="Times New Roman" pitchFamily="18" charset="0"/>
                <a:cs typeface="Times New Roman" pitchFamily="18" charset="0"/>
              </a:rPr>
              <a:t>B.   Có nhiều ngành công nghiệp.</a:t>
            </a:r>
            <a:endParaRPr lang="vi-VN" sz="2800">
              <a:solidFill>
                <a:srgbClr val="0000FF"/>
              </a:solidFill>
              <a:latin typeface="Times New Roman" pitchFamily="18" charset="0"/>
              <a:cs typeface="Times New Roman" pitchFamily="18" charset="0"/>
            </a:endParaRPr>
          </a:p>
        </p:txBody>
      </p:sp>
      <p:sp>
        <p:nvSpPr>
          <p:cNvPr id="82" name="Flowchart: Alternate Process 81"/>
          <p:cNvSpPr/>
          <p:nvPr/>
        </p:nvSpPr>
        <p:spPr>
          <a:xfrm>
            <a:off x="838200" y="4953000"/>
            <a:ext cx="7467600" cy="914400"/>
          </a:xfrm>
          <a:prstGeom prst="flowChartAlternateProcess">
            <a:avLst/>
          </a:prstGeom>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r>
              <a:rPr lang="en-US" sz="2800">
                <a:solidFill>
                  <a:srgbClr val="0000FF"/>
                </a:solidFill>
                <a:latin typeface="Times New Roman" pitchFamily="18" charset="0"/>
                <a:cs typeface="Times New Roman" pitchFamily="18" charset="0"/>
              </a:rPr>
              <a:t>C.   Có nhiều rạp chiếu phim, nhà hát lớn, nhiều khu vui chơi, giải trí.</a:t>
            </a:r>
            <a:endParaRPr lang="vi-VN" sz="2800">
              <a:solidFill>
                <a:srgbClr val="0000FF"/>
              </a:solidFill>
              <a:latin typeface="Times New Roman" pitchFamily="18" charset="0"/>
              <a:cs typeface="Times New Roman" pitchFamily="18" charset="0"/>
            </a:endParaRPr>
          </a:p>
        </p:txBody>
      </p:sp>
      <p:sp>
        <p:nvSpPr>
          <p:cNvPr id="31" name="Oval 30"/>
          <p:cNvSpPr/>
          <p:nvPr/>
        </p:nvSpPr>
        <p:spPr>
          <a:xfrm>
            <a:off x="871538" y="3462338"/>
            <a:ext cx="423862" cy="423862"/>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vi-VN"/>
          </a:p>
        </p:txBody>
      </p:sp>
      <p:sp>
        <p:nvSpPr>
          <p:cNvPr id="36" name="TextBox 35"/>
          <p:cNvSpPr txBox="1"/>
          <p:nvPr/>
        </p:nvSpPr>
        <p:spPr>
          <a:xfrm>
            <a:off x="1835696" y="482025"/>
            <a:ext cx="4666456" cy="584775"/>
          </a:xfrm>
          <a:prstGeom prst="rect">
            <a:avLst/>
          </a:prstGeom>
          <a:solidFill>
            <a:schemeClr val="tx1">
              <a:lumMod val="95000"/>
              <a:lumOff val="5000"/>
            </a:schemeClr>
          </a:solidFill>
          <a:ln w="34925">
            <a:noFill/>
          </a:ln>
          <a:effectLst>
            <a:glow rad="228600">
              <a:schemeClr val="accent1">
                <a:satMod val="175000"/>
                <a:alpha val="40000"/>
              </a:schemeClr>
            </a:glow>
            <a:outerShdw blurRad="184150" dist="241300" dir="11520000" sx="110000" sy="110000" algn="ctr">
              <a:srgbClr val="000000">
                <a:alpha val="18000"/>
              </a:srgbClr>
            </a:outerShdw>
          </a:effectLst>
          <a:scene3d>
            <a:camera prst="perspectiveFront" fov="5100000">
              <a:rot lat="0" lon="2100000" rev="0"/>
            </a:camera>
            <a:lightRig rig="flood" dir="t">
              <a:rot lat="0" lon="0" rev="13800000"/>
            </a:lightRig>
          </a:scene3d>
          <a:sp3d extrusionH="107950" prstMaterial="plastic">
            <a:bevelT w="82550" h="63500" prst="artDeco"/>
            <a:bevelB/>
          </a:sp3d>
        </p:spPr>
        <p:txBody>
          <a:bodyPr>
            <a:spAutoFit/>
          </a:bodyPr>
          <a:lstStyle/>
          <a:p>
            <a:pPr algn="ctr" fontAlgn="auto">
              <a:spcBef>
                <a:spcPts val="0"/>
              </a:spcBef>
              <a:spcAft>
                <a:spcPts val="0"/>
              </a:spcAft>
              <a:defRPr/>
            </a:pPr>
            <a:r>
              <a:rPr lang="en-US" sz="3200" b="1">
                <a:solidFill>
                  <a:srgbClr val="FFFF00"/>
                </a:solidFill>
                <a:latin typeface="Times New Roman" pitchFamily="18" charset="0"/>
                <a:cs typeface="Times New Roman" pitchFamily="18" charset="0"/>
              </a:rPr>
              <a:t>RUNG CHUÔNG VÀNG</a:t>
            </a:r>
            <a:endParaRPr lang="en-US" sz="3200" b="1">
              <a:solidFill>
                <a:srgbClr val="FFFF00"/>
              </a:solidFill>
              <a:latin typeface="Times New Roman" pitchFamily="18" charset="0"/>
              <a:cs typeface="Times New Roman" pitchFamily="18" charset="0"/>
            </a:endParaRPr>
          </a:p>
        </p:txBody>
      </p:sp>
      <p:sp>
        <p:nvSpPr>
          <p:cNvPr id="3" name="Rectangle 2"/>
          <p:cNvSpPr/>
          <p:nvPr/>
        </p:nvSpPr>
        <p:spPr>
          <a:xfrm>
            <a:off x="3878292" y="1363415"/>
            <a:ext cx="1643399" cy="769441"/>
          </a:xfrm>
          <a:prstGeom prst="rect">
            <a:avLst/>
          </a:prstGeom>
          <a:noFill/>
        </p:spPr>
        <p:txBody>
          <a:bodyPr wrap="none">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fontAlgn="auto">
              <a:spcBef>
                <a:spcPts val="0"/>
              </a:spcBef>
              <a:spcAft>
                <a:spcPts val="0"/>
              </a:spcAft>
              <a:defRPr/>
            </a:pPr>
            <a:r>
              <a:rPr lang="en-US" sz="4400" b="1" spc="5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mn-lt"/>
                <a:cs typeface="+mn-cs"/>
              </a:rPr>
              <a:t>Câu 3</a:t>
            </a:r>
            <a:endParaRPr lang="en-US" sz="4400" b="1" spc="5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mn-lt"/>
              <a:cs typeface="+mn-cs"/>
            </a:endParaRPr>
          </a:p>
        </p:txBody>
      </p:sp>
      <p:pic>
        <p:nvPicPr>
          <p:cNvPr id="35857" name="Picture 25" descr="CBRringing.gif"/>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990600"/>
            <a:ext cx="1514475" cy="1389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circl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9"/>
                                        </p:tgtEl>
                                        <p:attrNameLst>
                                          <p:attrName>style.visibility</p:attrName>
                                        </p:attrNameLst>
                                      </p:cBhvr>
                                      <p:to>
                                        <p:strVal val="visible"/>
                                      </p:to>
                                    </p:set>
                                    <p:animEffect transition="in" filter="fade">
                                      <p:cBhvr>
                                        <p:cTn id="7" dur="500"/>
                                        <p:tgtEl>
                                          <p:spTgt spid="79"/>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80"/>
                                        </p:tgtEl>
                                        <p:attrNameLst>
                                          <p:attrName>style.visibility</p:attrName>
                                        </p:attrNameLst>
                                      </p:cBhvr>
                                      <p:to>
                                        <p:strVal val="visible"/>
                                      </p:to>
                                    </p:set>
                                    <p:animEffect transition="in" filter="wipe(left)">
                                      <p:cBhvr>
                                        <p:cTn id="12" dur="500"/>
                                        <p:tgtEl>
                                          <p:spTgt spid="80"/>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81"/>
                                        </p:tgtEl>
                                        <p:attrNameLst>
                                          <p:attrName>style.visibility</p:attrName>
                                        </p:attrNameLst>
                                      </p:cBhvr>
                                      <p:to>
                                        <p:strVal val="visible"/>
                                      </p:to>
                                    </p:set>
                                    <p:animEffect transition="in" filter="wipe(left)">
                                      <p:cBhvr>
                                        <p:cTn id="17" dur="500"/>
                                        <p:tgtEl>
                                          <p:spTgt spid="81"/>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82"/>
                                        </p:tgtEl>
                                        <p:attrNameLst>
                                          <p:attrName>style.visibility</p:attrName>
                                        </p:attrNameLst>
                                      </p:cBhvr>
                                      <p:to>
                                        <p:strVal val="visible"/>
                                      </p:to>
                                    </p:set>
                                    <p:animEffect transition="in" filter="wipe(left)">
                                      <p:cBhvr>
                                        <p:cTn id="22" dur="500"/>
                                        <p:tgtEl>
                                          <p:spTgt spid="82"/>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23" restart="whenNotActive" fill="hold" evtFilter="cancelBubble" nodeType="interactiveSeq">
                <p:stCondLst>
                  <p:cond evt="onClick" delay="0">
                    <p:tgtEl>
                      <p:spTgt spid="80"/>
                    </p:tgtEl>
                  </p:cond>
                </p:stCondLst>
                <p:endSync evt="end" delay="0">
                  <p:rtn val="all"/>
                </p:endSync>
                <p:childTnLst>
                  <p:par>
                    <p:cTn id="24" fill="hold" nodeType="clickPar">
                      <p:stCondLst>
                        <p:cond delay="0"/>
                      </p:stCondLst>
                      <p:childTnLst>
                        <p:par>
                          <p:cTn id="25" fill="hold" nodeType="withGroup">
                            <p:stCondLst>
                              <p:cond delay="0"/>
                            </p:stCondLst>
                            <p:childTnLst>
                              <p:par>
                                <p:cTn id="26" presetID="20" presetClass="entr" presetSubtype="0" fill="hold" grpId="0" nodeType="clickEffect">
                                  <p:stCondLst>
                                    <p:cond delay="0"/>
                                  </p:stCondLst>
                                  <p:childTnLst>
                                    <p:set>
                                      <p:cBhvr>
                                        <p:cTn id="27" dur="1" fill="hold">
                                          <p:stCondLst>
                                            <p:cond delay="0"/>
                                          </p:stCondLst>
                                        </p:cTn>
                                        <p:tgtEl>
                                          <p:spTgt spid="31"/>
                                        </p:tgtEl>
                                        <p:attrNameLst>
                                          <p:attrName>style.visibility</p:attrName>
                                        </p:attrNameLst>
                                      </p:cBhvr>
                                      <p:to>
                                        <p:strVal val="visible"/>
                                      </p:to>
                                    </p:set>
                                    <p:animEffect transition="in" filter="wedge">
                                      <p:cBhvr>
                                        <p:cTn id="28" dur="500"/>
                                        <p:tgtEl>
                                          <p:spTgt spid="31"/>
                                        </p:tgtEl>
                                      </p:cBhvr>
                                    </p:animEffect>
                                  </p:childTnLst>
                                </p:cTn>
                              </p:par>
                            </p:childTnLst>
                          </p:cTn>
                        </p:par>
                      </p:childTnLst>
                    </p:cTn>
                  </p:par>
                </p:childTnLst>
              </p:cTn>
              <p:nextCondLst>
                <p:cond evt="onClick" delay="0">
                  <p:tgtEl>
                    <p:spTgt spid="80"/>
                  </p:tgtEl>
                </p:cond>
              </p:nextCondLst>
            </p:seq>
            <p:seq concurrent="1" nextAc="seek">
              <p:cTn id="29" restart="whenNotActive" fill="hold" evtFilter="cancelBubble" nodeType="interactiveSeq">
                <p:stCondLst>
                  <p:cond evt="onClick" delay="0">
                    <p:tgtEl>
                      <p:spTgt spid="3"/>
                    </p:tgtEl>
                  </p:cond>
                </p:stCondLst>
                <p:endSync evt="end" delay="0">
                  <p:rtn val="all"/>
                </p:endSync>
                <p:childTnLst>
                  <p:par>
                    <p:cTn id="30" fill="hold" nodeType="clickPar">
                      <p:stCondLst>
                        <p:cond delay="0"/>
                      </p:stCondLst>
                      <p:childTnLst>
                        <p:par>
                          <p:cTn id="31" fill="hold" nodeType="withGroup">
                            <p:stCondLst>
                              <p:cond delay="0"/>
                            </p:stCondLst>
                            <p:childTnLst>
                              <p:par>
                                <p:cTn id="32" presetID="1" presetClass="emph" presetSubtype="2" fill="hold" nodeType="clickEffect">
                                  <p:stCondLst>
                                    <p:cond delay="0"/>
                                  </p:stCondLst>
                                  <p:childTnLst>
                                    <p:animClr clrSpc="rgb" dir="cw">
                                      <p:cBhvr>
                                        <p:cTn id="33" dur="2000" fill="hold"/>
                                        <p:tgtEl>
                                          <p:spTgt spid="80"/>
                                        </p:tgtEl>
                                        <p:attrNameLst>
                                          <p:attrName>fillcolor</p:attrName>
                                        </p:attrNameLst>
                                      </p:cBhvr>
                                      <p:to>
                                        <a:srgbClr val="FF0000"/>
                                      </p:to>
                                    </p:animClr>
                                    <p:set>
                                      <p:cBhvr>
                                        <p:cTn id="34" dur="2000" fill="hold"/>
                                        <p:tgtEl>
                                          <p:spTgt spid="80"/>
                                        </p:tgtEl>
                                        <p:attrNameLst>
                                          <p:attrName>fill.type</p:attrName>
                                        </p:attrNameLst>
                                      </p:cBhvr>
                                      <p:to>
                                        <p:strVal val="solid"/>
                                      </p:to>
                                    </p:set>
                                    <p:set>
                                      <p:cBhvr>
                                        <p:cTn id="35" dur="2000" fill="hold"/>
                                        <p:tgtEl>
                                          <p:spTgt spid="80"/>
                                        </p:tgtEl>
                                        <p:attrNameLst>
                                          <p:attrName>fill.on</p:attrName>
                                        </p:attrNameLst>
                                      </p:cBhvr>
                                      <p:to>
                                        <p:strVal val="true"/>
                                      </p:to>
                                    </p:set>
                                  </p:childTnLst>
                                </p:cTn>
                              </p:par>
                            </p:childTnLst>
                          </p:cTn>
                        </p:par>
                      </p:childTnLst>
                    </p:cTn>
                  </p:par>
                </p:childTnLst>
              </p:cTn>
              <p:nextCondLst>
                <p:cond evt="onClick" delay="0">
                  <p:tgtEl>
                    <p:spTgt spid="3"/>
                  </p:tgtEl>
                </p:cond>
              </p:nextCondLst>
            </p:seq>
          </p:childTnLst>
        </p:cTn>
      </p:par>
    </p:tnLst>
    <p:bldLst>
      <p:bldP spid="79" grpId="0"/>
      <p:bldP spid="80" grpId="0" animBg="1"/>
      <p:bldP spid="81" grpId="0" animBg="1"/>
      <p:bldP spid="82" grpId="0" animBg="1"/>
      <p:bldP spid="31"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9" name="Text Box 5"/>
          <p:cNvSpPr txBox="1">
            <a:spLocks noChangeArrowheads="1"/>
          </p:cNvSpPr>
          <p:nvPr/>
        </p:nvSpPr>
        <p:spPr bwMode="auto">
          <a:xfrm>
            <a:off x="304800" y="762000"/>
            <a:ext cx="8458200" cy="4435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imes New Roman" pitchFamily="18" charset="0"/>
              </a:defRPr>
            </a:lvl1pPr>
            <a:lvl2pPr marL="742950" indent="-285750">
              <a:defRPr>
                <a:solidFill>
                  <a:schemeClr val="tx1"/>
                </a:solidFill>
                <a:latin typeface="Times New Roman" pitchFamily="18" charset="0"/>
              </a:defRPr>
            </a:lvl2pPr>
            <a:lvl3pPr marL="1143000" indent="-228600">
              <a:defRPr>
                <a:solidFill>
                  <a:schemeClr val="tx1"/>
                </a:solidFill>
                <a:latin typeface="Times New Roman" pitchFamily="18" charset="0"/>
              </a:defRPr>
            </a:lvl3pPr>
            <a:lvl4pPr marL="1600200" indent="-228600">
              <a:defRPr>
                <a:solidFill>
                  <a:schemeClr val="tx1"/>
                </a:solidFill>
                <a:latin typeface="Times New Roman" pitchFamily="18" charset="0"/>
              </a:defRPr>
            </a:lvl4pPr>
            <a:lvl5pPr marL="2057400" indent="-228600">
              <a:defRPr>
                <a:solidFill>
                  <a:schemeClr val="tx1"/>
                </a:solidFill>
                <a:latin typeface="Times New Roman" pitchFamily="18" charset="0"/>
              </a:defRPr>
            </a:lvl5pPr>
            <a:lvl6pPr marL="2514600" indent="-228600" fontAlgn="base">
              <a:spcBef>
                <a:spcPct val="0"/>
              </a:spcBef>
              <a:spcAft>
                <a:spcPct val="0"/>
              </a:spcAft>
              <a:defRPr>
                <a:solidFill>
                  <a:schemeClr val="tx1"/>
                </a:solidFill>
                <a:latin typeface="Times New Roman" pitchFamily="18" charset="0"/>
              </a:defRPr>
            </a:lvl6pPr>
            <a:lvl7pPr marL="2971800" indent="-228600" fontAlgn="base">
              <a:spcBef>
                <a:spcPct val="0"/>
              </a:spcBef>
              <a:spcAft>
                <a:spcPct val="0"/>
              </a:spcAft>
              <a:defRPr>
                <a:solidFill>
                  <a:schemeClr val="tx1"/>
                </a:solidFill>
                <a:latin typeface="Times New Roman" pitchFamily="18" charset="0"/>
              </a:defRPr>
            </a:lvl7pPr>
            <a:lvl8pPr marL="3429000" indent="-228600" fontAlgn="base">
              <a:spcBef>
                <a:spcPct val="0"/>
              </a:spcBef>
              <a:spcAft>
                <a:spcPct val="0"/>
              </a:spcAft>
              <a:defRPr>
                <a:solidFill>
                  <a:schemeClr val="tx1"/>
                </a:solidFill>
                <a:latin typeface="Times New Roman" pitchFamily="18" charset="0"/>
              </a:defRPr>
            </a:lvl8pPr>
            <a:lvl9pPr marL="3886200" indent="-228600" fontAlgn="base">
              <a:spcBef>
                <a:spcPct val="0"/>
              </a:spcBef>
              <a:spcAft>
                <a:spcPct val="0"/>
              </a:spcAft>
              <a:defRPr>
                <a:solidFill>
                  <a:schemeClr val="tx1"/>
                </a:solidFill>
                <a:latin typeface="Times New Roman" pitchFamily="18" charset="0"/>
              </a:defRPr>
            </a:lvl9pPr>
          </a:lstStyle>
          <a:p>
            <a:pPr algn="ctr" eaLnBrk="0" hangingPunct="0">
              <a:lnSpc>
                <a:spcPct val="150000"/>
              </a:lnSpc>
              <a:spcBef>
                <a:spcPct val="50000"/>
              </a:spcBef>
            </a:pPr>
            <a:r>
              <a:rPr lang="en-US" sz="3000" b="1" u="sng">
                <a:solidFill>
                  <a:srgbClr val="FF0000"/>
                </a:solidFill>
              </a:rPr>
              <a:t>Ghi nhớ:</a:t>
            </a:r>
          </a:p>
          <a:p>
            <a:pPr algn="just" eaLnBrk="0" hangingPunct="0">
              <a:lnSpc>
                <a:spcPct val="150000"/>
              </a:lnSpc>
              <a:spcBef>
                <a:spcPct val="50000"/>
              </a:spcBef>
            </a:pPr>
            <a:r>
              <a:rPr lang="en-US" sz="3000">
                <a:solidFill>
                  <a:srgbClr val="0000FF"/>
                </a:solidFill>
              </a:rPr>
              <a:t>        Thành phố Hồ Chí Minh nằm bên sông Sài Gòn. Đây là thành phố và trung tâm công nghiệp lớn nhất của đất nước. Các sản phẩm công nghiệp của  thành phố rất đa dạng, được tiêu thụ ở nhiều nơi trong nước và xuất khẩu.</a:t>
            </a:r>
            <a:endParaRPr lang="en-US" sz="3000" b="1" u="sng">
              <a:solidFill>
                <a:srgbClr val="0000FF"/>
              </a:solidFill>
            </a:endParaRPr>
          </a:p>
        </p:txBody>
      </p:sp>
      <p:sp>
        <p:nvSpPr>
          <p:cNvPr id="36875" name="Text Box 11"/>
          <p:cNvSpPr txBox="1">
            <a:spLocks noChangeArrowheads="1"/>
          </p:cNvSpPr>
          <p:nvPr/>
        </p:nvSpPr>
        <p:spPr bwMode="auto">
          <a:xfrm>
            <a:off x="2286000" y="166688"/>
            <a:ext cx="4649788" cy="519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2800" b="1">
                <a:solidFill>
                  <a:srgbClr val="FF0000"/>
                </a:solidFill>
              </a:rPr>
              <a:t>THÀNH PHỐ HỒ CHÍ MINH</a:t>
            </a:r>
          </a:p>
        </p:txBody>
      </p:sp>
    </p:spTree>
  </p:cSld>
  <p:clrMapOvr>
    <a:masterClrMapping/>
  </p:clrMapOvr>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893" name="Picture 5" descr="12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16013" y="4419600"/>
            <a:ext cx="6656387" cy="1485900"/>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37894" name="Object 6"/>
          <p:cNvGraphicFramePr>
            <a:graphicFrameLocks noChangeAspect="1"/>
          </p:cNvGraphicFramePr>
          <p:nvPr/>
        </p:nvGraphicFramePr>
        <p:xfrm>
          <a:off x="7848600" y="5670550"/>
          <a:ext cx="1295400" cy="1187450"/>
        </p:xfrm>
        <a:graphic>
          <a:graphicData uri="http://schemas.openxmlformats.org/presentationml/2006/ole">
            <mc:AlternateContent xmlns:mc="http://schemas.openxmlformats.org/markup-compatibility/2006">
              <mc:Choice xmlns:v="urn:schemas-microsoft-com:vml" Requires="v">
                <p:oleObj spid="_x0000_s38232" name="Clip" r:id="rId5" imgW="1999440" imgH="1831320" progId="MS_ClipArt_Gallery.2">
                  <p:embed/>
                </p:oleObj>
              </mc:Choice>
              <mc:Fallback>
                <p:oleObj name="Clip" r:id="rId5" imgW="1999440" imgH="1831320" progId="MS_ClipArt_Gallery.2">
                  <p:embed/>
                  <p:pic>
                    <p:nvPicPr>
                      <p:cNvPr id="0" name="Object 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848600" y="5670550"/>
                        <a:ext cx="1295400" cy="11874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pic>
        <p:nvPicPr>
          <p:cNvPr id="37895" name="Picture 7" descr="EXPLODE"/>
          <p:cNvPicPr>
            <a:picLocks noChangeAspect="1" noChangeArrowheads="1" noCrop="1"/>
          </p:cNvPicPr>
          <p:nvPr/>
        </p:nvPicPr>
        <p:blipFill>
          <a:blip r:embed="rId7">
            <a:extLst>
              <a:ext uri="{28A0092B-C50C-407E-A947-70E740481C1C}">
                <a14:useLocalDpi xmlns:a14="http://schemas.microsoft.com/office/drawing/2010/main" val="0"/>
              </a:ext>
            </a:extLst>
          </a:blip>
          <a:srcRect/>
          <a:stretch>
            <a:fillRect/>
          </a:stretch>
        </p:blipFill>
        <p:spPr bwMode="auto">
          <a:xfrm>
            <a:off x="7848600" y="5105400"/>
            <a:ext cx="714375" cy="714375"/>
          </a:xfrm>
          <a:prstGeom prst="rect">
            <a:avLst/>
          </a:prstGeom>
          <a:noFill/>
          <a:extLst>
            <a:ext uri="{909E8E84-426E-40DD-AFC4-6F175D3DCCD1}">
              <a14:hiddenFill xmlns:a14="http://schemas.microsoft.com/office/drawing/2010/main">
                <a:solidFill>
                  <a:srgbClr val="FFFFFF"/>
                </a:solidFill>
              </a14:hiddenFill>
            </a:ext>
          </a:extLst>
        </p:spPr>
      </p:pic>
      <p:grpSp>
        <p:nvGrpSpPr>
          <p:cNvPr id="37896" name="Group 8"/>
          <p:cNvGrpSpPr>
            <a:grpSpLocks/>
          </p:cNvGrpSpPr>
          <p:nvPr/>
        </p:nvGrpSpPr>
        <p:grpSpPr bwMode="auto">
          <a:xfrm>
            <a:off x="3175" y="0"/>
            <a:ext cx="1216025" cy="2819400"/>
            <a:chOff x="2" y="0"/>
            <a:chExt cx="995" cy="2099"/>
          </a:xfrm>
        </p:grpSpPr>
        <p:sp>
          <p:nvSpPr>
            <p:cNvPr id="37897" name="AutoShape 9"/>
            <p:cNvSpPr>
              <a:spLocks noChangeAspect="1" noChangeArrowheads="1" noTextEdit="1"/>
            </p:cNvSpPr>
            <p:nvPr/>
          </p:nvSpPr>
          <p:spPr bwMode="auto">
            <a:xfrm>
              <a:off x="192" y="1296"/>
              <a:ext cx="805" cy="8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grpSp>
          <p:nvGrpSpPr>
            <p:cNvPr id="37898" name="Group 10"/>
            <p:cNvGrpSpPr>
              <a:grpSpLocks/>
            </p:cNvGrpSpPr>
            <p:nvPr/>
          </p:nvGrpSpPr>
          <p:grpSpPr bwMode="auto">
            <a:xfrm>
              <a:off x="10" y="3"/>
              <a:ext cx="794" cy="666"/>
              <a:chOff x="10" y="3"/>
              <a:chExt cx="794" cy="666"/>
            </a:xfrm>
          </p:grpSpPr>
          <p:sp>
            <p:nvSpPr>
              <p:cNvPr id="37899" name="Freeform 11"/>
              <p:cNvSpPr>
                <a:spLocks/>
              </p:cNvSpPr>
              <p:nvPr/>
            </p:nvSpPr>
            <p:spPr bwMode="auto">
              <a:xfrm>
                <a:off x="436" y="21"/>
                <a:ext cx="112" cy="49"/>
              </a:xfrm>
              <a:custGeom>
                <a:avLst/>
                <a:gdLst>
                  <a:gd name="T0" fmla="*/ 0 w 223"/>
                  <a:gd name="T1" fmla="*/ 85 h 98"/>
                  <a:gd name="T2" fmla="*/ 0 w 223"/>
                  <a:gd name="T3" fmla="*/ 84 h 98"/>
                  <a:gd name="T4" fmla="*/ 3 w 223"/>
                  <a:gd name="T5" fmla="*/ 83 h 98"/>
                  <a:gd name="T6" fmla="*/ 6 w 223"/>
                  <a:gd name="T7" fmla="*/ 82 h 98"/>
                  <a:gd name="T8" fmla="*/ 6 w 223"/>
                  <a:gd name="T9" fmla="*/ 80 h 98"/>
                  <a:gd name="T10" fmla="*/ 24 w 223"/>
                  <a:gd name="T11" fmla="*/ 85 h 98"/>
                  <a:gd name="T12" fmla="*/ 43 w 223"/>
                  <a:gd name="T13" fmla="*/ 87 h 98"/>
                  <a:gd name="T14" fmla="*/ 60 w 223"/>
                  <a:gd name="T15" fmla="*/ 88 h 98"/>
                  <a:gd name="T16" fmla="*/ 76 w 223"/>
                  <a:gd name="T17" fmla="*/ 86 h 98"/>
                  <a:gd name="T18" fmla="*/ 92 w 223"/>
                  <a:gd name="T19" fmla="*/ 83 h 98"/>
                  <a:gd name="T20" fmla="*/ 108 w 223"/>
                  <a:gd name="T21" fmla="*/ 78 h 98"/>
                  <a:gd name="T22" fmla="*/ 123 w 223"/>
                  <a:gd name="T23" fmla="*/ 72 h 98"/>
                  <a:gd name="T24" fmla="*/ 137 w 223"/>
                  <a:gd name="T25" fmla="*/ 65 h 98"/>
                  <a:gd name="T26" fmla="*/ 151 w 223"/>
                  <a:gd name="T27" fmla="*/ 57 h 98"/>
                  <a:gd name="T28" fmla="*/ 163 w 223"/>
                  <a:gd name="T29" fmla="*/ 49 h 98"/>
                  <a:gd name="T30" fmla="*/ 175 w 223"/>
                  <a:gd name="T31" fmla="*/ 41 h 98"/>
                  <a:gd name="T32" fmla="*/ 187 w 223"/>
                  <a:gd name="T33" fmla="*/ 32 h 98"/>
                  <a:gd name="T34" fmla="*/ 197 w 223"/>
                  <a:gd name="T35" fmla="*/ 23 h 98"/>
                  <a:gd name="T36" fmla="*/ 206 w 223"/>
                  <a:gd name="T37" fmla="*/ 15 h 98"/>
                  <a:gd name="T38" fmla="*/ 215 w 223"/>
                  <a:gd name="T39" fmla="*/ 7 h 98"/>
                  <a:gd name="T40" fmla="*/ 223 w 223"/>
                  <a:gd name="T41" fmla="*/ 0 h 98"/>
                  <a:gd name="T42" fmla="*/ 221 w 223"/>
                  <a:gd name="T43" fmla="*/ 9 h 98"/>
                  <a:gd name="T44" fmla="*/ 215 w 223"/>
                  <a:gd name="T45" fmla="*/ 18 h 98"/>
                  <a:gd name="T46" fmla="*/ 207 w 223"/>
                  <a:gd name="T47" fmla="*/ 27 h 98"/>
                  <a:gd name="T48" fmla="*/ 196 w 223"/>
                  <a:gd name="T49" fmla="*/ 38 h 98"/>
                  <a:gd name="T50" fmla="*/ 183 w 223"/>
                  <a:gd name="T51" fmla="*/ 48 h 98"/>
                  <a:gd name="T52" fmla="*/ 169 w 223"/>
                  <a:gd name="T53" fmla="*/ 58 h 98"/>
                  <a:gd name="T54" fmla="*/ 153 w 223"/>
                  <a:gd name="T55" fmla="*/ 68 h 98"/>
                  <a:gd name="T56" fmla="*/ 136 w 223"/>
                  <a:gd name="T57" fmla="*/ 76 h 98"/>
                  <a:gd name="T58" fmla="*/ 119 w 223"/>
                  <a:gd name="T59" fmla="*/ 84 h 98"/>
                  <a:gd name="T60" fmla="*/ 100 w 223"/>
                  <a:gd name="T61" fmla="*/ 90 h 98"/>
                  <a:gd name="T62" fmla="*/ 82 w 223"/>
                  <a:gd name="T63" fmla="*/ 94 h 98"/>
                  <a:gd name="T64" fmla="*/ 64 w 223"/>
                  <a:gd name="T65" fmla="*/ 98 h 98"/>
                  <a:gd name="T66" fmla="*/ 46 w 223"/>
                  <a:gd name="T67" fmla="*/ 98 h 98"/>
                  <a:gd name="T68" fmla="*/ 30 w 223"/>
                  <a:gd name="T69" fmla="*/ 97 h 98"/>
                  <a:gd name="T70" fmla="*/ 14 w 223"/>
                  <a:gd name="T71" fmla="*/ 92 h 98"/>
                  <a:gd name="T72" fmla="*/ 0 w 223"/>
                  <a:gd name="T73" fmla="*/ 85 h 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223" h="98">
                    <a:moveTo>
                      <a:pt x="0" y="85"/>
                    </a:moveTo>
                    <a:lnTo>
                      <a:pt x="0" y="84"/>
                    </a:lnTo>
                    <a:lnTo>
                      <a:pt x="3" y="83"/>
                    </a:lnTo>
                    <a:lnTo>
                      <a:pt x="6" y="82"/>
                    </a:lnTo>
                    <a:lnTo>
                      <a:pt x="6" y="80"/>
                    </a:lnTo>
                    <a:lnTo>
                      <a:pt x="24" y="85"/>
                    </a:lnTo>
                    <a:lnTo>
                      <a:pt x="43" y="87"/>
                    </a:lnTo>
                    <a:lnTo>
                      <a:pt x="60" y="88"/>
                    </a:lnTo>
                    <a:lnTo>
                      <a:pt x="76" y="86"/>
                    </a:lnTo>
                    <a:lnTo>
                      <a:pt x="92" y="83"/>
                    </a:lnTo>
                    <a:lnTo>
                      <a:pt x="108" y="78"/>
                    </a:lnTo>
                    <a:lnTo>
                      <a:pt x="123" y="72"/>
                    </a:lnTo>
                    <a:lnTo>
                      <a:pt x="137" y="65"/>
                    </a:lnTo>
                    <a:lnTo>
                      <a:pt x="151" y="57"/>
                    </a:lnTo>
                    <a:lnTo>
                      <a:pt x="163" y="49"/>
                    </a:lnTo>
                    <a:lnTo>
                      <a:pt x="175" y="41"/>
                    </a:lnTo>
                    <a:lnTo>
                      <a:pt x="187" y="32"/>
                    </a:lnTo>
                    <a:lnTo>
                      <a:pt x="197" y="23"/>
                    </a:lnTo>
                    <a:lnTo>
                      <a:pt x="206" y="15"/>
                    </a:lnTo>
                    <a:lnTo>
                      <a:pt x="215" y="7"/>
                    </a:lnTo>
                    <a:lnTo>
                      <a:pt x="223" y="0"/>
                    </a:lnTo>
                    <a:lnTo>
                      <a:pt x="221" y="9"/>
                    </a:lnTo>
                    <a:lnTo>
                      <a:pt x="215" y="18"/>
                    </a:lnTo>
                    <a:lnTo>
                      <a:pt x="207" y="27"/>
                    </a:lnTo>
                    <a:lnTo>
                      <a:pt x="196" y="38"/>
                    </a:lnTo>
                    <a:lnTo>
                      <a:pt x="183" y="48"/>
                    </a:lnTo>
                    <a:lnTo>
                      <a:pt x="169" y="58"/>
                    </a:lnTo>
                    <a:lnTo>
                      <a:pt x="153" y="68"/>
                    </a:lnTo>
                    <a:lnTo>
                      <a:pt x="136" y="76"/>
                    </a:lnTo>
                    <a:lnTo>
                      <a:pt x="119" y="84"/>
                    </a:lnTo>
                    <a:lnTo>
                      <a:pt x="100" y="90"/>
                    </a:lnTo>
                    <a:lnTo>
                      <a:pt x="82" y="94"/>
                    </a:lnTo>
                    <a:lnTo>
                      <a:pt x="64" y="98"/>
                    </a:lnTo>
                    <a:lnTo>
                      <a:pt x="46" y="98"/>
                    </a:lnTo>
                    <a:lnTo>
                      <a:pt x="30" y="97"/>
                    </a:lnTo>
                    <a:lnTo>
                      <a:pt x="14" y="92"/>
                    </a:lnTo>
                    <a:lnTo>
                      <a:pt x="0" y="85"/>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7900" name="Freeform 12"/>
              <p:cNvSpPr>
                <a:spLocks/>
              </p:cNvSpPr>
              <p:nvPr/>
            </p:nvSpPr>
            <p:spPr bwMode="auto">
              <a:xfrm>
                <a:off x="524" y="7"/>
                <a:ext cx="6" cy="38"/>
              </a:xfrm>
              <a:custGeom>
                <a:avLst/>
                <a:gdLst>
                  <a:gd name="T0" fmla="*/ 9 w 13"/>
                  <a:gd name="T1" fmla="*/ 0 h 76"/>
                  <a:gd name="T2" fmla="*/ 13 w 13"/>
                  <a:gd name="T3" fmla="*/ 9 h 76"/>
                  <a:gd name="T4" fmla="*/ 13 w 13"/>
                  <a:gd name="T5" fmla="*/ 31 h 76"/>
                  <a:gd name="T6" fmla="*/ 9 w 13"/>
                  <a:gd name="T7" fmla="*/ 56 h 76"/>
                  <a:gd name="T8" fmla="*/ 0 w 13"/>
                  <a:gd name="T9" fmla="*/ 76 h 76"/>
                  <a:gd name="T10" fmla="*/ 2 w 13"/>
                  <a:gd name="T11" fmla="*/ 56 h 76"/>
                  <a:gd name="T12" fmla="*/ 5 w 13"/>
                  <a:gd name="T13" fmla="*/ 31 h 76"/>
                  <a:gd name="T14" fmla="*/ 7 w 13"/>
                  <a:gd name="T15" fmla="*/ 9 h 76"/>
                  <a:gd name="T16" fmla="*/ 9 w 13"/>
                  <a:gd name="T17" fmla="*/ 0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3" h="76">
                    <a:moveTo>
                      <a:pt x="9" y="0"/>
                    </a:moveTo>
                    <a:lnTo>
                      <a:pt x="13" y="9"/>
                    </a:lnTo>
                    <a:lnTo>
                      <a:pt x="13" y="31"/>
                    </a:lnTo>
                    <a:lnTo>
                      <a:pt x="9" y="56"/>
                    </a:lnTo>
                    <a:lnTo>
                      <a:pt x="0" y="76"/>
                    </a:lnTo>
                    <a:lnTo>
                      <a:pt x="2" y="56"/>
                    </a:lnTo>
                    <a:lnTo>
                      <a:pt x="5" y="31"/>
                    </a:lnTo>
                    <a:lnTo>
                      <a:pt x="7" y="9"/>
                    </a:lnTo>
                    <a:lnTo>
                      <a:pt x="9" y="0"/>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7901" name="Freeform 13"/>
              <p:cNvSpPr>
                <a:spLocks/>
              </p:cNvSpPr>
              <p:nvPr/>
            </p:nvSpPr>
            <p:spPr bwMode="auto">
              <a:xfrm>
                <a:off x="515" y="6"/>
                <a:ext cx="8" cy="46"/>
              </a:xfrm>
              <a:custGeom>
                <a:avLst/>
                <a:gdLst>
                  <a:gd name="T0" fmla="*/ 12 w 16"/>
                  <a:gd name="T1" fmla="*/ 0 h 91"/>
                  <a:gd name="T2" fmla="*/ 16 w 16"/>
                  <a:gd name="T3" fmla="*/ 11 h 91"/>
                  <a:gd name="T4" fmla="*/ 15 w 16"/>
                  <a:gd name="T5" fmla="*/ 38 h 91"/>
                  <a:gd name="T6" fmla="*/ 10 w 16"/>
                  <a:gd name="T7" fmla="*/ 68 h 91"/>
                  <a:gd name="T8" fmla="*/ 0 w 16"/>
                  <a:gd name="T9" fmla="*/ 91 h 91"/>
                  <a:gd name="T10" fmla="*/ 2 w 16"/>
                  <a:gd name="T11" fmla="*/ 72 h 91"/>
                  <a:gd name="T12" fmla="*/ 4 w 16"/>
                  <a:gd name="T13" fmla="*/ 41 h 91"/>
                  <a:gd name="T14" fmla="*/ 8 w 16"/>
                  <a:gd name="T15" fmla="*/ 12 h 91"/>
                  <a:gd name="T16" fmla="*/ 12 w 16"/>
                  <a:gd name="T17" fmla="*/ 0 h 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6" h="91">
                    <a:moveTo>
                      <a:pt x="12" y="0"/>
                    </a:moveTo>
                    <a:lnTo>
                      <a:pt x="16" y="11"/>
                    </a:lnTo>
                    <a:lnTo>
                      <a:pt x="15" y="38"/>
                    </a:lnTo>
                    <a:lnTo>
                      <a:pt x="10" y="68"/>
                    </a:lnTo>
                    <a:lnTo>
                      <a:pt x="0" y="91"/>
                    </a:lnTo>
                    <a:lnTo>
                      <a:pt x="2" y="72"/>
                    </a:lnTo>
                    <a:lnTo>
                      <a:pt x="4" y="41"/>
                    </a:lnTo>
                    <a:lnTo>
                      <a:pt x="8" y="12"/>
                    </a:lnTo>
                    <a:lnTo>
                      <a:pt x="12" y="0"/>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7902" name="Freeform 14"/>
              <p:cNvSpPr>
                <a:spLocks/>
              </p:cNvSpPr>
              <p:nvPr/>
            </p:nvSpPr>
            <p:spPr bwMode="auto">
              <a:xfrm>
                <a:off x="499" y="13"/>
                <a:ext cx="6" cy="48"/>
              </a:xfrm>
              <a:custGeom>
                <a:avLst/>
                <a:gdLst>
                  <a:gd name="T0" fmla="*/ 7 w 13"/>
                  <a:gd name="T1" fmla="*/ 0 h 95"/>
                  <a:gd name="T2" fmla="*/ 12 w 13"/>
                  <a:gd name="T3" fmla="*/ 12 h 95"/>
                  <a:gd name="T4" fmla="*/ 13 w 13"/>
                  <a:gd name="T5" fmla="*/ 41 h 95"/>
                  <a:gd name="T6" fmla="*/ 10 w 13"/>
                  <a:gd name="T7" fmla="*/ 73 h 95"/>
                  <a:gd name="T8" fmla="*/ 0 w 13"/>
                  <a:gd name="T9" fmla="*/ 95 h 95"/>
                  <a:gd name="T10" fmla="*/ 0 w 13"/>
                  <a:gd name="T11" fmla="*/ 76 h 95"/>
                  <a:gd name="T12" fmla="*/ 1 w 13"/>
                  <a:gd name="T13" fmla="*/ 43 h 95"/>
                  <a:gd name="T14" fmla="*/ 4 w 13"/>
                  <a:gd name="T15" fmla="*/ 13 h 95"/>
                  <a:gd name="T16" fmla="*/ 7 w 13"/>
                  <a:gd name="T17" fmla="*/ 0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3" h="95">
                    <a:moveTo>
                      <a:pt x="7" y="0"/>
                    </a:moveTo>
                    <a:lnTo>
                      <a:pt x="12" y="12"/>
                    </a:lnTo>
                    <a:lnTo>
                      <a:pt x="13" y="41"/>
                    </a:lnTo>
                    <a:lnTo>
                      <a:pt x="10" y="73"/>
                    </a:lnTo>
                    <a:lnTo>
                      <a:pt x="0" y="95"/>
                    </a:lnTo>
                    <a:lnTo>
                      <a:pt x="0" y="76"/>
                    </a:lnTo>
                    <a:lnTo>
                      <a:pt x="1" y="43"/>
                    </a:lnTo>
                    <a:lnTo>
                      <a:pt x="4" y="13"/>
                    </a:lnTo>
                    <a:lnTo>
                      <a:pt x="7" y="0"/>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7903" name="Freeform 15"/>
              <p:cNvSpPr>
                <a:spLocks/>
              </p:cNvSpPr>
              <p:nvPr/>
            </p:nvSpPr>
            <p:spPr bwMode="auto">
              <a:xfrm>
                <a:off x="488" y="22"/>
                <a:ext cx="5" cy="43"/>
              </a:xfrm>
              <a:custGeom>
                <a:avLst/>
                <a:gdLst>
                  <a:gd name="T0" fmla="*/ 5 w 10"/>
                  <a:gd name="T1" fmla="*/ 0 h 85"/>
                  <a:gd name="T2" fmla="*/ 9 w 10"/>
                  <a:gd name="T3" fmla="*/ 11 h 85"/>
                  <a:gd name="T4" fmla="*/ 10 w 10"/>
                  <a:gd name="T5" fmla="*/ 38 h 85"/>
                  <a:gd name="T6" fmla="*/ 8 w 10"/>
                  <a:gd name="T7" fmla="*/ 67 h 85"/>
                  <a:gd name="T8" fmla="*/ 1 w 10"/>
                  <a:gd name="T9" fmla="*/ 85 h 85"/>
                  <a:gd name="T10" fmla="*/ 1 w 10"/>
                  <a:gd name="T11" fmla="*/ 66 h 85"/>
                  <a:gd name="T12" fmla="*/ 0 w 10"/>
                  <a:gd name="T13" fmla="*/ 37 h 85"/>
                  <a:gd name="T14" fmla="*/ 1 w 10"/>
                  <a:gd name="T15" fmla="*/ 11 h 85"/>
                  <a:gd name="T16" fmla="*/ 5 w 10"/>
                  <a:gd name="T17" fmla="*/ 0 h 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 h="85">
                    <a:moveTo>
                      <a:pt x="5" y="0"/>
                    </a:moveTo>
                    <a:lnTo>
                      <a:pt x="9" y="11"/>
                    </a:lnTo>
                    <a:lnTo>
                      <a:pt x="10" y="38"/>
                    </a:lnTo>
                    <a:lnTo>
                      <a:pt x="8" y="67"/>
                    </a:lnTo>
                    <a:lnTo>
                      <a:pt x="1" y="85"/>
                    </a:lnTo>
                    <a:lnTo>
                      <a:pt x="1" y="66"/>
                    </a:lnTo>
                    <a:lnTo>
                      <a:pt x="0" y="37"/>
                    </a:lnTo>
                    <a:lnTo>
                      <a:pt x="1" y="11"/>
                    </a:lnTo>
                    <a:lnTo>
                      <a:pt x="5" y="0"/>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7904" name="Freeform 16"/>
              <p:cNvSpPr>
                <a:spLocks/>
              </p:cNvSpPr>
              <p:nvPr/>
            </p:nvSpPr>
            <p:spPr bwMode="auto">
              <a:xfrm>
                <a:off x="468" y="33"/>
                <a:ext cx="6" cy="36"/>
              </a:xfrm>
              <a:custGeom>
                <a:avLst/>
                <a:gdLst>
                  <a:gd name="T0" fmla="*/ 3 w 13"/>
                  <a:gd name="T1" fmla="*/ 0 h 71"/>
                  <a:gd name="T2" fmla="*/ 8 w 13"/>
                  <a:gd name="T3" fmla="*/ 8 h 71"/>
                  <a:gd name="T4" fmla="*/ 13 w 13"/>
                  <a:gd name="T5" fmla="*/ 29 h 71"/>
                  <a:gd name="T6" fmla="*/ 12 w 13"/>
                  <a:gd name="T7" fmla="*/ 52 h 71"/>
                  <a:gd name="T8" fmla="*/ 5 w 13"/>
                  <a:gd name="T9" fmla="*/ 71 h 71"/>
                  <a:gd name="T10" fmla="*/ 4 w 13"/>
                  <a:gd name="T11" fmla="*/ 54 h 71"/>
                  <a:gd name="T12" fmla="*/ 1 w 13"/>
                  <a:gd name="T13" fmla="*/ 30 h 71"/>
                  <a:gd name="T14" fmla="*/ 0 w 13"/>
                  <a:gd name="T15" fmla="*/ 9 h 71"/>
                  <a:gd name="T16" fmla="*/ 3 w 13"/>
                  <a:gd name="T17" fmla="*/ 0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3" h="71">
                    <a:moveTo>
                      <a:pt x="3" y="0"/>
                    </a:moveTo>
                    <a:lnTo>
                      <a:pt x="8" y="8"/>
                    </a:lnTo>
                    <a:lnTo>
                      <a:pt x="13" y="29"/>
                    </a:lnTo>
                    <a:lnTo>
                      <a:pt x="12" y="52"/>
                    </a:lnTo>
                    <a:lnTo>
                      <a:pt x="5" y="71"/>
                    </a:lnTo>
                    <a:lnTo>
                      <a:pt x="4" y="54"/>
                    </a:lnTo>
                    <a:lnTo>
                      <a:pt x="1" y="30"/>
                    </a:lnTo>
                    <a:lnTo>
                      <a:pt x="0" y="9"/>
                    </a:lnTo>
                    <a:lnTo>
                      <a:pt x="3" y="0"/>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7905" name="Freeform 17"/>
              <p:cNvSpPr>
                <a:spLocks/>
              </p:cNvSpPr>
              <p:nvPr/>
            </p:nvSpPr>
            <p:spPr bwMode="auto">
              <a:xfrm>
                <a:off x="439" y="49"/>
                <a:ext cx="7" cy="17"/>
              </a:xfrm>
              <a:custGeom>
                <a:avLst/>
                <a:gdLst>
                  <a:gd name="T0" fmla="*/ 2 w 15"/>
                  <a:gd name="T1" fmla="*/ 0 h 35"/>
                  <a:gd name="T2" fmla="*/ 6 w 15"/>
                  <a:gd name="T3" fmla="*/ 3 h 35"/>
                  <a:gd name="T4" fmla="*/ 12 w 15"/>
                  <a:gd name="T5" fmla="*/ 14 h 35"/>
                  <a:gd name="T6" fmla="*/ 15 w 15"/>
                  <a:gd name="T7" fmla="*/ 27 h 35"/>
                  <a:gd name="T8" fmla="*/ 11 w 15"/>
                  <a:gd name="T9" fmla="*/ 35 h 35"/>
                  <a:gd name="T10" fmla="*/ 11 w 15"/>
                  <a:gd name="T11" fmla="*/ 23 h 35"/>
                  <a:gd name="T12" fmla="*/ 5 w 15"/>
                  <a:gd name="T13" fmla="*/ 12 h 35"/>
                  <a:gd name="T14" fmla="*/ 0 w 15"/>
                  <a:gd name="T15" fmla="*/ 3 h 35"/>
                  <a:gd name="T16" fmla="*/ 2 w 15"/>
                  <a:gd name="T17" fmla="*/ 0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 h="35">
                    <a:moveTo>
                      <a:pt x="2" y="0"/>
                    </a:moveTo>
                    <a:lnTo>
                      <a:pt x="6" y="3"/>
                    </a:lnTo>
                    <a:lnTo>
                      <a:pt x="12" y="14"/>
                    </a:lnTo>
                    <a:lnTo>
                      <a:pt x="15" y="27"/>
                    </a:lnTo>
                    <a:lnTo>
                      <a:pt x="11" y="35"/>
                    </a:lnTo>
                    <a:lnTo>
                      <a:pt x="11" y="23"/>
                    </a:lnTo>
                    <a:lnTo>
                      <a:pt x="5" y="12"/>
                    </a:lnTo>
                    <a:lnTo>
                      <a:pt x="0" y="3"/>
                    </a:lnTo>
                    <a:lnTo>
                      <a:pt x="2" y="0"/>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7906" name="Freeform 18"/>
              <p:cNvSpPr>
                <a:spLocks/>
              </p:cNvSpPr>
              <p:nvPr/>
            </p:nvSpPr>
            <p:spPr bwMode="auto">
              <a:xfrm>
                <a:off x="535" y="3"/>
                <a:ext cx="6" cy="33"/>
              </a:xfrm>
              <a:custGeom>
                <a:avLst/>
                <a:gdLst>
                  <a:gd name="T0" fmla="*/ 9 w 13"/>
                  <a:gd name="T1" fmla="*/ 0 h 66"/>
                  <a:gd name="T2" fmla="*/ 13 w 13"/>
                  <a:gd name="T3" fmla="*/ 7 h 66"/>
                  <a:gd name="T4" fmla="*/ 13 w 13"/>
                  <a:gd name="T5" fmla="*/ 25 h 66"/>
                  <a:gd name="T6" fmla="*/ 9 w 13"/>
                  <a:gd name="T7" fmla="*/ 46 h 66"/>
                  <a:gd name="T8" fmla="*/ 0 w 13"/>
                  <a:gd name="T9" fmla="*/ 66 h 66"/>
                  <a:gd name="T10" fmla="*/ 2 w 13"/>
                  <a:gd name="T11" fmla="*/ 47 h 66"/>
                  <a:gd name="T12" fmla="*/ 3 w 13"/>
                  <a:gd name="T13" fmla="*/ 25 h 66"/>
                  <a:gd name="T14" fmla="*/ 6 w 13"/>
                  <a:gd name="T15" fmla="*/ 8 h 66"/>
                  <a:gd name="T16" fmla="*/ 9 w 13"/>
                  <a:gd name="T17" fmla="*/ 0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3" h="66">
                    <a:moveTo>
                      <a:pt x="9" y="0"/>
                    </a:moveTo>
                    <a:lnTo>
                      <a:pt x="13" y="7"/>
                    </a:lnTo>
                    <a:lnTo>
                      <a:pt x="13" y="25"/>
                    </a:lnTo>
                    <a:lnTo>
                      <a:pt x="9" y="46"/>
                    </a:lnTo>
                    <a:lnTo>
                      <a:pt x="0" y="66"/>
                    </a:lnTo>
                    <a:lnTo>
                      <a:pt x="2" y="47"/>
                    </a:lnTo>
                    <a:lnTo>
                      <a:pt x="3" y="25"/>
                    </a:lnTo>
                    <a:lnTo>
                      <a:pt x="6" y="8"/>
                    </a:lnTo>
                    <a:lnTo>
                      <a:pt x="9" y="0"/>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7907" name="Freeform 19"/>
              <p:cNvSpPr>
                <a:spLocks/>
              </p:cNvSpPr>
              <p:nvPr/>
            </p:nvSpPr>
            <p:spPr bwMode="auto">
              <a:xfrm>
                <a:off x="508" y="10"/>
                <a:ext cx="6" cy="46"/>
              </a:xfrm>
              <a:custGeom>
                <a:avLst/>
                <a:gdLst>
                  <a:gd name="T0" fmla="*/ 7 w 12"/>
                  <a:gd name="T1" fmla="*/ 0 h 93"/>
                  <a:gd name="T2" fmla="*/ 11 w 12"/>
                  <a:gd name="T3" fmla="*/ 12 h 93"/>
                  <a:gd name="T4" fmla="*/ 12 w 12"/>
                  <a:gd name="T5" fmla="*/ 40 h 93"/>
                  <a:gd name="T6" fmla="*/ 9 w 12"/>
                  <a:gd name="T7" fmla="*/ 71 h 93"/>
                  <a:gd name="T8" fmla="*/ 0 w 12"/>
                  <a:gd name="T9" fmla="*/ 93 h 93"/>
                  <a:gd name="T10" fmla="*/ 0 w 12"/>
                  <a:gd name="T11" fmla="*/ 75 h 93"/>
                  <a:gd name="T12" fmla="*/ 1 w 12"/>
                  <a:gd name="T13" fmla="*/ 42 h 93"/>
                  <a:gd name="T14" fmla="*/ 3 w 12"/>
                  <a:gd name="T15" fmla="*/ 12 h 93"/>
                  <a:gd name="T16" fmla="*/ 7 w 12"/>
                  <a:gd name="T17" fmla="*/ 0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 h="93">
                    <a:moveTo>
                      <a:pt x="7" y="0"/>
                    </a:moveTo>
                    <a:lnTo>
                      <a:pt x="11" y="12"/>
                    </a:lnTo>
                    <a:lnTo>
                      <a:pt x="12" y="40"/>
                    </a:lnTo>
                    <a:lnTo>
                      <a:pt x="9" y="71"/>
                    </a:lnTo>
                    <a:lnTo>
                      <a:pt x="0" y="93"/>
                    </a:lnTo>
                    <a:lnTo>
                      <a:pt x="0" y="75"/>
                    </a:lnTo>
                    <a:lnTo>
                      <a:pt x="1" y="42"/>
                    </a:lnTo>
                    <a:lnTo>
                      <a:pt x="3" y="12"/>
                    </a:lnTo>
                    <a:lnTo>
                      <a:pt x="7" y="0"/>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7908" name="Freeform 20"/>
              <p:cNvSpPr>
                <a:spLocks/>
              </p:cNvSpPr>
              <p:nvPr/>
            </p:nvSpPr>
            <p:spPr bwMode="auto">
              <a:xfrm>
                <a:off x="476" y="26"/>
                <a:ext cx="7" cy="41"/>
              </a:xfrm>
              <a:custGeom>
                <a:avLst/>
                <a:gdLst>
                  <a:gd name="T0" fmla="*/ 3 w 13"/>
                  <a:gd name="T1" fmla="*/ 0 h 82"/>
                  <a:gd name="T2" fmla="*/ 8 w 13"/>
                  <a:gd name="T3" fmla="*/ 10 h 82"/>
                  <a:gd name="T4" fmla="*/ 13 w 13"/>
                  <a:gd name="T5" fmla="*/ 33 h 82"/>
                  <a:gd name="T6" fmla="*/ 13 w 13"/>
                  <a:gd name="T7" fmla="*/ 61 h 82"/>
                  <a:gd name="T8" fmla="*/ 6 w 13"/>
                  <a:gd name="T9" fmla="*/ 82 h 82"/>
                  <a:gd name="T10" fmla="*/ 5 w 13"/>
                  <a:gd name="T11" fmla="*/ 62 h 82"/>
                  <a:gd name="T12" fmla="*/ 3 w 13"/>
                  <a:gd name="T13" fmla="*/ 36 h 82"/>
                  <a:gd name="T14" fmla="*/ 0 w 13"/>
                  <a:gd name="T15" fmla="*/ 10 h 82"/>
                  <a:gd name="T16" fmla="*/ 3 w 13"/>
                  <a:gd name="T17" fmla="*/ 0 h 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3" h="82">
                    <a:moveTo>
                      <a:pt x="3" y="0"/>
                    </a:moveTo>
                    <a:lnTo>
                      <a:pt x="8" y="10"/>
                    </a:lnTo>
                    <a:lnTo>
                      <a:pt x="13" y="33"/>
                    </a:lnTo>
                    <a:lnTo>
                      <a:pt x="13" y="61"/>
                    </a:lnTo>
                    <a:lnTo>
                      <a:pt x="6" y="82"/>
                    </a:lnTo>
                    <a:lnTo>
                      <a:pt x="5" y="62"/>
                    </a:lnTo>
                    <a:lnTo>
                      <a:pt x="3" y="36"/>
                    </a:lnTo>
                    <a:lnTo>
                      <a:pt x="0" y="10"/>
                    </a:lnTo>
                    <a:lnTo>
                      <a:pt x="3" y="0"/>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7909" name="Freeform 21"/>
              <p:cNvSpPr>
                <a:spLocks/>
              </p:cNvSpPr>
              <p:nvPr/>
            </p:nvSpPr>
            <p:spPr bwMode="auto">
              <a:xfrm>
                <a:off x="461" y="35"/>
                <a:ext cx="4" cy="34"/>
              </a:xfrm>
              <a:custGeom>
                <a:avLst/>
                <a:gdLst>
                  <a:gd name="T0" fmla="*/ 3 w 7"/>
                  <a:gd name="T1" fmla="*/ 0 h 68"/>
                  <a:gd name="T2" fmla="*/ 6 w 7"/>
                  <a:gd name="T3" fmla="*/ 11 h 68"/>
                  <a:gd name="T4" fmla="*/ 7 w 7"/>
                  <a:gd name="T5" fmla="*/ 32 h 68"/>
                  <a:gd name="T6" fmla="*/ 6 w 7"/>
                  <a:gd name="T7" fmla="*/ 56 h 68"/>
                  <a:gd name="T8" fmla="*/ 2 w 7"/>
                  <a:gd name="T9" fmla="*/ 68 h 68"/>
                  <a:gd name="T10" fmla="*/ 2 w 7"/>
                  <a:gd name="T11" fmla="*/ 53 h 68"/>
                  <a:gd name="T12" fmla="*/ 0 w 7"/>
                  <a:gd name="T13" fmla="*/ 32 h 68"/>
                  <a:gd name="T14" fmla="*/ 0 w 7"/>
                  <a:gd name="T15" fmla="*/ 12 h 68"/>
                  <a:gd name="T16" fmla="*/ 3 w 7"/>
                  <a:gd name="T17" fmla="*/ 0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 h="68">
                    <a:moveTo>
                      <a:pt x="3" y="0"/>
                    </a:moveTo>
                    <a:lnTo>
                      <a:pt x="6" y="11"/>
                    </a:lnTo>
                    <a:lnTo>
                      <a:pt x="7" y="32"/>
                    </a:lnTo>
                    <a:lnTo>
                      <a:pt x="6" y="56"/>
                    </a:lnTo>
                    <a:lnTo>
                      <a:pt x="2" y="68"/>
                    </a:lnTo>
                    <a:lnTo>
                      <a:pt x="2" y="53"/>
                    </a:lnTo>
                    <a:lnTo>
                      <a:pt x="0" y="32"/>
                    </a:lnTo>
                    <a:lnTo>
                      <a:pt x="0" y="12"/>
                    </a:lnTo>
                    <a:lnTo>
                      <a:pt x="3" y="0"/>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7910" name="Freeform 22"/>
              <p:cNvSpPr>
                <a:spLocks/>
              </p:cNvSpPr>
              <p:nvPr/>
            </p:nvSpPr>
            <p:spPr bwMode="auto">
              <a:xfrm>
                <a:off x="449" y="47"/>
                <a:ext cx="7" cy="21"/>
              </a:xfrm>
              <a:custGeom>
                <a:avLst/>
                <a:gdLst>
                  <a:gd name="T0" fmla="*/ 3 w 14"/>
                  <a:gd name="T1" fmla="*/ 0 h 41"/>
                  <a:gd name="T2" fmla="*/ 7 w 14"/>
                  <a:gd name="T3" fmla="*/ 4 h 41"/>
                  <a:gd name="T4" fmla="*/ 12 w 14"/>
                  <a:gd name="T5" fmla="*/ 17 h 41"/>
                  <a:gd name="T6" fmla="*/ 14 w 14"/>
                  <a:gd name="T7" fmla="*/ 32 h 41"/>
                  <a:gd name="T8" fmla="*/ 9 w 14"/>
                  <a:gd name="T9" fmla="*/ 41 h 41"/>
                  <a:gd name="T10" fmla="*/ 9 w 14"/>
                  <a:gd name="T11" fmla="*/ 30 h 41"/>
                  <a:gd name="T12" fmla="*/ 5 w 14"/>
                  <a:gd name="T13" fmla="*/ 16 h 41"/>
                  <a:gd name="T14" fmla="*/ 0 w 14"/>
                  <a:gd name="T15" fmla="*/ 4 h 41"/>
                  <a:gd name="T16" fmla="*/ 3 w 14"/>
                  <a:gd name="T17" fmla="*/ 0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 h="41">
                    <a:moveTo>
                      <a:pt x="3" y="0"/>
                    </a:moveTo>
                    <a:lnTo>
                      <a:pt x="7" y="4"/>
                    </a:lnTo>
                    <a:lnTo>
                      <a:pt x="12" y="17"/>
                    </a:lnTo>
                    <a:lnTo>
                      <a:pt x="14" y="32"/>
                    </a:lnTo>
                    <a:lnTo>
                      <a:pt x="9" y="41"/>
                    </a:lnTo>
                    <a:lnTo>
                      <a:pt x="9" y="30"/>
                    </a:lnTo>
                    <a:lnTo>
                      <a:pt x="5" y="16"/>
                    </a:lnTo>
                    <a:lnTo>
                      <a:pt x="0" y="4"/>
                    </a:lnTo>
                    <a:lnTo>
                      <a:pt x="3" y="0"/>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7911" name="Freeform 23"/>
              <p:cNvSpPr>
                <a:spLocks/>
              </p:cNvSpPr>
              <p:nvPr/>
            </p:nvSpPr>
            <p:spPr bwMode="auto">
              <a:xfrm>
                <a:off x="544" y="7"/>
                <a:ext cx="6" cy="22"/>
              </a:xfrm>
              <a:custGeom>
                <a:avLst/>
                <a:gdLst>
                  <a:gd name="T0" fmla="*/ 0 w 14"/>
                  <a:gd name="T1" fmla="*/ 43 h 43"/>
                  <a:gd name="T2" fmla="*/ 0 w 14"/>
                  <a:gd name="T3" fmla="*/ 33 h 43"/>
                  <a:gd name="T4" fmla="*/ 1 w 14"/>
                  <a:gd name="T5" fmla="*/ 17 h 43"/>
                  <a:gd name="T6" fmla="*/ 5 w 14"/>
                  <a:gd name="T7" fmla="*/ 5 h 43"/>
                  <a:gd name="T8" fmla="*/ 11 w 14"/>
                  <a:gd name="T9" fmla="*/ 0 h 43"/>
                  <a:gd name="T10" fmla="*/ 14 w 14"/>
                  <a:gd name="T11" fmla="*/ 7 h 43"/>
                  <a:gd name="T12" fmla="*/ 11 w 14"/>
                  <a:gd name="T13" fmla="*/ 20 h 43"/>
                  <a:gd name="T14" fmla="*/ 5 w 14"/>
                  <a:gd name="T15" fmla="*/ 33 h 43"/>
                  <a:gd name="T16" fmla="*/ 0 w 14"/>
                  <a:gd name="T17" fmla="*/ 43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 h="43">
                    <a:moveTo>
                      <a:pt x="0" y="43"/>
                    </a:moveTo>
                    <a:lnTo>
                      <a:pt x="0" y="33"/>
                    </a:lnTo>
                    <a:lnTo>
                      <a:pt x="1" y="17"/>
                    </a:lnTo>
                    <a:lnTo>
                      <a:pt x="5" y="5"/>
                    </a:lnTo>
                    <a:lnTo>
                      <a:pt x="11" y="0"/>
                    </a:lnTo>
                    <a:lnTo>
                      <a:pt x="14" y="7"/>
                    </a:lnTo>
                    <a:lnTo>
                      <a:pt x="11" y="20"/>
                    </a:lnTo>
                    <a:lnTo>
                      <a:pt x="5" y="33"/>
                    </a:lnTo>
                    <a:lnTo>
                      <a:pt x="0" y="43"/>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7912" name="Freeform 24"/>
              <p:cNvSpPr>
                <a:spLocks/>
              </p:cNvSpPr>
              <p:nvPr/>
            </p:nvSpPr>
            <p:spPr bwMode="auto">
              <a:xfrm>
                <a:off x="542" y="25"/>
                <a:ext cx="20" cy="5"/>
              </a:xfrm>
              <a:custGeom>
                <a:avLst/>
                <a:gdLst>
                  <a:gd name="T0" fmla="*/ 0 w 39"/>
                  <a:gd name="T1" fmla="*/ 8 h 9"/>
                  <a:gd name="T2" fmla="*/ 2 w 39"/>
                  <a:gd name="T3" fmla="*/ 8 h 9"/>
                  <a:gd name="T4" fmla="*/ 7 w 39"/>
                  <a:gd name="T5" fmla="*/ 8 h 9"/>
                  <a:gd name="T6" fmla="*/ 14 w 39"/>
                  <a:gd name="T7" fmla="*/ 8 h 9"/>
                  <a:gd name="T8" fmla="*/ 21 w 39"/>
                  <a:gd name="T9" fmla="*/ 9 h 9"/>
                  <a:gd name="T10" fmla="*/ 27 w 39"/>
                  <a:gd name="T11" fmla="*/ 9 h 9"/>
                  <a:gd name="T12" fmla="*/ 33 w 39"/>
                  <a:gd name="T13" fmla="*/ 8 h 9"/>
                  <a:gd name="T14" fmla="*/ 37 w 39"/>
                  <a:gd name="T15" fmla="*/ 5 h 9"/>
                  <a:gd name="T16" fmla="*/ 39 w 39"/>
                  <a:gd name="T17" fmla="*/ 3 h 9"/>
                  <a:gd name="T18" fmla="*/ 38 w 39"/>
                  <a:gd name="T19" fmla="*/ 1 h 9"/>
                  <a:gd name="T20" fmla="*/ 34 w 39"/>
                  <a:gd name="T21" fmla="*/ 0 h 9"/>
                  <a:gd name="T22" fmla="*/ 30 w 39"/>
                  <a:gd name="T23" fmla="*/ 0 h 9"/>
                  <a:gd name="T24" fmla="*/ 23 w 39"/>
                  <a:gd name="T25" fmla="*/ 1 h 9"/>
                  <a:gd name="T26" fmla="*/ 16 w 39"/>
                  <a:gd name="T27" fmla="*/ 3 h 9"/>
                  <a:gd name="T28" fmla="*/ 9 w 39"/>
                  <a:gd name="T29" fmla="*/ 4 h 9"/>
                  <a:gd name="T30" fmla="*/ 4 w 39"/>
                  <a:gd name="T31" fmla="*/ 7 h 9"/>
                  <a:gd name="T32" fmla="*/ 0 w 39"/>
                  <a:gd name="T33" fmla="*/ 8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9" h="9">
                    <a:moveTo>
                      <a:pt x="0" y="8"/>
                    </a:moveTo>
                    <a:lnTo>
                      <a:pt x="2" y="8"/>
                    </a:lnTo>
                    <a:lnTo>
                      <a:pt x="7" y="8"/>
                    </a:lnTo>
                    <a:lnTo>
                      <a:pt x="14" y="8"/>
                    </a:lnTo>
                    <a:lnTo>
                      <a:pt x="21" y="9"/>
                    </a:lnTo>
                    <a:lnTo>
                      <a:pt x="27" y="9"/>
                    </a:lnTo>
                    <a:lnTo>
                      <a:pt x="33" y="8"/>
                    </a:lnTo>
                    <a:lnTo>
                      <a:pt x="37" y="5"/>
                    </a:lnTo>
                    <a:lnTo>
                      <a:pt x="39" y="3"/>
                    </a:lnTo>
                    <a:lnTo>
                      <a:pt x="38" y="1"/>
                    </a:lnTo>
                    <a:lnTo>
                      <a:pt x="34" y="0"/>
                    </a:lnTo>
                    <a:lnTo>
                      <a:pt x="30" y="0"/>
                    </a:lnTo>
                    <a:lnTo>
                      <a:pt x="23" y="1"/>
                    </a:lnTo>
                    <a:lnTo>
                      <a:pt x="16" y="3"/>
                    </a:lnTo>
                    <a:lnTo>
                      <a:pt x="9" y="4"/>
                    </a:lnTo>
                    <a:lnTo>
                      <a:pt x="4" y="7"/>
                    </a:lnTo>
                    <a:lnTo>
                      <a:pt x="0" y="8"/>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7913" name="Freeform 25"/>
              <p:cNvSpPr>
                <a:spLocks/>
              </p:cNvSpPr>
              <p:nvPr/>
            </p:nvSpPr>
            <p:spPr bwMode="auto">
              <a:xfrm>
                <a:off x="548" y="10"/>
                <a:ext cx="16" cy="12"/>
              </a:xfrm>
              <a:custGeom>
                <a:avLst/>
                <a:gdLst>
                  <a:gd name="T0" fmla="*/ 0 w 32"/>
                  <a:gd name="T1" fmla="*/ 24 h 24"/>
                  <a:gd name="T2" fmla="*/ 3 w 32"/>
                  <a:gd name="T3" fmla="*/ 23 h 24"/>
                  <a:gd name="T4" fmla="*/ 7 w 32"/>
                  <a:gd name="T5" fmla="*/ 20 h 24"/>
                  <a:gd name="T6" fmla="*/ 13 w 32"/>
                  <a:gd name="T7" fmla="*/ 17 h 24"/>
                  <a:gd name="T8" fmla="*/ 19 w 32"/>
                  <a:gd name="T9" fmla="*/ 13 h 24"/>
                  <a:gd name="T10" fmla="*/ 24 w 32"/>
                  <a:gd name="T11" fmla="*/ 10 h 24"/>
                  <a:gd name="T12" fmla="*/ 30 w 32"/>
                  <a:gd name="T13" fmla="*/ 7 h 24"/>
                  <a:gd name="T14" fmla="*/ 32 w 32"/>
                  <a:gd name="T15" fmla="*/ 3 h 24"/>
                  <a:gd name="T16" fmla="*/ 32 w 32"/>
                  <a:gd name="T17" fmla="*/ 0 h 24"/>
                  <a:gd name="T18" fmla="*/ 27 w 32"/>
                  <a:gd name="T19" fmla="*/ 0 h 24"/>
                  <a:gd name="T20" fmla="*/ 17 w 32"/>
                  <a:gd name="T21" fmla="*/ 7 h 24"/>
                  <a:gd name="T22" fmla="*/ 7 w 32"/>
                  <a:gd name="T23" fmla="*/ 17 h 24"/>
                  <a:gd name="T24" fmla="*/ 0 w 32"/>
                  <a:gd name="T25" fmla="*/ 24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2" h="24">
                    <a:moveTo>
                      <a:pt x="0" y="24"/>
                    </a:moveTo>
                    <a:lnTo>
                      <a:pt x="3" y="23"/>
                    </a:lnTo>
                    <a:lnTo>
                      <a:pt x="7" y="20"/>
                    </a:lnTo>
                    <a:lnTo>
                      <a:pt x="13" y="17"/>
                    </a:lnTo>
                    <a:lnTo>
                      <a:pt x="19" y="13"/>
                    </a:lnTo>
                    <a:lnTo>
                      <a:pt x="24" y="10"/>
                    </a:lnTo>
                    <a:lnTo>
                      <a:pt x="30" y="7"/>
                    </a:lnTo>
                    <a:lnTo>
                      <a:pt x="32" y="3"/>
                    </a:lnTo>
                    <a:lnTo>
                      <a:pt x="32" y="0"/>
                    </a:lnTo>
                    <a:lnTo>
                      <a:pt x="27" y="0"/>
                    </a:lnTo>
                    <a:lnTo>
                      <a:pt x="17" y="7"/>
                    </a:lnTo>
                    <a:lnTo>
                      <a:pt x="7" y="17"/>
                    </a:lnTo>
                    <a:lnTo>
                      <a:pt x="0" y="24"/>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7914" name="Freeform 26"/>
              <p:cNvSpPr>
                <a:spLocks/>
              </p:cNvSpPr>
              <p:nvPr/>
            </p:nvSpPr>
            <p:spPr bwMode="auto">
              <a:xfrm>
                <a:off x="453" y="66"/>
                <a:ext cx="6" cy="26"/>
              </a:xfrm>
              <a:custGeom>
                <a:avLst/>
                <a:gdLst>
                  <a:gd name="T0" fmla="*/ 1 w 12"/>
                  <a:gd name="T1" fmla="*/ 0 h 52"/>
                  <a:gd name="T2" fmla="*/ 8 w 12"/>
                  <a:gd name="T3" fmla="*/ 13 h 52"/>
                  <a:gd name="T4" fmla="*/ 12 w 12"/>
                  <a:gd name="T5" fmla="*/ 29 h 52"/>
                  <a:gd name="T6" fmla="*/ 11 w 12"/>
                  <a:gd name="T7" fmla="*/ 44 h 52"/>
                  <a:gd name="T8" fmla="*/ 6 w 12"/>
                  <a:gd name="T9" fmla="*/ 52 h 52"/>
                  <a:gd name="T10" fmla="*/ 1 w 12"/>
                  <a:gd name="T11" fmla="*/ 48 h 52"/>
                  <a:gd name="T12" fmla="*/ 0 w 12"/>
                  <a:gd name="T13" fmla="*/ 33 h 52"/>
                  <a:gd name="T14" fmla="*/ 1 w 12"/>
                  <a:gd name="T15" fmla="*/ 15 h 52"/>
                  <a:gd name="T16" fmla="*/ 1 w 12"/>
                  <a:gd name="T17" fmla="*/ 0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 h="52">
                    <a:moveTo>
                      <a:pt x="1" y="0"/>
                    </a:moveTo>
                    <a:lnTo>
                      <a:pt x="8" y="13"/>
                    </a:lnTo>
                    <a:lnTo>
                      <a:pt x="12" y="29"/>
                    </a:lnTo>
                    <a:lnTo>
                      <a:pt x="11" y="44"/>
                    </a:lnTo>
                    <a:lnTo>
                      <a:pt x="6" y="52"/>
                    </a:lnTo>
                    <a:lnTo>
                      <a:pt x="1" y="48"/>
                    </a:lnTo>
                    <a:lnTo>
                      <a:pt x="0" y="33"/>
                    </a:lnTo>
                    <a:lnTo>
                      <a:pt x="1" y="15"/>
                    </a:lnTo>
                    <a:lnTo>
                      <a:pt x="1" y="0"/>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7915" name="Freeform 27"/>
              <p:cNvSpPr>
                <a:spLocks/>
              </p:cNvSpPr>
              <p:nvPr/>
            </p:nvSpPr>
            <p:spPr bwMode="auto">
              <a:xfrm>
                <a:off x="434" y="62"/>
                <a:ext cx="9" cy="25"/>
              </a:xfrm>
              <a:custGeom>
                <a:avLst/>
                <a:gdLst>
                  <a:gd name="T0" fmla="*/ 18 w 18"/>
                  <a:gd name="T1" fmla="*/ 0 h 49"/>
                  <a:gd name="T2" fmla="*/ 16 w 18"/>
                  <a:gd name="T3" fmla="*/ 11 h 49"/>
                  <a:gd name="T4" fmla="*/ 14 w 18"/>
                  <a:gd name="T5" fmla="*/ 27 h 49"/>
                  <a:gd name="T6" fmla="*/ 10 w 18"/>
                  <a:gd name="T7" fmla="*/ 42 h 49"/>
                  <a:gd name="T8" fmla="*/ 3 w 18"/>
                  <a:gd name="T9" fmla="*/ 49 h 49"/>
                  <a:gd name="T10" fmla="*/ 0 w 18"/>
                  <a:gd name="T11" fmla="*/ 42 h 49"/>
                  <a:gd name="T12" fmla="*/ 5 w 18"/>
                  <a:gd name="T13" fmla="*/ 27 h 49"/>
                  <a:gd name="T14" fmla="*/ 13 w 18"/>
                  <a:gd name="T15" fmla="*/ 10 h 49"/>
                  <a:gd name="T16" fmla="*/ 18 w 18"/>
                  <a:gd name="T17" fmla="*/ 0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8" h="49">
                    <a:moveTo>
                      <a:pt x="18" y="0"/>
                    </a:moveTo>
                    <a:lnTo>
                      <a:pt x="16" y="11"/>
                    </a:lnTo>
                    <a:lnTo>
                      <a:pt x="14" y="27"/>
                    </a:lnTo>
                    <a:lnTo>
                      <a:pt x="10" y="42"/>
                    </a:lnTo>
                    <a:lnTo>
                      <a:pt x="3" y="49"/>
                    </a:lnTo>
                    <a:lnTo>
                      <a:pt x="0" y="42"/>
                    </a:lnTo>
                    <a:lnTo>
                      <a:pt x="5" y="27"/>
                    </a:lnTo>
                    <a:lnTo>
                      <a:pt x="13" y="10"/>
                    </a:lnTo>
                    <a:lnTo>
                      <a:pt x="18" y="0"/>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7916" name="Freeform 28"/>
              <p:cNvSpPr>
                <a:spLocks/>
              </p:cNvSpPr>
              <p:nvPr/>
            </p:nvSpPr>
            <p:spPr bwMode="auto">
              <a:xfrm>
                <a:off x="462" y="67"/>
                <a:ext cx="6" cy="24"/>
              </a:xfrm>
              <a:custGeom>
                <a:avLst/>
                <a:gdLst>
                  <a:gd name="T0" fmla="*/ 0 w 12"/>
                  <a:gd name="T1" fmla="*/ 0 h 47"/>
                  <a:gd name="T2" fmla="*/ 7 w 12"/>
                  <a:gd name="T3" fmla="*/ 7 h 47"/>
                  <a:gd name="T4" fmla="*/ 11 w 12"/>
                  <a:gd name="T5" fmla="*/ 21 h 47"/>
                  <a:gd name="T6" fmla="*/ 12 w 12"/>
                  <a:gd name="T7" fmla="*/ 37 h 47"/>
                  <a:gd name="T8" fmla="*/ 9 w 12"/>
                  <a:gd name="T9" fmla="*/ 47 h 47"/>
                  <a:gd name="T10" fmla="*/ 4 w 12"/>
                  <a:gd name="T11" fmla="*/ 45 h 47"/>
                  <a:gd name="T12" fmla="*/ 3 w 12"/>
                  <a:gd name="T13" fmla="*/ 31 h 47"/>
                  <a:gd name="T14" fmla="*/ 2 w 12"/>
                  <a:gd name="T15" fmla="*/ 14 h 47"/>
                  <a:gd name="T16" fmla="*/ 0 w 12"/>
                  <a:gd name="T17" fmla="*/ 0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 h="47">
                    <a:moveTo>
                      <a:pt x="0" y="0"/>
                    </a:moveTo>
                    <a:lnTo>
                      <a:pt x="7" y="7"/>
                    </a:lnTo>
                    <a:lnTo>
                      <a:pt x="11" y="21"/>
                    </a:lnTo>
                    <a:lnTo>
                      <a:pt x="12" y="37"/>
                    </a:lnTo>
                    <a:lnTo>
                      <a:pt x="9" y="47"/>
                    </a:lnTo>
                    <a:lnTo>
                      <a:pt x="4" y="45"/>
                    </a:lnTo>
                    <a:lnTo>
                      <a:pt x="3" y="31"/>
                    </a:lnTo>
                    <a:lnTo>
                      <a:pt x="2" y="14"/>
                    </a:lnTo>
                    <a:lnTo>
                      <a:pt x="0" y="0"/>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7917" name="Freeform 29"/>
              <p:cNvSpPr>
                <a:spLocks/>
              </p:cNvSpPr>
              <p:nvPr/>
            </p:nvSpPr>
            <p:spPr bwMode="auto">
              <a:xfrm>
                <a:off x="470" y="67"/>
                <a:ext cx="10" cy="25"/>
              </a:xfrm>
              <a:custGeom>
                <a:avLst/>
                <a:gdLst>
                  <a:gd name="T0" fmla="*/ 0 w 18"/>
                  <a:gd name="T1" fmla="*/ 0 h 49"/>
                  <a:gd name="T2" fmla="*/ 9 w 18"/>
                  <a:gd name="T3" fmla="*/ 8 h 49"/>
                  <a:gd name="T4" fmla="*/ 15 w 18"/>
                  <a:gd name="T5" fmla="*/ 24 h 49"/>
                  <a:gd name="T6" fmla="*/ 18 w 18"/>
                  <a:gd name="T7" fmla="*/ 40 h 49"/>
                  <a:gd name="T8" fmla="*/ 16 w 18"/>
                  <a:gd name="T9" fmla="*/ 49 h 49"/>
                  <a:gd name="T10" fmla="*/ 11 w 18"/>
                  <a:gd name="T11" fmla="*/ 46 h 49"/>
                  <a:gd name="T12" fmla="*/ 8 w 18"/>
                  <a:gd name="T13" fmla="*/ 33 h 49"/>
                  <a:gd name="T14" fmla="*/ 5 w 18"/>
                  <a:gd name="T15" fmla="*/ 16 h 49"/>
                  <a:gd name="T16" fmla="*/ 0 w 18"/>
                  <a:gd name="T17" fmla="*/ 0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8" h="49">
                    <a:moveTo>
                      <a:pt x="0" y="0"/>
                    </a:moveTo>
                    <a:lnTo>
                      <a:pt x="9" y="8"/>
                    </a:lnTo>
                    <a:lnTo>
                      <a:pt x="15" y="24"/>
                    </a:lnTo>
                    <a:lnTo>
                      <a:pt x="18" y="40"/>
                    </a:lnTo>
                    <a:lnTo>
                      <a:pt x="16" y="49"/>
                    </a:lnTo>
                    <a:lnTo>
                      <a:pt x="11" y="46"/>
                    </a:lnTo>
                    <a:lnTo>
                      <a:pt x="8" y="33"/>
                    </a:lnTo>
                    <a:lnTo>
                      <a:pt x="5" y="16"/>
                    </a:lnTo>
                    <a:lnTo>
                      <a:pt x="0" y="0"/>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7918" name="Freeform 30"/>
              <p:cNvSpPr>
                <a:spLocks/>
              </p:cNvSpPr>
              <p:nvPr/>
            </p:nvSpPr>
            <p:spPr bwMode="auto">
              <a:xfrm>
                <a:off x="478" y="66"/>
                <a:ext cx="11" cy="23"/>
              </a:xfrm>
              <a:custGeom>
                <a:avLst/>
                <a:gdLst>
                  <a:gd name="T0" fmla="*/ 0 w 23"/>
                  <a:gd name="T1" fmla="*/ 0 h 46"/>
                  <a:gd name="T2" fmla="*/ 10 w 23"/>
                  <a:gd name="T3" fmla="*/ 9 h 46"/>
                  <a:gd name="T4" fmla="*/ 18 w 23"/>
                  <a:gd name="T5" fmla="*/ 24 h 46"/>
                  <a:gd name="T6" fmla="*/ 23 w 23"/>
                  <a:gd name="T7" fmla="*/ 39 h 46"/>
                  <a:gd name="T8" fmla="*/ 21 w 23"/>
                  <a:gd name="T9" fmla="*/ 46 h 46"/>
                  <a:gd name="T10" fmla="*/ 15 w 23"/>
                  <a:gd name="T11" fmla="*/ 42 h 46"/>
                  <a:gd name="T12" fmla="*/ 10 w 23"/>
                  <a:gd name="T13" fmla="*/ 28 h 46"/>
                  <a:gd name="T14" fmla="*/ 6 w 23"/>
                  <a:gd name="T15" fmla="*/ 12 h 46"/>
                  <a:gd name="T16" fmla="*/ 0 w 23"/>
                  <a:gd name="T17" fmla="*/ 0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3" h="46">
                    <a:moveTo>
                      <a:pt x="0" y="0"/>
                    </a:moveTo>
                    <a:lnTo>
                      <a:pt x="10" y="9"/>
                    </a:lnTo>
                    <a:lnTo>
                      <a:pt x="18" y="24"/>
                    </a:lnTo>
                    <a:lnTo>
                      <a:pt x="23" y="39"/>
                    </a:lnTo>
                    <a:lnTo>
                      <a:pt x="21" y="46"/>
                    </a:lnTo>
                    <a:lnTo>
                      <a:pt x="15" y="42"/>
                    </a:lnTo>
                    <a:lnTo>
                      <a:pt x="10" y="28"/>
                    </a:lnTo>
                    <a:lnTo>
                      <a:pt x="6" y="12"/>
                    </a:lnTo>
                    <a:lnTo>
                      <a:pt x="0" y="0"/>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7919" name="Freeform 31"/>
              <p:cNvSpPr>
                <a:spLocks/>
              </p:cNvSpPr>
              <p:nvPr/>
            </p:nvSpPr>
            <p:spPr bwMode="auto">
              <a:xfrm>
                <a:off x="487" y="63"/>
                <a:ext cx="17" cy="25"/>
              </a:xfrm>
              <a:custGeom>
                <a:avLst/>
                <a:gdLst>
                  <a:gd name="T0" fmla="*/ 0 w 35"/>
                  <a:gd name="T1" fmla="*/ 0 h 48"/>
                  <a:gd name="T2" fmla="*/ 6 w 35"/>
                  <a:gd name="T3" fmla="*/ 4 h 48"/>
                  <a:gd name="T4" fmla="*/ 12 w 35"/>
                  <a:gd name="T5" fmla="*/ 11 h 48"/>
                  <a:gd name="T6" fmla="*/ 19 w 35"/>
                  <a:gd name="T7" fmla="*/ 18 h 48"/>
                  <a:gd name="T8" fmla="*/ 25 w 35"/>
                  <a:gd name="T9" fmla="*/ 25 h 48"/>
                  <a:gd name="T10" fmla="*/ 30 w 35"/>
                  <a:gd name="T11" fmla="*/ 33 h 48"/>
                  <a:gd name="T12" fmla="*/ 34 w 35"/>
                  <a:gd name="T13" fmla="*/ 40 h 48"/>
                  <a:gd name="T14" fmla="*/ 35 w 35"/>
                  <a:gd name="T15" fmla="*/ 45 h 48"/>
                  <a:gd name="T16" fmla="*/ 32 w 35"/>
                  <a:gd name="T17" fmla="*/ 48 h 48"/>
                  <a:gd name="T18" fmla="*/ 24 w 35"/>
                  <a:gd name="T19" fmla="*/ 45 h 48"/>
                  <a:gd name="T20" fmla="*/ 15 w 35"/>
                  <a:gd name="T21" fmla="*/ 30 h 48"/>
                  <a:gd name="T22" fmla="*/ 7 w 35"/>
                  <a:gd name="T23" fmla="*/ 13 h 48"/>
                  <a:gd name="T24" fmla="*/ 0 w 35"/>
                  <a:gd name="T25" fmla="*/ 0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5" h="48">
                    <a:moveTo>
                      <a:pt x="0" y="0"/>
                    </a:moveTo>
                    <a:lnTo>
                      <a:pt x="6" y="4"/>
                    </a:lnTo>
                    <a:lnTo>
                      <a:pt x="12" y="11"/>
                    </a:lnTo>
                    <a:lnTo>
                      <a:pt x="19" y="18"/>
                    </a:lnTo>
                    <a:lnTo>
                      <a:pt x="25" y="25"/>
                    </a:lnTo>
                    <a:lnTo>
                      <a:pt x="30" y="33"/>
                    </a:lnTo>
                    <a:lnTo>
                      <a:pt x="34" y="40"/>
                    </a:lnTo>
                    <a:lnTo>
                      <a:pt x="35" y="45"/>
                    </a:lnTo>
                    <a:lnTo>
                      <a:pt x="32" y="48"/>
                    </a:lnTo>
                    <a:lnTo>
                      <a:pt x="24" y="45"/>
                    </a:lnTo>
                    <a:lnTo>
                      <a:pt x="15" y="30"/>
                    </a:lnTo>
                    <a:lnTo>
                      <a:pt x="7" y="13"/>
                    </a:lnTo>
                    <a:lnTo>
                      <a:pt x="0" y="0"/>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7920" name="Freeform 32"/>
              <p:cNvSpPr>
                <a:spLocks/>
              </p:cNvSpPr>
              <p:nvPr/>
            </p:nvSpPr>
            <p:spPr bwMode="auto">
              <a:xfrm>
                <a:off x="497" y="59"/>
                <a:ext cx="22" cy="23"/>
              </a:xfrm>
              <a:custGeom>
                <a:avLst/>
                <a:gdLst>
                  <a:gd name="T0" fmla="*/ 0 w 45"/>
                  <a:gd name="T1" fmla="*/ 0 h 46"/>
                  <a:gd name="T2" fmla="*/ 6 w 45"/>
                  <a:gd name="T3" fmla="*/ 3 h 46"/>
                  <a:gd name="T4" fmla="*/ 13 w 45"/>
                  <a:gd name="T5" fmla="*/ 9 h 46"/>
                  <a:gd name="T6" fmla="*/ 21 w 45"/>
                  <a:gd name="T7" fmla="*/ 17 h 46"/>
                  <a:gd name="T8" fmla="*/ 30 w 45"/>
                  <a:gd name="T9" fmla="*/ 24 h 46"/>
                  <a:gd name="T10" fmla="*/ 37 w 45"/>
                  <a:gd name="T11" fmla="*/ 32 h 46"/>
                  <a:gd name="T12" fmla="*/ 42 w 45"/>
                  <a:gd name="T13" fmla="*/ 38 h 46"/>
                  <a:gd name="T14" fmla="*/ 45 w 45"/>
                  <a:gd name="T15" fmla="*/ 43 h 46"/>
                  <a:gd name="T16" fmla="*/ 44 w 45"/>
                  <a:gd name="T17" fmla="*/ 46 h 46"/>
                  <a:gd name="T18" fmla="*/ 39 w 45"/>
                  <a:gd name="T19" fmla="*/ 46 h 46"/>
                  <a:gd name="T20" fmla="*/ 33 w 45"/>
                  <a:gd name="T21" fmla="*/ 41 h 46"/>
                  <a:gd name="T22" fmla="*/ 26 w 45"/>
                  <a:gd name="T23" fmla="*/ 34 h 46"/>
                  <a:gd name="T24" fmla="*/ 19 w 45"/>
                  <a:gd name="T25" fmla="*/ 26 h 46"/>
                  <a:gd name="T26" fmla="*/ 14 w 45"/>
                  <a:gd name="T27" fmla="*/ 17 h 46"/>
                  <a:gd name="T28" fmla="*/ 8 w 45"/>
                  <a:gd name="T29" fmla="*/ 9 h 46"/>
                  <a:gd name="T30" fmla="*/ 3 w 45"/>
                  <a:gd name="T31" fmla="*/ 3 h 46"/>
                  <a:gd name="T32" fmla="*/ 0 w 45"/>
                  <a:gd name="T33" fmla="*/ 0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5" h="46">
                    <a:moveTo>
                      <a:pt x="0" y="0"/>
                    </a:moveTo>
                    <a:lnTo>
                      <a:pt x="6" y="3"/>
                    </a:lnTo>
                    <a:lnTo>
                      <a:pt x="13" y="9"/>
                    </a:lnTo>
                    <a:lnTo>
                      <a:pt x="21" y="17"/>
                    </a:lnTo>
                    <a:lnTo>
                      <a:pt x="30" y="24"/>
                    </a:lnTo>
                    <a:lnTo>
                      <a:pt x="37" y="32"/>
                    </a:lnTo>
                    <a:lnTo>
                      <a:pt x="42" y="38"/>
                    </a:lnTo>
                    <a:lnTo>
                      <a:pt x="45" y="43"/>
                    </a:lnTo>
                    <a:lnTo>
                      <a:pt x="44" y="46"/>
                    </a:lnTo>
                    <a:lnTo>
                      <a:pt x="39" y="46"/>
                    </a:lnTo>
                    <a:lnTo>
                      <a:pt x="33" y="41"/>
                    </a:lnTo>
                    <a:lnTo>
                      <a:pt x="26" y="34"/>
                    </a:lnTo>
                    <a:lnTo>
                      <a:pt x="19" y="26"/>
                    </a:lnTo>
                    <a:lnTo>
                      <a:pt x="14" y="17"/>
                    </a:lnTo>
                    <a:lnTo>
                      <a:pt x="8" y="9"/>
                    </a:lnTo>
                    <a:lnTo>
                      <a:pt x="3" y="3"/>
                    </a:lnTo>
                    <a:lnTo>
                      <a:pt x="0" y="0"/>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7921" name="Freeform 33"/>
              <p:cNvSpPr>
                <a:spLocks/>
              </p:cNvSpPr>
              <p:nvPr/>
            </p:nvSpPr>
            <p:spPr bwMode="auto">
              <a:xfrm>
                <a:off x="509" y="54"/>
                <a:ext cx="25" cy="24"/>
              </a:xfrm>
              <a:custGeom>
                <a:avLst/>
                <a:gdLst>
                  <a:gd name="T0" fmla="*/ 0 w 51"/>
                  <a:gd name="T1" fmla="*/ 0 h 49"/>
                  <a:gd name="T2" fmla="*/ 6 w 51"/>
                  <a:gd name="T3" fmla="*/ 4 h 49"/>
                  <a:gd name="T4" fmla="*/ 14 w 51"/>
                  <a:gd name="T5" fmla="*/ 8 h 49"/>
                  <a:gd name="T6" fmla="*/ 23 w 51"/>
                  <a:gd name="T7" fmla="*/ 15 h 49"/>
                  <a:gd name="T8" fmla="*/ 32 w 51"/>
                  <a:gd name="T9" fmla="*/ 23 h 49"/>
                  <a:gd name="T10" fmla="*/ 42 w 51"/>
                  <a:gd name="T11" fmla="*/ 31 h 49"/>
                  <a:gd name="T12" fmla="*/ 47 w 51"/>
                  <a:gd name="T13" fmla="*/ 38 h 49"/>
                  <a:gd name="T14" fmla="*/ 51 w 51"/>
                  <a:gd name="T15" fmla="*/ 44 h 49"/>
                  <a:gd name="T16" fmla="*/ 50 w 51"/>
                  <a:gd name="T17" fmla="*/ 49 h 49"/>
                  <a:gd name="T18" fmla="*/ 45 w 51"/>
                  <a:gd name="T19" fmla="*/ 49 h 49"/>
                  <a:gd name="T20" fmla="*/ 39 w 51"/>
                  <a:gd name="T21" fmla="*/ 45 h 49"/>
                  <a:gd name="T22" fmla="*/ 32 w 51"/>
                  <a:gd name="T23" fmla="*/ 38 h 49"/>
                  <a:gd name="T24" fmla="*/ 25 w 51"/>
                  <a:gd name="T25" fmla="*/ 29 h 49"/>
                  <a:gd name="T26" fmla="*/ 17 w 51"/>
                  <a:gd name="T27" fmla="*/ 20 h 49"/>
                  <a:gd name="T28" fmla="*/ 10 w 51"/>
                  <a:gd name="T29" fmla="*/ 12 h 49"/>
                  <a:gd name="T30" fmla="*/ 5 w 51"/>
                  <a:gd name="T31" fmla="*/ 5 h 49"/>
                  <a:gd name="T32" fmla="*/ 0 w 51"/>
                  <a:gd name="T33" fmla="*/ 0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1" h="49">
                    <a:moveTo>
                      <a:pt x="0" y="0"/>
                    </a:moveTo>
                    <a:lnTo>
                      <a:pt x="6" y="4"/>
                    </a:lnTo>
                    <a:lnTo>
                      <a:pt x="14" y="8"/>
                    </a:lnTo>
                    <a:lnTo>
                      <a:pt x="23" y="15"/>
                    </a:lnTo>
                    <a:lnTo>
                      <a:pt x="32" y="23"/>
                    </a:lnTo>
                    <a:lnTo>
                      <a:pt x="42" y="31"/>
                    </a:lnTo>
                    <a:lnTo>
                      <a:pt x="47" y="38"/>
                    </a:lnTo>
                    <a:lnTo>
                      <a:pt x="51" y="44"/>
                    </a:lnTo>
                    <a:lnTo>
                      <a:pt x="50" y="49"/>
                    </a:lnTo>
                    <a:lnTo>
                      <a:pt x="45" y="49"/>
                    </a:lnTo>
                    <a:lnTo>
                      <a:pt x="39" y="45"/>
                    </a:lnTo>
                    <a:lnTo>
                      <a:pt x="32" y="38"/>
                    </a:lnTo>
                    <a:lnTo>
                      <a:pt x="25" y="29"/>
                    </a:lnTo>
                    <a:lnTo>
                      <a:pt x="17" y="20"/>
                    </a:lnTo>
                    <a:lnTo>
                      <a:pt x="10" y="12"/>
                    </a:lnTo>
                    <a:lnTo>
                      <a:pt x="5" y="5"/>
                    </a:lnTo>
                    <a:lnTo>
                      <a:pt x="0" y="0"/>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7922" name="Freeform 34"/>
              <p:cNvSpPr>
                <a:spLocks/>
              </p:cNvSpPr>
              <p:nvPr/>
            </p:nvSpPr>
            <p:spPr bwMode="auto">
              <a:xfrm>
                <a:off x="518" y="48"/>
                <a:ext cx="28" cy="22"/>
              </a:xfrm>
              <a:custGeom>
                <a:avLst/>
                <a:gdLst>
                  <a:gd name="T0" fmla="*/ 0 w 58"/>
                  <a:gd name="T1" fmla="*/ 0 h 44"/>
                  <a:gd name="T2" fmla="*/ 7 w 58"/>
                  <a:gd name="T3" fmla="*/ 2 h 44"/>
                  <a:gd name="T4" fmla="*/ 16 w 58"/>
                  <a:gd name="T5" fmla="*/ 5 h 44"/>
                  <a:gd name="T6" fmla="*/ 26 w 58"/>
                  <a:gd name="T7" fmla="*/ 10 h 44"/>
                  <a:gd name="T8" fmla="*/ 35 w 58"/>
                  <a:gd name="T9" fmla="*/ 15 h 44"/>
                  <a:gd name="T10" fmla="*/ 44 w 58"/>
                  <a:gd name="T11" fmla="*/ 22 h 44"/>
                  <a:gd name="T12" fmla="*/ 51 w 58"/>
                  <a:gd name="T13" fmla="*/ 27 h 44"/>
                  <a:gd name="T14" fmla="*/ 56 w 58"/>
                  <a:gd name="T15" fmla="*/ 35 h 44"/>
                  <a:gd name="T16" fmla="*/ 58 w 58"/>
                  <a:gd name="T17" fmla="*/ 42 h 44"/>
                  <a:gd name="T18" fmla="*/ 56 w 58"/>
                  <a:gd name="T19" fmla="*/ 44 h 44"/>
                  <a:gd name="T20" fmla="*/ 51 w 58"/>
                  <a:gd name="T21" fmla="*/ 41 h 44"/>
                  <a:gd name="T22" fmla="*/ 42 w 58"/>
                  <a:gd name="T23" fmla="*/ 35 h 44"/>
                  <a:gd name="T24" fmla="*/ 33 w 58"/>
                  <a:gd name="T25" fmla="*/ 27 h 44"/>
                  <a:gd name="T26" fmla="*/ 22 w 58"/>
                  <a:gd name="T27" fmla="*/ 19 h 44"/>
                  <a:gd name="T28" fmla="*/ 13 w 58"/>
                  <a:gd name="T29" fmla="*/ 11 h 44"/>
                  <a:gd name="T30" fmla="*/ 5 w 58"/>
                  <a:gd name="T31" fmla="*/ 4 h 44"/>
                  <a:gd name="T32" fmla="*/ 0 w 58"/>
                  <a:gd name="T33" fmla="*/ 0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8" h="44">
                    <a:moveTo>
                      <a:pt x="0" y="0"/>
                    </a:moveTo>
                    <a:lnTo>
                      <a:pt x="7" y="2"/>
                    </a:lnTo>
                    <a:lnTo>
                      <a:pt x="16" y="5"/>
                    </a:lnTo>
                    <a:lnTo>
                      <a:pt x="26" y="10"/>
                    </a:lnTo>
                    <a:lnTo>
                      <a:pt x="35" y="15"/>
                    </a:lnTo>
                    <a:lnTo>
                      <a:pt x="44" y="22"/>
                    </a:lnTo>
                    <a:lnTo>
                      <a:pt x="51" y="27"/>
                    </a:lnTo>
                    <a:lnTo>
                      <a:pt x="56" y="35"/>
                    </a:lnTo>
                    <a:lnTo>
                      <a:pt x="58" y="42"/>
                    </a:lnTo>
                    <a:lnTo>
                      <a:pt x="56" y="44"/>
                    </a:lnTo>
                    <a:lnTo>
                      <a:pt x="51" y="41"/>
                    </a:lnTo>
                    <a:lnTo>
                      <a:pt x="42" y="35"/>
                    </a:lnTo>
                    <a:lnTo>
                      <a:pt x="33" y="27"/>
                    </a:lnTo>
                    <a:lnTo>
                      <a:pt x="22" y="19"/>
                    </a:lnTo>
                    <a:lnTo>
                      <a:pt x="13" y="11"/>
                    </a:lnTo>
                    <a:lnTo>
                      <a:pt x="5" y="4"/>
                    </a:lnTo>
                    <a:lnTo>
                      <a:pt x="0" y="0"/>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7923" name="Freeform 35"/>
              <p:cNvSpPr>
                <a:spLocks/>
              </p:cNvSpPr>
              <p:nvPr/>
            </p:nvSpPr>
            <p:spPr bwMode="auto">
              <a:xfrm>
                <a:off x="525" y="44"/>
                <a:ext cx="30" cy="10"/>
              </a:xfrm>
              <a:custGeom>
                <a:avLst/>
                <a:gdLst>
                  <a:gd name="T0" fmla="*/ 61 w 61"/>
                  <a:gd name="T1" fmla="*/ 19 h 20"/>
                  <a:gd name="T2" fmla="*/ 59 w 61"/>
                  <a:gd name="T3" fmla="*/ 20 h 20"/>
                  <a:gd name="T4" fmla="*/ 52 w 61"/>
                  <a:gd name="T5" fmla="*/ 19 h 20"/>
                  <a:gd name="T6" fmla="*/ 44 w 61"/>
                  <a:gd name="T7" fmla="*/ 17 h 20"/>
                  <a:gd name="T8" fmla="*/ 35 w 61"/>
                  <a:gd name="T9" fmla="*/ 13 h 20"/>
                  <a:gd name="T10" fmla="*/ 24 w 61"/>
                  <a:gd name="T11" fmla="*/ 10 h 20"/>
                  <a:gd name="T12" fmla="*/ 15 w 61"/>
                  <a:gd name="T13" fmla="*/ 7 h 20"/>
                  <a:gd name="T14" fmla="*/ 6 w 61"/>
                  <a:gd name="T15" fmla="*/ 3 h 20"/>
                  <a:gd name="T16" fmla="*/ 0 w 61"/>
                  <a:gd name="T17" fmla="*/ 2 h 20"/>
                  <a:gd name="T18" fmla="*/ 8 w 61"/>
                  <a:gd name="T19" fmla="*/ 0 h 20"/>
                  <a:gd name="T20" fmla="*/ 17 w 61"/>
                  <a:gd name="T21" fmla="*/ 0 h 20"/>
                  <a:gd name="T22" fmla="*/ 29 w 61"/>
                  <a:gd name="T23" fmla="*/ 1 h 20"/>
                  <a:gd name="T24" fmla="*/ 39 w 61"/>
                  <a:gd name="T25" fmla="*/ 3 h 20"/>
                  <a:gd name="T26" fmla="*/ 50 w 61"/>
                  <a:gd name="T27" fmla="*/ 5 h 20"/>
                  <a:gd name="T28" fmla="*/ 57 w 61"/>
                  <a:gd name="T29" fmla="*/ 10 h 20"/>
                  <a:gd name="T30" fmla="*/ 61 w 61"/>
                  <a:gd name="T31" fmla="*/ 15 h 20"/>
                  <a:gd name="T32" fmla="*/ 61 w 61"/>
                  <a:gd name="T33" fmla="*/ 19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1" h="20">
                    <a:moveTo>
                      <a:pt x="61" y="19"/>
                    </a:moveTo>
                    <a:lnTo>
                      <a:pt x="59" y="20"/>
                    </a:lnTo>
                    <a:lnTo>
                      <a:pt x="52" y="19"/>
                    </a:lnTo>
                    <a:lnTo>
                      <a:pt x="44" y="17"/>
                    </a:lnTo>
                    <a:lnTo>
                      <a:pt x="35" y="13"/>
                    </a:lnTo>
                    <a:lnTo>
                      <a:pt x="24" y="10"/>
                    </a:lnTo>
                    <a:lnTo>
                      <a:pt x="15" y="7"/>
                    </a:lnTo>
                    <a:lnTo>
                      <a:pt x="6" y="3"/>
                    </a:lnTo>
                    <a:lnTo>
                      <a:pt x="0" y="2"/>
                    </a:lnTo>
                    <a:lnTo>
                      <a:pt x="8" y="0"/>
                    </a:lnTo>
                    <a:lnTo>
                      <a:pt x="17" y="0"/>
                    </a:lnTo>
                    <a:lnTo>
                      <a:pt x="29" y="1"/>
                    </a:lnTo>
                    <a:lnTo>
                      <a:pt x="39" y="3"/>
                    </a:lnTo>
                    <a:lnTo>
                      <a:pt x="50" y="5"/>
                    </a:lnTo>
                    <a:lnTo>
                      <a:pt x="57" y="10"/>
                    </a:lnTo>
                    <a:lnTo>
                      <a:pt x="61" y="15"/>
                    </a:lnTo>
                    <a:lnTo>
                      <a:pt x="61" y="19"/>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7924" name="Freeform 36"/>
              <p:cNvSpPr>
                <a:spLocks/>
              </p:cNvSpPr>
              <p:nvPr/>
            </p:nvSpPr>
            <p:spPr bwMode="auto">
              <a:xfrm>
                <a:off x="534" y="35"/>
                <a:ext cx="30" cy="9"/>
              </a:xfrm>
              <a:custGeom>
                <a:avLst/>
                <a:gdLst>
                  <a:gd name="T0" fmla="*/ 61 w 61"/>
                  <a:gd name="T1" fmla="*/ 20 h 20"/>
                  <a:gd name="T2" fmla="*/ 57 w 61"/>
                  <a:gd name="T3" fmla="*/ 20 h 20"/>
                  <a:gd name="T4" fmla="*/ 51 w 61"/>
                  <a:gd name="T5" fmla="*/ 19 h 20"/>
                  <a:gd name="T6" fmla="*/ 42 w 61"/>
                  <a:gd name="T7" fmla="*/ 16 h 20"/>
                  <a:gd name="T8" fmla="*/ 33 w 61"/>
                  <a:gd name="T9" fmla="*/ 14 h 20"/>
                  <a:gd name="T10" fmla="*/ 23 w 61"/>
                  <a:gd name="T11" fmla="*/ 11 h 20"/>
                  <a:gd name="T12" fmla="*/ 13 w 61"/>
                  <a:gd name="T13" fmla="*/ 7 h 20"/>
                  <a:gd name="T14" fmla="*/ 5 w 61"/>
                  <a:gd name="T15" fmla="*/ 5 h 20"/>
                  <a:gd name="T16" fmla="*/ 0 w 61"/>
                  <a:gd name="T17" fmla="*/ 2 h 20"/>
                  <a:gd name="T18" fmla="*/ 8 w 61"/>
                  <a:gd name="T19" fmla="*/ 0 h 20"/>
                  <a:gd name="T20" fmla="*/ 18 w 61"/>
                  <a:gd name="T21" fmla="*/ 0 h 20"/>
                  <a:gd name="T22" fmla="*/ 28 w 61"/>
                  <a:gd name="T23" fmla="*/ 1 h 20"/>
                  <a:gd name="T24" fmla="*/ 39 w 61"/>
                  <a:gd name="T25" fmla="*/ 4 h 20"/>
                  <a:gd name="T26" fmla="*/ 49 w 61"/>
                  <a:gd name="T27" fmla="*/ 6 h 20"/>
                  <a:gd name="T28" fmla="*/ 56 w 61"/>
                  <a:gd name="T29" fmla="*/ 11 h 20"/>
                  <a:gd name="T30" fmla="*/ 61 w 61"/>
                  <a:gd name="T31" fmla="*/ 15 h 20"/>
                  <a:gd name="T32" fmla="*/ 61 w 61"/>
                  <a:gd name="T33" fmla="*/ 2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1" h="20">
                    <a:moveTo>
                      <a:pt x="61" y="20"/>
                    </a:moveTo>
                    <a:lnTo>
                      <a:pt x="57" y="20"/>
                    </a:lnTo>
                    <a:lnTo>
                      <a:pt x="51" y="19"/>
                    </a:lnTo>
                    <a:lnTo>
                      <a:pt x="42" y="16"/>
                    </a:lnTo>
                    <a:lnTo>
                      <a:pt x="33" y="14"/>
                    </a:lnTo>
                    <a:lnTo>
                      <a:pt x="23" y="11"/>
                    </a:lnTo>
                    <a:lnTo>
                      <a:pt x="13" y="7"/>
                    </a:lnTo>
                    <a:lnTo>
                      <a:pt x="5" y="5"/>
                    </a:lnTo>
                    <a:lnTo>
                      <a:pt x="0" y="2"/>
                    </a:lnTo>
                    <a:lnTo>
                      <a:pt x="8" y="0"/>
                    </a:lnTo>
                    <a:lnTo>
                      <a:pt x="18" y="0"/>
                    </a:lnTo>
                    <a:lnTo>
                      <a:pt x="28" y="1"/>
                    </a:lnTo>
                    <a:lnTo>
                      <a:pt x="39" y="4"/>
                    </a:lnTo>
                    <a:lnTo>
                      <a:pt x="49" y="6"/>
                    </a:lnTo>
                    <a:lnTo>
                      <a:pt x="56" y="11"/>
                    </a:lnTo>
                    <a:lnTo>
                      <a:pt x="61" y="15"/>
                    </a:lnTo>
                    <a:lnTo>
                      <a:pt x="61" y="20"/>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7925" name="Freeform 37"/>
              <p:cNvSpPr>
                <a:spLocks/>
              </p:cNvSpPr>
              <p:nvPr/>
            </p:nvSpPr>
            <p:spPr bwMode="auto">
              <a:xfrm>
                <a:off x="508" y="54"/>
                <a:ext cx="147" cy="40"/>
              </a:xfrm>
              <a:custGeom>
                <a:avLst/>
                <a:gdLst>
                  <a:gd name="T0" fmla="*/ 3 w 293"/>
                  <a:gd name="T1" fmla="*/ 71 h 81"/>
                  <a:gd name="T2" fmla="*/ 2 w 293"/>
                  <a:gd name="T3" fmla="*/ 73 h 81"/>
                  <a:gd name="T4" fmla="*/ 1 w 293"/>
                  <a:gd name="T5" fmla="*/ 75 h 81"/>
                  <a:gd name="T6" fmla="*/ 1 w 293"/>
                  <a:gd name="T7" fmla="*/ 79 h 81"/>
                  <a:gd name="T8" fmla="*/ 0 w 293"/>
                  <a:gd name="T9" fmla="*/ 81 h 81"/>
                  <a:gd name="T10" fmla="*/ 20 w 293"/>
                  <a:gd name="T11" fmla="*/ 67 h 81"/>
                  <a:gd name="T12" fmla="*/ 42 w 293"/>
                  <a:gd name="T13" fmla="*/ 56 h 81"/>
                  <a:gd name="T14" fmla="*/ 63 w 293"/>
                  <a:gd name="T15" fmla="*/ 46 h 81"/>
                  <a:gd name="T16" fmla="*/ 84 w 293"/>
                  <a:gd name="T17" fmla="*/ 37 h 81"/>
                  <a:gd name="T18" fmla="*/ 105 w 293"/>
                  <a:gd name="T19" fmla="*/ 30 h 81"/>
                  <a:gd name="T20" fmla="*/ 124 w 293"/>
                  <a:gd name="T21" fmla="*/ 24 h 81"/>
                  <a:gd name="T22" fmla="*/ 144 w 293"/>
                  <a:gd name="T23" fmla="*/ 20 h 81"/>
                  <a:gd name="T24" fmla="*/ 162 w 293"/>
                  <a:gd name="T25" fmla="*/ 15 h 81"/>
                  <a:gd name="T26" fmla="*/ 182 w 293"/>
                  <a:gd name="T27" fmla="*/ 13 h 81"/>
                  <a:gd name="T28" fmla="*/ 199 w 293"/>
                  <a:gd name="T29" fmla="*/ 11 h 81"/>
                  <a:gd name="T30" fmla="*/ 216 w 293"/>
                  <a:gd name="T31" fmla="*/ 8 h 81"/>
                  <a:gd name="T32" fmla="*/ 234 w 293"/>
                  <a:gd name="T33" fmla="*/ 7 h 81"/>
                  <a:gd name="T34" fmla="*/ 250 w 293"/>
                  <a:gd name="T35" fmla="*/ 7 h 81"/>
                  <a:gd name="T36" fmla="*/ 265 w 293"/>
                  <a:gd name="T37" fmla="*/ 6 h 81"/>
                  <a:gd name="T38" fmla="*/ 280 w 293"/>
                  <a:gd name="T39" fmla="*/ 6 h 81"/>
                  <a:gd name="T40" fmla="*/ 293 w 293"/>
                  <a:gd name="T41" fmla="*/ 5 h 81"/>
                  <a:gd name="T42" fmla="*/ 284 w 293"/>
                  <a:gd name="T43" fmla="*/ 3 h 81"/>
                  <a:gd name="T44" fmla="*/ 272 w 293"/>
                  <a:gd name="T45" fmla="*/ 1 h 81"/>
                  <a:gd name="T46" fmla="*/ 258 w 293"/>
                  <a:gd name="T47" fmla="*/ 0 h 81"/>
                  <a:gd name="T48" fmla="*/ 240 w 293"/>
                  <a:gd name="T49" fmla="*/ 0 h 81"/>
                  <a:gd name="T50" fmla="*/ 221 w 293"/>
                  <a:gd name="T51" fmla="*/ 0 h 81"/>
                  <a:gd name="T52" fmla="*/ 201 w 293"/>
                  <a:gd name="T53" fmla="*/ 3 h 81"/>
                  <a:gd name="T54" fmla="*/ 179 w 293"/>
                  <a:gd name="T55" fmla="*/ 5 h 81"/>
                  <a:gd name="T56" fmla="*/ 158 w 293"/>
                  <a:gd name="T57" fmla="*/ 8 h 81"/>
                  <a:gd name="T58" fmla="*/ 134 w 293"/>
                  <a:gd name="T59" fmla="*/ 12 h 81"/>
                  <a:gd name="T60" fmla="*/ 113 w 293"/>
                  <a:gd name="T61" fmla="*/ 18 h 81"/>
                  <a:gd name="T62" fmla="*/ 91 w 293"/>
                  <a:gd name="T63" fmla="*/ 23 h 81"/>
                  <a:gd name="T64" fmla="*/ 70 w 293"/>
                  <a:gd name="T65" fmla="*/ 30 h 81"/>
                  <a:gd name="T66" fmla="*/ 50 w 293"/>
                  <a:gd name="T67" fmla="*/ 39 h 81"/>
                  <a:gd name="T68" fmla="*/ 32 w 293"/>
                  <a:gd name="T69" fmla="*/ 49 h 81"/>
                  <a:gd name="T70" fmla="*/ 17 w 293"/>
                  <a:gd name="T71" fmla="*/ 59 h 81"/>
                  <a:gd name="T72" fmla="*/ 3 w 293"/>
                  <a:gd name="T73" fmla="*/ 71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293" h="81">
                    <a:moveTo>
                      <a:pt x="3" y="71"/>
                    </a:moveTo>
                    <a:lnTo>
                      <a:pt x="2" y="73"/>
                    </a:lnTo>
                    <a:lnTo>
                      <a:pt x="1" y="75"/>
                    </a:lnTo>
                    <a:lnTo>
                      <a:pt x="1" y="79"/>
                    </a:lnTo>
                    <a:lnTo>
                      <a:pt x="0" y="81"/>
                    </a:lnTo>
                    <a:lnTo>
                      <a:pt x="20" y="67"/>
                    </a:lnTo>
                    <a:lnTo>
                      <a:pt x="42" y="56"/>
                    </a:lnTo>
                    <a:lnTo>
                      <a:pt x="63" y="46"/>
                    </a:lnTo>
                    <a:lnTo>
                      <a:pt x="84" y="37"/>
                    </a:lnTo>
                    <a:lnTo>
                      <a:pt x="105" y="30"/>
                    </a:lnTo>
                    <a:lnTo>
                      <a:pt x="124" y="24"/>
                    </a:lnTo>
                    <a:lnTo>
                      <a:pt x="144" y="20"/>
                    </a:lnTo>
                    <a:lnTo>
                      <a:pt x="162" y="15"/>
                    </a:lnTo>
                    <a:lnTo>
                      <a:pt x="182" y="13"/>
                    </a:lnTo>
                    <a:lnTo>
                      <a:pt x="199" y="11"/>
                    </a:lnTo>
                    <a:lnTo>
                      <a:pt x="216" y="8"/>
                    </a:lnTo>
                    <a:lnTo>
                      <a:pt x="234" y="7"/>
                    </a:lnTo>
                    <a:lnTo>
                      <a:pt x="250" y="7"/>
                    </a:lnTo>
                    <a:lnTo>
                      <a:pt x="265" y="6"/>
                    </a:lnTo>
                    <a:lnTo>
                      <a:pt x="280" y="6"/>
                    </a:lnTo>
                    <a:lnTo>
                      <a:pt x="293" y="5"/>
                    </a:lnTo>
                    <a:lnTo>
                      <a:pt x="284" y="3"/>
                    </a:lnTo>
                    <a:lnTo>
                      <a:pt x="272" y="1"/>
                    </a:lnTo>
                    <a:lnTo>
                      <a:pt x="258" y="0"/>
                    </a:lnTo>
                    <a:lnTo>
                      <a:pt x="240" y="0"/>
                    </a:lnTo>
                    <a:lnTo>
                      <a:pt x="221" y="0"/>
                    </a:lnTo>
                    <a:lnTo>
                      <a:pt x="201" y="3"/>
                    </a:lnTo>
                    <a:lnTo>
                      <a:pt x="179" y="5"/>
                    </a:lnTo>
                    <a:lnTo>
                      <a:pt x="158" y="8"/>
                    </a:lnTo>
                    <a:lnTo>
                      <a:pt x="134" y="12"/>
                    </a:lnTo>
                    <a:lnTo>
                      <a:pt x="113" y="18"/>
                    </a:lnTo>
                    <a:lnTo>
                      <a:pt x="91" y="23"/>
                    </a:lnTo>
                    <a:lnTo>
                      <a:pt x="70" y="30"/>
                    </a:lnTo>
                    <a:lnTo>
                      <a:pt x="50" y="39"/>
                    </a:lnTo>
                    <a:lnTo>
                      <a:pt x="32" y="49"/>
                    </a:lnTo>
                    <a:lnTo>
                      <a:pt x="17" y="59"/>
                    </a:lnTo>
                    <a:lnTo>
                      <a:pt x="3" y="71"/>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7926" name="Freeform 38"/>
              <p:cNvSpPr>
                <a:spLocks/>
              </p:cNvSpPr>
              <p:nvPr/>
            </p:nvSpPr>
            <p:spPr bwMode="auto">
              <a:xfrm>
                <a:off x="624" y="56"/>
                <a:ext cx="23" cy="21"/>
              </a:xfrm>
              <a:custGeom>
                <a:avLst/>
                <a:gdLst>
                  <a:gd name="T0" fmla="*/ 44 w 45"/>
                  <a:gd name="T1" fmla="*/ 41 h 41"/>
                  <a:gd name="T2" fmla="*/ 45 w 45"/>
                  <a:gd name="T3" fmla="*/ 39 h 41"/>
                  <a:gd name="T4" fmla="*/ 44 w 45"/>
                  <a:gd name="T5" fmla="*/ 34 h 41"/>
                  <a:gd name="T6" fmla="*/ 41 w 45"/>
                  <a:gd name="T7" fmla="*/ 28 h 41"/>
                  <a:gd name="T8" fmla="*/ 35 w 45"/>
                  <a:gd name="T9" fmla="*/ 21 h 41"/>
                  <a:gd name="T10" fmla="*/ 28 w 45"/>
                  <a:gd name="T11" fmla="*/ 14 h 41"/>
                  <a:gd name="T12" fmla="*/ 20 w 45"/>
                  <a:gd name="T13" fmla="*/ 7 h 41"/>
                  <a:gd name="T14" fmla="*/ 11 w 45"/>
                  <a:gd name="T15" fmla="*/ 2 h 41"/>
                  <a:gd name="T16" fmla="*/ 0 w 45"/>
                  <a:gd name="T17" fmla="*/ 0 h 41"/>
                  <a:gd name="T18" fmla="*/ 6 w 45"/>
                  <a:gd name="T19" fmla="*/ 4 h 41"/>
                  <a:gd name="T20" fmla="*/ 12 w 45"/>
                  <a:gd name="T21" fmla="*/ 10 h 41"/>
                  <a:gd name="T22" fmla="*/ 19 w 45"/>
                  <a:gd name="T23" fmla="*/ 17 h 41"/>
                  <a:gd name="T24" fmla="*/ 25 w 45"/>
                  <a:gd name="T25" fmla="*/ 25 h 41"/>
                  <a:gd name="T26" fmla="*/ 31 w 45"/>
                  <a:gd name="T27" fmla="*/ 32 h 41"/>
                  <a:gd name="T28" fmla="*/ 37 w 45"/>
                  <a:gd name="T29" fmla="*/ 38 h 41"/>
                  <a:gd name="T30" fmla="*/ 41 w 45"/>
                  <a:gd name="T31" fmla="*/ 41 h 41"/>
                  <a:gd name="T32" fmla="*/ 44 w 45"/>
                  <a:gd name="T33" fmla="*/ 41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5" h="41">
                    <a:moveTo>
                      <a:pt x="44" y="41"/>
                    </a:moveTo>
                    <a:lnTo>
                      <a:pt x="45" y="39"/>
                    </a:lnTo>
                    <a:lnTo>
                      <a:pt x="44" y="34"/>
                    </a:lnTo>
                    <a:lnTo>
                      <a:pt x="41" y="28"/>
                    </a:lnTo>
                    <a:lnTo>
                      <a:pt x="35" y="21"/>
                    </a:lnTo>
                    <a:lnTo>
                      <a:pt x="28" y="14"/>
                    </a:lnTo>
                    <a:lnTo>
                      <a:pt x="20" y="7"/>
                    </a:lnTo>
                    <a:lnTo>
                      <a:pt x="11" y="2"/>
                    </a:lnTo>
                    <a:lnTo>
                      <a:pt x="0" y="0"/>
                    </a:lnTo>
                    <a:lnTo>
                      <a:pt x="6" y="4"/>
                    </a:lnTo>
                    <a:lnTo>
                      <a:pt x="12" y="10"/>
                    </a:lnTo>
                    <a:lnTo>
                      <a:pt x="19" y="17"/>
                    </a:lnTo>
                    <a:lnTo>
                      <a:pt x="25" y="25"/>
                    </a:lnTo>
                    <a:lnTo>
                      <a:pt x="31" y="32"/>
                    </a:lnTo>
                    <a:lnTo>
                      <a:pt x="37" y="38"/>
                    </a:lnTo>
                    <a:lnTo>
                      <a:pt x="41" y="41"/>
                    </a:lnTo>
                    <a:lnTo>
                      <a:pt x="44" y="41"/>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7927" name="Freeform 39"/>
              <p:cNvSpPr>
                <a:spLocks/>
              </p:cNvSpPr>
              <p:nvPr/>
            </p:nvSpPr>
            <p:spPr bwMode="auto">
              <a:xfrm>
                <a:off x="597" y="56"/>
                <a:ext cx="29" cy="24"/>
              </a:xfrm>
              <a:custGeom>
                <a:avLst/>
                <a:gdLst>
                  <a:gd name="T0" fmla="*/ 58 w 59"/>
                  <a:gd name="T1" fmla="*/ 47 h 47"/>
                  <a:gd name="T2" fmla="*/ 59 w 59"/>
                  <a:gd name="T3" fmla="*/ 44 h 47"/>
                  <a:gd name="T4" fmla="*/ 57 w 59"/>
                  <a:gd name="T5" fmla="*/ 39 h 47"/>
                  <a:gd name="T6" fmla="*/ 51 w 59"/>
                  <a:gd name="T7" fmla="*/ 31 h 47"/>
                  <a:gd name="T8" fmla="*/ 43 w 59"/>
                  <a:gd name="T9" fmla="*/ 23 h 47"/>
                  <a:gd name="T10" fmla="*/ 34 w 59"/>
                  <a:gd name="T11" fmla="*/ 15 h 47"/>
                  <a:gd name="T12" fmla="*/ 22 w 59"/>
                  <a:gd name="T13" fmla="*/ 8 h 47"/>
                  <a:gd name="T14" fmla="*/ 12 w 59"/>
                  <a:gd name="T15" fmla="*/ 2 h 47"/>
                  <a:gd name="T16" fmla="*/ 0 w 59"/>
                  <a:gd name="T17" fmla="*/ 0 h 47"/>
                  <a:gd name="T18" fmla="*/ 5 w 59"/>
                  <a:gd name="T19" fmla="*/ 3 h 47"/>
                  <a:gd name="T20" fmla="*/ 12 w 59"/>
                  <a:gd name="T21" fmla="*/ 10 h 47"/>
                  <a:gd name="T22" fmla="*/ 20 w 59"/>
                  <a:gd name="T23" fmla="*/ 18 h 47"/>
                  <a:gd name="T24" fmla="*/ 29 w 59"/>
                  <a:gd name="T25" fmla="*/ 27 h 47"/>
                  <a:gd name="T26" fmla="*/ 37 w 59"/>
                  <a:gd name="T27" fmla="*/ 36 h 47"/>
                  <a:gd name="T28" fmla="*/ 46 w 59"/>
                  <a:gd name="T29" fmla="*/ 43 h 47"/>
                  <a:gd name="T30" fmla="*/ 53 w 59"/>
                  <a:gd name="T31" fmla="*/ 47 h 47"/>
                  <a:gd name="T32" fmla="*/ 58 w 59"/>
                  <a:gd name="T33" fmla="*/ 47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9" h="47">
                    <a:moveTo>
                      <a:pt x="58" y="47"/>
                    </a:moveTo>
                    <a:lnTo>
                      <a:pt x="59" y="44"/>
                    </a:lnTo>
                    <a:lnTo>
                      <a:pt x="57" y="39"/>
                    </a:lnTo>
                    <a:lnTo>
                      <a:pt x="51" y="31"/>
                    </a:lnTo>
                    <a:lnTo>
                      <a:pt x="43" y="23"/>
                    </a:lnTo>
                    <a:lnTo>
                      <a:pt x="34" y="15"/>
                    </a:lnTo>
                    <a:lnTo>
                      <a:pt x="22" y="8"/>
                    </a:lnTo>
                    <a:lnTo>
                      <a:pt x="12" y="2"/>
                    </a:lnTo>
                    <a:lnTo>
                      <a:pt x="0" y="0"/>
                    </a:lnTo>
                    <a:lnTo>
                      <a:pt x="5" y="3"/>
                    </a:lnTo>
                    <a:lnTo>
                      <a:pt x="12" y="10"/>
                    </a:lnTo>
                    <a:lnTo>
                      <a:pt x="20" y="18"/>
                    </a:lnTo>
                    <a:lnTo>
                      <a:pt x="29" y="27"/>
                    </a:lnTo>
                    <a:lnTo>
                      <a:pt x="37" y="36"/>
                    </a:lnTo>
                    <a:lnTo>
                      <a:pt x="46" y="43"/>
                    </a:lnTo>
                    <a:lnTo>
                      <a:pt x="53" y="47"/>
                    </a:lnTo>
                    <a:lnTo>
                      <a:pt x="58" y="47"/>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7928" name="Freeform 40"/>
              <p:cNvSpPr>
                <a:spLocks/>
              </p:cNvSpPr>
              <p:nvPr/>
            </p:nvSpPr>
            <p:spPr bwMode="auto">
              <a:xfrm>
                <a:off x="584" y="59"/>
                <a:ext cx="26" cy="27"/>
              </a:xfrm>
              <a:custGeom>
                <a:avLst/>
                <a:gdLst>
                  <a:gd name="T0" fmla="*/ 50 w 52"/>
                  <a:gd name="T1" fmla="*/ 54 h 54"/>
                  <a:gd name="T2" fmla="*/ 52 w 52"/>
                  <a:gd name="T3" fmla="*/ 50 h 54"/>
                  <a:gd name="T4" fmla="*/ 50 w 52"/>
                  <a:gd name="T5" fmla="*/ 44 h 54"/>
                  <a:gd name="T6" fmla="*/ 45 w 52"/>
                  <a:gd name="T7" fmla="*/ 34 h 54"/>
                  <a:gd name="T8" fmla="*/ 38 w 52"/>
                  <a:gd name="T9" fmla="*/ 25 h 54"/>
                  <a:gd name="T10" fmla="*/ 30 w 52"/>
                  <a:gd name="T11" fmla="*/ 16 h 54"/>
                  <a:gd name="T12" fmla="*/ 19 w 52"/>
                  <a:gd name="T13" fmla="*/ 8 h 54"/>
                  <a:gd name="T14" fmla="*/ 10 w 52"/>
                  <a:gd name="T15" fmla="*/ 2 h 54"/>
                  <a:gd name="T16" fmla="*/ 0 w 52"/>
                  <a:gd name="T17" fmla="*/ 0 h 54"/>
                  <a:gd name="T18" fmla="*/ 3 w 52"/>
                  <a:gd name="T19" fmla="*/ 4 h 54"/>
                  <a:gd name="T20" fmla="*/ 9 w 52"/>
                  <a:gd name="T21" fmla="*/ 11 h 54"/>
                  <a:gd name="T22" fmla="*/ 16 w 52"/>
                  <a:gd name="T23" fmla="*/ 21 h 54"/>
                  <a:gd name="T24" fmla="*/ 24 w 52"/>
                  <a:gd name="T25" fmla="*/ 30 h 54"/>
                  <a:gd name="T26" fmla="*/ 32 w 52"/>
                  <a:gd name="T27" fmla="*/ 40 h 54"/>
                  <a:gd name="T28" fmla="*/ 40 w 52"/>
                  <a:gd name="T29" fmla="*/ 48 h 54"/>
                  <a:gd name="T30" fmla="*/ 47 w 52"/>
                  <a:gd name="T31" fmla="*/ 53 h 54"/>
                  <a:gd name="T32" fmla="*/ 50 w 52"/>
                  <a:gd name="T33" fmla="*/ 54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2" h="54">
                    <a:moveTo>
                      <a:pt x="50" y="54"/>
                    </a:moveTo>
                    <a:lnTo>
                      <a:pt x="52" y="50"/>
                    </a:lnTo>
                    <a:lnTo>
                      <a:pt x="50" y="44"/>
                    </a:lnTo>
                    <a:lnTo>
                      <a:pt x="45" y="34"/>
                    </a:lnTo>
                    <a:lnTo>
                      <a:pt x="38" y="25"/>
                    </a:lnTo>
                    <a:lnTo>
                      <a:pt x="30" y="16"/>
                    </a:lnTo>
                    <a:lnTo>
                      <a:pt x="19" y="8"/>
                    </a:lnTo>
                    <a:lnTo>
                      <a:pt x="10" y="2"/>
                    </a:lnTo>
                    <a:lnTo>
                      <a:pt x="0" y="0"/>
                    </a:lnTo>
                    <a:lnTo>
                      <a:pt x="3" y="4"/>
                    </a:lnTo>
                    <a:lnTo>
                      <a:pt x="9" y="11"/>
                    </a:lnTo>
                    <a:lnTo>
                      <a:pt x="16" y="21"/>
                    </a:lnTo>
                    <a:lnTo>
                      <a:pt x="24" y="30"/>
                    </a:lnTo>
                    <a:lnTo>
                      <a:pt x="32" y="40"/>
                    </a:lnTo>
                    <a:lnTo>
                      <a:pt x="40" y="48"/>
                    </a:lnTo>
                    <a:lnTo>
                      <a:pt x="47" y="53"/>
                    </a:lnTo>
                    <a:lnTo>
                      <a:pt x="50" y="54"/>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7929" name="Freeform 41"/>
              <p:cNvSpPr>
                <a:spLocks/>
              </p:cNvSpPr>
              <p:nvPr/>
            </p:nvSpPr>
            <p:spPr bwMode="auto">
              <a:xfrm>
                <a:off x="559" y="64"/>
                <a:ext cx="23" cy="25"/>
              </a:xfrm>
              <a:custGeom>
                <a:avLst/>
                <a:gdLst>
                  <a:gd name="T0" fmla="*/ 44 w 45"/>
                  <a:gd name="T1" fmla="*/ 51 h 51"/>
                  <a:gd name="T2" fmla="*/ 45 w 45"/>
                  <a:gd name="T3" fmla="*/ 47 h 51"/>
                  <a:gd name="T4" fmla="*/ 43 w 45"/>
                  <a:gd name="T5" fmla="*/ 41 h 51"/>
                  <a:gd name="T6" fmla="*/ 38 w 45"/>
                  <a:gd name="T7" fmla="*/ 33 h 51"/>
                  <a:gd name="T8" fmla="*/ 31 w 45"/>
                  <a:gd name="T9" fmla="*/ 24 h 51"/>
                  <a:gd name="T10" fmla="*/ 24 w 45"/>
                  <a:gd name="T11" fmla="*/ 15 h 51"/>
                  <a:gd name="T12" fmla="*/ 16 w 45"/>
                  <a:gd name="T13" fmla="*/ 7 h 51"/>
                  <a:gd name="T14" fmla="*/ 7 w 45"/>
                  <a:gd name="T15" fmla="*/ 2 h 51"/>
                  <a:gd name="T16" fmla="*/ 0 w 45"/>
                  <a:gd name="T17" fmla="*/ 0 h 51"/>
                  <a:gd name="T18" fmla="*/ 4 w 45"/>
                  <a:gd name="T19" fmla="*/ 5 h 51"/>
                  <a:gd name="T20" fmla="*/ 8 w 45"/>
                  <a:gd name="T21" fmla="*/ 12 h 51"/>
                  <a:gd name="T22" fmla="*/ 14 w 45"/>
                  <a:gd name="T23" fmla="*/ 21 h 51"/>
                  <a:gd name="T24" fmla="*/ 21 w 45"/>
                  <a:gd name="T25" fmla="*/ 30 h 51"/>
                  <a:gd name="T26" fmla="*/ 27 w 45"/>
                  <a:gd name="T27" fmla="*/ 39 h 51"/>
                  <a:gd name="T28" fmla="*/ 34 w 45"/>
                  <a:gd name="T29" fmla="*/ 46 h 51"/>
                  <a:gd name="T30" fmla="*/ 39 w 45"/>
                  <a:gd name="T31" fmla="*/ 51 h 51"/>
                  <a:gd name="T32" fmla="*/ 44 w 45"/>
                  <a:gd name="T33" fmla="*/ 51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5" h="51">
                    <a:moveTo>
                      <a:pt x="44" y="51"/>
                    </a:moveTo>
                    <a:lnTo>
                      <a:pt x="45" y="47"/>
                    </a:lnTo>
                    <a:lnTo>
                      <a:pt x="43" y="41"/>
                    </a:lnTo>
                    <a:lnTo>
                      <a:pt x="38" y="33"/>
                    </a:lnTo>
                    <a:lnTo>
                      <a:pt x="31" y="24"/>
                    </a:lnTo>
                    <a:lnTo>
                      <a:pt x="24" y="15"/>
                    </a:lnTo>
                    <a:lnTo>
                      <a:pt x="16" y="7"/>
                    </a:lnTo>
                    <a:lnTo>
                      <a:pt x="7" y="2"/>
                    </a:lnTo>
                    <a:lnTo>
                      <a:pt x="0" y="0"/>
                    </a:lnTo>
                    <a:lnTo>
                      <a:pt x="4" y="5"/>
                    </a:lnTo>
                    <a:lnTo>
                      <a:pt x="8" y="12"/>
                    </a:lnTo>
                    <a:lnTo>
                      <a:pt x="14" y="21"/>
                    </a:lnTo>
                    <a:lnTo>
                      <a:pt x="21" y="30"/>
                    </a:lnTo>
                    <a:lnTo>
                      <a:pt x="27" y="39"/>
                    </a:lnTo>
                    <a:lnTo>
                      <a:pt x="34" y="46"/>
                    </a:lnTo>
                    <a:lnTo>
                      <a:pt x="39" y="51"/>
                    </a:lnTo>
                    <a:lnTo>
                      <a:pt x="44" y="51"/>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7930" name="Freeform 42"/>
              <p:cNvSpPr>
                <a:spLocks/>
              </p:cNvSpPr>
              <p:nvPr/>
            </p:nvSpPr>
            <p:spPr bwMode="auto">
              <a:xfrm>
                <a:off x="549" y="68"/>
                <a:ext cx="16" cy="23"/>
              </a:xfrm>
              <a:custGeom>
                <a:avLst/>
                <a:gdLst>
                  <a:gd name="T0" fmla="*/ 29 w 32"/>
                  <a:gd name="T1" fmla="*/ 46 h 46"/>
                  <a:gd name="T2" fmla="*/ 32 w 32"/>
                  <a:gd name="T3" fmla="*/ 44 h 46"/>
                  <a:gd name="T4" fmla="*/ 32 w 32"/>
                  <a:gd name="T5" fmla="*/ 38 h 46"/>
                  <a:gd name="T6" fmla="*/ 31 w 32"/>
                  <a:gd name="T7" fmla="*/ 31 h 46"/>
                  <a:gd name="T8" fmla="*/ 27 w 32"/>
                  <a:gd name="T9" fmla="*/ 23 h 46"/>
                  <a:gd name="T10" fmla="*/ 23 w 32"/>
                  <a:gd name="T11" fmla="*/ 16 h 46"/>
                  <a:gd name="T12" fmla="*/ 17 w 32"/>
                  <a:gd name="T13" fmla="*/ 9 h 46"/>
                  <a:gd name="T14" fmla="*/ 9 w 32"/>
                  <a:gd name="T15" fmla="*/ 4 h 46"/>
                  <a:gd name="T16" fmla="*/ 0 w 32"/>
                  <a:gd name="T17" fmla="*/ 0 h 46"/>
                  <a:gd name="T18" fmla="*/ 6 w 32"/>
                  <a:gd name="T19" fmla="*/ 12 h 46"/>
                  <a:gd name="T20" fmla="*/ 14 w 32"/>
                  <a:gd name="T21" fmla="*/ 28 h 46"/>
                  <a:gd name="T22" fmla="*/ 23 w 32"/>
                  <a:gd name="T23" fmla="*/ 42 h 46"/>
                  <a:gd name="T24" fmla="*/ 29 w 32"/>
                  <a:gd name="T25" fmla="*/ 46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2" h="46">
                    <a:moveTo>
                      <a:pt x="29" y="46"/>
                    </a:moveTo>
                    <a:lnTo>
                      <a:pt x="32" y="44"/>
                    </a:lnTo>
                    <a:lnTo>
                      <a:pt x="32" y="38"/>
                    </a:lnTo>
                    <a:lnTo>
                      <a:pt x="31" y="31"/>
                    </a:lnTo>
                    <a:lnTo>
                      <a:pt x="27" y="23"/>
                    </a:lnTo>
                    <a:lnTo>
                      <a:pt x="23" y="16"/>
                    </a:lnTo>
                    <a:lnTo>
                      <a:pt x="17" y="9"/>
                    </a:lnTo>
                    <a:lnTo>
                      <a:pt x="9" y="4"/>
                    </a:lnTo>
                    <a:lnTo>
                      <a:pt x="0" y="0"/>
                    </a:lnTo>
                    <a:lnTo>
                      <a:pt x="6" y="12"/>
                    </a:lnTo>
                    <a:lnTo>
                      <a:pt x="14" y="28"/>
                    </a:lnTo>
                    <a:lnTo>
                      <a:pt x="23" y="42"/>
                    </a:lnTo>
                    <a:lnTo>
                      <a:pt x="29" y="46"/>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7931" name="Freeform 43"/>
              <p:cNvSpPr>
                <a:spLocks/>
              </p:cNvSpPr>
              <p:nvPr/>
            </p:nvSpPr>
            <p:spPr bwMode="auto">
              <a:xfrm>
                <a:off x="526" y="79"/>
                <a:ext cx="13" cy="17"/>
              </a:xfrm>
              <a:custGeom>
                <a:avLst/>
                <a:gdLst>
                  <a:gd name="T0" fmla="*/ 23 w 25"/>
                  <a:gd name="T1" fmla="*/ 35 h 35"/>
                  <a:gd name="T2" fmla="*/ 25 w 25"/>
                  <a:gd name="T3" fmla="*/ 28 h 35"/>
                  <a:gd name="T4" fmla="*/ 19 w 25"/>
                  <a:gd name="T5" fmla="*/ 15 h 35"/>
                  <a:gd name="T6" fmla="*/ 9 w 25"/>
                  <a:gd name="T7" fmla="*/ 5 h 35"/>
                  <a:gd name="T8" fmla="*/ 0 w 25"/>
                  <a:gd name="T9" fmla="*/ 0 h 35"/>
                  <a:gd name="T10" fmla="*/ 4 w 25"/>
                  <a:gd name="T11" fmla="*/ 8 h 35"/>
                  <a:gd name="T12" fmla="*/ 10 w 25"/>
                  <a:gd name="T13" fmla="*/ 20 h 35"/>
                  <a:gd name="T14" fmla="*/ 17 w 25"/>
                  <a:gd name="T15" fmla="*/ 30 h 35"/>
                  <a:gd name="T16" fmla="*/ 23 w 25"/>
                  <a:gd name="T17" fmla="*/ 35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5" h="35">
                    <a:moveTo>
                      <a:pt x="23" y="35"/>
                    </a:moveTo>
                    <a:lnTo>
                      <a:pt x="25" y="28"/>
                    </a:lnTo>
                    <a:lnTo>
                      <a:pt x="19" y="15"/>
                    </a:lnTo>
                    <a:lnTo>
                      <a:pt x="9" y="5"/>
                    </a:lnTo>
                    <a:lnTo>
                      <a:pt x="0" y="0"/>
                    </a:lnTo>
                    <a:lnTo>
                      <a:pt x="4" y="8"/>
                    </a:lnTo>
                    <a:lnTo>
                      <a:pt x="10" y="20"/>
                    </a:lnTo>
                    <a:lnTo>
                      <a:pt x="17" y="30"/>
                    </a:lnTo>
                    <a:lnTo>
                      <a:pt x="23" y="35"/>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7932" name="Freeform 44"/>
              <p:cNvSpPr>
                <a:spLocks/>
              </p:cNvSpPr>
              <p:nvPr/>
            </p:nvSpPr>
            <p:spPr bwMode="auto">
              <a:xfrm>
                <a:off x="517" y="84"/>
                <a:ext cx="9" cy="12"/>
              </a:xfrm>
              <a:custGeom>
                <a:avLst/>
                <a:gdLst>
                  <a:gd name="T0" fmla="*/ 17 w 18"/>
                  <a:gd name="T1" fmla="*/ 23 h 24"/>
                  <a:gd name="T2" fmla="*/ 18 w 18"/>
                  <a:gd name="T3" fmla="*/ 16 h 24"/>
                  <a:gd name="T4" fmla="*/ 15 w 18"/>
                  <a:gd name="T5" fmla="*/ 7 h 24"/>
                  <a:gd name="T6" fmla="*/ 9 w 18"/>
                  <a:gd name="T7" fmla="*/ 0 h 24"/>
                  <a:gd name="T8" fmla="*/ 0 w 18"/>
                  <a:gd name="T9" fmla="*/ 1 h 24"/>
                  <a:gd name="T10" fmla="*/ 7 w 18"/>
                  <a:gd name="T11" fmla="*/ 6 h 24"/>
                  <a:gd name="T12" fmla="*/ 10 w 18"/>
                  <a:gd name="T13" fmla="*/ 15 h 24"/>
                  <a:gd name="T14" fmla="*/ 14 w 18"/>
                  <a:gd name="T15" fmla="*/ 24 h 24"/>
                  <a:gd name="T16" fmla="*/ 17 w 18"/>
                  <a:gd name="T17" fmla="*/ 23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8" h="24">
                    <a:moveTo>
                      <a:pt x="17" y="23"/>
                    </a:moveTo>
                    <a:lnTo>
                      <a:pt x="18" y="16"/>
                    </a:lnTo>
                    <a:lnTo>
                      <a:pt x="15" y="7"/>
                    </a:lnTo>
                    <a:lnTo>
                      <a:pt x="9" y="0"/>
                    </a:lnTo>
                    <a:lnTo>
                      <a:pt x="0" y="1"/>
                    </a:lnTo>
                    <a:lnTo>
                      <a:pt x="7" y="6"/>
                    </a:lnTo>
                    <a:lnTo>
                      <a:pt x="10" y="15"/>
                    </a:lnTo>
                    <a:lnTo>
                      <a:pt x="14" y="24"/>
                    </a:lnTo>
                    <a:lnTo>
                      <a:pt x="17" y="23"/>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7933" name="Freeform 45"/>
              <p:cNvSpPr>
                <a:spLocks/>
              </p:cNvSpPr>
              <p:nvPr/>
            </p:nvSpPr>
            <p:spPr bwMode="auto">
              <a:xfrm>
                <a:off x="610" y="56"/>
                <a:ext cx="26" cy="22"/>
              </a:xfrm>
              <a:custGeom>
                <a:avLst/>
                <a:gdLst>
                  <a:gd name="T0" fmla="*/ 50 w 51"/>
                  <a:gd name="T1" fmla="*/ 45 h 45"/>
                  <a:gd name="T2" fmla="*/ 51 w 51"/>
                  <a:gd name="T3" fmla="*/ 41 h 45"/>
                  <a:gd name="T4" fmla="*/ 50 w 51"/>
                  <a:gd name="T5" fmla="*/ 37 h 45"/>
                  <a:gd name="T6" fmla="*/ 46 w 51"/>
                  <a:gd name="T7" fmla="*/ 30 h 45"/>
                  <a:gd name="T8" fmla="*/ 39 w 51"/>
                  <a:gd name="T9" fmla="*/ 22 h 45"/>
                  <a:gd name="T10" fmla="*/ 31 w 51"/>
                  <a:gd name="T11" fmla="*/ 15 h 45"/>
                  <a:gd name="T12" fmla="*/ 21 w 51"/>
                  <a:gd name="T13" fmla="*/ 8 h 45"/>
                  <a:gd name="T14" fmla="*/ 10 w 51"/>
                  <a:gd name="T15" fmla="*/ 2 h 45"/>
                  <a:gd name="T16" fmla="*/ 0 w 51"/>
                  <a:gd name="T17" fmla="*/ 0 h 45"/>
                  <a:gd name="T18" fmla="*/ 4 w 51"/>
                  <a:gd name="T19" fmla="*/ 3 h 45"/>
                  <a:gd name="T20" fmla="*/ 10 w 51"/>
                  <a:gd name="T21" fmla="*/ 9 h 45"/>
                  <a:gd name="T22" fmla="*/ 17 w 51"/>
                  <a:gd name="T23" fmla="*/ 17 h 45"/>
                  <a:gd name="T24" fmla="*/ 25 w 51"/>
                  <a:gd name="T25" fmla="*/ 25 h 45"/>
                  <a:gd name="T26" fmla="*/ 33 w 51"/>
                  <a:gd name="T27" fmla="*/ 33 h 45"/>
                  <a:gd name="T28" fmla="*/ 40 w 51"/>
                  <a:gd name="T29" fmla="*/ 40 h 45"/>
                  <a:gd name="T30" fmla="*/ 46 w 51"/>
                  <a:gd name="T31" fmla="*/ 45 h 45"/>
                  <a:gd name="T32" fmla="*/ 50 w 51"/>
                  <a:gd name="T33" fmla="*/ 45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1" h="45">
                    <a:moveTo>
                      <a:pt x="50" y="45"/>
                    </a:moveTo>
                    <a:lnTo>
                      <a:pt x="51" y="41"/>
                    </a:lnTo>
                    <a:lnTo>
                      <a:pt x="50" y="37"/>
                    </a:lnTo>
                    <a:lnTo>
                      <a:pt x="46" y="30"/>
                    </a:lnTo>
                    <a:lnTo>
                      <a:pt x="39" y="22"/>
                    </a:lnTo>
                    <a:lnTo>
                      <a:pt x="31" y="15"/>
                    </a:lnTo>
                    <a:lnTo>
                      <a:pt x="21" y="8"/>
                    </a:lnTo>
                    <a:lnTo>
                      <a:pt x="10" y="2"/>
                    </a:lnTo>
                    <a:lnTo>
                      <a:pt x="0" y="0"/>
                    </a:lnTo>
                    <a:lnTo>
                      <a:pt x="4" y="3"/>
                    </a:lnTo>
                    <a:lnTo>
                      <a:pt x="10" y="9"/>
                    </a:lnTo>
                    <a:lnTo>
                      <a:pt x="17" y="17"/>
                    </a:lnTo>
                    <a:lnTo>
                      <a:pt x="25" y="25"/>
                    </a:lnTo>
                    <a:lnTo>
                      <a:pt x="33" y="33"/>
                    </a:lnTo>
                    <a:lnTo>
                      <a:pt x="40" y="40"/>
                    </a:lnTo>
                    <a:lnTo>
                      <a:pt x="46" y="45"/>
                    </a:lnTo>
                    <a:lnTo>
                      <a:pt x="50" y="45"/>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7934" name="Freeform 46"/>
              <p:cNvSpPr>
                <a:spLocks/>
              </p:cNvSpPr>
              <p:nvPr/>
            </p:nvSpPr>
            <p:spPr bwMode="auto">
              <a:xfrm>
                <a:off x="637" y="55"/>
                <a:ext cx="20" cy="18"/>
              </a:xfrm>
              <a:custGeom>
                <a:avLst/>
                <a:gdLst>
                  <a:gd name="T0" fmla="*/ 39 w 40"/>
                  <a:gd name="T1" fmla="*/ 35 h 35"/>
                  <a:gd name="T2" fmla="*/ 40 w 40"/>
                  <a:gd name="T3" fmla="*/ 33 h 35"/>
                  <a:gd name="T4" fmla="*/ 40 w 40"/>
                  <a:gd name="T5" fmla="*/ 30 h 35"/>
                  <a:gd name="T6" fmla="*/ 37 w 40"/>
                  <a:gd name="T7" fmla="*/ 24 h 35"/>
                  <a:gd name="T8" fmla="*/ 33 w 40"/>
                  <a:gd name="T9" fmla="*/ 18 h 35"/>
                  <a:gd name="T10" fmla="*/ 26 w 40"/>
                  <a:gd name="T11" fmla="*/ 12 h 35"/>
                  <a:gd name="T12" fmla="*/ 19 w 40"/>
                  <a:gd name="T13" fmla="*/ 6 h 35"/>
                  <a:gd name="T14" fmla="*/ 10 w 40"/>
                  <a:gd name="T15" fmla="*/ 2 h 35"/>
                  <a:gd name="T16" fmla="*/ 0 w 40"/>
                  <a:gd name="T17" fmla="*/ 0 h 35"/>
                  <a:gd name="T18" fmla="*/ 4 w 40"/>
                  <a:gd name="T19" fmla="*/ 4 h 35"/>
                  <a:gd name="T20" fmla="*/ 10 w 40"/>
                  <a:gd name="T21" fmla="*/ 10 h 35"/>
                  <a:gd name="T22" fmla="*/ 16 w 40"/>
                  <a:gd name="T23" fmla="*/ 16 h 35"/>
                  <a:gd name="T24" fmla="*/ 22 w 40"/>
                  <a:gd name="T25" fmla="*/ 23 h 35"/>
                  <a:gd name="T26" fmla="*/ 27 w 40"/>
                  <a:gd name="T27" fmla="*/ 28 h 35"/>
                  <a:gd name="T28" fmla="*/ 32 w 40"/>
                  <a:gd name="T29" fmla="*/ 33 h 35"/>
                  <a:gd name="T30" fmla="*/ 37 w 40"/>
                  <a:gd name="T31" fmla="*/ 35 h 35"/>
                  <a:gd name="T32" fmla="*/ 39 w 40"/>
                  <a:gd name="T33" fmla="*/ 35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0" h="35">
                    <a:moveTo>
                      <a:pt x="39" y="35"/>
                    </a:moveTo>
                    <a:lnTo>
                      <a:pt x="40" y="33"/>
                    </a:lnTo>
                    <a:lnTo>
                      <a:pt x="40" y="30"/>
                    </a:lnTo>
                    <a:lnTo>
                      <a:pt x="37" y="24"/>
                    </a:lnTo>
                    <a:lnTo>
                      <a:pt x="33" y="18"/>
                    </a:lnTo>
                    <a:lnTo>
                      <a:pt x="26" y="12"/>
                    </a:lnTo>
                    <a:lnTo>
                      <a:pt x="19" y="6"/>
                    </a:lnTo>
                    <a:lnTo>
                      <a:pt x="10" y="2"/>
                    </a:lnTo>
                    <a:lnTo>
                      <a:pt x="0" y="0"/>
                    </a:lnTo>
                    <a:lnTo>
                      <a:pt x="4" y="4"/>
                    </a:lnTo>
                    <a:lnTo>
                      <a:pt x="10" y="10"/>
                    </a:lnTo>
                    <a:lnTo>
                      <a:pt x="16" y="16"/>
                    </a:lnTo>
                    <a:lnTo>
                      <a:pt x="22" y="23"/>
                    </a:lnTo>
                    <a:lnTo>
                      <a:pt x="27" y="28"/>
                    </a:lnTo>
                    <a:lnTo>
                      <a:pt x="32" y="33"/>
                    </a:lnTo>
                    <a:lnTo>
                      <a:pt x="37" y="35"/>
                    </a:lnTo>
                    <a:lnTo>
                      <a:pt x="39" y="35"/>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7935" name="Freeform 47"/>
              <p:cNvSpPr>
                <a:spLocks/>
              </p:cNvSpPr>
              <p:nvPr/>
            </p:nvSpPr>
            <p:spPr bwMode="auto">
              <a:xfrm>
                <a:off x="569" y="61"/>
                <a:ext cx="23" cy="24"/>
              </a:xfrm>
              <a:custGeom>
                <a:avLst/>
                <a:gdLst>
                  <a:gd name="T0" fmla="*/ 44 w 45"/>
                  <a:gd name="T1" fmla="*/ 50 h 50"/>
                  <a:gd name="T2" fmla="*/ 45 w 45"/>
                  <a:gd name="T3" fmla="*/ 47 h 50"/>
                  <a:gd name="T4" fmla="*/ 43 w 45"/>
                  <a:gd name="T5" fmla="*/ 40 h 50"/>
                  <a:gd name="T6" fmla="*/ 38 w 45"/>
                  <a:gd name="T7" fmla="*/ 33 h 50"/>
                  <a:gd name="T8" fmla="*/ 31 w 45"/>
                  <a:gd name="T9" fmla="*/ 24 h 50"/>
                  <a:gd name="T10" fmla="*/ 24 w 45"/>
                  <a:gd name="T11" fmla="*/ 15 h 50"/>
                  <a:gd name="T12" fmla="*/ 16 w 45"/>
                  <a:gd name="T13" fmla="*/ 7 h 50"/>
                  <a:gd name="T14" fmla="*/ 7 w 45"/>
                  <a:gd name="T15" fmla="*/ 2 h 50"/>
                  <a:gd name="T16" fmla="*/ 0 w 45"/>
                  <a:gd name="T17" fmla="*/ 0 h 50"/>
                  <a:gd name="T18" fmla="*/ 3 w 45"/>
                  <a:gd name="T19" fmla="*/ 5 h 50"/>
                  <a:gd name="T20" fmla="*/ 8 w 45"/>
                  <a:gd name="T21" fmla="*/ 12 h 50"/>
                  <a:gd name="T22" fmla="*/ 14 w 45"/>
                  <a:gd name="T23" fmla="*/ 21 h 50"/>
                  <a:gd name="T24" fmla="*/ 21 w 45"/>
                  <a:gd name="T25" fmla="*/ 30 h 50"/>
                  <a:gd name="T26" fmla="*/ 26 w 45"/>
                  <a:gd name="T27" fmla="*/ 38 h 50"/>
                  <a:gd name="T28" fmla="*/ 33 w 45"/>
                  <a:gd name="T29" fmla="*/ 45 h 50"/>
                  <a:gd name="T30" fmla="*/ 39 w 45"/>
                  <a:gd name="T31" fmla="*/ 50 h 50"/>
                  <a:gd name="T32" fmla="*/ 44 w 45"/>
                  <a:gd name="T33" fmla="*/ 50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5" h="50">
                    <a:moveTo>
                      <a:pt x="44" y="50"/>
                    </a:moveTo>
                    <a:lnTo>
                      <a:pt x="45" y="47"/>
                    </a:lnTo>
                    <a:lnTo>
                      <a:pt x="43" y="40"/>
                    </a:lnTo>
                    <a:lnTo>
                      <a:pt x="38" y="33"/>
                    </a:lnTo>
                    <a:lnTo>
                      <a:pt x="31" y="24"/>
                    </a:lnTo>
                    <a:lnTo>
                      <a:pt x="24" y="15"/>
                    </a:lnTo>
                    <a:lnTo>
                      <a:pt x="16" y="7"/>
                    </a:lnTo>
                    <a:lnTo>
                      <a:pt x="7" y="2"/>
                    </a:lnTo>
                    <a:lnTo>
                      <a:pt x="0" y="0"/>
                    </a:lnTo>
                    <a:lnTo>
                      <a:pt x="3" y="5"/>
                    </a:lnTo>
                    <a:lnTo>
                      <a:pt x="8" y="12"/>
                    </a:lnTo>
                    <a:lnTo>
                      <a:pt x="14" y="21"/>
                    </a:lnTo>
                    <a:lnTo>
                      <a:pt x="21" y="30"/>
                    </a:lnTo>
                    <a:lnTo>
                      <a:pt x="26" y="38"/>
                    </a:lnTo>
                    <a:lnTo>
                      <a:pt x="33" y="45"/>
                    </a:lnTo>
                    <a:lnTo>
                      <a:pt x="39" y="50"/>
                    </a:lnTo>
                    <a:lnTo>
                      <a:pt x="44" y="50"/>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7936" name="Freeform 48"/>
              <p:cNvSpPr>
                <a:spLocks/>
              </p:cNvSpPr>
              <p:nvPr/>
            </p:nvSpPr>
            <p:spPr bwMode="auto">
              <a:xfrm>
                <a:off x="537" y="73"/>
                <a:ext cx="17" cy="20"/>
              </a:xfrm>
              <a:custGeom>
                <a:avLst/>
                <a:gdLst>
                  <a:gd name="T0" fmla="*/ 32 w 34"/>
                  <a:gd name="T1" fmla="*/ 42 h 42"/>
                  <a:gd name="T2" fmla="*/ 34 w 34"/>
                  <a:gd name="T3" fmla="*/ 39 h 42"/>
                  <a:gd name="T4" fmla="*/ 33 w 34"/>
                  <a:gd name="T5" fmla="*/ 34 h 42"/>
                  <a:gd name="T6" fmla="*/ 29 w 34"/>
                  <a:gd name="T7" fmla="*/ 27 h 42"/>
                  <a:gd name="T8" fmla="*/ 24 w 34"/>
                  <a:gd name="T9" fmla="*/ 19 h 42"/>
                  <a:gd name="T10" fmla="*/ 18 w 34"/>
                  <a:gd name="T11" fmla="*/ 12 h 42"/>
                  <a:gd name="T12" fmla="*/ 12 w 34"/>
                  <a:gd name="T13" fmla="*/ 6 h 42"/>
                  <a:gd name="T14" fmla="*/ 5 w 34"/>
                  <a:gd name="T15" fmla="*/ 1 h 42"/>
                  <a:gd name="T16" fmla="*/ 0 w 34"/>
                  <a:gd name="T17" fmla="*/ 0 h 42"/>
                  <a:gd name="T18" fmla="*/ 6 w 34"/>
                  <a:gd name="T19" fmla="*/ 9 h 42"/>
                  <a:gd name="T20" fmla="*/ 14 w 34"/>
                  <a:gd name="T21" fmla="*/ 23 h 42"/>
                  <a:gd name="T22" fmla="*/ 24 w 34"/>
                  <a:gd name="T23" fmla="*/ 36 h 42"/>
                  <a:gd name="T24" fmla="*/ 32 w 34"/>
                  <a:gd name="T25" fmla="*/ 42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4" h="42">
                    <a:moveTo>
                      <a:pt x="32" y="42"/>
                    </a:moveTo>
                    <a:lnTo>
                      <a:pt x="34" y="39"/>
                    </a:lnTo>
                    <a:lnTo>
                      <a:pt x="33" y="34"/>
                    </a:lnTo>
                    <a:lnTo>
                      <a:pt x="29" y="27"/>
                    </a:lnTo>
                    <a:lnTo>
                      <a:pt x="24" y="19"/>
                    </a:lnTo>
                    <a:lnTo>
                      <a:pt x="18" y="12"/>
                    </a:lnTo>
                    <a:lnTo>
                      <a:pt x="12" y="6"/>
                    </a:lnTo>
                    <a:lnTo>
                      <a:pt x="5" y="1"/>
                    </a:lnTo>
                    <a:lnTo>
                      <a:pt x="0" y="0"/>
                    </a:lnTo>
                    <a:lnTo>
                      <a:pt x="6" y="9"/>
                    </a:lnTo>
                    <a:lnTo>
                      <a:pt x="14" y="23"/>
                    </a:lnTo>
                    <a:lnTo>
                      <a:pt x="24" y="36"/>
                    </a:lnTo>
                    <a:lnTo>
                      <a:pt x="32" y="42"/>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7937" name="Freeform 49"/>
              <p:cNvSpPr>
                <a:spLocks/>
              </p:cNvSpPr>
              <p:nvPr/>
            </p:nvSpPr>
            <p:spPr bwMode="auto">
              <a:xfrm>
                <a:off x="647" y="53"/>
                <a:ext cx="22" cy="3"/>
              </a:xfrm>
              <a:custGeom>
                <a:avLst/>
                <a:gdLst>
                  <a:gd name="T0" fmla="*/ 0 w 45"/>
                  <a:gd name="T1" fmla="*/ 6 h 7"/>
                  <a:gd name="T2" fmla="*/ 4 w 45"/>
                  <a:gd name="T3" fmla="*/ 6 h 7"/>
                  <a:gd name="T4" fmla="*/ 10 w 45"/>
                  <a:gd name="T5" fmla="*/ 5 h 7"/>
                  <a:gd name="T6" fmla="*/ 16 w 45"/>
                  <a:gd name="T7" fmla="*/ 4 h 7"/>
                  <a:gd name="T8" fmla="*/ 24 w 45"/>
                  <a:gd name="T9" fmla="*/ 2 h 7"/>
                  <a:gd name="T10" fmla="*/ 33 w 45"/>
                  <a:gd name="T11" fmla="*/ 1 h 7"/>
                  <a:gd name="T12" fmla="*/ 39 w 45"/>
                  <a:gd name="T13" fmla="*/ 0 h 7"/>
                  <a:gd name="T14" fmla="*/ 44 w 45"/>
                  <a:gd name="T15" fmla="*/ 0 h 7"/>
                  <a:gd name="T16" fmla="*/ 45 w 45"/>
                  <a:gd name="T17" fmla="*/ 2 h 7"/>
                  <a:gd name="T18" fmla="*/ 44 w 45"/>
                  <a:gd name="T19" fmla="*/ 5 h 7"/>
                  <a:gd name="T20" fmla="*/ 39 w 45"/>
                  <a:gd name="T21" fmla="*/ 7 h 7"/>
                  <a:gd name="T22" fmla="*/ 34 w 45"/>
                  <a:gd name="T23" fmla="*/ 7 h 7"/>
                  <a:gd name="T24" fmla="*/ 27 w 45"/>
                  <a:gd name="T25" fmla="*/ 7 h 7"/>
                  <a:gd name="T26" fmla="*/ 19 w 45"/>
                  <a:gd name="T27" fmla="*/ 7 h 7"/>
                  <a:gd name="T28" fmla="*/ 11 w 45"/>
                  <a:gd name="T29" fmla="*/ 7 h 7"/>
                  <a:gd name="T30" fmla="*/ 5 w 45"/>
                  <a:gd name="T31" fmla="*/ 6 h 7"/>
                  <a:gd name="T32" fmla="*/ 0 w 45"/>
                  <a:gd name="T33" fmla="*/ 6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5" h="7">
                    <a:moveTo>
                      <a:pt x="0" y="6"/>
                    </a:moveTo>
                    <a:lnTo>
                      <a:pt x="4" y="6"/>
                    </a:lnTo>
                    <a:lnTo>
                      <a:pt x="10" y="5"/>
                    </a:lnTo>
                    <a:lnTo>
                      <a:pt x="16" y="4"/>
                    </a:lnTo>
                    <a:lnTo>
                      <a:pt x="24" y="2"/>
                    </a:lnTo>
                    <a:lnTo>
                      <a:pt x="33" y="1"/>
                    </a:lnTo>
                    <a:lnTo>
                      <a:pt x="39" y="0"/>
                    </a:lnTo>
                    <a:lnTo>
                      <a:pt x="44" y="0"/>
                    </a:lnTo>
                    <a:lnTo>
                      <a:pt x="45" y="2"/>
                    </a:lnTo>
                    <a:lnTo>
                      <a:pt x="44" y="5"/>
                    </a:lnTo>
                    <a:lnTo>
                      <a:pt x="39" y="7"/>
                    </a:lnTo>
                    <a:lnTo>
                      <a:pt x="34" y="7"/>
                    </a:lnTo>
                    <a:lnTo>
                      <a:pt x="27" y="7"/>
                    </a:lnTo>
                    <a:lnTo>
                      <a:pt x="19" y="7"/>
                    </a:lnTo>
                    <a:lnTo>
                      <a:pt x="11" y="7"/>
                    </a:lnTo>
                    <a:lnTo>
                      <a:pt x="5" y="6"/>
                    </a:lnTo>
                    <a:lnTo>
                      <a:pt x="0" y="6"/>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7938" name="Freeform 50"/>
              <p:cNvSpPr>
                <a:spLocks/>
              </p:cNvSpPr>
              <p:nvPr/>
            </p:nvSpPr>
            <p:spPr bwMode="auto">
              <a:xfrm>
                <a:off x="621" y="28"/>
                <a:ext cx="30" cy="27"/>
              </a:xfrm>
              <a:custGeom>
                <a:avLst/>
                <a:gdLst>
                  <a:gd name="T0" fmla="*/ 0 w 60"/>
                  <a:gd name="T1" fmla="*/ 55 h 55"/>
                  <a:gd name="T2" fmla="*/ 7 w 60"/>
                  <a:gd name="T3" fmla="*/ 51 h 55"/>
                  <a:gd name="T4" fmla="*/ 17 w 60"/>
                  <a:gd name="T5" fmla="*/ 44 h 55"/>
                  <a:gd name="T6" fmla="*/ 28 w 60"/>
                  <a:gd name="T7" fmla="*/ 36 h 55"/>
                  <a:gd name="T8" fmla="*/ 40 w 60"/>
                  <a:gd name="T9" fmla="*/ 27 h 55"/>
                  <a:gd name="T10" fmla="*/ 49 w 60"/>
                  <a:gd name="T11" fmla="*/ 19 h 55"/>
                  <a:gd name="T12" fmla="*/ 57 w 60"/>
                  <a:gd name="T13" fmla="*/ 11 h 55"/>
                  <a:gd name="T14" fmla="*/ 60 w 60"/>
                  <a:gd name="T15" fmla="*/ 4 h 55"/>
                  <a:gd name="T16" fmla="*/ 59 w 60"/>
                  <a:gd name="T17" fmla="*/ 0 h 55"/>
                  <a:gd name="T18" fmla="*/ 55 w 60"/>
                  <a:gd name="T19" fmla="*/ 0 h 55"/>
                  <a:gd name="T20" fmla="*/ 48 w 60"/>
                  <a:gd name="T21" fmla="*/ 5 h 55"/>
                  <a:gd name="T22" fmla="*/ 40 w 60"/>
                  <a:gd name="T23" fmla="*/ 12 h 55"/>
                  <a:gd name="T24" fmla="*/ 32 w 60"/>
                  <a:gd name="T25" fmla="*/ 22 h 55"/>
                  <a:gd name="T26" fmla="*/ 22 w 60"/>
                  <a:gd name="T27" fmla="*/ 32 h 55"/>
                  <a:gd name="T28" fmla="*/ 14 w 60"/>
                  <a:gd name="T29" fmla="*/ 42 h 55"/>
                  <a:gd name="T30" fmla="*/ 6 w 60"/>
                  <a:gd name="T31" fmla="*/ 50 h 55"/>
                  <a:gd name="T32" fmla="*/ 0 w 60"/>
                  <a:gd name="T33" fmla="*/ 55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0" h="55">
                    <a:moveTo>
                      <a:pt x="0" y="55"/>
                    </a:moveTo>
                    <a:lnTo>
                      <a:pt x="7" y="51"/>
                    </a:lnTo>
                    <a:lnTo>
                      <a:pt x="17" y="44"/>
                    </a:lnTo>
                    <a:lnTo>
                      <a:pt x="28" y="36"/>
                    </a:lnTo>
                    <a:lnTo>
                      <a:pt x="40" y="27"/>
                    </a:lnTo>
                    <a:lnTo>
                      <a:pt x="49" y="19"/>
                    </a:lnTo>
                    <a:lnTo>
                      <a:pt x="57" y="11"/>
                    </a:lnTo>
                    <a:lnTo>
                      <a:pt x="60" y="4"/>
                    </a:lnTo>
                    <a:lnTo>
                      <a:pt x="59" y="0"/>
                    </a:lnTo>
                    <a:lnTo>
                      <a:pt x="55" y="0"/>
                    </a:lnTo>
                    <a:lnTo>
                      <a:pt x="48" y="5"/>
                    </a:lnTo>
                    <a:lnTo>
                      <a:pt x="40" y="12"/>
                    </a:lnTo>
                    <a:lnTo>
                      <a:pt x="32" y="22"/>
                    </a:lnTo>
                    <a:lnTo>
                      <a:pt x="22" y="32"/>
                    </a:lnTo>
                    <a:lnTo>
                      <a:pt x="14" y="42"/>
                    </a:lnTo>
                    <a:lnTo>
                      <a:pt x="6" y="50"/>
                    </a:lnTo>
                    <a:lnTo>
                      <a:pt x="0" y="55"/>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7939" name="Freeform 51"/>
              <p:cNvSpPr>
                <a:spLocks/>
              </p:cNvSpPr>
              <p:nvPr/>
            </p:nvSpPr>
            <p:spPr bwMode="auto">
              <a:xfrm>
                <a:off x="610" y="28"/>
                <a:ext cx="27" cy="28"/>
              </a:xfrm>
              <a:custGeom>
                <a:avLst/>
                <a:gdLst>
                  <a:gd name="T0" fmla="*/ 0 w 54"/>
                  <a:gd name="T1" fmla="*/ 57 h 57"/>
                  <a:gd name="T2" fmla="*/ 7 w 54"/>
                  <a:gd name="T3" fmla="*/ 52 h 57"/>
                  <a:gd name="T4" fmla="*/ 16 w 54"/>
                  <a:gd name="T5" fmla="*/ 44 h 57"/>
                  <a:gd name="T6" fmla="*/ 25 w 54"/>
                  <a:gd name="T7" fmla="*/ 36 h 57"/>
                  <a:gd name="T8" fmla="*/ 35 w 54"/>
                  <a:gd name="T9" fmla="*/ 26 h 57"/>
                  <a:gd name="T10" fmla="*/ 45 w 54"/>
                  <a:gd name="T11" fmla="*/ 17 h 57"/>
                  <a:gd name="T12" fmla="*/ 51 w 54"/>
                  <a:gd name="T13" fmla="*/ 9 h 57"/>
                  <a:gd name="T14" fmla="*/ 54 w 54"/>
                  <a:gd name="T15" fmla="*/ 3 h 57"/>
                  <a:gd name="T16" fmla="*/ 53 w 54"/>
                  <a:gd name="T17" fmla="*/ 0 h 57"/>
                  <a:gd name="T18" fmla="*/ 47 w 54"/>
                  <a:gd name="T19" fmla="*/ 3 h 57"/>
                  <a:gd name="T20" fmla="*/ 40 w 54"/>
                  <a:gd name="T21" fmla="*/ 9 h 57"/>
                  <a:gd name="T22" fmla="*/ 33 w 54"/>
                  <a:gd name="T23" fmla="*/ 17 h 57"/>
                  <a:gd name="T24" fmla="*/ 25 w 54"/>
                  <a:gd name="T25" fmla="*/ 27 h 57"/>
                  <a:gd name="T26" fmla="*/ 17 w 54"/>
                  <a:gd name="T27" fmla="*/ 36 h 57"/>
                  <a:gd name="T28" fmla="*/ 10 w 54"/>
                  <a:gd name="T29" fmla="*/ 47 h 57"/>
                  <a:gd name="T30" fmla="*/ 4 w 54"/>
                  <a:gd name="T31" fmla="*/ 54 h 57"/>
                  <a:gd name="T32" fmla="*/ 0 w 54"/>
                  <a:gd name="T33" fmla="*/ 57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4" h="57">
                    <a:moveTo>
                      <a:pt x="0" y="57"/>
                    </a:moveTo>
                    <a:lnTo>
                      <a:pt x="7" y="52"/>
                    </a:lnTo>
                    <a:lnTo>
                      <a:pt x="16" y="44"/>
                    </a:lnTo>
                    <a:lnTo>
                      <a:pt x="25" y="36"/>
                    </a:lnTo>
                    <a:lnTo>
                      <a:pt x="35" y="26"/>
                    </a:lnTo>
                    <a:lnTo>
                      <a:pt x="45" y="17"/>
                    </a:lnTo>
                    <a:lnTo>
                      <a:pt x="51" y="9"/>
                    </a:lnTo>
                    <a:lnTo>
                      <a:pt x="54" y="3"/>
                    </a:lnTo>
                    <a:lnTo>
                      <a:pt x="53" y="0"/>
                    </a:lnTo>
                    <a:lnTo>
                      <a:pt x="47" y="3"/>
                    </a:lnTo>
                    <a:lnTo>
                      <a:pt x="40" y="9"/>
                    </a:lnTo>
                    <a:lnTo>
                      <a:pt x="33" y="17"/>
                    </a:lnTo>
                    <a:lnTo>
                      <a:pt x="25" y="27"/>
                    </a:lnTo>
                    <a:lnTo>
                      <a:pt x="17" y="36"/>
                    </a:lnTo>
                    <a:lnTo>
                      <a:pt x="10" y="47"/>
                    </a:lnTo>
                    <a:lnTo>
                      <a:pt x="4" y="54"/>
                    </a:lnTo>
                    <a:lnTo>
                      <a:pt x="0" y="57"/>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7940" name="Freeform 52"/>
              <p:cNvSpPr>
                <a:spLocks/>
              </p:cNvSpPr>
              <p:nvPr/>
            </p:nvSpPr>
            <p:spPr bwMode="auto">
              <a:xfrm>
                <a:off x="597" y="28"/>
                <a:ext cx="24" cy="30"/>
              </a:xfrm>
              <a:custGeom>
                <a:avLst/>
                <a:gdLst>
                  <a:gd name="T0" fmla="*/ 0 w 47"/>
                  <a:gd name="T1" fmla="*/ 60 h 60"/>
                  <a:gd name="T2" fmla="*/ 7 w 47"/>
                  <a:gd name="T3" fmla="*/ 55 h 60"/>
                  <a:gd name="T4" fmla="*/ 16 w 47"/>
                  <a:gd name="T5" fmla="*/ 46 h 60"/>
                  <a:gd name="T6" fmla="*/ 26 w 47"/>
                  <a:gd name="T7" fmla="*/ 36 h 60"/>
                  <a:gd name="T8" fmla="*/ 34 w 47"/>
                  <a:gd name="T9" fmla="*/ 27 h 60"/>
                  <a:gd name="T10" fmla="*/ 41 w 47"/>
                  <a:gd name="T11" fmla="*/ 16 h 60"/>
                  <a:gd name="T12" fmla="*/ 46 w 47"/>
                  <a:gd name="T13" fmla="*/ 8 h 60"/>
                  <a:gd name="T14" fmla="*/ 47 w 47"/>
                  <a:gd name="T15" fmla="*/ 3 h 60"/>
                  <a:gd name="T16" fmla="*/ 46 w 47"/>
                  <a:gd name="T17" fmla="*/ 0 h 60"/>
                  <a:gd name="T18" fmla="*/ 42 w 47"/>
                  <a:gd name="T19" fmla="*/ 3 h 60"/>
                  <a:gd name="T20" fmla="*/ 36 w 47"/>
                  <a:gd name="T21" fmla="*/ 8 h 60"/>
                  <a:gd name="T22" fmla="*/ 30 w 47"/>
                  <a:gd name="T23" fmla="*/ 16 h 60"/>
                  <a:gd name="T24" fmla="*/ 23 w 47"/>
                  <a:gd name="T25" fmla="*/ 27 h 60"/>
                  <a:gd name="T26" fmla="*/ 18 w 47"/>
                  <a:gd name="T27" fmla="*/ 38 h 60"/>
                  <a:gd name="T28" fmla="*/ 11 w 47"/>
                  <a:gd name="T29" fmla="*/ 48 h 60"/>
                  <a:gd name="T30" fmla="*/ 5 w 47"/>
                  <a:gd name="T31" fmla="*/ 56 h 60"/>
                  <a:gd name="T32" fmla="*/ 0 w 47"/>
                  <a:gd name="T33" fmla="*/ 60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7" h="60">
                    <a:moveTo>
                      <a:pt x="0" y="60"/>
                    </a:moveTo>
                    <a:lnTo>
                      <a:pt x="7" y="55"/>
                    </a:lnTo>
                    <a:lnTo>
                      <a:pt x="16" y="46"/>
                    </a:lnTo>
                    <a:lnTo>
                      <a:pt x="26" y="36"/>
                    </a:lnTo>
                    <a:lnTo>
                      <a:pt x="34" y="27"/>
                    </a:lnTo>
                    <a:lnTo>
                      <a:pt x="41" y="16"/>
                    </a:lnTo>
                    <a:lnTo>
                      <a:pt x="46" y="8"/>
                    </a:lnTo>
                    <a:lnTo>
                      <a:pt x="47" y="3"/>
                    </a:lnTo>
                    <a:lnTo>
                      <a:pt x="46" y="0"/>
                    </a:lnTo>
                    <a:lnTo>
                      <a:pt x="42" y="3"/>
                    </a:lnTo>
                    <a:lnTo>
                      <a:pt x="36" y="8"/>
                    </a:lnTo>
                    <a:lnTo>
                      <a:pt x="30" y="16"/>
                    </a:lnTo>
                    <a:lnTo>
                      <a:pt x="23" y="27"/>
                    </a:lnTo>
                    <a:lnTo>
                      <a:pt x="18" y="38"/>
                    </a:lnTo>
                    <a:lnTo>
                      <a:pt x="11" y="48"/>
                    </a:lnTo>
                    <a:lnTo>
                      <a:pt x="5" y="56"/>
                    </a:lnTo>
                    <a:lnTo>
                      <a:pt x="0" y="60"/>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7941" name="Freeform 53"/>
              <p:cNvSpPr>
                <a:spLocks/>
              </p:cNvSpPr>
              <p:nvPr/>
            </p:nvSpPr>
            <p:spPr bwMode="auto">
              <a:xfrm>
                <a:off x="584" y="33"/>
                <a:ext cx="18" cy="28"/>
              </a:xfrm>
              <a:custGeom>
                <a:avLst/>
                <a:gdLst>
                  <a:gd name="T0" fmla="*/ 0 w 36"/>
                  <a:gd name="T1" fmla="*/ 55 h 55"/>
                  <a:gd name="T2" fmla="*/ 6 w 36"/>
                  <a:gd name="T3" fmla="*/ 50 h 55"/>
                  <a:gd name="T4" fmla="*/ 13 w 36"/>
                  <a:gd name="T5" fmla="*/ 42 h 55"/>
                  <a:gd name="T6" fmla="*/ 19 w 36"/>
                  <a:gd name="T7" fmla="*/ 33 h 55"/>
                  <a:gd name="T8" fmla="*/ 26 w 36"/>
                  <a:gd name="T9" fmla="*/ 24 h 55"/>
                  <a:gd name="T10" fmla="*/ 32 w 36"/>
                  <a:gd name="T11" fmla="*/ 15 h 55"/>
                  <a:gd name="T12" fmla="*/ 36 w 36"/>
                  <a:gd name="T13" fmla="*/ 7 h 55"/>
                  <a:gd name="T14" fmla="*/ 36 w 36"/>
                  <a:gd name="T15" fmla="*/ 2 h 55"/>
                  <a:gd name="T16" fmla="*/ 32 w 36"/>
                  <a:gd name="T17" fmla="*/ 0 h 55"/>
                  <a:gd name="T18" fmla="*/ 22 w 36"/>
                  <a:gd name="T19" fmla="*/ 8 h 55"/>
                  <a:gd name="T20" fmla="*/ 15 w 36"/>
                  <a:gd name="T21" fmla="*/ 24 h 55"/>
                  <a:gd name="T22" fmla="*/ 7 w 36"/>
                  <a:gd name="T23" fmla="*/ 42 h 55"/>
                  <a:gd name="T24" fmla="*/ 0 w 36"/>
                  <a:gd name="T25" fmla="*/ 55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6" h="55">
                    <a:moveTo>
                      <a:pt x="0" y="55"/>
                    </a:moveTo>
                    <a:lnTo>
                      <a:pt x="6" y="50"/>
                    </a:lnTo>
                    <a:lnTo>
                      <a:pt x="13" y="42"/>
                    </a:lnTo>
                    <a:lnTo>
                      <a:pt x="19" y="33"/>
                    </a:lnTo>
                    <a:lnTo>
                      <a:pt x="26" y="24"/>
                    </a:lnTo>
                    <a:lnTo>
                      <a:pt x="32" y="15"/>
                    </a:lnTo>
                    <a:lnTo>
                      <a:pt x="36" y="7"/>
                    </a:lnTo>
                    <a:lnTo>
                      <a:pt x="36" y="2"/>
                    </a:lnTo>
                    <a:lnTo>
                      <a:pt x="32" y="0"/>
                    </a:lnTo>
                    <a:lnTo>
                      <a:pt x="22" y="8"/>
                    </a:lnTo>
                    <a:lnTo>
                      <a:pt x="15" y="24"/>
                    </a:lnTo>
                    <a:lnTo>
                      <a:pt x="7" y="42"/>
                    </a:lnTo>
                    <a:lnTo>
                      <a:pt x="0" y="55"/>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7942" name="Freeform 54"/>
              <p:cNvSpPr>
                <a:spLocks/>
              </p:cNvSpPr>
              <p:nvPr/>
            </p:nvSpPr>
            <p:spPr bwMode="auto">
              <a:xfrm>
                <a:off x="571" y="36"/>
                <a:ext cx="16" cy="27"/>
              </a:xfrm>
              <a:custGeom>
                <a:avLst/>
                <a:gdLst>
                  <a:gd name="T0" fmla="*/ 0 w 33"/>
                  <a:gd name="T1" fmla="*/ 53 h 53"/>
                  <a:gd name="T2" fmla="*/ 5 w 33"/>
                  <a:gd name="T3" fmla="*/ 48 h 53"/>
                  <a:gd name="T4" fmla="*/ 11 w 33"/>
                  <a:gd name="T5" fmla="*/ 40 h 53"/>
                  <a:gd name="T6" fmla="*/ 16 w 33"/>
                  <a:gd name="T7" fmla="*/ 31 h 53"/>
                  <a:gd name="T8" fmla="*/ 23 w 33"/>
                  <a:gd name="T9" fmla="*/ 20 h 53"/>
                  <a:gd name="T10" fmla="*/ 28 w 33"/>
                  <a:gd name="T11" fmla="*/ 12 h 53"/>
                  <a:gd name="T12" fmla="*/ 31 w 33"/>
                  <a:gd name="T13" fmla="*/ 4 h 53"/>
                  <a:gd name="T14" fmla="*/ 33 w 33"/>
                  <a:gd name="T15" fmla="*/ 0 h 53"/>
                  <a:gd name="T16" fmla="*/ 29 w 33"/>
                  <a:gd name="T17" fmla="*/ 0 h 53"/>
                  <a:gd name="T18" fmla="*/ 19 w 33"/>
                  <a:gd name="T19" fmla="*/ 9 h 53"/>
                  <a:gd name="T20" fmla="*/ 11 w 33"/>
                  <a:gd name="T21" fmla="*/ 25 h 53"/>
                  <a:gd name="T22" fmla="*/ 5 w 33"/>
                  <a:gd name="T23" fmla="*/ 42 h 53"/>
                  <a:gd name="T24" fmla="*/ 0 w 33"/>
                  <a:gd name="T25" fmla="*/ 53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3" h="53">
                    <a:moveTo>
                      <a:pt x="0" y="53"/>
                    </a:moveTo>
                    <a:lnTo>
                      <a:pt x="5" y="48"/>
                    </a:lnTo>
                    <a:lnTo>
                      <a:pt x="11" y="40"/>
                    </a:lnTo>
                    <a:lnTo>
                      <a:pt x="16" y="31"/>
                    </a:lnTo>
                    <a:lnTo>
                      <a:pt x="23" y="20"/>
                    </a:lnTo>
                    <a:lnTo>
                      <a:pt x="28" y="12"/>
                    </a:lnTo>
                    <a:lnTo>
                      <a:pt x="31" y="4"/>
                    </a:lnTo>
                    <a:lnTo>
                      <a:pt x="33" y="0"/>
                    </a:lnTo>
                    <a:lnTo>
                      <a:pt x="29" y="0"/>
                    </a:lnTo>
                    <a:lnTo>
                      <a:pt x="19" y="9"/>
                    </a:lnTo>
                    <a:lnTo>
                      <a:pt x="11" y="25"/>
                    </a:lnTo>
                    <a:lnTo>
                      <a:pt x="5" y="42"/>
                    </a:lnTo>
                    <a:lnTo>
                      <a:pt x="0" y="53"/>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7943" name="Freeform 55"/>
              <p:cNvSpPr>
                <a:spLocks/>
              </p:cNvSpPr>
              <p:nvPr/>
            </p:nvSpPr>
            <p:spPr bwMode="auto">
              <a:xfrm>
                <a:off x="557" y="43"/>
                <a:ext cx="8" cy="23"/>
              </a:xfrm>
              <a:custGeom>
                <a:avLst/>
                <a:gdLst>
                  <a:gd name="T0" fmla="*/ 0 w 16"/>
                  <a:gd name="T1" fmla="*/ 47 h 47"/>
                  <a:gd name="T2" fmla="*/ 8 w 16"/>
                  <a:gd name="T3" fmla="*/ 34 h 47"/>
                  <a:gd name="T4" fmla="*/ 14 w 16"/>
                  <a:gd name="T5" fmla="*/ 18 h 47"/>
                  <a:gd name="T6" fmla="*/ 16 w 16"/>
                  <a:gd name="T7" fmla="*/ 5 h 47"/>
                  <a:gd name="T8" fmla="*/ 10 w 16"/>
                  <a:gd name="T9" fmla="*/ 0 h 47"/>
                  <a:gd name="T10" fmla="*/ 3 w 16"/>
                  <a:gd name="T11" fmla="*/ 7 h 47"/>
                  <a:gd name="T12" fmla="*/ 2 w 16"/>
                  <a:gd name="T13" fmla="*/ 20 h 47"/>
                  <a:gd name="T14" fmla="*/ 2 w 16"/>
                  <a:gd name="T15" fmla="*/ 35 h 47"/>
                  <a:gd name="T16" fmla="*/ 0 w 16"/>
                  <a:gd name="T17" fmla="*/ 47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6" h="47">
                    <a:moveTo>
                      <a:pt x="0" y="47"/>
                    </a:moveTo>
                    <a:lnTo>
                      <a:pt x="8" y="34"/>
                    </a:lnTo>
                    <a:lnTo>
                      <a:pt x="14" y="18"/>
                    </a:lnTo>
                    <a:lnTo>
                      <a:pt x="16" y="5"/>
                    </a:lnTo>
                    <a:lnTo>
                      <a:pt x="10" y="0"/>
                    </a:lnTo>
                    <a:lnTo>
                      <a:pt x="3" y="7"/>
                    </a:lnTo>
                    <a:lnTo>
                      <a:pt x="2" y="20"/>
                    </a:lnTo>
                    <a:lnTo>
                      <a:pt x="2" y="35"/>
                    </a:lnTo>
                    <a:lnTo>
                      <a:pt x="0" y="47"/>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7944" name="Freeform 56"/>
              <p:cNvSpPr>
                <a:spLocks/>
              </p:cNvSpPr>
              <p:nvPr/>
            </p:nvSpPr>
            <p:spPr bwMode="auto">
              <a:xfrm>
                <a:off x="546" y="50"/>
                <a:ext cx="4" cy="20"/>
              </a:xfrm>
              <a:custGeom>
                <a:avLst/>
                <a:gdLst>
                  <a:gd name="T0" fmla="*/ 2 w 9"/>
                  <a:gd name="T1" fmla="*/ 41 h 41"/>
                  <a:gd name="T2" fmla="*/ 6 w 9"/>
                  <a:gd name="T3" fmla="*/ 30 h 41"/>
                  <a:gd name="T4" fmla="*/ 9 w 9"/>
                  <a:gd name="T5" fmla="*/ 16 h 41"/>
                  <a:gd name="T6" fmla="*/ 9 w 9"/>
                  <a:gd name="T7" fmla="*/ 4 h 41"/>
                  <a:gd name="T8" fmla="*/ 4 w 9"/>
                  <a:gd name="T9" fmla="*/ 0 h 41"/>
                  <a:gd name="T10" fmla="*/ 0 w 9"/>
                  <a:gd name="T11" fmla="*/ 6 h 41"/>
                  <a:gd name="T12" fmla="*/ 1 w 9"/>
                  <a:gd name="T13" fmla="*/ 16 h 41"/>
                  <a:gd name="T14" fmla="*/ 2 w 9"/>
                  <a:gd name="T15" fmla="*/ 29 h 41"/>
                  <a:gd name="T16" fmla="*/ 2 w 9"/>
                  <a:gd name="T17" fmla="*/ 41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 h="41">
                    <a:moveTo>
                      <a:pt x="2" y="41"/>
                    </a:moveTo>
                    <a:lnTo>
                      <a:pt x="6" y="30"/>
                    </a:lnTo>
                    <a:lnTo>
                      <a:pt x="9" y="16"/>
                    </a:lnTo>
                    <a:lnTo>
                      <a:pt x="9" y="4"/>
                    </a:lnTo>
                    <a:lnTo>
                      <a:pt x="4" y="0"/>
                    </a:lnTo>
                    <a:lnTo>
                      <a:pt x="0" y="6"/>
                    </a:lnTo>
                    <a:lnTo>
                      <a:pt x="1" y="16"/>
                    </a:lnTo>
                    <a:lnTo>
                      <a:pt x="2" y="29"/>
                    </a:lnTo>
                    <a:lnTo>
                      <a:pt x="2" y="41"/>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7945" name="Freeform 57"/>
              <p:cNvSpPr>
                <a:spLocks/>
              </p:cNvSpPr>
              <p:nvPr/>
            </p:nvSpPr>
            <p:spPr bwMode="auto">
              <a:xfrm>
                <a:off x="534" y="54"/>
                <a:ext cx="6" cy="19"/>
              </a:xfrm>
              <a:custGeom>
                <a:avLst/>
                <a:gdLst>
                  <a:gd name="T0" fmla="*/ 8 w 11"/>
                  <a:gd name="T1" fmla="*/ 39 h 39"/>
                  <a:gd name="T2" fmla="*/ 10 w 11"/>
                  <a:gd name="T3" fmla="*/ 30 h 39"/>
                  <a:gd name="T4" fmla="*/ 11 w 11"/>
                  <a:gd name="T5" fmla="*/ 18 h 39"/>
                  <a:gd name="T6" fmla="*/ 9 w 11"/>
                  <a:gd name="T7" fmla="*/ 5 h 39"/>
                  <a:gd name="T8" fmla="*/ 3 w 11"/>
                  <a:gd name="T9" fmla="*/ 0 h 39"/>
                  <a:gd name="T10" fmla="*/ 0 w 11"/>
                  <a:gd name="T11" fmla="*/ 5 h 39"/>
                  <a:gd name="T12" fmla="*/ 2 w 11"/>
                  <a:gd name="T13" fmla="*/ 14 h 39"/>
                  <a:gd name="T14" fmla="*/ 5 w 11"/>
                  <a:gd name="T15" fmla="*/ 27 h 39"/>
                  <a:gd name="T16" fmla="*/ 8 w 11"/>
                  <a:gd name="T17" fmla="*/ 39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 h="39">
                    <a:moveTo>
                      <a:pt x="8" y="39"/>
                    </a:moveTo>
                    <a:lnTo>
                      <a:pt x="10" y="30"/>
                    </a:lnTo>
                    <a:lnTo>
                      <a:pt x="11" y="18"/>
                    </a:lnTo>
                    <a:lnTo>
                      <a:pt x="9" y="5"/>
                    </a:lnTo>
                    <a:lnTo>
                      <a:pt x="3" y="0"/>
                    </a:lnTo>
                    <a:lnTo>
                      <a:pt x="0" y="5"/>
                    </a:lnTo>
                    <a:lnTo>
                      <a:pt x="2" y="14"/>
                    </a:lnTo>
                    <a:lnTo>
                      <a:pt x="5" y="27"/>
                    </a:lnTo>
                    <a:lnTo>
                      <a:pt x="8" y="39"/>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7946" name="Freeform 58"/>
              <p:cNvSpPr>
                <a:spLocks/>
              </p:cNvSpPr>
              <p:nvPr/>
            </p:nvSpPr>
            <p:spPr bwMode="auto">
              <a:xfrm>
                <a:off x="525" y="61"/>
                <a:ext cx="5" cy="19"/>
              </a:xfrm>
              <a:custGeom>
                <a:avLst/>
                <a:gdLst>
                  <a:gd name="T0" fmla="*/ 1 w 12"/>
                  <a:gd name="T1" fmla="*/ 38 h 38"/>
                  <a:gd name="T2" fmla="*/ 7 w 12"/>
                  <a:gd name="T3" fmla="*/ 32 h 38"/>
                  <a:gd name="T4" fmla="*/ 12 w 12"/>
                  <a:gd name="T5" fmla="*/ 21 h 38"/>
                  <a:gd name="T6" fmla="*/ 12 w 12"/>
                  <a:gd name="T7" fmla="*/ 8 h 38"/>
                  <a:gd name="T8" fmla="*/ 6 w 12"/>
                  <a:gd name="T9" fmla="*/ 0 h 38"/>
                  <a:gd name="T10" fmla="*/ 0 w 12"/>
                  <a:gd name="T11" fmla="*/ 4 h 38"/>
                  <a:gd name="T12" fmla="*/ 0 w 12"/>
                  <a:gd name="T13" fmla="*/ 14 h 38"/>
                  <a:gd name="T14" fmla="*/ 1 w 12"/>
                  <a:gd name="T15" fmla="*/ 28 h 38"/>
                  <a:gd name="T16" fmla="*/ 1 w 12"/>
                  <a:gd name="T17" fmla="*/ 38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 h="38">
                    <a:moveTo>
                      <a:pt x="1" y="38"/>
                    </a:moveTo>
                    <a:lnTo>
                      <a:pt x="7" y="32"/>
                    </a:lnTo>
                    <a:lnTo>
                      <a:pt x="12" y="21"/>
                    </a:lnTo>
                    <a:lnTo>
                      <a:pt x="12" y="8"/>
                    </a:lnTo>
                    <a:lnTo>
                      <a:pt x="6" y="0"/>
                    </a:lnTo>
                    <a:lnTo>
                      <a:pt x="0" y="4"/>
                    </a:lnTo>
                    <a:lnTo>
                      <a:pt x="0" y="14"/>
                    </a:lnTo>
                    <a:lnTo>
                      <a:pt x="1" y="28"/>
                    </a:lnTo>
                    <a:lnTo>
                      <a:pt x="1" y="38"/>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7947" name="Freeform 59"/>
              <p:cNvSpPr>
                <a:spLocks/>
              </p:cNvSpPr>
              <p:nvPr/>
            </p:nvSpPr>
            <p:spPr bwMode="auto">
              <a:xfrm>
                <a:off x="518" y="63"/>
                <a:ext cx="5" cy="21"/>
              </a:xfrm>
              <a:custGeom>
                <a:avLst/>
                <a:gdLst>
                  <a:gd name="T0" fmla="*/ 4 w 11"/>
                  <a:gd name="T1" fmla="*/ 42 h 42"/>
                  <a:gd name="T2" fmla="*/ 7 w 11"/>
                  <a:gd name="T3" fmla="*/ 33 h 42"/>
                  <a:gd name="T4" fmla="*/ 11 w 11"/>
                  <a:gd name="T5" fmla="*/ 20 h 42"/>
                  <a:gd name="T6" fmla="*/ 11 w 11"/>
                  <a:gd name="T7" fmla="*/ 8 h 42"/>
                  <a:gd name="T8" fmla="*/ 6 w 11"/>
                  <a:gd name="T9" fmla="*/ 0 h 42"/>
                  <a:gd name="T10" fmla="*/ 0 w 11"/>
                  <a:gd name="T11" fmla="*/ 3 h 42"/>
                  <a:gd name="T12" fmla="*/ 0 w 11"/>
                  <a:gd name="T13" fmla="*/ 16 h 42"/>
                  <a:gd name="T14" fmla="*/ 1 w 11"/>
                  <a:gd name="T15" fmla="*/ 32 h 42"/>
                  <a:gd name="T16" fmla="*/ 4 w 11"/>
                  <a:gd name="T17" fmla="*/ 42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 h="42">
                    <a:moveTo>
                      <a:pt x="4" y="42"/>
                    </a:moveTo>
                    <a:lnTo>
                      <a:pt x="7" y="33"/>
                    </a:lnTo>
                    <a:lnTo>
                      <a:pt x="11" y="20"/>
                    </a:lnTo>
                    <a:lnTo>
                      <a:pt x="11" y="8"/>
                    </a:lnTo>
                    <a:lnTo>
                      <a:pt x="6" y="0"/>
                    </a:lnTo>
                    <a:lnTo>
                      <a:pt x="0" y="3"/>
                    </a:lnTo>
                    <a:lnTo>
                      <a:pt x="0" y="16"/>
                    </a:lnTo>
                    <a:lnTo>
                      <a:pt x="1" y="32"/>
                    </a:lnTo>
                    <a:lnTo>
                      <a:pt x="4" y="42"/>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7948" name="Freeform 60"/>
              <p:cNvSpPr>
                <a:spLocks/>
              </p:cNvSpPr>
              <p:nvPr/>
            </p:nvSpPr>
            <p:spPr bwMode="auto">
              <a:xfrm>
                <a:off x="633" y="33"/>
                <a:ext cx="31" cy="22"/>
              </a:xfrm>
              <a:custGeom>
                <a:avLst/>
                <a:gdLst>
                  <a:gd name="T0" fmla="*/ 60 w 62"/>
                  <a:gd name="T1" fmla="*/ 0 h 45"/>
                  <a:gd name="T2" fmla="*/ 56 w 62"/>
                  <a:gd name="T3" fmla="*/ 1 h 45"/>
                  <a:gd name="T4" fmla="*/ 51 w 62"/>
                  <a:gd name="T5" fmla="*/ 5 h 45"/>
                  <a:gd name="T6" fmla="*/ 43 w 62"/>
                  <a:gd name="T7" fmla="*/ 12 h 45"/>
                  <a:gd name="T8" fmla="*/ 35 w 62"/>
                  <a:gd name="T9" fmla="*/ 20 h 45"/>
                  <a:gd name="T10" fmla="*/ 26 w 62"/>
                  <a:gd name="T11" fmla="*/ 29 h 45"/>
                  <a:gd name="T12" fmla="*/ 17 w 62"/>
                  <a:gd name="T13" fmla="*/ 35 h 45"/>
                  <a:gd name="T14" fmla="*/ 8 w 62"/>
                  <a:gd name="T15" fmla="*/ 41 h 45"/>
                  <a:gd name="T16" fmla="*/ 0 w 62"/>
                  <a:gd name="T17" fmla="*/ 45 h 45"/>
                  <a:gd name="T18" fmla="*/ 10 w 62"/>
                  <a:gd name="T19" fmla="*/ 41 h 45"/>
                  <a:gd name="T20" fmla="*/ 22 w 62"/>
                  <a:gd name="T21" fmla="*/ 35 h 45"/>
                  <a:gd name="T22" fmla="*/ 33 w 62"/>
                  <a:gd name="T23" fmla="*/ 30 h 45"/>
                  <a:gd name="T24" fmla="*/ 43 w 62"/>
                  <a:gd name="T25" fmla="*/ 22 h 45"/>
                  <a:gd name="T26" fmla="*/ 53 w 62"/>
                  <a:gd name="T27" fmla="*/ 15 h 45"/>
                  <a:gd name="T28" fmla="*/ 60 w 62"/>
                  <a:gd name="T29" fmla="*/ 8 h 45"/>
                  <a:gd name="T30" fmla="*/ 62 w 62"/>
                  <a:gd name="T31" fmla="*/ 3 h 45"/>
                  <a:gd name="T32" fmla="*/ 60 w 62"/>
                  <a:gd name="T33" fmla="*/ 0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2" h="45">
                    <a:moveTo>
                      <a:pt x="60" y="0"/>
                    </a:moveTo>
                    <a:lnTo>
                      <a:pt x="56" y="1"/>
                    </a:lnTo>
                    <a:lnTo>
                      <a:pt x="51" y="5"/>
                    </a:lnTo>
                    <a:lnTo>
                      <a:pt x="43" y="12"/>
                    </a:lnTo>
                    <a:lnTo>
                      <a:pt x="35" y="20"/>
                    </a:lnTo>
                    <a:lnTo>
                      <a:pt x="26" y="29"/>
                    </a:lnTo>
                    <a:lnTo>
                      <a:pt x="17" y="35"/>
                    </a:lnTo>
                    <a:lnTo>
                      <a:pt x="8" y="41"/>
                    </a:lnTo>
                    <a:lnTo>
                      <a:pt x="0" y="45"/>
                    </a:lnTo>
                    <a:lnTo>
                      <a:pt x="10" y="41"/>
                    </a:lnTo>
                    <a:lnTo>
                      <a:pt x="22" y="35"/>
                    </a:lnTo>
                    <a:lnTo>
                      <a:pt x="33" y="30"/>
                    </a:lnTo>
                    <a:lnTo>
                      <a:pt x="43" y="22"/>
                    </a:lnTo>
                    <a:lnTo>
                      <a:pt x="53" y="15"/>
                    </a:lnTo>
                    <a:lnTo>
                      <a:pt x="60" y="8"/>
                    </a:lnTo>
                    <a:lnTo>
                      <a:pt x="62" y="3"/>
                    </a:lnTo>
                    <a:lnTo>
                      <a:pt x="60" y="0"/>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7949" name="Freeform 61"/>
              <p:cNvSpPr>
                <a:spLocks/>
              </p:cNvSpPr>
              <p:nvPr/>
            </p:nvSpPr>
            <p:spPr bwMode="auto">
              <a:xfrm>
                <a:off x="647" y="42"/>
                <a:ext cx="23" cy="14"/>
              </a:xfrm>
              <a:custGeom>
                <a:avLst/>
                <a:gdLst>
                  <a:gd name="T0" fmla="*/ 0 w 46"/>
                  <a:gd name="T1" fmla="*/ 29 h 29"/>
                  <a:gd name="T2" fmla="*/ 6 w 46"/>
                  <a:gd name="T3" fmla="*/ 25 h 29"/>
                  <a:gd name="T4" fmla="*/ 14 w 46"/>
                  <a:gd name="T5" fmla="*/ 22 h 29"/>
                  <a:gd name="T6" fmla="*/ 22 w 46"/>
                  <a:gd name="T7" fmla="*/ 17 h 29"/>
                  <a:gd name="T8" fmla="*/ 30 w 46"/>
                  <a:gd name="T9" fmla="*/ 13 h 29"/>
                  <a:gd name="T10" fmla="*/ 38 w 46"/>
                  <a:gd name="T11" fmla="*/ 9 h 29"/>
                  <a:gd name="T12" fmla="*/ 44 w 46"/>
                  <a:gd name="T13" fmla="*/ 5 h 29"/>
                  <a:gd name="T14" fmla="*/ 46 w 46"/>
                  <a:gd name="T15" fmla="*/ 2 h 29"/>
                  <a:gd name="T16" fmla="*/ 46 w 46"/>
                  <a:gd name="T17" fmla="*/ 0 h 29"/>
                  <a:gd name="T18" fmla="*/ 43 w 46"/>
                  <a:gd name="T19" fmla="*/ 0 h 29"/>
                  <a:gd name="T20" fmla="*/ 37 w 46"/>
                  <a:gd name="T21" fmla="*/ 2 h 29"/>
                  <a:gd name="T22" fmla="*/ 31 w 46"/>
                  <a:gd name="T23" fmla="*/ 7 h 29"/>
                  <a:gd name="T24" fmla="*/ 23 w 46"/>
                  <a:gd name="T25" fmla="*/ 12 h 29"/>
                  <a:gd name="T26" fmla="*/ 16 w 46"/>
                  <a:gd name="T27" fmla="*/ 17 h 29"/>
                  <a:gd name="T28" fmla="*/ 10 w 46"/>
                  <a:gd name="T29" fmla="*/ 22 h 29"/>
                  <a:gd name="T30" fmla="*/ 4 w 46"/>
                  <a:gd name="T31" fmla="*/ 27 h 29"/>
                  <a:gd name="T32" fmla="*/ 0 w 46"/>
                  <a:gd name="T33" fmla="*/ 29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6" h="29">
                    <a:moveTo>
                      <a:pt x="0" y="29"/>
                    </a:moveTo>
                    <a:lnTo>
                      <a:pt x="6" y="25"/>
                    </a:lnTo>
                    <a:lnTo>
                      <a:pt x="14" y="22"/>
                    </a:lnTo>
                    <a:lnTo>
                      <a:pt x="22" y="17"/>
                    </a:lnTo>
                    <a:lnTo>
                      <a:pt x="30" y="13"/>
                    </a:lnTo>
                    <a:lnTo>
                      <a:pt x="38" y="9"/>
                    </a:lnTo>
                    <a:lnTo>
                      <a:pt x="44" y="5"/>
                    </a:lnTo>
                    <a:lnTo>
                      <a:pt x="46" y="2"/>
                    </a:lnTo>
                    <a:lnTo>
                      <a:pt x="46" y="0"/>
                    </a:lnTo>
                    <a:lnTo>
                      <a:pt x="43" y="0"/>
                    </a:lnTo>
                    <a:lnTo>
                      <a:pt x="37" y="2"/>
                    </a:lnTo>
                    <a:lnTo>
                      <a:pt x="31" y="7"/>
                    </a:lnTo>
                    <a:lnTo>
                      <a:pt x="23" y="12"/>
                    </a:lnTo>
                    <a:lnTo>
                      <a:pt x="16" y="17"/>
                    </a:lnTo>
                    <a:lnTo>
                      <a:pt x="10" y="22"/>
                    </a:lnTo>
                    <a:lnTo>
                      <a:pt x="4" y="27"/>
                    </a:lnTo>
                    <a:lnTo>
                      <a:pt x="0" y="29"/>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7950" name="Freeform 62"/>
              <p:cNvSpPr>
                <a:spLocks/>
              </p:cNvSpPr>
              <p:nvPr/>
            </p:nvSpPr>
            <p:spPr bwMode="auto">
              <a:xfrm>
                <a:off x="462" y="126"/>
                <a:ext cx="127" cy="30"/>
              </a:xfrm>
              <a:custGeom>
                <a:avLst/>
                <a:gdLst>
                  <a:gd name="T0" fmla="*/ 1 w 254"/>
                  <a:gd name="T1" fmla="*/ 11 h 60"/>
                  <a:gd name="T2" fmla="*/ 0 w 254"/>
                  <a:gd name="T3" fmla="*/ 9 h 60"/>
                  <a:gd name="T4" fmla="*/ 1 w 254"/>
                  <a:gd name="T5" fmla="*/ 6 h 60"/>
                  <a:gd name="T6" fmla="*/ 2 w 254"/>
                  <a:gd name="T7" fmla="*/ 4 h 60"/>
                  <a:gd name="T8" fmla="*/ 2 w 254"/>
                  <a:gd name="T9" fmla="*/ 0 h 60"/>
                  <a:gd name="T10" fmla="*/ 18 w 254"/>
                  <a:gd name="T11" fmla="*/ 14 h 60"/>
                  <a:gd name="T12" fmla="*/ 34 w 254"/>
                  <a:gd name="T13" fmla="*/ 25 h 60"/>
                  <a:gd name="T14" fmla="*/ 51 w 254"/>
                  <a:gd name="T15" fmla="*/ 34 h 60"/>
                  <a:gd name="T16" fmla="*/ 69 w 254"/>
                  <a:gd name="T17" fmla="*/ 41 h 60"/>
                  <a:gd name="T18" fmla="*/ 86 w 254"/>
                  <a:gd name="T19" fmla="*/ 47 h 60"/>
                  <a:gd name="T20" fmla="*/ 103 w 254"/>
                  <a:gd name="T21" fmla="*/ 50 h 60"/>
                  <a:gd name="T22" fmla="*/ 121 w 254"/>
                  <a:gd name="T23" fmla="*/ 51 h 60"/>
                  <a:gd name="T24" fmla="*/ 138 w 254"/>
                  <a:gd name="T25" fmla="*/ 52 h 60"/>
                  <a:gd name="T26" fmla="*/ 154 w 254"/>
                  <a:gd name="T27" fmla="*/ 52 h 60"/>
                  <a:gd name="T28" fmla="*/ 171 w 254"/>
                  <a:gd name="T29" fmla="*/ 51 h 60"/>
                  <a:gd name="T30" fmla="*/ 187 w 254"/>
                  <a:gd name="T31" fmla="*/ 49 h 60"/>
                  <a:gd name="T32" fmla="*/ 202 w 254"/>
                  <a:gd name="T33" fmla="*/ 47 h 60"/>
                  <a:gd name="T34" fmla="*/ 216 w 254"/>
                  <a:gd name="T35" fmla="*/ 44 h 60"/>
                  <a:gd name="T36" fmla="*/ 230 w 254"/>
                  <a:gd name="T37" fmla="*/ 42 h 60"/>
                  <a:gd name="T38" fmla="*/ 243 w 254"/>
                  <a:gd name="T39" fmla="*/ 39 h 60"/>
                  <a:gd name="T40" fmla="*/ 254 w 254"/>
                  <a:gd name="T41" fmla="*/ 36 h 60"/>
                  <a:gd name="T42" fmla="*/ 246 w 254"/>
                  <a:gd name="T43" fmla="*/ 42 h 60"/>
                  <a:gd name="T44" fmla="*/ 236 w 254"/>
                  <a:gd name="T45" fmla="*/ 47 h 60"/>
                  <a:gd name="T46" fmla="*/ 222 w 254"/>
                  <a:gd name="T47" fmla="*/ 51 h 60"/>
                  <a:gd name="T48" fmla="*/ 207 w 254"/>
                  <a:gd name="T49" fmla="*/ 55 h 60"/>
                  <a:gd name="T50" fmla="*/ 190 w 254"/>
                  <a:gd name="T51" fmla="*/ 58 h 60"/>
                  <a:gd name="T52" fmla="*/ 171 w 254"/>
                  <a:gd name="T53" fmla="*/ 59 h 60"/>
                  <a:gd name="T54" fmla="*/ 152 w 254"/>
                  <a:gd name="T55" fmla="*/ 60 h 60"/>
                  <a:gd name="T56" fmla="*/ 132 w 254"/>
                  <a:gd name="T57" fmla="*/ 59 h 60"/>
                  <a:gd name="T58" fmla="*/ 112 w 254"/>
                  <a:gd name="T59" fmla="*/ 58 h 60"/>
                  <a:gd name="T60" fmla="*/ 93 w 254"/>
                  <a:gd name="T61" fmla="*/ 56 h 60"/>
                  <a:gd name="T62" fmla="*/ 73 w 254"/>
                  <a:gd name="T63" fmla="*/ 52 h 60"/>
                  <a:gd name="T64" fmla="*/ 55 w 254"/>
                  <a:gd name="T65" fmla="*/ 47 h 60"/>
                  <a:gd name="T66" fmla="*/ 39 w 254"/>
                  <a:gd name="T67" fmla="*/ 40 h 60"/>
                  <a:gd name="T68" fmla="*/ 24 w 254"/>
                  <a:gd name="T69" fmla="*/ 32 h 60"/>
                  <a:gd name="T70" fmla="*/ 11 w 254"/>
                  <a:gd name="T71" fmla="*/ 22 h 60"/>
                  <a:gd name="T72" fmla="*/ 1 w 254"/>
                  <a:gd name="T73" fmla="*/ 11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254" h="60">
                    <a:moveTo>
                      <a:pt x="1" y="11"/>
                    </a:moveTo>
                    <a:lnTo>
                      <a:pt x="0" y="9"/>
                    </a:lnTo>
                    <a:lnTo>
                      <a:pt x="1" y="6"/>
                    </a:lnTo>
                    <a:lnTo>
                      <a:pt x="2" y="4"/>
                    </a:lnTo>
                    <a:lnTo>
                      <a:pt x="2" y="0"/>
                    </a:lnTo>
                    <a:lnTo>
                      <a:pt x="18" y="14"/>
                    </a:lnTo>
                    <a:lnTo>
                      <a:pt x="34" y="25"/>
                    </a:lnTo>
                    <a:lnTo>
                      <a:pt x="51" y="34"/>
                    </a:lnTo>
                    <a:lnTo>
                      <a:pt x="69" y="41"/>
                    </a:lnTo>
                    <a:lnTo>
                      <a:pt x="86" y="47"/>
                    </a:lnTo>
                    <a:lnTo>
                      <a:pt x="103" y="50"/>
                    </a:lnTo>
                    <a:lnTo>
                      <a:pt x="121" y="51"/>
                    </a:lnTo>
                    <a:lnTo>
                      <a:pt x="138" y="52"/>
                    </a:lnTo>
                    <a:lnTo>
                      <a:pt x="154" y="52"/>
                    </a:lnTo>
                    <a:lnTo>
                      <a:pt x="171" y="51"/>
                    </a:lnTo>
                    <a:lnTo>
                      <a:pt x="187" y="49"/>
                    </a:lnTo>
                    <a:lnTo>
                      <a:pt x="202" y="47"/>
                    </a:lnTo>
                    <a:lnTo>
                      <a:pt x="216" y="44"/>
                    </a:lnTo>
                    <a:lnTo>
                      <a:pt x="230" y="42"/>
                    </a:lnTo>
                    <a:lnTo>
                      <a:pt x="243" y="39"/>
                    </a:lnTo>
                    <a:lnTo>
                      <a:pt x="254" y="36"/>
                    </a:lnTo>
                    <a:lnTo>
                      <a:pt x="246" y="42"/>
                    </a:lnTo>
                    <a:lnTo>
                      <a:pt x="236" y="47"/>
                    </a:lnTo>
                    <a:lnTo>
                      <a:pt x="222" y="51"/>
                    </a:lnTo>
                    <a:lnTo>
                      <a:pt x="207" y="55"/>
                    </a:lnTo>
                    <a:lnTo>
                      <a:pt x="190" y="58"/>
                    </a:lnTo>
                    <a:lnTo>
                      <a:pt x="171" y="59"/>
                    </a:lnTo>
                    <a:lnTo>
                      <a:pt x="152" y="60"/>
                    </a:lnTo>
                    <a:lnTo>
                      <a:pt x="132" y="59"/>
                    </a:lnTo>
                    <a:lnTo>
                      <a:pt x="112" y="58"/>
                    </a:lnTo>
                    <a:lnTo>
                      <a:pt x="93" y="56"/>
                    </a:lnTo>
                    <a:lnTo>
                      <a:pt x="73" y="52"/>
                    </a:lnTo>
                    <a:lnTo>
                      <a:pt x="55" y="47"/>
                    </a:lnTo>
                    <a:lnTo>
                      <a:pt x="39" y="40"/>
                    </a:lnTo>
                    <a:lnTo>
                      <a:pt x="24" y="32"/>
                    </a:lnTo>
                    <a:lnTo>
                      <a:pt x="11" y="22"/>
                    </a:lnTo>
                    <a:lnTo>
                      <a:pt x="1" y="11"/>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7951" name="Freeform 63"/>
              <p:cNvSpPr>
                <a:spLocks/>
              </p:cNvSpPr>
              <p:nvPr/>
            </p:nvSpPr>
            <p:spPr bwMode="auto">
              <a:xfrm>
                <a:off x="569" y="125"/>
                <a:ext cx="15" cy="25"/>
              </a:xfrm>
              <a:custGeom>
                <a:avLst/>
                <a:gdLst>
                  <a:gd name="T0" fmla="*/ 0 w 31"/>
                  <a:gd name="T1" fmla="*/ 52 h 52"/>
                  <a:gd name="T2" fmla="*/ 6 w 31"/>
                  <a:gd name="T3" fmla="*/ 47 h 52"/>
                  <a:gd name="T4" fmla="*/ 12 w 31"/>
                  <a:gd name="T5" fmla="*/ 40 h 52"/>
                  <a:gd name="T6" fmla="*/ 18 w 31"/>
                  <a:gd name="T7" fmla="*/ 32 h 52"/>
                  <a:gd name="T8" fmla="*/ 24 w 31"/>
                  <a:gd name="T9" fmla="*/ 23 h 52"/>
                  <a:gd name="T10" fmla="*/ 27 w 31"/>
                  <a:gd name="T11" fmla="*/ 15 h 52"/>
                  <a:gd name="T12" fmla="*/ 30 w 31"/>
                  <a:gd name="T13" fmla="*/ 8 h 52"/>
                  <a:gd name="T14" fmla="*/ 31 w 31"/>
                  <a:gd name="T15" fmla="*/ 2 h 52"/>
                  <a:gd name="T16" fmla="*/ 30 w 31"/>
                  <a:gd name="T17" fmla="*/ 0 h 52"/>
                  <a:gd name="T18" fmla="*/ 24 w 31"/>
                  <a:gd name="T19" fmla="*/ 5 h 52"/>
                  <a:gd name="T20" fmla="*/ 18 w 31"/>
                  <a:gd name="T21" fmla="*/ 18 h 52"/>
                  <a:gd name="T22" fmla="*/ 10 w 31"/>
                  <a:gd name="T23" fmla="*/ 37 h 52"/>
                  <a:gd name="T24" fmla="*/ 0 w 31"/>
                  <a:gd name="T25" fmla="*/ 52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1" h="52">
                    <a:moveTo>
                      <a:pt x="0" y="52"/>
                    </a:moveTo>
                    <a:lnTo>
                      <a:pt x="6" y="47"/>
                    </a:lnTo>
                    <a:lnTo>
                      <a:pt x="12" y="40"/>
                    </a:lnTo>
                    <a:lnTo>
                      <a:pt x="18" y="32"/>
                    </a:lnTo>
                    <a:lnTo>
                      <a:pt x="24" y="23"/>
                    </a:lnTo>
                    <a:lnTo>
                      <a:pt x="27" y="15"/>
                    </a:lnTo>
                    <a:lnTo>
                      <a:pt x="30" y="8"/>
                    </a:lnTo>
                    <a:lnTo>
                      <a:pt x="31" y="2"/>
                    </a:lnTo>
                    <a:lnTo>
                      <a:pt x="30" y="0"/>
                    </a:lnTo>
                    <a:lnTo>
                      <a:pt x="24" y="5"/>
                    </a:lnTo>
                    <a:lnTo>
                      <a:pt x="18" y="18"/>
                    </a:lnTo>
                    <a:lnTo>
                      <a:pt x="10" y="37"/>
                    </a:lnTo>
                    <a:lnTo>
                      <a:pt x="0" y="52"/>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7952" name="Freeform 64"/>
              <p:cNvSpPr>
                <a:spLocks/>
              </p:cNvSpPr>
              <p:nvPr/>
            </p:nvSpPr>
            <p:spPr bwMode="auto">
              <a:xfrm>
                <a:off x="557" y="121"/>
                <a:ext cx="23" cy="32"/>
              </a:xfrm>
              <a:custGeom>
                <a:avLst/>
                <a:gdLst>
                  <a:gd name="T0" fmla="*/ 46 w 46"/>
                  <a:gd name="T1" fmla="*/ 0 h 64"/>
                  <a:gd name="T2" fmla="*/ 46 w 46"/>
                  <a:gd name="T3" fmla="*/ 4 h 64"/>
                  <a:gd name="T4" fmla="*/ 45 w 46"/>
                  <a:gd name="T5" fmla="*/ 9 h 64"/>
                  <a:gd name="T6" fmla="*/ 40 w 46"/>
                  <a:gd name="T7" fmla="*/ 19 h 64"/>
                  <a:gd name="T8" fmla="*/ 34 w 46"/>
                  <a:gd name="T9" fmla="*/ 29 h 64"/>
                  <a:gd name="T10" fmla="*/ 27 w 46"/>
                  <a:gd name="T11" fmla="*/ 40 h 64"/>
                  <a:gd name="T12" fmla="*/ 19 w 46"/>
                  <a:gd name="T13" fmla="*/ 50 h 64"/>
                  <a:gd name="T14" fmla="*/ 9 w 46"/>
                  <a:gd name="T15" fmla="*/ 58 h 64"/>
                  <a:gd name="T16" fmla="*/ 0 w 46"/>
                  <a:gd name="T17" fmla="*/ 64 h 64"/>
                  <a:gd name="T18" fmla="*/ 5 w 46"/>
                  <a:gd name="T19" fmla="*/ 57 h 64"/>
                  <a:gd name="T20" fmla="*/ 11 w 46"/>
                  <a:gd name="T21" fmla="*/ 47 h 64"/>
                  <a:gd name="T22" fmla="*/ 18 w 46"/>
                  <a:gd name="T23" fmla="*/ 37 h 64"/>
                  <a:gd name="T24" fmla="*/ 25 w 46"/>
                  <a:gd name="T25" fmla="*/ 25 h 64"/>
                  <a:gd name="T26" fmla="*/ 32 w 46"/>
                  <a:gd name="T27" fmla="*/ 15 h 64"/>
                  <a:gd name="T28" fmla="*/ 38 w 46"/>
                  <a:gd name="T29" fmla="*/ 7 h 64"/>
                  <a:gd name="T30" fmla="*/ 42 w 46"/>
                  <a:gd name="T31" fmla="*/ 1 h 64"/>
                  <a:gd name="T32" fmla="*/ 46 w 46"/>
                  <a:gd name="T33" fmla="*/ 0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6" h="64">
                    <a:moveTo>
                      <a:pt x="46" y="0"/>
                    </a:moveTo>
                    <a:lnTo>
                      <a:pt x="46" y="4"/>
                    </a:lnTo>
                    <a:lnTo>
                      <a:pt x="45" y="9"/>
                    </a:lnTo>
                    <a:lnTo>
                      <a:pt x="40" y="19"/>
                    </a:lnTo>
                    <a:lnTo>
                      <a:pt x="34" y="29"/>
                    </a:lnTo>
                    <a:lnTo>
                      <a:pt x="27" y="40"/>
                    </a:lnTo>
                    <a:lnTo>
                      <a:pt x="19" y="50"/>
                    </a:lnTo>
                    <a:lnTo>
                      <a:pt x="9" y="58"/>
                    </a:lnTo>
                    <a:lnTo>
                      <a:pt x="0" y="64"/>
                    </a:lnTo>
                    <a:lnTo>
                      <a:pt x="5" y="57"/>
                    </a:lnTo>
                    <a:lnTo>
                      <a:pt x="11" y="47"/>
                    </a:lnTo>
                    <a:lnTo>
                      <a:pt x="18" y="37"/>
                    </a:lnTo>
                    <a:lnTo>
                      <a:pt x="25" y="25"/>
                    </a:lnTo>
                    <a:lnTo>
                      <a:pt x="32" y="15"/>
                    </a:lnTo>
                    <a:lnTo>
                      <a:pt x="38" y="7"/>
                    </a:lnTo>
                    <a:lnTo>
                      <a:pt x="42" y="1"/>
                    </a:lnTo>
                    <a:lnTo>
                      <a:pt x="46" y="0"/>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7953" name="Freeform 65"/>
              <p:cNvSpPr>
                <a:spLocks/>
              </p:cNvSpPr>
              <p:nvPr/>
            </p:nvSpPr>
            <p:spPr bwMode="auto">
              <a:xfrm>
                <a:off x="534" y="118"/>
                <a:ext cx="30" cy="37"/>
              </a:xfrm>
              <a:custGeom>
                <a:avLst/>
                <a:gdLst>
                  <a:gd name="T0" fmla="*/ 58 w 59"/>
                  <a:gd name="T1" fmla="*/ 0 h 74"/>
                  <a:gd name="T2" fmla="*/ 59 w 59"/>
                  <a:gd name="T3" fmla="*/ 4 h 74"/>
                  <a:gd name="T4" fmla="*/ 56 w 59"/>
                  <a:gd name="T5" fmla="*/ 12 h 74"/>
                  <a:gd name="T6" fmla="*/ 50 w 59"/>
                  <a:gd name="T7" fmla="*/ 22 h 74"/>
                  <a:gd name="T8" fmla="*/ 41 w 59"/>
                  <a:gd name="T9" fmla="*/ 35 h 74"/>
                  <a:gd name="T10" fmla="*/ 32 w 59"/>
                  <a:gd name="T11" fmla="*/ 48 h 74"/>
                  <a:gd name="T12" fmla="*/ 20 w 59"/>
                  <a:gd name="T13" fmla="*/ 59 h 74"/>
                  <a:gd name="T14" fmla="*/ 10 w 59"/>
                  <a:gd name="T15" fmla="*/ 68 h 74"/>
                  <a:gd name="T16" fmla="*/ 0 w 59"/>
                  <a:gd name="T17" fmla="*/ 74 h 74"/>
                  <a:gd name="T18" fmla="*/ 4 w 59"/>
                  <a:gd name="T19" fmla="*/ 68 h 74"/>
                  <a:gd name="T20" fmla="*/ 11 w 59"/>
                  <a:gd name="T21" fmla="*/ 58 h 74"/>
                  <a:gd name="T22" fmla="*/ 19 w 59"/>
                  <a:gd name="T23" fmla="*/ 46 h 74"/>
                  <a:gd name="T24" fmla="*/ 30 w 59"/>
                  <a:gd name="T25" fmla="*/ 33 h 74"/>
                  <a:gd name="T26" fmla="*/ 39 w 59"/>
                  <a:gd name="T27" fmla="*/ 20 h 74"/>
                  <a:gd name="T28" fmla="*/ 47 w 59"/>
                  <a:gd name="T29" fmla="*/ 8 h 74"/>
                  <a:gd name="T30" fmla="*/ 54 w 59"/>
                  <a:gd name="T31" fmla="*/ 1 h 74"/>
                  <a:gd name="T32" fmla="*/ 58 w 59"/>
                  <a:gd name="T33" fmla="*/ 0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9" h="74">
                    <a:moveTo>
                      <a:pt x="58" y="0"/>
                    </a:moveTo>
                    <a:lnTo>
                      <a:pt x="59" y="4"/>
                    </a:lnTo>
                    <a:lnTo>
                      <a:pt x="56" y="12"/>
                    </a:lnTo>
                    <a:lnTo>
                      <a:pt x="50" y="22"/>
                    </a:lnTo>
                    <a:lnTo>
                      <a:pt x="41" y="35"/>
                    </a:lnTo>
                    <a:lnTo>
                      <a:pt x="32" y="48"/>
                    </a:lnTo>
                    <a:lnTo>
                      <a:pt x="20" y="59"/>
                    </a:lnTo>
                    <a:lnTo>
                      <a:pt x="10" y="68"/>
                    </a:lnTo>
                    <a:lnTo>
                      <a:pt x="0" y="74"/>
                    </a:lnTo>
                    <a:lnTo>
                      <a:pt x="4" y="68"/>
                    </a:lnTo>
                    <a:lnTo>
                      <a:pt x="11" y="58"/>
                    </a:lnTo>
                    <a:lnTo>
                      <a:pt x="19" y="46"/>
                    </a:lnTo>
                    <a:lnTo>
                      <a:pt x="30" y="33"/>
                    </a:lnTo>
                    <a:lnTo>
                      <a:pt x="39" y="20"/>
                    </a:lnTo>
                    <a:lnTo>
                      <a:pt x="47" y="8"/>
                    </a:lnTo>
                    <a:lnTo>
                      <a:pt x="54" y="1"/>
                    </a:lnTo>
                    <a:lnTo>
                      <a:pt x="58" y="0"/>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7954" name="Freeform 66"/>
              <p:cNvSpPr>
                <a:spLocks/>
              </p:cNvSpPr>
              <p:nvPr/>
            </p:nvSpPr>
            <p:spPr bwMode="auto">
              <a:xfrm>
                <a:off x="511" y="114"/>
                <a:ext cx="27" cy="40"/>
              </a:xfrm>
              <a:custGeom>
                <a:avLst/>
                <a:gdLst>
                  <a:gd name="T0" fmla="*/ 52 w 54"/>
                  <a:gd name="T1" fmla="*/ 0 h 81"/>
                  <a:gd name="T2" fmla="*/ 54 w 54"/>
                  <a:gd name="T3" fmla="*/ 5 h 81"/>
                  <a:gd name="T4" fmla="*/ 51 w 54"/>
                  <a:gd name="T5" fmla="*/ 14 h 81"/>
                  <a:gd name="T6" fmla="*/ 46 w 54"/>
                  <a:gd name="T7" fmla="*/ 25 h 81"/>
                  <a:gd name="T8" fmla="*/ 38 w 54"/>
                  <a:gd name="T9" fmla="*/ 39 h 81"/>
                  <a:gd name="T10" fmla="*/ 28 w 54"/>
                  <a:gd name="T11" fmla="*/ 53 h 81"/>
                  <a:gd name="T12" fmla="*/ 19 w 54"/>
                  <a:gd name="T13" fmla="*/ 66 h 81"/>
                  <a:gd name="T14" fmla="*/ 9 w 54"/>
                  <a:gd name="T15" fmla="*/ 75 h 81"/>
                  <a:gd name="T16" fmla="*/ 0 w 54"/>
                  <a:gd name="T17" fmla="*/ 81 h 81"/>
                  <a:gd name="T18" fmla="*/ 3 w 54"/>
                  <a:gd name="T19" fmla="*/ 75 h 81"/>
                  <a:gd name="T20" fmla="*/ 9 w 54"/>
                  <a:gd name="T21" fmla="*/ 64 h 81"/>
                  <a:gd name="T22" fmla="*/ 17 w 54"/>
                  <a:gd name="T23" fmla="*/ 51 h 81"/>
                  <a:gd name="T24" fmla="*/ 25 w 54"/>
                  <a:gd name="T25" fmla="*/ 36 h 81"/>
                  <a:gd name="T26" fmla="*/ 34 w 54"/>
                  <a:gd name="T27" fmla="*/ 22 h 81"/>
                  <a:gd name="T28" fmla="*/ 42 w 54"/>
                  <a:gd name="T29" fmla="*/ 10 h 81"/>
                  <a:gd name="T30" fmla="*/ 48 w 54"/>
                  <a:gd name="T31" fmla="*/ 2 h 81"/>
                  <a:gd name="T32" fmla="*/ 52 w 54"/>
                  <a:gd name="T33" fmla="*/ 0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4" h="81">
                    <a:moveTo>
                      <a:pt x="52" y="0"/>
                    </a:moveTo>
                    <a:lnTo>
                      <a:pt x="54" y="5"/>
                    </a:lnTo>
                    <a:lnTo>
                      <a:pt x="51" y="14"/>
                    </a:lnTo>
                    <a:lnTo>
                      <a:pt x="46" y="25"/>
                    </a:lnTo>
                    <a:lnTo>
                      <a:pt x="38" y="39"/>
                    </a:lnTo>
                    <a:lnTo>
                      <a:pt x="28" y="53"/>
                    </a:lnTo>
                    <a:lnTo>
                      <a:pt x="19" y="66"/>
                    </a:lnTo>
                    <a:lnTo>
                      <a:pt x="9" y="75"/>
                    </a:lnTo>
                    <a:lnTo>
                      <a:pt x="0" y="81"/>
                    </a:lnTo>
                    <a:lnTo>
                      <a:pt x="3" y="75"/>
                    </a:lnTo>
                    <a:lnTo>
                      <a:pt x="9" y="64"/>
                    </a:lnTo>
                    <a:lnTo>
                      <a:pt x="17" y="51"/>
                    </a:lnTo>
                    <a:lnTo>
                      <a:pt x="25" y="36"/>
                    </a:lnTo>
                    <a:lnTo>
                      <a:pt x="34" y="22"/>
                    </a:lnTo>
                    <a:lnTo>
                      <a:pt x="42" y="10"/>
                    </a:lnTo>
                    <a:lnTo>
                      <a:pt x="48" y="2"/>
                    </a:lnTo>
                    <a:lnTo>
                      <a:pt x="52" y="0"/>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7955" name="Freeform 67"/>
              <p:cNvSpPr>
                <a:spLocks/>
              </p:cNvSpPr>
              <p:nvPr/>
            </p:nvSpPr>
            <p:spPr bwMode="auto">
              <a:xfrm>
                <a:off x="502" y="114"/>
                <a:ext cx="23" cy="36"/>
              </a:xfrm>
              <a:custGeom>
                <a:avLst/>
                <a:gdLst>
                  <a:gd name="T0" fmla="*/ 46 w 46"/>
                  <a:gd name="T1" fmla="*/ 0 h 73"/>
                  <a:gd name="T2" fmla="*/ 46 w 46"/>
                  <a:gd name="T3" fmla="*/ 4 h 73"/>
                  <a:gd name="T4" fmla="*/ 44 w 46"/>
                  <a:gd name="T5" fmla="*/ 12 h 73"/>
                  <a:gd name="T6" fmla="*/ 38 w 46"/>
                  <a:gd name="T7" fmla="*/ 22 h 73"/>
                  <a:gd name="T8" fmla="*/ 32 w 46"/>
                  <a:gd name="T9" fmla="*/ 35 h 73"/>
                  <a:gd name="T10" fmla="*/ 24 w 46"/>
                  <a:gd name="T11" fmla="*/ 49 h 73"/>
                  <a:gd name="T12" fmla="*/ 15 w 46"/>
                  <a:gd name="T13" fmla="*/ 60 h 73"/>
                  <a:gd name="T14" fmla="*/ 7 w 46"/>
                  <a:gd name="T15" fmla="*/ 68 h 73"/>
                  <a:gd name="T16" fmla="*/ 0 w 46"/>
                  <a:gd name="T17" fmla="*/ 73 h 73"/>
                  <a:gd name="T18" fmla="*/ 4 w 46"/>
                  <a:gd name="T19" fmla="*/ 66 h 73"/>
                  <a:gd name="T20" fmla="*/ 9 w 46"/>
                  <a:gd name="T21" fmla="*/ 55 h 73"/>
                  <a:gd name="T22" fmla="*/ 15 w 46"/>
                  <a:gd name="T23" fmla="*/ 43 h 73"/>
                  <a:gd name="T24" fmla="*/ 22 w 46"/>
                  <a:gd name="T25" fmla="*/ 29 h 73"/>
                  <a:gd name="T26" fmla="*/ 29 w 46"/>
                  <a:gd name="T27" fmla="*/ 17 h 73"/>
                  <a:gd name="T28" fmla="*/ 36 w 46"/>
                  <a:gd name="T29" fmla="*/ 7 h 73"/>
                  <a:gd name="T30" fmla="*/ 42 w 46"/>
                  <a:gd name="T31" fmla="*/ 1 h 73"/>
                  <a:gd name="T32" fmla="*/ 46 w 46"/>
                  <a:gd name="T33" fmla="*/ 0 h 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6" h="73">
                    <a:moveTo>
                      <a:pt x="46" y="0"/>
                    </a:moveTo>
                    <a:lnTo>
                      <a:pt x="46" y="4"/>
                    </a:lnTo>
                    <a:lnTo>
                      <a:pt x="44" y="12"/>
                    </a:lnTo>
                    <a:lnTo>
                      <a:pt x="38" y="22"/>
                    </a:lnTo>
                    <a:lnTo>
                      <a:pt x="32" y="35"/>
                    </a:lnTo>
                    <a:lnTo>
                      <a:pt x="24" y="49"/>
                    </a:lnTo>
                    <a:lnTo>
                      <a:pt x="15" y="60"/>
                    </a:lnTo>
                    <a:lnTo>
                      <a:pt x="7" y="68"/>
                    </a:lnTo>
                    <a:lnTo>
                      <a:pt x="0" y="73"/>
                    </a:lnTo>
                    <a:lnTo>
                      <a:pt x="4" y="66"/>
                    </a:lnTo>
                    <a:lnTo>
                      <a:pt x="9" y="55"/>
                    </a:lnTo>
                    <a:lnTo>
                      <a:pt x="15" y="43"/>
                    </a:lnTo>
                    <a:lnTo>
                      <a:pt x="22" y="29"/>
                    </a:lnTo>
                    <a:lnTo>
                      <a:pt x="29" y="17"/>
                    </a:lnTo>
                    <a:lnTo>
                      <a:pt x="36" y="7"/>
                    </a:lnTo>
                    <a:lnTo>
                      <a:pt x="42" y="1"/>
                    </a:lnTo>
                    <a:lnTo>
                      <a:pt x="46" y="0"/>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7956" name="Freeform 68"/>
              <p:cNvSpPr>
                <a:spLocks/>
              </p:cNvSpPr>
              <p:nvPr/>
            </p:nvSpPr>
            <p:spPr bwMode="auto">
              <a:xfrm>
                <a:off x="483" y="115"/>
                <a:ext cx="20" cy="31"/>
              </a:xfrm>
              <a:custGeom>
                <a:avLst/>
                <a:gdLst>
                  <a:gd name="T0" fmla="*/ 38 w 39"/>
                  <a:gd name="T1" fmla="*/ 0 h 61"/>
                  <a:gd name="T2" fmla="*/ 39 w 39"/>
                  <a:gd name="T3" fmla="*/ 3 h 61"/>
                  <a:gd name="T4" fmla="*/ 38 w 39"/>
                  <a:gd name="T5" fmla="*/ 10 h 61"/>
                  <a:gd name="T6" fmla="*/ 36 w 39"/>
                  <a:gd name="T7" fmla="*/ 19 h 61"/>
                  <a:gd name="T8" fmla="*/ 31 w 39"/>
                  <a:gd name="T9" fmla="*/ 28 h 61"/>
                  <a:gd name="T10" fmla="*/ 26 w 39"/>
                  <a:gd name="T11" fmla="*/ 39 h 61"/>
                  <a:gd name="T12" fmla="*/ 18 w 39"/>
                  <a:gd name="T13" fmla="*/ 48 h 61"/>
                  <a:gd name="T14" fmla="*/ 9 w 39"/>
                  <a:gd name="T15" fmla="*/ 56 h 61"/>
                  <a:gd name="T16" fmla="*/ 0 w 39"/>
                  <a:gd name="T17" fmla="*/ 61 h 61"/>
                  <a:gd name="T18" fmla="*/ 5 w 39"/>
                  <a:gd name="T19" fmla="*/ 55 h 61"/>
                  <a:gd name="T20" fmla="*/ 9 w 39"/>
                  <a:gd name="T21" fmla="*/ 46 h 61"/>
                  <a:gd name="T22" fmla="*/ 15 w 39"/>
                  <a:gd name="T23" fmla="*/ 35 h 61"/>
                  <a:gd name="T24" fmla="*/ 21 w 39"/>
                  <a:gd name="T25" fmla="*/ 25 h 61"/>
                  <a:gd name="T26" fmla="*/ 26 w 39"/>
                  <a:gd name="T27" fmla="*/ 15 h 61"/>
                  <a:gd name="T28" fmla="*/ 31 w 39"/>
                  <a:gd name="T29" fmla="*/ 6 h 61"/>
                  <a:gd name="T30" fmla="*/ 35 w 39"/>
                  <a:gd name="T31" fmla="*/ 1 h 61"/>
                  <a:gd name="T32" fmla="*/ 38 w 39"/>
                  <a:gd name="T33" fmla="*/ 0 h 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9" h="61">
                    <a:moveTo>
                      <a:pt x="38" y="0"/>
                    </a:moveTo>
                    <a:lnTo>
                      <a:pt x="39" y="3"/>
                    </a:lnTo>
                    <a:lnTo>
                      <a:pt x="38" y="10"/>
                    </a:lnTo>
                    <a:lnTo>
                      <a:pt x="36" y="19"/>
                    </a:lnTo>
                    <a:lnTo>
                      <a:pt x="31" y="28"/>
                    </a:lnTo>
                    <a:lnTo>
                      <a:pt x="26" y="39"/>
                    </a:lnTo>
                    <a:lnTo>
                      <a:pt x="18" y="48"/>
                    </a:lnTo>
                    <a:lnTo>
                      <a:pt x="9" y="56"/>
                    </a:lnTo>
                    <a:lnTo>
                      <a:pt x="0" y="61"/>
                    </a:lnTo>
                    <a:lnTo>
                      <a:pt x="5" y="55"/>
                    </a:lnTo>
                    <a:lnTo>
                      <a:pt x="9" y="46"/>
                    </a:lnTo>
                    <a:lnTo>
                      <a:pt x="15" y="35"/>
                    </a:lnTo>
                    <a:lnTo>
                      <a:pt x="21" y="25"/>
                    </a:lnTo>
                    <a:lnTo>
                      <a:pt x="26" y="15"/>
                    </a:lnTo>
                    <a:lnTo>
                      <a:pt x="31" y="6"/>
                    </a:lnTo>
                    <a:lnTo>
                      <a:pt x="35" y="1"/>
                    </a:lnTo>
                    <a:lnTo>
                      <a:pt x="38" y="0"/>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7957" name="Freeform 69"/>
              <p:cNvSpPr>
                <a:spLocks/>
              </p:cNvSpPr>
              <p:nvPr/>
            </p:nvSpPr>
            <p:spPr bwMode="auto">
              <a:xfrm>
                <a:off x="467" y="112"/>
                <a:ext cx="5" cy="18"/>
              </a:xfrm>
              <a:custGeom>
                <a:avLst/>
                <a:gdLst>
                  <a:gd name="T0" fmla="*/ 6 w 10"/>
                  <a:gd name="T1" fmla="*/ 0 h 35"/>
                  <a:gd name="T2" fmla="*/ 9 w 10"/>
                  <a:gd name="T3" fmla="*/ 5 h 35"/>
                  <a:gd name="T4" fmla="*/ 10 w 10"/>
                  <a:gd name="T5" fmla="*/ 17 h 35"/>
                  <a:gd name="T6" fmla="*/ 7 w 10"/>
                  <a:gd name="T7" fmla="*/ 28 h 35"/>
                  <a:gd name="T8" fmla="*/ 0 w 10"/>
                  <a:gd name="T9" fmla="*/ 35 h 35"/>
                  <a:gd name="T10" fmla="*/ 3 w 10"/>
                  <a:gd name="T11" fmla="*/ 25 h 35"/>
                  <a:gd name="T12" fmla="*/ 3 w 10"/>
                  <a:gd name="T13" fmla="*/ 12 h 35"/>
                  <a:gd name="T14" fmla="*/ 2 w 10"/>
                  <a:gd name="T15" fmla="*/ 2 h 35"/>
                  <a:gd name="T16" fmla="*/ 6 w 10"/>
                  <a:gd name="T17" fmla="*/ 0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 h="35">
                    <a:moveTo>
                      <a:pt x="6" y="0"/>
                    </a:moveTo>
                    <a:lnTo>
                      <a:pt x="9" y="5"/>
                    </a:lnTo>
                    <a:lnTo>
                      <a:pt x="10" y="17"/>
                    </a:lnTo>
                    <a:lnTo>
                      <a:pt x="7" y="28"/>
                    </a:lnTo>
                    <a:lnTo>
                      <a:pt x="0" y="35"/>
                    </a:lnTo>
                    <a:lnTo>
                      <a:pt x="3" y="25"/>
                    </a:lnTo>
                    <a:lnTo>
                      <a:pt x="3" y="12"/>
                    </a:lnTo>
                    <a:lnTo>
                      <a:pt x="2" y="2"/>
                    </a:lnTo>
                    <a:lnTo>
                      <a:pt x="6" y="0"/>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7958" name="Freeform 70"/>
              <p:cNvSpPr>
                <a:spLocks/>
              </p:cNvSpPr>
              <p:nvPr/>
            </p:nvSpPr>
            <p:spPr bwMode="auto">
              <a:xfrm>
                <a:off x="544" y="120"/>
                <a:ext cx="27" cy="34"/>
              </a:xfrm>
              <a:custGeom>
                <a:avLst/>
                <a:gdLst>
                  <a:gd name="T0" fmla="*/ 52 w 53"/>
                  <a:gd name="T1" fmla="*/ 0 h 68"/>
                  <a:gd name="T2" fmla="*/ 53 w 53"/>
                  <a:gd name="T3" fmla="*/ 3 h 68"/>
                  <a:gd name="T4" fmla="*/ 51 w 53"/>
                  <a:gd name="T5" fmla="*/ 11 h 68"/>
                  <a:gd name="T6" fmla="*/ 46 w 53"/>
                  <a:gd name="T7" fmla="*/ 21 h 68"/>
                  <a:gd name="T8" fmla="*/ 39 w 53"/>
                  <a:gd name="T9" fmla="*/ 32 h 68"/>
                  <a:gd name="T10" fmla="*/ 30 w 53"/>
                  <a:gd name="T11" fmla="*/ 43 h 68"/>
                  <a:gd name="T12" fmla="*/ 21 w 53"/>
                  <a:gd name="T13" fmla="*/ 54 h 68"/>
                  <a:gd name="T14" fmla="*/ 11 w 53"/>
                  <a:gd name="T15" fmla="*/ 62 h 68"/>
                  <a:gd name="T16" fmla="*/ 0 w 53"/>
                  <a:gd name="T17" fmla="*/ 68 h 68"/>
                  <a:gd name="T18" fmla="*/ 5 w 53"/>
                  <a:gd name="T19" fmla="*/ 62 h 68"/>
                  <a:gd name="T20" fmla="*/ 11 w 53"/>
                  <a:gd name="T21" fmla="*/ 53 h 68"/>
                  <a:gd name="T22" fmla="*/ 18 w 53"/>
                  <a:gd name="T23" fmla="*/ 41 h 68"/>
                  <a:gd name="T24" fmla="*/ 27 w 53"/>
                  <a:gd name="T25" fmla="*/ 30 h 68"/>
                  <a:gd name="T26" fmla="*/ 35 w 53"/>
                  <a:gd name="T27" fmla="*/ 18 h 68"/>
                  <a:gd name="T28" fmla="*/ 42 w 53"/>
                  <a:gd name="T29" fmla="*/ 8 h 68"/>
                  <a:gd name="T30" fmla="*/ 48 w 53"/>
                  <a:gd name="T31" fmla="*/ 1 h 68"/>
                  <a:gd name="T32" fmla="*/ 52 w 53"/>
                  <a:gd name="T33" fmla="*/ 0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3" h="68">
                    <a:moveTo>
                      <a:pt x="52" y="0"/>
                    </a:moveTo>
                    <a:lnTo>
                      <a:pt x="53" y="3"/>
                    </a:lnTo>
                    <a:lnTo>
                      <a:pt x="51" y="11"/>
                    </a:lnTo>
                    <a:lnTo>
                      <a:pt x="46" y="21"/>
                    </a:lnTo>
                    <a:lnTo>
                      <a:pt x="39" y="32"/>
                    </a:lnTo>
                    <a:lnTo>
                      <a:pt x="30" y="43"/>
                    </a:lnTo>
                    <a:lnTo>
                      <a:pt x="21" y="54"/>
                    </a:lnTo>
                    <a:lnTo>
                      <a:pt x="11" y="62"/>
                    </a:lnTo>
                    <a:lnTo>
                      <a:pt x="0" y="68"/>
                    </a:lnTo>
                    <a:lnTo>
                      <a:pt x="5" y="62"/>
                    </a:lnTo>
                    <a:lnTo>
                      <a:pt x="11" y="53"/>
                    </a:lnTo>
                    <a:lnTo>
                      <a:pt x="18" y="41"/>
                    </a:lnTo>
                    <a:lnTo>
                      <a:pt x="27" y="30"/>
                    </a:lnTo>
                    <a:lnTo>
                      <a:pt x="35" y="18"/>
                    </a:lnTo>
                    <a:lnTo>
                      <a:pt x="42" y="8"/>
                    </a:lnTo>
                    <a:lnTo>
                      <a:pt x="48" y="1"/>
                    </a:lnTo>
                    <a:lnTo>
                      <a:pt x="52" y="0"/>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7959" name="Freeform 71"/>
              <p:cNvSpPr>
                <a:spLocks/>
              </p:cNvSpPr>
              <p:nvPr/>
            </p:nvSpPr>
            <p:spPr bwMode="auto">
              <a:xfrm>
                <a:off x="523" y="116"/>
                <a:ext cx="26" cy="39"/>
              </a:xfrm>
              <a:custGeom>
                <a:avLst/>
                <a:gdLst>
                  <a:gd name="T0" fmla="*/ 50 w 52"/>
                  <a:gd name="T1" fmla="*/ 0 h 78"/>
                  <a:gd name="T2" fmla="*/ 52 w 52"/>
                  <a:gd name="T3" fmla="*/ 4 h 78"/>
                  <a:gd name="T4" fmla="*/ 49 w 52"/>
                  <a:gd name="T5" fmla="*/ 14 h 78"/>
                  <a:gd name="T6" fmla="*/ 45 w 52"/>
                  <a:gd name="T7" fmla="*/ 25 h 78"/>
                  <a:gd name="T8" fmla="*/ 38 w 52"/>
                  <a:gd name="T9" fmla="*/ 39 h 78"/>
                  <a:gd name="T10" fmla="*/ 28 w 52"/>
                  <a:gd name="T11" fmla="*/ 52 h 78"/>
                  <a:gd name="T12" fmla="*/ 18 w 52"/>
                  <a:gd name="T13" fmla="*/ 64 h 78"/>
                  <a:gd name="T14" fmla="*/ 9 w 52"/>
                  <a:gd name="T15" fmla="*/ 74 h 78"/>
                  <a:gd name="T16" fmla="*/ 0 w 52"/>
                  <a:gd name="T17" fmla="*/ 78 h 78"/>
                  <a:gd name="T18" fmla="*/ 3 w 52"/>
                  <a:gd name="T19" fmla="*/ 72 h 78"/>
                  <a:gd name="T20" fmla="*/ 9 w 52"/>
                  <a:gd name="T21" fmla="*/ 62 h 78"/>
                  <a:gd name="T22" fmla="*/ 16 w 52"/>
                  <a:gd name="T23" fmla="*/ 48 h 78"/>
                  <a:gd name="T24" fmla="*/ 25 w 52"/>
                  <a:gd name="T25" fmla="*/ 34 h 78"/>
                  <a:gd name="T26" fmla="*/ 33 w 52"/>
                  <a:gd name="T27" fmla="*/ 20 h 78"/>
                  <a:gd name="T28" fmla="*/ 41 w 52"/>
                  <a:gd name="T29" fmla="*/ 9 h 78"/>
                  <a:gd name="T30" fmla="*/ 47 w 52"/>
                  <a:gd name="T31" fmla="*/ 2 h 78"/>
                  <a:gd name="T32" fmla="*/ 50 w 52"/>
                  <a:gd name="T33" fmla="*/ 0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2" h="78">
                    <a:moveTo>
                      <a:pt x="50" y="0"/>
                    </a:moveTo>
                    <a:lnTo>
                      <a:pt x="52" y="4"/>
                    </a:lnTo>
                    <a:lnTo>
                      <a:pt x="49" y="14"/>
                    </a:lnTo>
                    <a:lnTo>
                      <a:pt x="45" y="25"/>
                    </a:lnTo>
                    <a:lnTo>
                      <a:pt x="38" y="39"/>
                    </a:lnTo>
                    <a:lnTo>
                      <a:pt x="28" y="52"/>
                    </a:lnTo>
                    <a:lnTo>
                      <a:pt x="18" y="64"/>
                    </a:lnTo>
                    <a:lnTo>
                      <a:pt x="9" y="74"/>
                    </a:lnTo>
                    <a:lnTo>
                      <a:pt x="0" y="78"/>
                    </a:lnTo>
                    <a:lnTo>
                      <a:pt x="3" y="72"/>
                    </a:lnTo>
                    <a:lnTo>
                      <a:pt x="9" y="62"/>
                    </a:lnTo>
                    <a:lnTo>
                      <a:pt x="16" y="48"/>
                    </a:lnTo>
                    <a:lnTo>
                      <a:pt x="25" y="34"/>
                    </a:lnTo>
                    <a:lnTo>
                      <a:pt x="33" y="20"/>
                    </a:lnTo>
                    <a:lnTo>
                      <a:pt x="41" y="9"/>
                    </a:lnTo>
                    <a:lnTo>
                      <a:pt x="47" y="2"/>
                    </a:lnTo>
                    <a:lnTo>
                      <a:pt x="50" y="0"/>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7960" name="Freeform 72"/>
              <p:cNvSpPr>
                <a:spLocks/>
              </p:cNvSpPr>
              <p:nvPr/>
            </p:nvSpPr>
            <p:spPr bwMode="auto">
              <a:xfrm>
                <a:off x="492" y="113"/>
                <a:ext cx="19" cy="37"/>
              </a:xfrm>
              <a:custGeom>
                <a:avLst/>
                <a:gdLst>
                  <a:gd name="T0" fmla="*/ 37 w 38"/>
                  <a:gd name="T1" fmla="*/ 0 h 75"/>
                  <a:gd name="T2" fmla="*/ 38 w 38"/>
                  <a:gd name="T3" fmla="*/ 3 h 75"/>
                  <a:gd name="T4" fmla="*/ 37 w 38"/>
                  <a:gd name="T5" fmla="*/ 11 h 75"/>
                  <a:gd name="T6" fmla="*/ 34 w 38"/>
                  <a:gd name="T7" fmla="*/ 23 h 75"/>
                  <a:gd name="T8" fmla="*/ 30 w 38"/>
                  <a:gd name="T9" fmla="*/ 35 h 75"/>
                  <a:gd name="T10" fmla="*/ 24 w 38"/>
                  <a:gd name="T11" fmla="*/ 47 h 75"/>
                  <a:gd name="T12" fmla="*/ 17 w 38"/>
                  <a:gd name="T13" fmla="*/ 59 h 75"/>
                  <a:gd name="T14" fmla="*/ 9 w 38"/>
                  <a:gd name="T15" fmla="*/ 69 h 75"/>
                  <a:gd name="T16" fmla="*/ 0 w 38"/>
                  <a:gd name="T17" fmla="*/ 75 h 75"/>
                  <a:gd name="T18" fmla="*/ 3 w 38"/>
                  <a:gd name="T19" fmla="*/ 68 h 75"/>
                  <a:gd name="T20" fmla="*/ 8 w 38"/>
                  <a:gd name="T21" fmla="*/ 56 h 75"/>
                  <a:gd name="T22" fmla="*/ 12 w 38"/>
                  <a:gd name="T23" fmla="*/ 44 h 75"/>
                  <a:gd name="T24" fmla="*/ 18 w 38"/>
                  <a:gd name="T25" fmla="*/ 31 h 75"/>
                  <a:gd name="T26" fmla="*/ 24 w 38"/>
                  <a:gd name="T27" fmla="*/ 18 h 75"/>
                  <a:gd name="T28" fmla="*/ 28 w 38"/>
                  <a:gd name="T29" fmla="*/ 8 h 75"/>
                  <a:gd name="T30" fmla="*/ 33 w 38"/>
                  <a:gd name="T31" fmla="*/ 1 h 75"/>
                  <a:gd name="T32" fmla="*/ 37 w 38"/>
                  <a:gd name="T33" fmla="*/ 0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8" h="75">
                    <a:moveTo>
                      <a:pt x="37" y="0"/>
                    </a:moveTo>
                    <a:lnTo>
                      <a:pt x="38" y="3"/>
                    </a:lnTo>
                    <a:lnTo>
                      <a:pt x="37" y="11"/>
                    </a:lnTo>
                    <a:lnTo>
                      <a:pt x="34" y="23"/>
                    </a:lnTo>
                    <a:lnTo>
                      <a:pt x="30" y="35"/>
                    </a:lnTo>
                    <a:lnTo>
                      <a:pt x="24" y="47"/>
                    </a:lnTo>
                    <a:lnTo>
                      <a:pt x="17" y="59"/>
                    </a:lnTo>
                    <a:lnTo>
                      <a:pt x="9" y="69"/>
                    </a:lnTo>
                    <a:lnTo>
                      <a:pt x="0" y="75"/>
                    </a:lnTo>
                    <a:lnTo>
                      <a:pt x="3" y="68"/>
                    </a:lnTo>
                    <a:lnTo>
                      <a:pt x="8" y="56"/>
                    </a:lnTo>
                    <a:lnTo>
                      <a:pt x="12" y="44"/>
                    </a:lnTo>
                    <a:lnTo>
                      <a:pt x="18" y="31"/>
                    </a:lnTo>
                    <a:lnTo>
                      <a:pt x="24" y="18"/>
                    </a:lnTo>
                    <a:lnTo>
                      <a:pt x="28" y="8"/>
                    </a:lnTo>
                    <a:lnTo>
                      <a:pt x="33" y="1"/>
                    </a:lnTo>
                    <a:lnTo>
                      <a:pt x="37" y="0"/>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7961" name="Freeform 73"/>
              <p:cNvSpPr>
                <a:spLocks/>
              </p:cNvSpPr>
              <p:nvPr/>
            </p:nvSpPr>
            <p:spPr bwMode="auto">
              <a:xfrm>
                <a:off x="476" y="114"/>
                <a:ext cx="20" cy="28"/>
              </a:xfrm>
              <a:custGeom>
                <a:avLst/>
                <a:gdLst>
                  <a:gd name="T0" fmla="*/ 40 w 41"/>
                  <a:gd name="T1" fmla="*/ 0 h 56"/>
                  <a:gd name="T2" fmla="*/ 41 w 41"/>
                  <a:gd name="T3" fmla="*/ 4 h 56"/>
                  <a:gd name="T4" fmla="*/ 37 w 41"/>
                  <a:gd name="T5" fmla="*/ 11 h 56"/>
                  <a:gd name="T6" fmla="*/ 33 w 41"/>
                  <a:gd name="T7" fmla="*/ 20 h 56"/>
                  <a:gd name="T8" fmla="*/ 27 w 41"/>
                  <a:gd name="T9" fmla="*/ 29 h 56"/>
                  <a:gd name="T10" fmla="*/ 19 w 41"/>
                  <a:gd name="T11" fmla="*/ 39 h 56"/>
                  <a:gd name="T12" fmla="*/ 12 w 41"/>
                  <a:gd name="T13" fmla="*/ 48 h 56"/>
                  <a:gd name="T14" fmla="*/ 5 w 41"/>
                  <a:gd name="T15" fmla="*/ 53 h 56"/>
                  <a:gd name="T16" fmla="*/ 0 w 41"/>
                  <a:gd name="T17" fmla="*/ 56 h 56"/>
                  <a:gd name="T18" fmla="*/ 4 w 41"/>
                  <a:gd name="T19" fmla="*/ 50 h 56"/>
                  <a:gd name="T20" fmla="*/ 8 w 41"/>
                  <a:gd name="T21" fmla="*/ 43 h 56"/>
                  <a:gd name="T22" fmla="*/ 14 w 41"/>
                  <a:gd name="T23" fmla="*/ 34 h 56"/>
                  <a:gd name="T24" fmla="*/ 20 w 41"/>
                  <a:gd name="T25" fmla="*/ 24 h 56"/>
                  <a:gd name="T26" fmla="*/ 26 w 41"/>
                  <a:gd name="T27" fmla="*/ 15 h 56"/>
                  <a:gd name="T28" fmla="*/ 32 w 41"/>
                  <a:gd name="T29" fmla="*/ 8 h 56"/>
                  <a:gd name="T30" fmla="*/ 36 w 41"/>
                  <a:gd name="T31" fmla="*/ 3 h 56"/>
                  <a:gd name="T32" fmla="*/ 40 w 41"/>
                  <a:gd name="T33" fmla="*/ 0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1" h="56">
                    <a:moveTo>
                      <a:pt x="40" y="0"/>
                    </a:moveTo>
                    <a:lnTo>
                      <a:pt x="41" y="4"/>
                    </a:lnTo>
                    <a:lnTo>
                      <a:pt x="37" y="11"/>
                    </a:lnTo>
                    <a:lnTo>
                      <a:pt x="33" y="20"/>
                    </a:lnTo>
                    <a:lnTo>
                      <a:pt x="27" y="29"/>
                    </a:lnTo>
                    <a:lnTo>
                      <a:pt x="19" y="39"/>
                    </a:lnTo>
                    <a:lnTo>
                      <a:pt x="12" y="48"/>
                    </a:lnTo>
                    <a:lnTo>
                      <a:pt x="5" y="53"/>
                    </a:lnTo>
                    <a:lnTo>
                      <a:pt x="0" y="56"/>
                    </a:lnTo>
                    <a:lnTo>
                      <a:pt x="4" y="50"/>
                    </a:lnTo>
                    <a:lnTo>
                      <a:pt x="8" y="43"/>
                    </a:lnTo>
                    <a:lnTo>
                      <a:pt x="14" y="34"/>
                    </a:lnTo>
                    <a:lnTo>
                      <a:pt x="20" y="24"/>
                    </a:lnTo>
                    <a:lnTo>
                      <a:pt x="26" y="15"/>
                    </a:lnTo>
                    <a:lnTo>
                      <a:pt x="32" y="8"/>
                    </a:lnTo>
                    <a:lnTo>
                      <a:pt x="36" y="3"/>
                    </a:lnTo>
                    <a:lnTo>
                      <a:pt x="40" y="0"/>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7962" name="Freeform 74"/>
              <p:cNvSpPr>
                <a:spLocks/>
              </p:cNvSpPr>
              <p:nvPr/>
            </p:nvSpPr>
            <p:spPr bwMode="auto">
              <a:xfrm>
                <a:off x="473" y="118"/>
                <a:ext cx="7" cy="20"/>
              </a:xfrm>
              <a:custGeom>
                <a:avLst/>
                <a:gdLst>
                  <a:gd name="T0" fmla="*/ 12 w 14"/>
                  <a:gd name="T1" fmla="*/ 0 h 41"/>
                  <a:gd name="T2" fmla="*/ 14 w 14"/>
                  <a:gd name="T3" fmla="*/ 7 h 41"/>
                  <a:gd name="T4" fmla="*/ 12 w 14"/>
                  <a:gd name="T5" fmla="*/ 21 h 41"/>
                  <a:gd name="T6" fmla="*/ 8 w 14"/>
                  <a:gd name="T7" fmla="*/ 34 h 41"/>
                  <a:gd name="T8" fmla="*/ 0 w 14"/>
                  <a:gd name="T9" fmla="*/ 41 h 41"/>
                  <a:gd name="T10" fmla="*/ 4 w 14"/>
                  <a:gd name="T11" fmla="*/ 30 h 41"/>
                  <a:gd name="T12" fmla="*/ 6 w 14"/>
                  <a:gd name="T13" fmla="*/ 15 h 41"/>
                  <a:gd name="T14" fmla="*/ 8 w 14"/>
                  <a:gd name="T15" fmla="*/ 4 h 41"/>
                  <a:gd name="T16" fmla="*/ 12 w 14"/>
                  <a:gd name="T17" fmla="*/ 0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 h="41">
                    <a:moveTo>
                      <a:pt x="12" y="0"/>
                    </a:moveTo>
                    <a:lnTo>
                      <a:pt x="14" y="7"/>
                    </a:lnTo>
                    <a:lnTo>
                      <a:pt x="12" y="21"/>
                    </a:lnTo>
                    <a:lnTo>
                      <a:pt x="8" y="34"/>
                    </a:lnTo>
                    <a:lnTo>
                      <a:pt x="0" y="41"/>
                    </a:lnTo>
                    <a:lnTo>
                      <a:pt x="4" y="30"/>
                    </a:lnTo>
                    <a:lnTo>
                      <a:pt x="6" y="15"/>
                    </a:lnTo>
                    <a:lnTo>
                      <a:pt x="8" y="4"/>
                    </a:lnTo>
                    <a:lnTo>
                      <a:pt x="12" y="0"/>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7963" name="Freeform 75"/>
              <p:cNvSpPr>
                <a:spLocks/>
              </p:cNvSpPr>
              <p:nvPr/>
            </p:nvSpPr>
            <p:spPr bwMode="auto">
              <a:xfrm>
                <a:off x="579" y="131"/>
                <a:ext cx="16" cy="17"/>
              </a:xfrm>
              <a:custGeom>
                <a:avLst/>
                <a:gdLst>
                  <a:gd name="T0" fmla="*/ 0 w 33"/>
                  <a:gd name="T1" fmla="*/ 32 h 32"/>
                  <a:gd name="T2" fmla="*/ 6 w 33"/>
                  <a:gd name="T3" fmla="*/ 24 h 32"/>
                  <a:gd name="T4" fmla="*/ 14 w 33"/>
                  <a:gd name="T5" fmla="*/ 11 h 32"/>
                  <a:gd name="T6" fmla="*/ 23 w 33"/>
                  <a:gd name="T7" fmla="*/ 1 h 32"/>
                  <a:gd name="T8" fmla="*/ 31 w 33"/>
                  <a:gd name="T9" fmla="*/ 0 h 32"/>
                  <a:gd name="T10" fmla="*/ 33 w 33"/>
                  <a:gd name="T11" fmla="*/ 3 h 32"/>
                  <a:gd name="T12" fmla="*/ 31 w 33"/>
                  <a:gd name="T13" fmla="*/ 8 h 32"/>
                  <a:gd name="T14" fmla="*/ 27 w 33"/>
                  <a:gd name="T15" fmla="*/ 13 h 32"/>
                  <a:gd name="T16" fmla="*/ 21 w 33"/>
                  <a:gd name="T17" fmla="*/ 17 h 32"/>
                  <a:gd name="T18" fmla="*/ 15 w 33"/>
                  <a:gd name="T19" fmla="*/ 22 h 32"/>
                  <a:gd name="T20" fmla="*/ 10 w 33"/>
                  <a:gd name="T21" fmla="*/ 25 h 32"/>
                  <a:gd name="T22" fmla="*/ 4 w 33"/>
                  <a:gd name="T23" fmla="*/ 30 h 32"/>
                  <a:gd name="T24" fmla="*/ 0 w 33"/>
                  <a:gd name="T25" fmla="*/ 32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3" h="32">
                    <a:moveTo>
                      <a:pt x="0" y="32"/>
                    </a:moveTo>
                    <a:lnTo>
                      <a:pt x="6" y="24"/>
                    </a:lnTo>
                    <a:lnTo>
                      <a:pt x="14" y="11"/>
                    </a:lnTo>
                    <a:lnTo>
                      <a:pt x="23" y="1"/>
                    </a:lnTo>
                    <a:lnTo>
                      <a:pt x="31" y="0"/>
                    </a:lnTo>
                    <a:lnTo>
                      <a:pt x="33" y="3"/>
                    </a:lnTo>
                    <a:lnTo>
                      <a:pt x="31" y="8"/>
                    </a:lnTo>
                    <a:lnTo>
                      <a:pt x="27" y="13"/>
                    </a:lnTo>
                    <a:lnTo>
                      <a:pt x="21" y="17"/>
                    </a:lnTo>
                    <a:lnTo>
                      <a:pt x="15" y="22"/>
                    </a:lnTo>
                    <a:lnTo>
                      <a:pt x="10" y="25"/>
                    </a:lnTo>
                    <a:lnTo>
                      <a:pt x="4" y="30"/>
                    </a:lnTo>
                    <a:lnTo>
                      <a:pt x="0" y="32"/>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7964" name="Freeform 76"/>
              <p:cNvSpPr>
                <a:spLocks/>
              </p:cNvSpPr>
              <p:nvPr/>
            </p:nvSpPr>
            <p:spPr bwMode="auto">
              <a:xfrm>
                <a:off x="582" y="142"/>
                <a:ext cx="21" cy="5"/>
              </a:xfrm>
              <a:custGeom>
                <a:avLst/>
                <a:gdLst>
                  <a:gd name="T0" fmla="*/ 0 w 42"/>
                  <a:gd name="T1" fmla="*/ 8 h 9"/>
                  <a:gd name="T2" fmla="*/ 3 w 42"/>
                  <a:gd name="T3" fmla="*/ 8 h 9"/>
                  <a:gd name="T4" fmla="*/ 8 w 42"/>
                  <a:gd name="T5" fmla="*/ 8 h 9"/>
                  <a:gd name="T6" fmla="*/ 15 w 42"/>
                  <a:gd name="T7" fmla="*/ 8 h 9"/>
                  <a:gd name="T8" fmla="*/ 22 w 42"/>
                  <a:gd name="T9" fmla="*/ 9 h 9"/>
                  <a:gd name="T10" fmla="*/ 29 w 42"/>
                  <a:gd name="T11" fmla="*/ 9 h 9"/>
                  <a:gd name="T12" fmla="*/ 36 w 42"/>
                  <a:gd name="T13" fmla="*/ 8 h 9"/>
                  <a:gd name="T14" fmla="*/ 41 w 42"/>
                  <a:gd name="T15" fmla="*/ 6 h 9"/>
                  <a:gd name="T16" fmla="*/ 42 w 42"/>
                  <a:gd name="T17" fmla="*/ 3 h 9"/>
                  <a:gd name="T18" fmla="*/ 41 w 42"/>
                  <a:gd name="T19" fmla="*/ 1 h 9"/>
                  <a:gd name="T20" fmla="*/ 36 w 42"/>
                  <a:gd name="T21" fmla="*/ 0 h 9"/>
                  <a:gd name="T22" fmla="*/ 30 w 42"/>
                  <a:gd name="T23" fmla="*/ 0 h 9"/>
                  <a:gd name="T24" fmla="*/ 24 w 42"/>
                  <a:gd name="T25" fmla="*/ 1 h 9"/>
                  <a:gd name="T26" fmla="*/ 16 w 42"/>
                  <a:gd name="T27" fmla="*/ 3 h 9"/>
                  <a:gd name="T28" fmla="*/ 11 w 42"/>
                  <a:gd name="T29" fmla="*/ 4 h 9"/>
                  <a:gd name="T30" fmla="*/ 5 w 42"/>
                  <a:gd name="T31" fmla="*/ 7 h 9"/>
                  <a:gd name="T32" fmla="*/ 0 w 42"/>
                  <a:gd name="T33" fmla="*/ 8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2" h="9">
                    <a:moveTo>
                      <a:pt x="0" y="8"/>
                    </a:moveTo>
                    <a:lnTo>
                      <a:pt x="3" y="8"/>
                    </a:lnTo>
                    <a:lnTo>
                      <a:pt x="8" y="8"/>
                    </a:lnTo>
                    <a:lnTo>
                      <a:pt x="15" y="8"/>
                    </a:lnTo>
                    <a:lnTo>
                      <a:pt x="22" y="9"/>
                    </a:lnTo>
                    <a:lnTo>
                      <a:pt x="29" y="9"/>
                    </a:lnTo>
                    <a:lnTo>
                      <a:pt x="36" y="8"/>
                    </a:lnTo>
                    <a:lnTo>
                      <a:pt x="41" y="6"/>
                    </a:lnTo>
                    <a:lnTo>
                      <a:pt x="42" y="3"/>
                    </a:lnTo>
                    <a:lnTo>
                      <a:pt x="41" y="1"/>
                    </a:lnTo>
                    <a:lnTo>
                      <a:pt x="36" y="0"/>
                    </a:lnTo>
                    <a:lnTo>
                      <a:pt x="30" y="0"/>
                    </a:lnTo>
                    <a:lnTo>
                      <a:pt x="24" y="1"/>
                    </a:lnTo>
                    <a:lnTo>
                      <a:pt x="16" y="3"/>
                    </a:lnTo>
                    <a:lnTo>
                      <a:pt x="11" y="4"/>
                    </a:lnTo>
                    <a:lnTo>
                      <a:pt x="5" y="7"/>
                    </a:lnTo>
                    <a:lnTo>
                      <a:pt x="0" y="8"/>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7965" name="Freeform 77"/>
              <p:cNvSpPr>
                <a:spLocks/>
              </p:cNvSpPr>
              <p:nvPr/>
            </p:nvSpPr>
            <p:spPr bwMode="auto">
              <a:xfrm>
                <a:off x="578" y="147"/>
                <a:ext cx="21" cy="16"/>
              </a:xfrm>
              <a:custGeom>
                <a:avLst/>
                <a:gdLst>
                  <a:gd name="T0" fmla="*/ 0 w 42"/>
                  <a:gd name="T1" fmla="*/ 0 h 31"/>
                  <a:gd name="T2" fmla="*/ 6 w 42"/>
                  <a:gd name="T3" fmla="*/ 2 h 31"/>
                  <a:gd name="T4" fmla="*/ 13 w 42"/>
                  <a:gd name="T5" fmla="*/ 7 h 31"/>
                  <a:gd name="T6" fmla="*/ 20 w 42"/>
                  <a:gd name="T7" fmla="*/ 12 h 31"/>
                  <a:gd name="T8" fmla="*/ 28 w 42"/>
                  <a:gd name="T9" fmla="*/ 16 h 31"/>
                  <a:gd name="T10" fmla="*/ 34 w 42"/>
                  <a:gd name="T11" fmla="*/ 21 h 31"/>
                  <a:gd name="T12" fmla="*/ 39 w 42"/>
                  <a:gd name="T13" fmla="*/ 25 h 31"/>
                  <a:gd name="T14" fmla="*/ 42 w 42"/>
                  <a:gd name="T15" fmla="*/ 29 h 31"/>
                  <a:gd name="T16" fmla="*/ 41 w 42"/>
                  <a:gd name="T17" fmla="*/ 31 h 31"/>
                  <a:gd name="T18" fmla="*/ 37 w 42"/>
                  <a:gd name="T19" fmla="*/ 31 h 31"/>
                  <a:gd name="T20" fmla="*/ 32 w 42"/>
                  <a:gd name="T21" fmla="*/ 29 h 31"/>
                  <a:gd name="T22" fmla="*/ 27 w 42"/>
                  <a:gd name="T23" fmla="*/ 25 h 31"/>
                  <a:gd name="T24" fmla="*/ 21 w 42"/>
                  <a:gd name="T25" fmla="*/ 20 h 31"/>
                  <a:gd name="T26" fmla="*/ 14 w 42"/>
                  <a:gd name="T27" fmla="*/ 14 h 31"/>
                  <a:gd name="T28" fmla="*/ 8 w 42"/>
                  <a:gd name="T29" fmla="*/ 8 h 31"/>
                  <a:gd name="T30" fmla="*/ 4 w 42"/>
                  <a:gd name="T31" fmla="*/ 3 h 31"/>
                  <a:gd name="T32" fmla="*/ 0 w 42"/>
                  <a:gd name="T33" fmla="*/ 0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2" h="31">
                    <a:moveTo>
                      <a:pt x="0" y="0"/>
                    </a:moveTo>
                    <a:lnTo>
                      <a:pt x="6" y="2"/>
                    </a:lnTo>
                    <a:lnTo>
                      <a:pt x="13" y="7"/>
                    </a:lnTo>
                    <a:lnTo>
                      <a:pt x="20" y="12"/>
                    </a:lnTo>
                    <a:lnTo>
                      <a:pt x="28" y="16"/>
                    </a:lnTo>
                    <a:lnTo>
                      <a:pt x="34" y="21"/>
                    </a:lnTo>
                    <a:lnTo>
                      <a:pt x="39" y="25"/>
                    </a:lnTo>
                    <a:lnTo>
                      <a:pt x="42" y="29"/>
                    </a:lnTo>
                    <a:lnTo>
                      <a:pt x="41" y="31"/>
                    </a:lnTo>
                    <a:lnTo>
                      <a:pt x="37" y="31"/>
                    </a:lnTo>
                    <a:lnTo>
                      <a:pt x="32" y="29"/>
                    </a:lnTo>
                    <a:lnTo>
                      <a:pt x="27" y="25"/>
                    </a:lnTo>
                    <a:lnTo>
                      <a:pt x="21" y="20"/>
                    </a:lnTo>
                    <a:lnTo>
                      <a:pt x="14" y="14"/>
                    </a:lnTo>
                    <a:lnTo>
                      <a:pt x="8" y="8"/>
                    </a:lnTo>
                    <a:lnTo>
                      <a:pt x="4" y="3"/>
                    </a:lnTo>
                    <a:lnTo>
                      <a:pt x="0" y="0"/>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7966" name="Freeform 78"/>
              <p:cNvSpPr>
                <a:spLocks/>
              </p:cNvSpPr>
              <p:nvPr/>
            </p:nvSpPr>
            <p:spPr bwMode="auto">
              <a:xfrm>
                <a:off x="474" y="141"/>
                <a:ext cx="5" cy="26"/>
              </a:xfrm>
              <a:custGeom>
                <a:avLst/>
                <a:gdLst>
                  <a:gd name="T0" fmla="*/ 6 w 10"/>
                  <a:gd name="T1" fmla="*/ 0 h 52"/>
                  <a:gd name="T2" fmla="*/ 8 w 10"/>
                  <a:gd name="T3" fmla="*/ 14 h 52"/>
                  <a:gd name="T4" fmla="*/ 10 w 10"/>
                  <a:gd name="T5" fmla="*/ 30 h 52"/>
                  <a:gd name="T6" fmla="*/ 10 w 10"/>
                  <a:gd name="T7" fmla="*/ 45 h 52"/>
                  <a:gd name="T8" fmla="*/ 4 w 10"/>
                  <a:gd name="T9" fmla="*/ 52 h 52"/>
                  <a:gd name="T10" fmla="*/ 0 w 10"/>
                  <a:gd name="T11" fmla="*/ 46 h 52"/>
                  <a:gd name="T12" fmla="*/ 1 w 10"/>
                  <a:gd name="T13" fmla="*/ 31 h 52"/>
                  <a:gd name="T14" fmla="*/ 3 w 10"/>
                  <a:gd name="T15" fmla="*/ 14 h 52"/>
                  <a:gd name="T16" fmla="*/ 6 w 10"/>
                  <a:gd name="T17" fmla="*/ 0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 h="52">
                    <a:moveTo>
                      <a:pt x="6" y="0"/>
                    </a:moveTo>
                    <a:lnTo>
                      <a:pt x="8" y="14"/>
                    </a:lnTo>
                    <a:lnTo>
                      <a:pt x="10" y="30"/>
                    </a:lnTo>
                    <a:lnTo>
                      <a:pt x="10" y="45"/>
                    </a:lnTo>
                    <a:lnTo>
                      <a:pt x="4" y="52"/>
                    </a:lnTo>
                    <a:lnTo>
                      <a:pt x="0" y="46"/>
                    </a:lnTo>
                    <a:lnTo>
                      <a:pt x="1" y="31"/>
                    </a:lnTo>
                    <a:lnTo>
                      <a:pt x="3" y="14"/>
                    </a:lnTo>
                    <a:lnTo>
                      <a:pt x="6" y="0"/>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7967" name="Freeform 79"/>
              <p:cNvSpPr>
                <a:spLocks/>
              </p:cNvSpPr>
              <p:nvPr/>
            </p:nvSpPr>
            <p:spPr bwMode="auto">
              <a:xfrm>
                <a:off x="462" y="137"/>
                <a:ext cx="10" cy="25"/>
              </a:xfrm>
              <a:custGeom>
                <a:avLst/>
                <a:gdLst>
                  <a:gd name="T0" fmla="*/ 19 w 19"/>
                  <a:gd name="T1" fmla="*/ 0 h 51"/>
                  <a:gd name="T2" fmla="*/ 18 w 19"/>
                  <a:gd name="T3" fmla="*/ 12 h 51"/>
                  <a:gd name="T4" fmla="*/ 15 w 19"/>
                  <a:gd name="T5" fmla="*/ 29 h 51"/>
                  <a:gd name="T6" fmla="*/ 10 w 19"/>
                  <a:gd name="T7" fmla="*/ 44 h 51"/>
                  <a:gd name="T8" fmla="*/ 2 w 19"/>
                  <a:gd name="T9" fmla="*/ 51 h 51"/>
                  <a:gd name="T10" fmla="*/ 0 w 19"/>
                  <a:gd name="T11" fmla="*/ 44 h 51"/>
                  <a:gd name="T12" fmla="*/ 6 w 19"/>
                  <a:gd name="T13" fmla="*/ 29 h 51"/>
                  <a:gd name="T14" fmla="*/ 14 w 19"/>
                  <a:gd name="T15" fmla="*/ 12 h 51"/>
                  <a:gd name="T16" fmla="*/ 19 w 19"/>
                  <a:gd name="T17" fmla="*/ 0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 h="51">
                    <a:moveTo>
                      <a:pt x="19" y="0"/>
                    </a:moveTo>
                    <a:lnTo>
                      <a:pt x="18" y="12"/>
                    </a:lnTo>
                    <a:lnTo>
                      <a:pt x="15" y="29"/>
                    </a:lnTo>
                    <a:lnTo>
                      <a:pt x="10" y="44"/>
                    </a:lnTo>
                    <a:lnTo>
                      <a:pt x="2" y="51"/>
                    </a:lnTo>
                    <a:lnTo>
                      <a:pt x="0" y="44"/>
                    </a:lnTo>
                    <a:lnTo>
                      <a:pt x="6" y="29"/>
                    </a:lnTo>
                    <a:lnTo>
                      <a:pt x="14" y="12"/>
                    </a:lnTo>
                    <a:lnTo>
                      <a:pt x="19" y="0"/>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7968" name="Freeform 80"/>
              <p:cNvSpPr>
                <a:spLocks/>
              </p:cNvSpPr>
              <p:nvPr/>
            </p:nvSpPr>
            <p:spPr bwMode="auto">
              <a:xfrm>
                <a:off x="484" y="142"/>
                <a:ext cx="5" cy="24"/>
              </a:xfrm>
              <a:custGeom>
                <a:avLst/>
                <a:gdLst>
                  <a:gd name="T0" fmla="*/ 2 w 10"/>
                  <a:gd name="T1" fmla="*/ 0 h 48"/>
                  <a:gd name="T2" fmla="*/ 6 w 10"/>
                  <a:gd name="T3" fmla="*/ 7 h 48"/>
                  <a:gd name="T4" fmla="*/ 10 w 10"/>
                  <a:gd name="T5" fmla="*/ 22 h 48"/>
                  <a:gd name="T6" fmla="*/ 10 w 10"/>
                  <a:gd name="T7" fmla="*/ 38 h 48"/>
                  <a:gd name="T8" fmla="*/ 4 w 10"/>
                  <a:gd name="T9" fmla="*/ 48 h 48"/>
                  <a:gd name="T10" fmla="*/ 0 w 10"/>
                  <a:gd name="T11" fmla="*/ 45 h 48"/>
                  <a:gd name="T12" fmla="*/ 0 w 10"/>
                  <a:gd name="T13" fmla="*/ 31 h 48"/>
                  <a:gd name="T14" fmla="*/ 2 w 10"/>
                  <a:gd name="T15" fmla="*/ 13 h 48"/>
                  <a:gd name="T16" fmla="*/ 2 w 10"/>
                  <a:gd name="T17" fmla="*/ 0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 h="48">
                    <a:moveTo>
                      <a:pt x="2" y="0"/>
                    </a:moveTo>
                    <a:lnTo>
                      <a:pt x="6" y="7"/>
                    </a:lnTo>
                    <a:lnTo>
                      <a:pt x="10" y="22"/>
                    </a:lnTo>
                    <a:lnTo>
                      <a:pt x="10" y="38"/>
                    </a:lnTo>
                    <a:lnTo>
                      <a:pt x="4" y="48"/>
                    </a:lnTo>
                    <a:lnTo>
                      <a:pt x="0" y="45"/>
                    </a:lnTo>
                    <a:lnTo>
                      <a:pt x="0" y="31"/>
                    </a:lnTo>
                    <a:lnTo>
                      <a:pt x="2" y="13"/>
                    </a:lnTo>
                    <a:lnTo>
                      <a:pt x="2" y="0"/>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7969" name="Freeform 81"/>
              <p:cNvSpPr>
                <a:spLocks/>
              </p:cNvSpPr>
              <p:nvPr/>
            </p:nvSpPr>
            <p:spPr bwMode="auto">
              <a:xfrm>
                <a:off x="493" y="146"/>
                <a:ext cx="6" cy="26"/>
              </a:xfrm>
              <a:custGeom>
                <a:avLst/>
                <a:gdLst>
                  <a:gd name="T0" fmla="*/ 0 w 11"/>
                  <a:gd name="T1" fmla="*/ 0 h 52"/>
                  <a:gd name="T2" fmla="*/ 5 w 11"/>
                  <a:gd name="T3" fmla="*/ 10 h 52"/>
                  <a:gd name="T4" fmla="*/ 9 w 11"/>
                  <a:gd name="T5" fmla="*/ 26 h 52"/>
                  <a:gd name="T6" fmla="*/ 11 w 11"/>
                  <a:gd name="T7" fmla="*/ 42 h 52"/>
                  <a:gd name="T8" fmla="*/ 8 w 11"/>
                  <a:gd name="T9" fmla="*/ 52 h 52"/>
                  <a:gd name="T10" fmla="*/ 5 w 11"/>
                  <a:gd name="T11" fmla="*/ 48 h 52"/>
                  <a:gd name="T12" fmla="*/ 2 w 11"/>
                  <a:gd name="T13" fmla="*/ 34 h 52"/>
                  <a:gd name="T14" fmla="*/ 2 w 11"/>
                  <a:gd name="T15" fmla="*/ 16 h 52"/>
                  <a:gd name="T16" fmla="*/ 0 w 11"/>
                  <a:gd name="T17" fmla="*/ 0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 h="52">
                    <a:moveTo>
                      <a:pt x="0" y="0"/>
                    </a:moveTo>
                    <a:lnTo>
                      <a:pt x="5" y="10"/>
                    </a:lnTo>
                    <a:lnTo>
                      <a:pt x="9" y="26"/>
                    </a:lnTo>
                    <a:lnTo>
                      <a:pt x="11" y="42"/>
                    </a:lnTo>
                    <a:lnTo>
                      <a:pt x="8" y="52"/>
                    </a:lnTo>
                    <a:lnTo>
                      <a:pt x="5" y="48"/>
                    </a:lnTo>
                    <a:lnTo>
                      <a:pt x="2" y="34"/>
                    </a:lnTo>
                    <a:lnTo>
                      <a:pt x="2" y="16"/>
                    </a:lnTo>
                    <a:lnTo>
                      <a:pt x="0" y="0"/>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7970" name="Freeform 82"/>
              <p:cNvSpPr>
                <a:spLocks/>
              </p:cNvSpPr>
              <p:nvPr/>
            </p:nvSpPr>
            <p:spPr bwMode="auto">
              <a:xfrm>
                <a:off x="503" y="150"/>
                <a:ext cx="7" cy="26"/>
              </a:xfrm>
              <a:custGeom>
                <a:avLst/>
                <a:gdLst>
                  <a:gd name="T0" fmla="*/ 0 w 14"/>
                  <a:gd name="T1" fmla="*/ 0 h 52"/>
                  <a:gd name="T2" fmla="*/ 5 w 14"/>
                  <a:gd name="T3" fmla="*/ 11 h 52"/>
                  <a:gd name="T4" fmla="*/ 12 w 14"/>
                  <a:gd name="T5" fmla="*/ 29 h 52"/>
                  <a:gd name="T6" fmla="*/ 14 w 14"/>
                  <a:gd name="T7" fmla="*/ 45 h 52"/>
                  <a:gd name="T8" fmla="*/ 12 w 14"/>
                  <a:gd name="T9" fmla="*/ 52 h 52"/>
                  <a:gd name="T10" fmla="*/ 6 w 14"/>
                  <a:gd name="T11" fmla="*/ 46 h 52"/>
                  <a:gd name="T12" fmla="*/ 4 w 14"/>
                  <a:gd name="T13" fmla="*/ 31 h 52"/>
                  <a:gd name="T14" fmla="*/ 3 w 14"/>
                  <a:gd name="T15" fmla="*/ 15 h 52"/>
                  <a:gd name="T16" fmla="*/ 0 w 14"/>
                  <a:gd name="T17" fmla="*/ 0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 h="52">
                    <a:moveTo>
                      <a:pt x="0" y="0"/>
                    </a:moveTo>
                    <a:lnTo>
                      <a:pt x="5" y="11"/>
                    </a:lnTo>
                    <a:lnTo>
                      <a:pt x="12" y="29"/>
                    </a:lnTo>
                    <a:lnTo>
                      <a:pt x="14" y="45"/>
                    </a:lnTo>
                    <a:lnTo>
                      <a:pt x="12" y="52"/>
                    </a:lnTo>
                    <a:lnTo>
                      <a:pt x="6" y="46"/>
                    </a:lnTo>
                    <a:lnTo>
                      <a:pt x="4" y="31"/>
                    </a:lnTo>
                    <a:lnTo>
                      <a:pt x="3" y="15"/>
                    </a:lnTo>
                    <a:lnTo>
                      <a:pt x="0" y="0"/>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7971" name="Freeform 83"/>
              <p:cNvSpPr>
                <a:spLocks/>
              </p:cNvSpPr>
              <p:nvPr/>
            </p:nvSpPr>
            <p:spPr bwMode="auto">
              <a:xfrm>
                <a:off x="512" y="152"/>
                <a:ext cx="9" cy="28"/>
              </a:xfrm>
              <a:custGeom>
                <a:avLst/>
                <a:gdLst>
                  <a:gd name="T0" fmla="*/ 0 w 17"/>
                  <a:gd name="T1" fmla="*/ 0 h 58"/>
                  <a:gd name="T2" fmla="*/ 8 w 17"/>
                  <a:gd name="T3" fmla="*/ 15 h 58"/>
                  <a:gd name="T4" fmla="*/ 15 w 17"/>
                  <a:gd name="T5" fmla="*/ 34 h 58"/>
                  <a:gd name="T6" fmla="*/ 17 w 17"/>
                  <a:gd name="T7" fmla="*/ 50 h 58"/>
                  <a:gd name="T8" fmla="*/ 12 w 17"/>
                  <a:gd name="T9" fmla="*/ 58 h 58"/>
                  <a:gd name="T10" fmla="*/ 6 w 17"/>
                  <a:gd name="T11" fmla="*/ 51 h 58"/>
                  <a:gd name="T12" fmla="*/ 3 w 17"/>
                  <a:gd name="T13" fmla="*/ 34 h 58"/>
                  <a:gd name="T14" fmla="*/ 2 w 17"/>
                  <a:gd name="T15" fmla="*/ 14 h 58"/>
                  <a:gd name="T16" fmla="*/ 0 w 17"/>
                  <a:gd name="T17" fmla="*/ 0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 h="58">
                    <a:moveTo>
                      <a:pt x="0" y="0"/>
                    </a:moveTo>
                    <a:lnTo>
                      <a:pt x="8" y="15"/>
                    </a:lnTo>
                    <a:lnTo>
                      <a:pt x="15" y="34"/>
                    </a:lnTo>
                    <a:lnTo>
                      <a:pt x="17" y="50"/>
                    </a:lnTo>
                    <a:lnTo>
                      <a:pt x="12" y="58"/>
                    </a:lnTo>
                    <a:lnTo>
                      <a:pt x="6" y="51"/>
                    </a:lnTo>
                    <a:lnTo>
                      <a:pt x="3" y="34"/>
                    </a:lnTo>
                    <a:lnTo>
                      <a:pt x="2" y="14"/>
                    </a:lnTo>
                    <a:lnTo>
                      <a:pt x="0" y="0"/>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7972" name="Freeform 84"/>
              <p:cNvSpPr>
                <a:spLocks/>
              </p:cNvSpPr>
              <p:nvPr/>
            </p:nvSpPr>
            <p:spPr bwMode="auto">
              <a:xfrm>
                <a:off x="523" y="153"/>
                <a:ext cx="11" cy="31"/>
              </a:xfrm>
              <a:custGeom>
                <a:avLst/>
                <a:gdLst>
                  <a:gd name="T0" fmla="*/ 0 w 23"/>
                  <a:gd name="T1" fmla="*/ 0 h 61"/>
                  <a:gd name="T2" fmla="*/ 7 w 23"/>
                  <a:gd name="T3" fmla="*/ 14 h 61"/>
                  <a:gd name="T4" fmla="*/ 17 w 23"/>
                  <a:gd name="T5" fmla="*/ 35 h 61"/>
                  <a:gd name="T6" fmla="*/ 23 w 23"/>
                  <a:gd name="T7" fmla="*/ 54 h 61"/>
                  <a:gd name="T8" fmla="*/ 19 w 23"/>
                  <a:gd name="T9" fmla="*/ 61 h 61"/>
                  <a:gd name="T10" fmla="*/ 11 w 23"/>
                  <a:gd name="T11" fmla="*/ 52 h 61"/>
                  <a:gd name="T12" fmla="*/ 7 w 23"/>
                  <a:gd name="T13" fmla="*/ 32 h 61"/>
                  <a:gd name="T14" fmla="*/ 2 w 23"/>
                  <a:gd name="T15" fmla="*/ 12 h 61"/>
                  <a:gd name="T16" fmla="*/ 0 w 23"/>
                  <a:gd name="T17" fmla="*/ 0 h 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3" h="61">
                    <a:moveTo>
                      <a:pt x="0" y="0"/>
                    </a:moveTo>
                    <a:lnTo>
                      <a:pt x="7" y="14"/>
                    </a:lnTo>
                    <a:lnTo>
                      <a:pt x="17" y="35"/>
                    </a:lnTo>
                    <a:lnTo>
                      <a:pt x="23" y="54"/>
                    </a:lnTo>
                    <a:lnTo>
                      <a:pt x="19" y="61"/>
                    </a:lnTo>
                    <a:lnTo>
                      <a:pt x="11" y="52"/>
                    </a:lnTo>
                    <a:lnTo>
                      <a:pt x="7" y="32"/>
                    </a:lnTo>
                    <a:lnTo>
                      <a:pt x="2" y="12"/>
                    </a:lnTo>
                    <a:lnTo>
                      <a:pt x="0" y="0"/>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7973" name="Freeform 85"/>
              <p:cNvSpPr>
                <a:spLocks/>
              </p:cNvSpPr>
              <p:nvPr/>
            </p:nvSpPr>
            <p:spPr bwMode="auto">
              <a:xfrm>
                <a:off x="531" y="153"/>
                <a:ext cx="15" cy="33"/>
              </a:xfrm>
              <a:custGeom>
                <a:avLst/>
                <a:gdLst>
                  <a:gd name="T0" fmla="*/ 0 w 30"/>
                  <a:gd name="T1" fmla="*/ 0 h 66"/>
                  <a:gd name="T2" fmla="*/ 6 w 30"/>
                  <a:gd name="T3" fmla="*/ 5 h 66"/>
                  <a:gd name="T4" fmla="*/ 12 w 30"/>
                  <a:gd name="T5" fmla="*/ 15 h 66"/>
                  <a:gd name="T6" fmla="*/ 18 w 30"/>
                  <a:gd name="T7" fmla="*/ 25 h 66"/>
                  <a:gd name="T8" fmla="*/ 24 w 30"/>
                  <a:gd name="T9" fmla="*/ 36 h 66"/>
                  <a:gd name="T10" fmla="*/ 27 w 30"/>
                  <a:gd name="T11" fmla="*/ 48 h 66"/>
                  <a:gd name="T12" fmla="*/ 30 w 30"/>
                  <a:gd name="T13" fmla="*/ 57 h 66"/>
                  <a:gd name="T14" fmla="*/ 29 w 30"/>
                  <a:gd name="T15" fmla="*/ 64 h 66"/>
                  <a:gd name="T16" fmla="*/ 25 w 30"/>
                  <a:gd name="T17" fmla="*/ 66 h 66"/>
                  <a:gd name="T18" fmla="*/ 16 w 30"/>
                  <a:gd name="T19" fmla="*/ 59 h 66"/>
                  <a:gd name="T20" fmla="*/ 8 w 30"/>
                  <a:gd name="T21" fmla="*/ 40 h 66"/>
                  <a:gd name="T22" fmla="*/ 3 w 30"/>
                  <a:gd name="T23" fmla="*/ 17 h 66"/>
                  <a:gd name="T24" fmla="*/ 0 w 30"/>
                  <a:gd name="T25" fmla="*/ 0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0" h="66">
                    <a:moveTo>
                      <a:pt x="0" y="0"/>
                    </a:moveTo>
                    <a:lnTo>
                      <a:pt x="6" y="5"/>
                    </a:lnTo>
                    <a:lnTo>
                      <a:pt x="12" y="15"/>
                    </a:lnTo>
                    <a:lnTo>
                      <a:pt x="18" y="25"/>
                    </a:lnTo>
                    <a:lnTo>
                      <a:pt x="24" y="36"/>
                    </a:lnTo>
                    <a:lnTo>
                      <a:pt x="27" y="48"/>
                    </a:lnTo>
                    <a:lnTo>
                      <a:pt x="30" y="57"/>
                    </a:lnTo>
                    <a:lnTo>
                      <a:pt x="29" y="64"/>
                    </a:lnTo>
                    <a:lnTo>
                      <a:pt x="25" y="66"/>
                    </a:lnTo>
                    <a:lnTo>
                      <a:pt x="16" y="59"/>
                    </a:lnTo>
                    <a:lnTo>
                      <a:pt x="8" y="40"/>
                    </a:lnTo>
                    <a:lnTo>
                      <a:pt x="3" y="17"/>
                    </a:lnTo>
                    <a:lnTo>
                      <a:pt x="0" y="0"/>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7974" name="Freeform 86"/>
              <p:cNvSpPr>
                <a:spLocks/>
              </p:cNvSpPr>
              <p:nvPr/>
            </p:nvSpPr>
            <p:spPr bwMode="auto">
              <a:xfrm>
                <a:off x="544" y="152"/>
                <a:ext cx="23" cy="30"/>
              </a:xfrm>
              <a:custGeom>
                <a:avLst/>
                <a:gdLst>
                  <a:gd name="T0" fmla="*/ 0 w 46"/>
                  <a:gd name="T1" fmla="*/ 0 h 61"/>
                  <a:gd name="T2" fmla="*/ 7 w 46"/>
                  <a:gd name="T3" fmla="*/ 5 h 61"/>
                  <a:gd name="T4" fmla="*/ 15 w 46"/>
                  <a:gd name="T5" fmla="*/ 13 h 61"/>
                  <a:gd name="T6" fmla="*/ 24 w 46"/>
                  <a:gd name="T7" fmla="*/ 22 h 61"/>
                  <a:gd name="T8" fmla="*/ 32 w 46"/>
                  <a:gd name="T9" fmla="*/ 32 h 61"/>
                  <a:gd name="T10" fmla="*/ 39 w 46"/>
                  <a:gd name="T11" fmla="*/ 43 h 61"/>
                  <a:gd name="T12" fmla="*/ 44 w 46"/>
                  <a:gd name="T13" fmla="*/ 51 h 61"/>
                  <a:gd name="T14" fmla="*/ 46 w 46"/>
                  <a:gd name="T15" fmla="*/ 58 h 61"/>
                  <a:gd name="T16" fmla="*/ 45 w 46"/>
                  <a:gd name="T17" fmla="*/ 61 h 61"/>
                  <a:gd name="T18" fmla="*/ 40 w 46"/>
                  <a:gd name="T19" fmla="*/ 61 h 61"/>
                  <a:gd name="T20" fmla="*/ 35 w 46"/>
                  <a:gd name="T21" fmla="*/ 57 h 61"/>
                  <a:gd name="T22" fmla="*/ 28 w 46"/>
                  <a:gd name="T23" fmla="*/ 50 h 61"/>
                  <a:gd name="T24" fmla="*/ 21 w 46"/>
                  <a:gd name="T25" fmla="*/ 41 h 61"/>
                  <a:gd name="T26" fmla="*/ 14 w 46"/>
                  <a:gd name="T27" fmla="*/ 30 h 61"/>
                  <a:gd name="T28" fmla="*/ 8 w 46"/>
                  <a:gd name="T29" fmla="*/ 20 h 61"/>
                  <a:gd name="T30" fmla="*/ 2 w 46"/>
                  <a:gd name="T31" fmla="*/ 9 h 61"/>
                  <a:gd name="T32" fmla="*/ 0 w 46"/>
                  <a:gd name="T33" fmla="*/ 0 h 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6" h="61">
                    <a:moveTo>
                      <a:pt x="0" y="0"/>
                    </a:moveTo>
                    <a:lnTo>
                      <a:pt x="7" y="5"/>
                    </a:lnTo>
                    <a:lnTo>
                      <a:pt x="15" y="13"/>
                    </a:lnTo>
                    <a:lnTo>
                      <a:pt x="24" y="22"/>
                    </a:lnTo>
                    <a:lnTo>
                      <a:pt x="32" y="32"/>
                    </a:lnTo>
                    <a:lnTo>
                      <a:pt x="39" y="43"/>
                    </a:lnTo>
                    <a:lnTo>
                      <a:pt x="44" y="51"/>
                    </a:lnTo>
                    <a:lnTo>
                      <a:pt x="46" y="58"/>
                    </a:lnTo>
                    <a:lnTo>
                      <a:pt x="45" y="61"/>
                    </a:lnTo>
                    <a:lnTo>
                      <a:pt x="40" y="61"/>
                    </a:lnTo>
                    <a:lnTo>
                      <a:pt x="35" y="57"/>
                    </a:lnTo>
                    <a:lnTo>
                      <a:pt x="28" y="50"/>
                    </a:lnTo>
                    <a:lnTo>
                      <a:pt x="21" y="41"/>
                    </a:lnTo>
                    <a:lnTo>
                      <a:pt x="14" y="30"/>
                    </a:lnTo>
                    <a:lnTo>
                      <a:pt x="8" y="20"/>
                    </a:lnTo>
                    <a:lnTo>
                      <a:pt x="2" y="9"/>
                    </a:lnTo>
                    <a:lnTo>
                      <a:pt x="0" y="0"/>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7975" name="Freeform 87"/>
              <p:cNvSpPr>
                <a:spLocks/>
              </p:cNvSpPr>
              <p:nvPr/>
            </p:nvSpPr>
            <p:spPr bwMode="auto">
              <a:xfrm>
                <a:off x="556" y="150"/>
                <a:ext cx="28" cy="26"/>
              </a:xfrm>
              <a:custGeom>
                <a:avLst/>
                <a:gdLst>
                  <a:gd name="T0" fmla="*/ 0 w 58"/>
                  <a:gd name="T1" fmla="*/ 0 h 51"/>
                  <a:gd name="T2" fmla="*/ 7 w 58"/>
                  <a:gd name="T3" fmla="*/ 3 h 51"/>
                  <a:gd name="T4" fmla="*/ 16 w 58"/>
                  <a:gd name="T5" fmla="*/ 10 h 51"/>
                  <a:gd name="T6" fmla="*/ 27 w 58"/>
                  <a:gd name="T7" fmla="*/ 17 h 51"/>
                  <a:gd name="T8" fmla="*/ 37 w 58"/>
                  <a:gd name="T9" fmla="*/ 25 h 51"/>
                  <a:gd name="T10" fmla="*/ 48 w 58"/>
                  <a:gd name="T11" fmla="*/ 33 h 51"/>
                  <a:gd name="T12" fmla="*/ 54 w 58"/>
                  <a:gd name="T13" fmla="*/ 40 h 51"/>
                  <a:gd name="T14" fmla="*/ 58 w 58"/>
                  <a:gd name="T15" fmla="*/ 47 h 51"/>
                  <a:gd name="T16" fmla="*/ 57 w 58"/>
                  <a:gd name="T17" fmla="*/ 51 h 51"/>
                  <a:gd name="T18" fmla="*/ 51 w 58"/>
                  <a:gd name="T19" fmla="*/ 51 h 51"/>
                  <a:gd name="T20" fmla="*/ 44 w 58"/>
                  <a:gd name="T21" fmla="*/ 47 h 51"/>
                  <a:gd name="T22" fmla="*/ 35 w 58"/>
                  <a:gd name="T23" fmla="*/ 40 h 51"/>
                  <a:gd name="T24" fmla="*/ 25 w 58"/>
                  <a:gd name="T25" fmla="*/ 32 h 51"/>
                  <a:gd name="T26" fmla="*/ 15 w 58"/>
                  <a:gd name="T27" fmla="*/ 22 h 51"/>
                  <a:gd name="T28" fmla="*/ 7 w 58"/>
                  <a:gd name="T29" fmla="*/ 14 h 51"/>
                  <a:gd name="T30" fmla="*/ 3 w 58"/>
                  <a:gd name="T31" fmla="*/ 6 h 51"/>
                  <a:gd name="T32" fmla="*/ 0 w 58"/>
                  <a:gd name="T33" fmla="*/ 0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8" h="51">
                    <a:moveTo>
                      <a:pt x="0" y="0"/>
                    </a:moveTo>
                    <a:lnTo>
                      <a:pt x="7" y="3"/>
                    </a:lnTo>
                    <a:lnTo>
                      <a:pt x="16" y="10"/>
                    </a:lnTo>
                    <a:lnTo>
                      <a:pt x="27" y="17"/>
                    </a:lnTo>
                    <a:lnTo>
                      <a:pt x="37" y="25"/>
                    </a:lnTo>
                    <a:lnTo>
                      <a:pt x="48" y="33"/>
                    </a:lnTo>
                    <a:lnTo>
                      <a:pt x="54" y="40"/>
                    </a:lnTo>
                    <a:lnTo>
                      <a:pt x="58" y="47"/>
                    </a:lnTo>
                    <a:lnTo>
                      <a:pt x="57" y="51"/>
                    </a:lnTo>
                    <a:lnTo>
                      <a:pt x="51" y="51"/>
                    </a:lnTo>
                    <a:lnTo>
                      <a:pt x="44" y="47"/>
                    </a:lnTo>
                    <a:lnTo>
                      <a:pt x="35" y="40"/>
                    </a:lnTo>
                    <a:lnTo>
                      <a:pt x="25" y="32"/>
                    </a:lnTo>
                    <a:lnTo>
                      <a:pt x="15" y="22"/>
                    </a:lnTo>
                    <a:lnTo>
                      <a:pt x="7" y="14"/>
                    </a:lnTo>
                    <a:lnTo>
                      <a:pt x="3" y="6"/>
                    </a:lnTo>
                    <a:lnTo>
                      <a:pt x="0" y="0"/>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7976" name="Freeform 88"/>
              <p:cNvSpPr>
                <a:spLocks/>
              </p:cNvSpPr>
              <p:nvPr/>
            </p:nvSpPr>
            <p:spPr bwMode="auto">
              <a:xfrm>
                <a:off x="567" y="149"/>
                <a:ext cx="26" cy="23"/>
              </a:xfrm>
              <a:custGeom>
                <a:avLst/>
                <a:gdLst>
                  <a:gd name="T0" fmla="*/ 49 w 51"/>
                  <a:gd name="T1" fmla="*/ 47 h 47"/>
                  <a:gd name="T2" fmla="*/ 46 w 51"/>
                  <a:gd name="T3" fmla="*/ 45 h 47"/>
                  <a:gd name="T4" fmla="*/ 42 w 51"/>
                  <a:gd name="T5" fmla="*/ 42 h 47"/>
                  <a:gd name="T6" fmla="*/ 35 w 51"/>
                  <a:gd name="T7" fmla="*/ 35 h 47"/>
                  <a:gd name="T8" fmla="*/ 28 w 51"/>
                  <a:gd name="T9" fmla="*/ 27 h 47"/>
                  <a:gd name="T10" fmla="*/ 21 w 51"/>
                  <a:gd name="T11" fmla="*/ 19 h 47"/>
                  <a:gd name="T12" fmla="*/ 13 w 51"/>
                  <a:gd name="T13" fmla="*/ 11 h 47"/>
                  <a:gd name="T14" fmla="*/ 6 w 51"/>
                  <a:gd name="T15" fmla="*/ 5 h 47"/>
                  <a:gd name="T16" fmla="*/ 0 w 51"/>
                  <a:gd name="T17" fmla="*/ 0 h 47"/>
                  <a:gd name="T18" fmla="*/ 8 w 51"/>
                  <a:gd name="T19" fmla="*/ 3 h 47"/>
                  <a:gd name="T20" fmla="*/ 19 w 51"/>
                  <a:gd name="T21" fmla="*/ 7 h 47"/>
                  <a:gd name="T22" fmla="*/ 28 w 51"/>
                  <a:gd name="T23" fmla="*/ 14 h 47"/>
                  <a:gd name="T24" fmla="*/ 37 w 51"/>
                  <a:gd name="T25" fmla="*/ 21 h 47"/>
                  <a:gd name="T26" fmla="*/ 44 w 51"/>
                  <a:gd name="T27" fmla="*/ 29 h 47"/>
                  <a:gd name="T28" fmla="*/ 50 w 51"/>
                  <a:gd name="T29" fmla="*/ 36 h 47"/>
                  <a:gd name="T30" fmla="*/ 51 w 51"/>
                  <a:gd name="T31" fmla="*/ 42 h 47"/>
                  <a:gd name="T32" fmla="*/ 49 w 51"/>
                  <a:gd name="T33" fmla="*/ 47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1" h="47">
                    <a:moveTo>
                      <a:pt x="49" y="47"/>
                    </a:moveTo>
                    <a:lnTo>
                      <a:pt x="46" y="45"/>
                    </a:lnTo>
                    <a:lnTo>
                      <a:pt x="42" y="42"/>
                    </a:lnTo>
                    <a:lnTo>
                      <a:pt x="35" y="35"/>
                    </a:lnTo>
                    <a:lnTo>
                      <a:pt x="28" y="27"/>
                    </a:lnTo>
                    <a:lnTo>
                      <a:pt x="21" y="19"/>
                    </a:lnTo>
                    <a:lnTo>
                      <a:pt x="13" y="11"/>
                    </a:lnTo>
                    <a:lnTo>
                      <a:pt x="6" y="5"/>
                    </a:lnTo>
                    <a:lnTo>
                      <a:pt x="0" y="0"/>
                    </a:lnTo>
                    <a:lnTo>
                      <a:pt x="8" y="3"/>
                    </a:lnTo>
                    <a:lnTo>
                      <a:pt x="19" y="7"/>
                    </a:lnTo>
                    <a:lnTo>
                      <a:pt x="28" y="14"/>
                    </a:lnTo>
                    <a:lnTo>
                      <a:pt x="37" y="21"/>
                    </a:lnTo>
                    <a:lnTo>
                      <a:pt x="44" y="29"/>
                    </a:lnTo>
                    <a:lnTo>
                      <a:pt x="50" y="36"/>
                    </a:lnTo>
                    <a:lnTo>
                      <a:pt x="51" y="42"/>
                    </a:lnTo>
                    <a:lnTo>
                      <a:pt x="49" y="47"/>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7977" name="Freeform 89"/>
              <p:cNvSpPr>
                <a:spLocks/>
              </p:cNvSpPr>
              <p:nvPr/>
            </p:nvSpPr>
            <p:spPr bwMode="auto">
              <a:xfrm>
                <a:off x="590" y="95"/>
                <a:ext cx="118" cy="25"/>
              </a:xfrm>
              <a:custGeom>
                <a:avLst/>
                <a:gdLst>
                  <a:gd name="T0" fmla="*/ 0 w 236"/>
                  <a:gd name="T1" fmla="*/ 7 h 51"/>
                  <a:gd name="T2" fmla="*/ 0 w 236"/>
                  <a:gd name="T3" fmla="*/ 5 h 51"/>
                  <a:gd name="T4" fmla="*/ 1 w 236"/>
                  <a:gd name="T5" fmla="*/ 4 h 51"/>
                  <a:gd name="T6" fmla="*/ 3 w 236"/>
                  <a:gd name="T7" fmla="*/ 1 h 51"/>
                  <a:gd name="T8" fmla="*/ 5 w 236"/>
                  <a:gd name="T9" fmla="*/ 0 h 51"/>
                  <a:gd name="T10" fmla="*/ 20 w 236"/>
                  <a:gd name="T11" fmla="*/ 12 h 51"/>
                  <a:gd name="T12" fmla="*/ 36 w 236"/>
                  <a:gd name="T13" fmla="*/ 22 h 51"/>
                  <a:gd name="T14" fmla="*/ 51 w 236"/>
                  <a:gd name="T15" fmla="*/ 29 h 51"/>
                  <a:gd name="T16" fmla="*/ 67 w 236"/>
                  <a:gd name="T17" fmla="*/ 35 h 51"/>
                  <a:gd name="T18" fmla="*/ 83 w 236"/>
                  <a:gd name="T19" fmla="*/ 38 h 51"/>
                  <a:gd name="T20" fmla="*/ 99 w 236"/>
                  <a:gd name="T21" fmla="*/ 40 h 51"/>
                  <a:gd name="T22" fmla="*/ 115 w 236"/>
                  <a:gd name="T23" fmla="*/ 40 h 51"/>
                  <a:gd name="T24" fmla="*/ 132 w 236"/>
                  <a:gd name="T25" fmla="*/ 40 h 51"/>
                  <a:gd name="T26" fmla="*/ 147 w 236"/>
                  <a:gd name="T27" fmla="*/ 39 h 51"/>
                  <a:gd name="T28" fmla="*/ 162 w 236"/>
                  <a:gd name="T29" fmla="*/ 37 h 51"/>
                  <a:gd name="T30" fmla="*/ 176 w 236"/>
                  <a:gd name="T31" fmla="*/ 34 h 51"/>
                  <a:gd name="T32" fmla="*/ 190 w 236"/>
                  <a:gd name="T33" fmla="*/ 30 h 51"/>
                  <a:gd name="T34" fmla="*/ 203 w 236"/>
                  <a:gd name="T35" fmla="*/ 27 h 51"/>
                  <a:gd name="T36" fmla="*/ 216 w 236"/>
                  <a:gd name="T37" fmla="*/ 22 h 51"/>
                  <a:gd name="T38" fmla="*/ 226 w 236"/>
                  <a:gd name="T39" fmla="*/ 19 h 51"/>
                  <a:gd name="T40" fmla="*/ 236 w 236"/>
                  <a:gd name="T41" fmla="*/ 15 h 51"/>
                  <a:gd name="T42" fmla="*/ 232 w 236"/>
                  <a:gd name="T43" fmla="*/ 22 h 51"/>
                  <a:gd name="T44" fmla="*/ 223 w 236"/>
                  <a:gd name="T45" fmla="*/ 29 h 51"/>
                  <a:gd name="T46" fmla="*/ 212 w 236"/>
                  <a:gd name="T47" fmla="*/ 35 h 51"/>
                  <a:gd name="T48" fmla="*/ 198 w 236"/>
                  <a:gd name="T49" fmla="*/ 39 h 51"/>
                  <a:gd name="T50" fmla="*/ 183 w 236"/>
                  <a:gd name="T51" fmla="*/ 44 h 51"/>
                  <a:gd name="T52" fmla="*/ 166 w 236"/>
                  <a:gd name="T53" fmla="*/ 47 h 51"/>
                  <a:gd name="T54" fmla="*/ 148 w 236"/>
                  <a:gd name="T55" fmla="*/ 50 h 51"/>
                  <a:gd name="T56" fmla="*/ 129 w 236"/>
                  <a:gd name="T57" fmla="*/ 51 h 51"/>
                  <a:gd name="T58" fmla="*/ 110 w 236"/>
                  <a:gd name="T59" fmla="*/ 51 h 51"/>
                  <a:gd name="T60" fmla="*/ 91 w 236"/>
                  <a:gd name="T61" fmla="*/ 50 h 51"/>
                  <a:gd name="T62" fmla="*/ 72 w 236"/>
                  <a:gd name="T63" fmla="*/ 46 h 51"/>
                  <a:gd name="T64" fmla="*/ 54 w 236"/>
                  <a:gd name="T65" fmla="*/ 43 h 51"/>
                  <a:gd name="T66" fmla="*/ 38 w 236"/>
                  <a:gd name="T67" fmla="*/ 36 h 51"/>
                  <a:gd name="T68" fmla="*/ 23 w 236"/>
                  <a:gd name="T69" fmla="*/ 29 h 51"/>
                  <a:gd name="T70" fmla="*/ 11 w 236"/>
                  <a:gd name="T71" fmla="*/ 19 h 51"/>
                  <a:gd name="T72" fmla="*/ 0 w 236"/>
                  <a:gd name="T73" fmla="*/ 7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236" h="51">
                    <a:moveTo>
                      <a:pt x="0" y="7"/>
                    </a:moveTo>
                    <a:lnTo>
                      <a:pt x="0" y="5"/>
                    </a:lnTo>
                    <a:lnTo>
                      <a:pt x="1" y="4"/>
                    </a:lnTo>
                    <a:lnTo>
                      <a:pt x="3" y="1"/>
                    </a:lnTo>
                    <a:lnTo>
                      <a:pt x="5" y="0"/>
                    </a:lnTo>
                    <a:lnTo>
                      <a:pt x="20" y="12"/>
                    </a:lnTo>
                    <a:lnTo>
                      <a:pt x="36" y="22"/>
                    </a:lnTo>
                    <a:lnTo>
                      <a:pt x="51" y="29"/>
                    </a:lnTo>
                    <a:lnTo>
                      <a:pt x="67" y="35"/>
                    </a:lnTo>
                    <a:lnTo>
                      <a:pt x="83" y="38"/>
                    </a:lnTo>
                    <a:lnTo>
                      <a:pt x="99" y="40"/>
                    </a:lnTo>
                    <a:lnTo>
                      <a:pt x="115" y="40"/>
                    </a:lnTo>
                    <a:lnTo>
                      <a:pt x="132" y="40"/>
                    </a:lnTo>
                    <a:lnTo>
                      <a:pt x="147" y="39"/>
                    </a:lnTo>
                    <a:lnTo>
                      <a:pt x="162" y="37"/>
                    </a:lnTo>
                    <a:lnTo>
                      <a:pt x="176" y="34"/>
                    </a:lnTo>
                    <a:lnTo>
                      <a:pt x="190" y="30"/>
                    </a:lnTo>
                    <a:lnTo>
                      <a:pt x="203" y="27"/>
                    </a:lnTo>
                    <a:lnTo>
                      <a:pt x="216" y="22"/>
                    </a:lnTo>
                    <a:lnTo>
                      <a:pt x="226" y="19"/>
                    </a:lnTo>
                    <a:lnTo>
                      <a:pt x="236" y="15"/>
                    </a:lnTo>
                    <a:lnTo>
                      <a:pt x="232" y="22"/>
                    </a:lnTo>
                    <a:lnTo>
                      <a:pt x="223" y="29"/>
                    </a:lnTo>
                    <a:lnTo>
                      <a:pt x="212" y="35"/>
                    </a:lnTo>
                    <a:lnTo>
                      <a:pt x="198" y="39"/>
                    </a:lnTo>
                    <a:lnTo>
                      <a:pt x="183" y="44"/>
                    </a:lnTo>
                    <a:lnTo>
                      <a:pt x="166" y="47"/>
                    </a:lnTo>
                    <a:lnTo>
                      <a:pt x="148" y="50"/>
                    </a:lnTo>
                    <a:lnTo>
                      <a:pt x="129" y="51"/>
                    </a:lnTo>
                    <a:lnTo>
                      <a:pt x="110" y="51"/>
                    </a:lnTo>
                    <a:lnTo>
                      <a:pt x="91" y="50"/>
                    </a:lnTo>
                    <a:lnTo>
                      <a:pt x="72" y="46"/>
                    </a:lnTo>
                    <a:lnTo>
                      <a:pt x="54" y="43"/>
                    </a:lnTo>
                    <a:lnTo>
                      <a:pt x="38" y="36"/>
                    </a:lnTo>
                    <a:lnTo>
                      <a:pt x="23" y="29"/>
                    </a:lnTo>
                    <a:lnTo>
                      <a:pt x="11" y="19"/>
                    </a:lnTo>
                    <a:lnTo>
                      <a:pt x="0" y="7"/>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7978" name="Freeform 90"/>
              <p:cNvSpPr>
                <a:spLocks/>
              </p:cNvSpPr>
              <p:nvPr/>
            </p:nvSpPr>
            <p:spPr bwMode="auto">
              <a:xfrm>
                <a:off x="692" y="84"/>
                <a:ext cx="13" cy="27"/>
              </a:xfrm>
              <a:custGeom>
                <a:avLst/>
                <a:gdLst>
                  <a:gd name="T0" fmla="*/ 0 w 27"/>
                  <a:gd name="T1" fmla="*/ 53 h 53"/>
                  <a:gd name="T2" fmla="*/ 12 w 27"/>
                  <a:gd name="T3" fmla="*/ 41 h 53"/>
                  <a:gd name="T4" fmla="*/ 21 w 27"/>
                  <a:gd name="T5" fmla="*/ 23 h 53"/>
                  <a:gd name="T6" fmla="*/ 27 w 27"/>
                  <a:gd name="T7" fmla="*/ 8 h 53"/>
                  <a:gd name="T8" fmla="*/ 26 w 27"/>
                  <a:gd name="T9" fmla="*/ 0 h 53"/>
                  <a:gd name="T10" fmla="*/ 21 w 27"/>
                  <a:gd name="T11" fmla="*/ 5 h 53"/>
                  <a:gd name="T12" fmla="*/ 15 w 27"/>
                  <a:gd name="T13" fmla="*/ 20 h 53"/>
                  <a:gd name="T14" fmla="*/ 8 w 27"/>
                  <a:gd name="T15" fmla="*/ 37 h 53"/>
                  <a:gd name="T16" fmla="*/ 0 w 27"/>
                  <a:gd name="T17" fmla="*/ 53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7" h="53">
                    <a:moveTo>
                      <a:pt x="0" y="53"/>
                    </a:moveTo>
                    <a:lnTo>
                      <a:pt x="12" y="41"/>
                    </a:lnTo>
                    <a:lnTo>
                      <a:pt x="21" y="23"/>
                    </a:lnTo>
                    <a:lnTo>
                      <a:pt x="27" y="8"/>
                    </a:lnTo>
                    <a:lnTo>
                      <a:pt x="26" y="0"/>
                    </a:lnTo>
                    <a:lnTo>
                      <a:pt x="21" y="5"/>
                    </a:lnTo>
                    <a:lnTo>
                      <a:pt x="15" y="20"/>
                    </a:lnTo>
                    <a:lnTo>
                      <a:pt x="8" y="37"/>
                    </a:lnTo>
                    <a:lnTo>
                      <a:pt x="0" y="53"/>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7979" name="Freeform 91"/>
              <p:cNvSpPr>
                <a:spLocks/>
              </p:cNvSpPr>
              <p:nvPr/>
            </p:nvSpPr>
            <p:spPr bwMode="auto">
              <a:xfrm>
                <a:off x="682" y="85"/>
                <a:ext cx="15" cy="29"/>
              </a:xfrm>
              <a:custGeom>
                <a:avLst/>
                <a:gdLst>
                  <a:gd name="T0" fmla="*/ 28 w 28"/>
                  <a:gd name="T1" fmla="*/ 0 h 59"/>
                  <a:gd name="T2" fmla="*/ 28 w 28"/>
                  <a:gd name="T3" fmla="*/ 9 h 59"/>
                  <a:gd name="T4" fmla="*/ 24 w 28"/>
                  <a:gd name="T5" fmla="*/ 25 h 59"/>
                  <a:gd name="T6" fmla="*/ 14 w 28"/>
                  <a:gd name="T7" fmla="*/ 44 h 59"/>
                  <a:gd name="T8" fmla="*/ 0 w 28"/>
                  <a:gd name="T9" fmla="*/ 59 h 59"/>
                  <a:gd name="T10" fmla="*/ 7 w 28"/>
                  <a:gd name="T11" fmla="*/ 43 h 59"/>
                  <a:gd name="T12" fmla="*/ 16 w 28"/>
                  <a:gd name="T13" fmla="*/ 24 h 59"/>
                  <a:gd name="T14" fmla="*/ 23 w 28"/>
                  <a:gd name="T15" fmla="*/ 7 h 59"/>
                  <a:gd name="T16" fmla="*/ 28 w 28"/>
                  <a:gd name="T17" fmla="*/ 0 h 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8" h="59">
                    <a:moveTo>
                      <a:pt x="28" y="0"/>
                    </a:moveTo>
                    <a:lnTo>
                      <a:pt x="28" y="9"/>
                    </a:lnTo>
                    <a:lnTo>
                      <a:pt x="24" y="25"/>
                    </a:lnTo>
                    <a:lnTo>
                      <a:pt x="14" y="44"/>
                    </a:lnTo>
                    <a:lnTo>
                      <a:pt x="0" y="59"/>
                    </a:lnTo>
                    <a:lnTo>
                      <a:pt x="7" y="43"/>
                    </a:lnTo>
                    <a:lnTo>
                      <a:pt x="16" y="24"/>
                    </a:lnTo>
                    <a:lnTo>
                      <a:pt x="23" y="7"/>
                    </a:lnTo>
                    <a:lnTo>
                      <a:pt x="28" y="0"/>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7980" name="Freeform 92"/>
              <p:cNvSpPr>
                <a:spLocks/>
              </p:cNvSpPr>
              <p:nvPr/>
            </p:nvSpPr>
            <p:spPr bwMode="auto">
              <a:xfrm>
                <a:off x="659" y="80"/>
                <a:ext cx="20" cy="38"/>
              </a:xfrm>
              <a:custGeom>
                <a:avLst/>
                <a:gdLst>
                  <a:gd name="T0" fmla="*/ 41 w 42"/>
                  <a:gd name="T1" fmla="*/ 0 h 76"/>
                  <a:gd name="T2" fmla="*/ 42 w 42"/>
                  <a:gd name="T3" fmla="*/ 4 h 76"/>
                  <a:gd name="T4" fmla="*/ 41 w 42"/>
                  <a:gd name="T5" fmla="*/ 12 h 76"/>
                  <a:gd name="T6" fmla="*/ 37 w 42"/>
                  <a:gd name="T7" fmla="*/ 22 h 76"/>
                  <a:gd name="T8" fmla="*/ 32 w 42"/>
                  <a:gd name="T9" fmla="*/ 35 h 76"/>
                  <a:gd name="T10" fmla="*/ 25 w 42"/>
                  <a:gd name="T11" fmla="*/ 48 h 76"/>
                  <a:gd name="T12" fmla="*/ 18 w 42"/>
                  <a:gd name="T13" fmla="*/ 59 h 76"/>
                  <a:gd name="T14" fmla="*/ 9 w 42"/>
                  <a:gd name="T15" fmla="*/ 69 h 76"/>
                  <a:gd name="T16" fmla="*/ 0 w 42"/>
                  <a:gd name="T17" fmla="*/ 76 h 76"/>
                  <a:gd name="T18" fmla="*/ 4 w 42"/>
                  <a:gd name="T19" fmla="*/ 71 h 76"/>
                  <a:gd name="T20" fmla="*/ 9 w 42"/>
                  <a:gd name="T21" fmla="*/ 60 h 76"/>
                  <a:gd name="T22" fmla="*/ 14 w 42"/>
                  <a:gd name="T23" fmla="*/ 48 h 76"/>
                  <a:gd name="T24" fmla="*/ 21 w 42"/>
                  <a:gd name="T25" fmla="*/ 34 h 76"/>
                  <a:gd name="T26" fmla="*/ 27 w 42"/>
                  <a:gd name="T27" fmla="*/ 20 h 76"/>
                  <a:gd name="T28" fmla="*/ 33 w 42"/>
                  <a:gd name="T29" fmla="*/ 9 h 76"/>
                  <a:gd name="T30" fmla="*/ 37 w 42"/>
                  <a:gd name="T31" fmla="*/ 3 h 76"/>
                  <a:gd name="T32" fmla="*/ 41 w 42"/>
                  <a:gd name="T33" fmla="*/ 0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2" h="76">
                    <a:moveTo>
                      <a:pt x="41" y="0"/>
                    </a:moveTo>
                    <a:lnTo>
                      <a:pt x="42" y="4"/>
                    </a:lnTo>
                    <a:lnTo>
                      <a:pt x="41" y="12"/>
                    </a:lnTo>
                    <a:lnTo>
                      <a:pt x="37" y="22"/>
                    </a:lnTo>
                    <a:lnTo>
                      <a:pt x="32" y="35"/>
                    </a:lnTo>
                    <a:lnTo>
                      <a:pt x="25" y="48"/>
                    </a:lnTo>
                    <a:lnTo>
                      <a:pt x="18" y="59"/>
                    </a:lnTo>
                    <a:lnTo>
                      <a:pt x="9" y="69"/>
                    </a:lnTo>
                    <a:lnTo>
                      <a:pt x="0" y="76"/>
                    </a:lnTo>
                    <a:lnTo>
                      <a:pt x="4" y="71"/>
                    </a:lnTo>
                    <a:lnTo>
                      <a:pt x="9" y="60"/>
                    </a:lnTo>
                    <a:lnTo>
                      <a:pt x="14" y="48"/>
                    </a:lnTo>
                    <a:lnTo>
                      <a:pt x="21" y="34"/>
                    </a:lnTo>
                    <a:lnTo>
                      <a:pt x="27" y="20"/>
                    </a:lnTo>
                    <a:lnTo>
                      <a:pt x="33" y="9"/>
                    </a:lnTo>
                    <a:lnTo>
                      <a:pt x="37" y="3"/>
                    </a:lnTo>
                    <a:lnTo>
                      <a:pt x="41" y="0"/>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7981" name="Freeform 93"/>
              <p:cNvSpPr>
                <a:spLocks/>
              </p:cNvSpPr>
              <p:nvPr/>
            </p:nvSpPr>
            <p:spPr bwMode="auto">
              <a:xfrm>
                <a:off x="637" y="76"/>
                <a:ext cx="23" cy="42"/>
              </a:xfrm>
              <a:custGeom>
                <a:avLst/>
                <a:gdLst>
                  <a:gd name="T0" fmla="*/ 45 w 46"/>
                  <a:gd name="T1" fmla="*/ 0 h 83"/>
                  <a:gd name="T2" fmla="*/ 46 w 46"/>
                  <a:gd name="T3" fmla="*/ 5 h 83"/>
                  <a:gd name="T4" fmla="*/ 43 w 46"/>
                  <a:gd name="T5" fmla="*/ 14 h 83"/>
                  <a:gd name="T6" fmla="*/ 39 w 46"/>
                  <a:gd name="T7" fmla="*/ 26 h 83"/>
                  <a:gd name="T8" fmla="*/ 33 w 46"/>
                  <a:gd name="T9" fmla="*/ 39 h 83"/>
                  <a:gd name="T10" fmla="*/ 25 w 46"/>
                  <a:gd name="T11" fmla="*/ 54 h 83"/>
                  <a:gd name="T12" fmla="*/ 17 w 46"/>
                  <a:gd name="T13" fmla="*/ 67 h 83"/>
                  <a:gd name="T14" fmla="*/ 8 w 46"/>
                  <a:gd name="T15" fmla="*/ 77 h 83"/>
                  <a:gd name="T16" fmla="*/ 0 w 46"/>
                  <a:gd name="T17" fmla="*/ 83 h 83"/>
                  <a:gd name="T18" fmla="*/ 3 w 46"/>
                  <a:gd name="T19" fmla="*/ 77 h 83"/>
                  <a:gd name="T20" fmla="*/ 8 w 46"/>
                  <a:gd name="T21" fmla="*/ 66 h 83"/>
                  <a:gd name="T22" fmla="*/ 15 w 46"/>
                  <a:gd name="T23" fmla="*/ 52 h 83"/>
                  <a:gd name="T24" fmla="*/ 22 w 46"/>
                  <a:gd name="T25" fmla="*/ 37 h 83"/>
                  <a:gd name="T26" fmla="*/ 30 w 46"/>
                  <a:gd name="T27" fmla="*/ 23 h 83"/>
                  <a:gd name="T28" fmla="*/ 35 w 46"/>
                  <a:gd name="T29" fmla="*/ 11 h 83"/>
                  <a:gd name="T30" fmla="*/ 41 w 46"/>
                  <a:gd name="T31" fmla="*/ 2 h 83"/>
                  <a:gd name="T32" fmla="*/ 45 w 46"/>
                  <a:gd name="T33" fmla="*/ 0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6" h="83">
                    <a:moveTo>
                      <a:pt x="45" y="0"/>
                    </a:moveTo>
                    <a:lnTo>
                      <a:pt x="46" y="5"/>
                    </a:lnTo>
                    <a:lnTo>
                      <a:pt x="43" y="14"/>
                    </a:lnTo>
                    <a:lnTo>
                      <a:pt x="39" y="26"/>
                    </a:lnTo>
                    <a:lnTo>
                      <a:pt x="33" y="39"/>
                    </a:lnTo>
                    <a:lnTo>
                      <a:pt x="25" y="54"/>
                    </a:lnTo>
                    <a:lnTo>
                      <a:pt x="17" y="67"/>
                    </a:lnTo>
                    <a:lnTo>
                      <a:pt x="8" y="77"/>
                    </a:lnTo>
                    <a:lnTo>
                      <a:pt x="0" y="83"/>
                    </a:lnTo>
                    <a:lnTo>
                      <a:pt x="3" y="77"/>
                    </a:lnTo>
                    <a:lnTo>
                      <a:pt x="8" y="66"/>
                    </a:lnTo>
                    <a:lnTo>
                      <a:pt x="15" y="52"/>
                    </a:lnTo>
                    <a:lnTo>
                      <a:pt x="22" y="37"/>
                    </a:lnTo>
                    <a:lnTo>
                      <a:pt x="30" y="23"/>
                    </a:lnTo>
                    <a:lnTo>
                      <a:pt x="35" y="11"/>
                    </a:lnTo>
                    <a:lnTo>
                      <a:pt x="41" y="2"/>
                    </a:lnTo>
                    <a:lnTo>
                      <a:pt x="45" y="0"/>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7982" name="Freeform 94"/>
              <p:cNvSpPr>
                <a:spLocks/>
              </p:cNvSpPr>
              <p:nvPr/>
            </p:nvSpPr>
            <p:spPr bwMode="auto">
              <a:xfrm>
                <a:off x="622" y="81"/>
                <a:ext cx="25" cy="34"/>
              </a:xfrm>
              <a:custGeom>
                <a:avLst/>
                <a:gdLst>
                  <a:gd name="T0" fmla="*/ 49 w 49"/>
                  <a:gd name="T1" fmla="*/ 0 h 68"/>
                  <a:gd name="T2" fmla="*/ 49 w 49"/>
                  <a:gd name="T3" fmla="*/ 4 h 68"/>
                  <a:gd name="T4" fmla="*/ 46 w 49"/>
                  <a:gd name="T5" fmla="*/ 12 h 68"/>
                  <a:gd name="T6" fmla="*/ 40 w 49"/>
                  <a:gd name="T7" fmla="*/ 22 h 68"/>
                  <a:gd name="T8" fmla="*/ 33 w 49"/>
                  <a:gd name="T9" fmla="*/ 34 h 68"/>
                  <a:gd name="T10" fmla="*/ 24 w 49"/>
                  <a:gd name="T11" fmla="*/ 47 h 68"/>
                  <a:gd name="T12" fmla="*/ 15 w 49"/>
                  <a:gd name="T13" fmla="*/ 57 h 68"/>
                  <a:gd name="T14" fmla="*/ 7 w 49"/>
                  <a:gd name="T15" fmla="*/ 65 h 68"/>
                  <a:gd name="T16" fmla="*/ 0 w 49"/>
                  <a:gd name="T17" fmla="*/ 68 h 68"/>
                  <a:gd name="T18" fmla="*/ 5 w 49"/>
                  <a:gd name="T19" fmla="*/ 62 h 68"/>
                  <a:gd name="T20" fmla="*/ 10 w 49"/>
                  <a:gd name="T21" fmla="*/ 52 h 68"/>
                  <a:gd name="T22" fmla="*/ 17 w 49"/>
                  <a:gd name="T23" fmla="*/ 41 h 68"/>
                  <a:gd name="T24" fmla="*/ 24 w 49"/>
                  <a:gd name="T25" fmla="*/ 28 h 68"/>
                  <a:gd name="T26" fmla="*/ 32 w 49"/>
                  <a:gd name="T27" fmla="*/ 17 h 68"/>
                  <a:gd name="T28" fmla="*/ 39 w 49"/>
                  <a:gd name="T29" fmla="*/ 7 h 68"/>
                  <a:gd name="T30" fmla="*/ 45 w 49"/>
                  <a:gd name="T31" fmla="*/ 2 h 68"/>
                  <a:gd name="T32" fmla="*/ 49 w 49"/>
                  <a:gd name="T33" fmla="*/ 0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9" h="68">
                    <a:moveTo>
                      <a:pt x="49" y="0"/>
                    </a:moveTo>
                    <a:lnTo>
                      <a:pt x="49" y="4"/>
                    </a:lnTo>
                    <a:lnTo>
                      <a:pt x="46" y="12"/>
                    </a:lnTo>
                    <a:lnTo>
                      <a:pt x="40" y="22"/>
                    </a:lnTo>
                    <a:lnTo>
                      <a:pt x="33" y="34"/>
                    </a:lnTo>
                    <a:lnTo>
                      <a:pt x="24" y="47"/>
                    </a:lnTo>
                    <a:lnTo>
                      <a:pt x="15" y="57"/>
                    </a:lnTo>
                    <a:lnTo>
                      <a:pt x="7" y="65"/>
                    </a:lnTo>
                    <a:lnTo>
                      <a:pt x="0" y="68"/>
                    </a:lnTo>
                    <a:lnTo>
                      <a:pt x="5" y="62"/>
                    </a:lnTo>
                    <a:lnTo>
                      <a:pt x="10" y="52"/>
                    </a:lnTo>
                    <a:lnTo>
                      <a:pt x="17" y="41"/>
                    </a:lnTo>
                    <a:lnTo>
                      <a:pt x="24" y="28"/>
                    </a:lnTo>
                    <a:lnTo>
                      <a:pt x="32" y="17"/>
                    </a:lnTo>
                    <a:lnTo>
                      <a:pt x="39" y="7"/>
                    </a:lnTo>
                    <a:lnTo>
                      <a:pt x="45" y="2"/>
                    </a:lnTo>
                    <a:lnTo>
                      <a:pt x="49" y="0"/>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7983" name="Freeform 95"/>
              <p:cNvSpPr>
                <a:spLocks/>
              </p:cNvSpPr>
              <p:nvPr/>
            </p:nvSpPr>
            <p:spPr bwMode="auto">
              <a:xfrm>
                <a:off x="611" y="83"/>
                <a:ext cx="22" cy="28"/>
              </a:xfrm>
              <a:custGeom>
                <a:avLst/>
                <a:gdLst>
                  <a:gd name="T0" fmla="*/ 43 w 44"/>
                  <a:gd name="T1" fmla="*/ 0 h 57"/>
                  <a:gd name="T2" fmla="*/ 44 w 44"/>
                  <a:gd name="T3" fmla="*/ 3 h 57"/>
                  <a:gd name="T4" fmla="*/ 41 w 44"/>
                  <a:gd name="T5" fmla="*/ 9 h 57"/>
                  <a:gd name="T6" fmla="*/ 38 w 44"/>
                  <a:gd name="T7" fmla="*/ 17 h 57"/>
                  <a:gd name="T8" fmla="*/ 33 w 44"/>
                  <a:gd name="T9" fmla="*/ 27 h 57"/>
                  <a:gd name="T10" fmla="*/ 26 w 44"/>
                  <a:gd name="T11" fmla="*/ 37 h 57"/>
                  <a:gd name="T12" fmla="*/ 18 w 44"/>
                  <a:gd name="T13" fmla="*/ 45 h 57"/>
                  <a:gd name="T14" fmla="*/ 9 w 44"/>
                  <a:gd name="T15" fmla="*/ 52 h 57"/>
                  <a:gd name="T16" fmla="*/ 0 w 44"/>
                  <a:gd name="T17" fmla="*/ 57 h 57"/>
                  <a:gd name="T18" fmla="*/ 5 w 44"/>
                  <a:gd name="T19" fmla="*/ 51 h 57"/>
                  <a:gd name="T20" fmla="*/ 10 w 44"/>
                  <a:gd name="T21" fmla="*/ 43 h 57"/>
                  <a:gd name="T22" fmla="*/ 16 w 44"/>
                  <a:gd name="T23" fmla="*/ 32 h 57"/>
                  <a:gd name="T24" fmla="*/ 23 w 44"/>
                  <a:gd name="T25" fmla="*/ 22 h 57"/>
                  <a:gd name="T26" fmla="*/ 29 w 44"/>
                  <a:gd name="T27" fmla="*/ 13 h 57"/>
                  <a:gd name="T28" fmla="*/ 34 w 44"/>
                  <a:gd name="T29" fmla="*/ 6 h 57"/>
                  <a:gd name="T30" fmla="*/ 39 w 44"/>
                  <a:gd name="T31" fmla="*/ 1 h 57"/>
                  <a:gd name="T32" fmla="*/ 43 w 44"/>
                  <a:gd name="T33" fmla="*/ 0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4" h="57">
                    <a:moveTo>
                      <a:pt x="43" y="0"/>
                    </a:moveTo>
                    <a:lnTo>
                      <a:pt x="44" y="3"/>
                    </a:lnTo>
                    <a:lnTo>
                      <a:pt x="41" y="9"/>
                    </a:lnTo>
                    <a:lnTo>
                      <a:pt x="38" y="17"/>
                    </a:lnTo>
                    <a:lnTo>
                      <a:pt x="33" y="27"/>
                    </a:lnTo>
                    <a:lnTo>
                      <a:pt x="26" y="37"/>
                    </a:lnTo>
                    <a:lnTo>
                      <a:pt x="18" y="45"/>
                    </a:lnTo>
                    <a:lnTo>
                      <a:pt x="9" y="52"/>
                    </a:lnTo>
                    <a:lnTo>
                      <a:pt x="0" y="57"/>
                    </a:lnTo>
                    <a:lnTo>
                      <a:pt x="5" y="51"/>
                    </a:lnTo>
                    <a:lnTo>
                      <a:pt x="10" y="43"/>
                    </a:lnTo>
                    <a:lnTo>
                      <a:pt x="16" y="32"/>
                    </a:lnTo>
                    <a:lnTo>
                      <a:pt x="23" y="22"/>
                    </a:lnTo>
                    <a:lnTo>
                      <a:pt x="29" y="13"/>
                    </a:lnTo>
                    <a:lnTo>
                      <a:pt x="34" y="6"/>
                    </a:lnTo>
                    <a:lnTo>
                      <a:pt x="39" y="1"/>
                    </a:lnTo>
                    <a:lnTo>
                      <a:pt x="43" y="0"/>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7984" name="Freeform 96"/>
              <p:cNvSpPr>
                <a:spLocks/>
              </p:cNvSpPr>
              <p:nvPr/>
            </p:nvSpPr>
            <p:spPr bwMode="auto">
              <a:xfrm>
                <a:off x="600" y="84"/>
                <a:ext cx="18" cy="20"/>
              </a:xfrm>
              <a:custGeom>
                <a:avLst/>
                <a:gdLst>
                  <a:gd name="T0" fmla="*/ 37 w 37"/>
                  <a:gd name="T1" fmla="*/ 0 h 42"/>
                  <a:gd name="T2" fmla="*/ 37 w 37"/>
                  <a:gd name="T3" fmla="*/ 4 h 42"/>
                  <a:gd name="T4" fmla="*/ 35 w 37"/>
                  <a:gd name="T5" fmla="*/ 8 h 42"/>
                  <a:gd name="T6" fmla="*/ 30 w 37"/>
                  <a:gd name="T7" fmla="*/ 15 h 42"/>
                  <a:gd name="T8" fmla="*/ 24 w 37"/>
                  <a:gd name="T9" fmla="*/ 23 h 42"/>
                  <a:gd name="T10" fmla="*/ 17 w 37"/>
                  <a:gd name="T11" fmla="*/ 30 h 42"/>
                  <a:gd name="T12" fmla="*/ 10 w 37"/>
                  <a:gd name="T13" fmla="*/ 36 h 42"/>
                  <a:gd name="T14" fmla="*/ 5 w 37"/>
                  <a:gd name="T15" fmla="*/ 41 h 42"/>
                  <a:gd name="T16" fmla="*/ 0 w 37"/>
                  <a:gd name="T17" fmla="*/ 42 h 42"/>
                  <a:gd name="T18" fmla="*/ 3 w 37"/>
                  <a:gd name="T19" fmla="*/ 37 h 42"/>
                  <a:gd name="T20" fmla="*/ 8 w 37"/>
                  <a:gd name="T21" fmla="*/ 31 h 42"/>
                  <a:gd name="T22" fmla="*/ 13 w 37"/>
                  <a:gd name="T23" fmla="*/ 24 h 42"/>
                  <a:gd name="T24" fmla="*/ 18 w 37"/>
                  <a:gd name="T25" fmla="*/ 17 h 42"/>
                  <a:gd name="T26" fmla="*/ 24 w 37"/>
                  <a:gd name="T27" fmla="*/ 12 h 42"/>
                  <a:gd name="T28" fmla="*/ 29 w 37"/>
                  <a:gd name="T29" fmla="*/ 6 h 42"/>
                  <a:gd name="T30" fmla="*/ 33 w 37"/>
                  <a:gd name="T31" fmla="*/ 2 h 42"/>
                  <a:gd name="T32" fmla="*/ 37 w 37"/>
                  <a:gd name="T33" fmla="*/ 0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7" h="42">
                    <a:moveTo>
                      <a:pt x="37" y="0"/>
                    </a:moveTo>
                    <a:lnTo>
                      <a:pt x="37" y="4"/>
                    </a:lnTo>
                    <a:lnTo>
                      <a:pt x="35" y="8"/>
                    </a:lnTo>
                    <a:lnTo>
                      <a:pt x="30" y="15"/>
                    </a:lnTo>
                    <a:lnTo>
                      <a:pt x="24" y="23"/>
                    </a:lnTo>
                    <a:lnTo>
                      <a:pt x="17" y="30"/>
                    </a:lnTo>
                    <a:lnTo>
                      <a:pt x="10" y="36"/>
                    </a:lnTo>
                    <a:lnTo>
                      <a:pt x="5" y="41"/>
                    </a:lnTo>
                    <a:lnTo>
                      <a:pt x="0" y="42"/>
                    </a:lnTo>
                    <a:lnTo>
                      <a:pt x="3" y="37"/>
                    </a:lnTo>
                    <a:lnTo>
                      <a:pt x="8" y="31"/>
                    </a:lnTo>
                    <a:lnTo>
                      <a:pt x="13" y="24"/>
                    </a:lnTo>
                    <a:lnTo>
                      <a:pt x="18" y="17"/>
                    </a:lnTo>
                    <a:lnTo>
                      <a:pt x="24" y="12"/>
                    </a:lnTo>
                    <a:lnTo>
                      <a:pt x="29" y="6"/>
                    </a:lnTo>
                    <a:lnTo>
                      <a:pt x="33" y="2"/>
                    </a:lnTo>
                    <a:lnTo>
                      <a:pt x="37" y="0"/>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7985" name="Freeform 97"/>
              <p:cNvSpPr>
                <a:spLocks/>
              </p:cNvSpPr>
              <p:nvPr/>
            </p:nvSpPr>
            <p:spPr bwMode="auto">
              <a:xfrm>
                <a:off x="593" y="87"/>
                <a:ext cx="12" cy="13"/>
              </a:xfrm>
              <a:custGeom>
                <a:avLst/>
                <a:gdLst>
                  <a:gd name="T0" fmla="*/ 25 w 25"/>
                  <a:gd name="T1" fmla="*/ 0 h 27"/>
                  <a:gd name="T2" fmla="*/ 24 w 25"/>
                  <a:gd name="T3" fmla="*/ 7 h 27"/>
                  <a:gd name="T4" fmla="*/ 18 w 25"/>
                  <a:gd name="T5" fmla="*/ 16 h 27"/>
                  <a:gd name="T6" fmla="*/ 9 w 25"/>
                  <a:gd name="T7" fmla="*/ 25 h 27"/>
                  <a:gd name="T8" fmla="*/ 0 w 25"/>
                  <a:gd name="T9" fmla="*/ 27 h 27"/>
                  <a:gd name="T10" fmla="*/ 9 w 25"/>
                  <a:gd name="T11" fmla="*/ 21 h 27"/>
                  <a:gd name="T12" fmla="*/ 16 w 25"/>
                  <a:gd name="T13" fmla="*/ 9 h 27"/>
                  <a:gd name="T14" fmla="*/ 22 w 25"/>
                  <a:gd name="T15" fmla="*/ 0 h 27"/>
                  <a:gd name="T16" fmla="*/ 25 w 25"/>
                  <a:gd name="T17" fmla="*/ 0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5" h="27">
                    <a:moveTo>
                      <a:pt x="25" y="0"/>
                    </a:moveTo>
                    <a:lnTo>
                      <a:pt x="24" y="7"/>
                    </a:lnTo>
                    <a:lnTo>
                      <a:pt x="18" y="16"/>
                    </a:lnTo>
                    <a:lnTo>
                      <a:pt x="9" y="25"/>
                    </a:lnTo>
                    <a:lnTo>
                      <a:pt x="0" y="27"/>
                    </a:lnTo>
                    <a:lnTo>
                      <a:pt x="9" y="21"/>
                    </a:lnTo>
                    <a:lnTo>
                      <a:pt x="16" y="9"/>
                    </a:lnTo>
                    <a:lnTo>
                      <a:pt x="22" y="0"/>
                    </a:lnTo>
                    <a:lnTo>
                      <a:pt x="25" y="0"/>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7986" name="Freeform 98"/>
              <p:cNvSpPr>
                <a:spLocks/>
              </p:cNvSpPr>
              <p:nvPr/>
            </p:nvSpPr>
            <p:spPr bwMode="auto">
              <a:xfrm>
                <a:off x="701" y="89"/>
                <a:ext cx="14" cy="16"/>
              </a:xfrm>
              <a:custGeom>
                <a:avLst/>
                <a:gdLst>
                  <a:gd name="T0" fmla="*/ 0 w 27"/>
                  <a:gd name="T1" fmla="*/ 33 h 33"/>
                  <a:gd name="T2" fmla="*/ 3 w 27"/>
                  <a:gd name="T3" fmla="*/ 25 h 33"/>
                  <a:gd name="T4" fmla="*/ 11 w 27"/>
                  <a:gd name="T5" fmla="*/ 12 h 33"/>
                  <a:gd name="T6" fmla="*/ 19 w 27"/>
                  <a:gd name="T7" fmla="*/ 2 h 33"/>
                  <a:gd name="T8" fmla="*/ 26 w 27"/>
                  <a:gd name="T9" fmla="*/ 0 h 33"/>
                  <a:gd name="T10" fmla="*/ 27 w 27"/>
                  <a:gd name="T11" fmla="*/ 3 h 33"/>
                  <a:gd name="T12" fmla="*/ 26 w 27"/>
                  <a:gd name="T13" fmla="*/ 6 h 33"/>
                  <a:gd name="T14" fmla="*/ 23 w 27"/>
                  <a:gd name="T15" fmla="*/ 11 h 33"/>
                  <a:gd name="T16" fmla="*/ 18 w 27"/>
                  <a:gd name="T17" fmla="*/ 17 h 33"/>
                  <a:gd name="T18" fmla="*/ 12 w 27"/>
                  <a:gd name="T19" fmla="*/ 21 h 33"/>
                  <a:gd name="T20" fmla="*/ 8 w 27"/>
                  <a:gd name="T21" fmla="*/ 26 h 33"/>
                  <a:gd name="T22" fmla="*/ 3 w 27"/>
                  <a:gd name="T23" fmla="*/ 31 h 33"/>
                  <a:gd name="T24" fmla="*/ 0 w 27"/>
                  <a:gd name="T25" fmla="*/ 33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7" h="33">
                    <a:moveTo>
                      <a:pt x="0" y="33"/>
                    </a:moveTo>
                    <a:lnTo>
                      <a:pt x="3" y="25"/>
                    </a:lnTo>
                    <a:lnTo>
                      <a:pt x="11" y="12"/>
                    </a:lnTo>
                    <a:lnTo>
                      <a:pt x="19" y="2"/>
                    </a:lnTo>
                    <a:lnTo>
                      <a:pt x="26" y="0"/>
                    </a:lnTo>
                    <a:lnTo>
                      <a:pt x="27" y="3"/>
                    </a:lnTo>
                    <a:lnTo>
                      <a:pt x="26" y="6"/>
                    </a:lnTo>
                    <a:lnTo>
                      <a:pt x="23" y="11"/>
                    </a:lnTo>
                    <a:lnTo>
                      <a:pt x="18" y="17"/>
                    </a:lnTo>
                    <a:lnTo>
                      <a:pt x="12" y="21"/>
                    </a:lnTo>
                    <a:lnTo>
                      <a:pt x="8" y="26"/>
                    </a:lnTo>
                    <a:lnTo>
                      <a:pt x="3" y="31"/>
                    </a:lnTo>
                    <a:lnTo>
                      <a:pt x="0" y="33"/>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7987" name="Freeform 99"/>
              <p:cNvSpPr>
                <a:spLocks/>
              </p:cNvSpPr>
              <p:nvPr/>
            </p:nvSpPr>
            <p:spPr bwMode="auto">
              <a:xfrm>
                <a:off x="701" y="107"/>
                <a:ext cx="18" cy="7"/>
              </a:xfrm>
              <a:custGeom>
                <a:avLst/>
                <a:gdLst>
                  <a:gd name="T0" fmla="*/ 0 w 35"/>
                  <a:gd name="T1" fmla="*/ 0 h 14"/>
                  <a:gd name="T2" fmla="*/ 2 w 35"/>
                  <a:gd name="T3" fmla="*/ 1 h 14"/>
                  <a:gd name="T4" fmla="*/ 6 w 35"/>
                  <a:gd name="T5" fmla="*/ 4 h 14"/>
                  <a:gd name="T6" fmla="*/ 11 w 35"/>
                  <a:gd name="T7" fmla="*/ 6 h 14"/>
                  <a:gd name="T8" fmla="*/ 17 w 35"/>
                  <a:gd name="T9" fmla="*/ 10 h 14"/>
                  <a:gd name="T10" fmla="*/ 23 w 35"/>
                  <a:gd name="T11" fmla="*/ 12 h 14"/>
                  <a:gd name="T12" fmla="*/ 28 w 35"/>
                  <a:gd name="T13" fmla="*/ 14 h 14"/>
                  <a:gd name="T14" fmla="*/ 33 w 35"/>
                  <a:gd name="T15" fmla="*/ 14 h 14"/>
                  <a:gd name="T16" fmla="*/ 35 w 35"/>
                  <a:gd name="T17" fmla="*/ 13 h 14"/>
                  <a:gd name="T18" fmla="*/ 35 w 35"/>
                  <a:gd name="T19" fmla="*/ 11 h 14"/>
                  <a:gd name="T20" fmla="*/ 33 w 35"/>
                  <a:gd name="T21" fmla="*/ 7 h 14"/>
                  <a:gd name="T22" fmla="*/ 28 w 35"/>
                  <a:gd name="T23" fmla="*/ 6 h 14"/>
                  <a:gd name="T24" fmla="*/ 23 w 35"/>
                  <a:gd name="T25" fmla="*/ 4 h 14"/>
                  <a:gd name="T26" fmla="*/ 16 w 35"/>
                  <a:gd name="T27" fmla="*/ 3 h 14"/>
                  <a:gd name="T28" fmla="*/ 9 w 35"/>
                  <a:gd name="T29" fmla="*/ 1 h 14"/>
                  <a:gd name="T30" fmla="*/ 4 w 35"/>
                  <a:gd name="T31" fmla="*/ 0 h 14"/>
                  <a:gd name="T32" fmla="*/ 0 w 35"/>
                  <a:gd name="T33" fmla="*/ 0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5" h="14">
                    <a:moveTo>
                      <a:pt x="0" y="0"/>
                    </a:moveTo>
                    <a:lnTo>
                      <a:pt x="2" y="1"/>
                    </a:lnTo>
                    <a:lnTo>
                      <a:pt x="6" y="4"/>
                    </a:lnTo>
                    <a:lnTo>
                      <a:pt x="11" y="6"/>
                    </a:lnTo>
                    <a:lnTo>
                      <a:pt x="17" y="10"/>
                    </a:lnTo>
                    <a:lnTo>
                      <a:pt x="23" y="12"/>
                    </a:lnTo>
                    <a:lnTo>
                      <a:pt x="28" y="14"/>
                    </a:lnTo>
                    <a:lnTo>
                      <a:pt x="33" y="14"/>
                    </a:lnTo>
                    <a:lnTo>
                      <a:pt x="35" y="13"/>
                    </a:lnTo>
                    <a:lnTo>
                      <a:pt x="35" y="11"/>
                    </a:lnTo>
                    <a:lnTo>
                      <a:pt x="33" y="7"/>
                    </a:lnTo>
                    <a:lnTo>
                      <a:pt x="28" y="6"/>
                    </a:lnTo>
                    <a:lnTo>
                      <a:pt x="23" y="4"/>
                    </a:lnTo>
                    <a:lnTo>
                      <a:pt x="16" y="3"/>
                    </a:lnTo>
                    <a:lnTo>
                      <a:pt x="9" y="1"/>
                    </a:lnTo>
                    <a:lnTo>
                      <a:pt x="4" y="0"/>
                    </a:lnTo>
                    <a:lnTo>
                      <a:pt x="0" y="0"/>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7988" name="Freeform 100"/>
              <p:cNvSpPr>
                <a:spLocks/>
              </p:cNvSpPr>
              <p:nvPr/>
            </p:nvSpPr>
            <p:spPr bwMode="auto">
              <a:xfrm>
                <a:off x="704" y="99"/>
                <a:ext cx="20" cy="5"/>
              </a:xfrm>
              <a:custGeom>
                <a:avLst/>
                <a:gdLst>
                  <a:gd name="T0" fmla="*/ 0 w 40"/>
                  <a:gd name="T1" fmla="*/ 12 h 12"/>
                  <a:gd name="T2" fmla="*/ 3 w 40"/>
                  <a:gd name="T3" fmla="*/ 12 h 12"/>
                  <a:gd name="T4" fmla="*/ 9 w 40"/>
                  <a:gd name="T5" fmla="*/ 12 h 12"/>
                  <a:gd name="T6" fmla="*/ 14 w 40"/>
                  <a:gd name="T7" fmla="*/ 11 h 12"/>
                  <a:gd name="T8" fmla="*/ 22 w 40"/>
                  <a:gd name="T9" fmla="*/ 11 h 12"/>
                  <a:gd name="T10" fmla="*/ 28 w 40"/>
                  <a:gd name="T11" fmla="*/ 9 h 12"/>
                  <a:gd name="T12" fmla="*/ 35 w 40"/>
                  <a:gd name="T13" fmla="*/ 8 h 12"/>
                  <a:gd name="T14" fmla="*/ 38 w 40"/>
                  <a:gd name="T15" fmla="*/ 7 h 12"/>
                  <a:gd name="T16" fmla="*/ 40 w 40"/>
                  <a:gd name="T17" fmla="*/ 4 h 12"/>
                  <a:gd name="T18" fmla="*/ 38 w 40"/>
                  <a:gd name="T19" fmla="*/ 1 h 12"/>
                  <a:gd name="T20" fmla="*/ 35 w 40"/>
                  <a:gd name="T21" fmla="*/ 0 h 12"/>
                  <a:gd name="T22" fmla="*/ 29 w 40"/>
                  <a:gd name="T23" fmla="*/ 1 h 12"/>
                  <a:gd name="T24" fmla="*/ 23 w 40"/>
                  <a:gd name="T25" fmla="*/ 4 h 12"/>
                  <a:gd name="T26" fmla="*/ 17 w 40"/>
                  <a:gd name="T27" fmla="*/ 6 h 12"/>
                  <a:gd name="T28" fmla="*/ 10 w 40"/>
                  <a:gd name="T29" fmla="*/ 8 h 12"/>
                  <a:gd name="T30" fmla="*/ 4 w 40"/>
                  <a:gd name="T31" fmla="*/ 11 h 12"/>
                  <a:gd name="T32" fmla="*/ 0 w 40"/>
                  <a:gd name="T33" fmla="*/ 12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0" h="12">
                    <a:moveTo>
                      <a:pt x="0" y="12"/>
                    </a:moveTo>
                    <a:lnTo>
                      <a:pt x="3" y="12"/>
                    </a:lnTo>
                    <a:lnTo>
                      <a:pt x="9" y="12"/>
                    </a:lnTo>
                    <a:lnTo>
                      <a:pt x="14" y="11"/>
                    </a:lnTo>
                    <a:lnTo>
                      <a:pt x="22" y="11"/>
                    </a:lnTo>
                    <a:lnTo>
                      <a:pt x="28" y="9"/>
                    </a:lnTo>
                    <a:lnTo>
                      <a:pt x="35" y="8"/>
                    </a:lnTo>
                    <a:lnTo>
                      <a:pt x="38" y="7"/>
                    </a:lnTo>
                    <a:lnTo>
                      <a:pt x="40" y="4"/>
                    </a:lnTo>
                    <a:lnTo>
                      <a:pt x="38" y="1"/>
                    </a:lnTo>
                    <a:lnTo>
                      <a:pt x="35" y="0"/>
                    </a:lnTo>
                    <a:lnTo>
                      <a:pt x="29" y="1"/>
                    </a:lnTo>
                    <a:lnTo>
                      <a:pt x="23" y="4"/>
                    </a:lnTo>
                    <a:lnTo>
                      <a:pt x="17" y="6"/>
                    </a:lnTo>
                    <a:lnTo>
                      <a:pt x="10" y="8"/>
                    </a:lnTo>
                    <a:lnTo>
                      <a:pt x="4" y="11"/>
                    </a:lnTo>
                    <a:lnTo>
                      <a:pt x="0" y="12"/>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7989" name="Freeform 101"/>
              <p:cNvSpPr>
                <a:spLocks/>
              </p:cNvSpPr>
              <p:nvPr/>
            </p:nvSpPr>
            <p:spPr bwMode="auto">
              <a:xfrm>
                <a:off x="695" y="110"/>
                <a:ext cx="18" cy="14"/>
              </a:xfrm>
              <a:custGeom>
                <a:avLst/>
                <a:gdLst>
                  <a:gd name="T0" fmla="*/ 0 w 37"/>
                  <a:gd name="T1" fmla="*/ 0 h 29"/>
                  <a:gd name="T2" fmla="*/ 5 w 37"/>
                  <a:gd name="T3" fmla="*/ 2 h 29"/>
                  <a:gd name="T4" fmla="*/ 12 w 37"/>
                  <a:gd name="T5" fmla="*/ 6 h 29"/>
                  <a:gd name="T6" fmla="*/ 17 w 37"/>
                  <a:gd name="T7" fmla="*/ 9 h 29"/>
                  <a:gd name="T8" fmla="*/ 24 w 37"/>
                  <a:gd name="T9" fmla="*/ 14 h 29"/>
                  <a:gd name="T10" fmla="*/ 30 w 37"/>
                  <a:gd name="T11" fmla="*/ 18 h 29"/>
                  <a:gd name="T12" fmla="*/ 35 w 37"/>
                  <a:gd name="T13" fmla="*/ 22 h 29"/>
                  <a:gd name="T14" fmla="*/ 37 w 37"/>
                  <a:gd name="T15" fmla="*/ 25 h 29"/>
                  <a:gd name="T16" fmla="*/ 37 w 37"/>
                  <a:gd name="T17" fmla="*/ 28 h 29"/>
                  <a:gd name="T18" fmla="*/ 33 w 37"/>
                  <a:gd name="T19" fmla="*/ 29 h 29"/>
                  <a:gd name="T20" fmla="*/ 29 w 37"/>
                  <a:gd name="T21" fmla="*/ 27 h 29"/>
                  <a:gd name="T22" fmla="*/ 24 w 37"/>
                  <a:gd name="T23" fmla="*/ 23 h 29"/>
                  <a:gd name="T24" fmla="*/ 18 w 37"/>
                  <a:gd name="T25" fmla="*/ 17 h 29"/>
                  <a:gd name="T26" fmla="*/ 13 w 37"/>
                  <a:gd name="T27" fmla="*/ 13 h 29"/>
                  <a:gd name="T28" fmla="*/ 7 w 37"/>
                  <a:gd name="T29" fmla="*/ 7 h 29"/>
                  <a:gd name="T30" fmla="*/ 2 w 37"/>
                  <a:gd name="T31" fmla="*/ 2 h 29"/>
                  <a:gd name="T32" fmla="*/ 0 w 37"/>
                  <a:gd name="T33" fmla="*/ 0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7" h="29">
                    <a:moveTo>
                      <a:pt x="0" y="0"/>
                    </a:moveTo>
                    <a:lnTo>
                      <a:pt x="5" y="2"/>
                    </a:lnTo>
                    <a:lnTo>
                      <a:pt x="12" y="6"/>
                    </a:lnTo>
                    <a:lnTo>
                      <a:pt x="17" y="9"/>
                    </a:lnTo>
                    <a:lnTo>
                      <a:pt x="24" y="14"/>
                    </a:lnTo>
                    <a:lnTo>
                      <a:pt x="30" y="18"/>
                    </a:lnTo>
                    <a:lnTo>
                      <a:pt x="35" y="22"/>
                    </a:lnTo>
                    <a:lnTo>
                      <a:pt x="37" y="25"/>
                    </a:lnTo>
                    <a:lnTo>
                      <a:pt x="37" y="28"/>
                    </a:lnTo>
                    <a:lnTo>
                      <a:pt x="33" y="29"/>
                    </a:lnTo>
                    <a:lnTo>
                      <a:pt x="29" y="27"/>
                    </a:lnTo>
                    <a:lnTo>
                      <a:pt x="24" y="23"/>
                    </a:lnTo>
                    <a:lnTo>
                      <a:pt x="18" y="17"/>
                    </a:lnTo>
                    <a:lnTo>
                      <a:pt x="13" y="13"/>
                    </a:lnTo>
                    <a:lnTo>
                      <a:pt x="7" y="7"/>
                    </a:lnTo>
                    <a:lnTo>
                      <a:pt x="2" y="2"/>
                    </a:lnTo>
                    <a:lnTo>
                      <a:pt x="0" y="0"/>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7990" name="Freeform 102"/>
              <p:cNvSpPr>
                <a:spLocks/>
              </p:cNvSpPr>
              <p:nvPr/>
            </p:nvSpPr>
            <p:spPr bwMode="auto">
              <a:xfrm>
                <a:off x="598" y="103"/>
                <a:ext cx="5" cy="26"/>
              </a:xfrm>
              <a:custGeom>
                <a:avLst/>
                <a:gdLst>
                  <a:gd name="T0" fmla="*/ 5 w 9"/>
                  <a:gd name="T1" fmla="*/ 0 h 51"/>
                  <a:gd name="T2" fmla="*/ 8 w 9"/>
                  <a:gd name="T3" fmla="*/ 13 h 51"/>
                  <a:gd name="T4" fmla="*/ 9 w 9"/>
                  <a:gd name="T5" fmla="*/ 29 h 51"/>
                  <a:gd name="T6" fmla="*/ 8 w 9"/>
                  <a:gd name="T7" fmla="*/ 44 h 51"/>
                  <a:gd name="T8" fmla="*/ 3 w 9"/>
                  <a:gd name="T9" fmla="*/ 51 h 51"/>
                  <a:gd name="T10" fmla="*/ 0 w 9"/>
                  <a:gd name="T11" fmla="*/ 46 h 51"/>
                  <a:gd name="T12" fmla="*/ 1 w 9"/>
                  <a:gd name="T13" fmla="*/ 31 h 51"/>
                  <a:gd name="T14" fmla="*/ 3 w 9"/>
                  <a:gd name="T15" fmla="*/ 14 h 51"/>
                  <a:gd name="T16" fmla="*/ 5 w 9"/>
                  <a:gd name="T17" fmla="*/ 0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 h="51">
                    <a:moveTo>
                      <a:pt x="5" y="0"/>
                    </a:moveTo>
                    <a:lnTo>
                      <a:pt x="8" y="13"/>
                    </a:lnTo>
                    <a:lnTo>
                      <a:pt x="9" y="29"/>
                    </a:lnTo>
                    <a:lnTo>
                      <a:pt x="8" y="44"/>
                    </a:lnTo>
                    <a:lnTo>
                      <a:pt x="3" y="51"/>
                    </a:lnTo>
                    <a:lnTo>
                      <a:pt x="0" y="46"/>
                    </a:lnTo>
                    <a:lnTo>
                      <a:pt x="1" y="31"/>
                    </a:lnTo>
                    <a:lnTo>
                      <a:pt x="3" y="14"/>
                    </a:lnTo>
                    <a:lnTo>
                      <a:pt x="5" y="0"/>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7991" name="Freeform 103"/>
              <p:cNvSpPr>
                <a:spLocks/>
              </p:cNvSpPr>
              <p:nvPr/>
            </p:nvSpPr>
            <p:spPr bwMode="auto">
              <a:xfrm>
                <a:off x="587" y="100"/>
                <a:ext cx="8" cy="25"/>
              </a:xfrm>
              <a:custGeom>
                <a:avLst/>
                <a:gdLst>
                  <a:gd name="T0" fmla="*/ 15 w 15"/>
                  <a:gd name="T1" fmla="*/ 0 h 51"/>
                  <a:gd name="T2" fmla="*/ 15 w 15"/>
                  <a:gd name="T3" fmla="*/ 12 h 51"/>
                  <a:gd name="T4" fmla="*/ 13 w 15"/>
                  <a:gd name="T5" fmla="*/ 29 h 51"/>
                  <a:gd name="T6" fmla="*/ 10 w 15"/>
                  <a:gd name="T7" fmla="*/ 44 h 51"/>
                  <a:gd name="T8" fmla="*/ 3 w 15"/>
                  <a:gd name="T9" fmla="*/ 51 h 51"/>
                  <a:gd name="T10" fmla="*/ 0 w 15"/>
                  <a:gd name="T11" fmla="*/ 44 h 51"/>
                  <a:gd name="T12" fmla="*/ 4 w 15"/>
                  <a:gd name="T13" fmla="*/ 29 h 51"/>
                  <a:gd name="T14" fmla="*/ 10 w 15"/>
                  <a:gd name="T15" fmla="*/ 12 h 51"/>
                  <a:gd name="T16" fmla="*/ 15 w 15"/>
                  <a:gd name="T17" fmla="*/ 0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 h="51">
                    <a:moveTo>
                      <a:pt x="15" y="0"/>
                    </a:moveTo>
                    <a:lnTo>
                      <a:pt x="15" y="12"/>
                    </a:lnTo>
                    <a:lnTo>
                      <a:pt x="13" y="29"/>
                    </a:lnTo>
                    <a:lnTo>
                      <a:pt x="10" y="44"/>
                    </a:lnTo>
                    <a:lnTo>
                      <a:pt x="3" y="51"/>
                    </a:lnTo>
                    <a:lnTo>
                      <a:pt x="0" y="44"/>
                    </a:lnTo>
                    <a:lnTo>
                      <a:pt x="4" y="29"/>
                    </a:lnTo>
                    <a:lnTo>
                      <a:pt x="10" y="12"/>
                    </a:lnTo>
                    <a:lnTo>
                      <a:pt x="15" y="0"/>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7992" name="Freeform 104"/>
              <p:cNvSpPr>
                <a:spLocks/>
              </p:cNvSpPr>
              <p:nvPr/>
            </p:nvSpPr>
            <p:spPr bwMode="auto">
              <a:xfrm>
                <a:off x="612" y="111"/>
                <a:ext cx="4" cy="24"/>
              </a:xfrm>
              <a:custGeom>
                <a:avLst/>
                <a:gdLst>
                  <a:gd name="T0" fmla="*/ 1 w 9"/>
                  <a:gd name="T1" fmla="*/ 0 h 49"/>
                  <a:gd name="T2" fmla="*/ 6 w 9"/>
                  <a:gd name="T3" fmla="*/ 7 h 49"/>
                  <a:gd name="T4" fmla="*/ 8 w 9"/>
                  <a:gd name="T5" fmla="*/ 22 h 49"/>
                  <a:gd name="T6" fmla="*/ 9 w 9"/>
                  <a:gd name="T7" fmla="*/ 38 h 49"/>
                  <a:gd name="T8" fmla="*/ 5 w 9"/>
                  <a:gd name="T9" fmla="*/ 49 h 49"/>
                  <a:gd name="T10" fmla="*/ 0 w 9"/>
                  <a:gd name="T11" fmla="*/ 45 h 49"/>
                  <a:gd name="T12" fmla="*/ 0 w 9"/>
                  <a:gd name="T13" fmla="*/ 31 h 49"/>
                  <a:gd name="T14" fmla="*/ 1 w 9"/>
                  <a:gd name="T15" fmla="*/ 14 h 49"/>
                  <a:gd name="T16" fmla="*/ 1 w 9"/>
                  <a:gd name="T17" fmla="*/ 0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 h="49">
                    <a:moveTo>
                      <a:pt x="1" y="0"/>
                    </a:moveTo>
                    <a:lnTo>
                      <a:pt x="6" y="7"/>
                    </a:lnTo>
                    <a:lnTo>
                      <a:pt x="8" y="22"/>
                    </a:lnTo>
                    <a:lnTo>
                      <a:pt x="9" y="38"/>
                    </a:lnTo>
                    <a:lnTo>
                      <a:pt x="5" y="49"/>
                    </a:lnTo>
                    <a:lnTo>
                      <a:pt x="0" y="45"/>
                    </a:lnTo>
                    <a:lnTo>
                      <a:pt x="0" y="31"/>
                    </a:lnTo>
                    <a:lnTo>
                      <a:pt x="1" y="14"/>
                    </a:lnTo>
                    <a:lnTo>
                      <a:pt x="1" y="0"/>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7993" name="Freeform 105"/>
              <p:cNvSpPr>
                <a:spLocks/>
              </p:cNvSpPr>
              <p:nvPr/>
            </p:nvSpPr>
            <p:spPr bwMode="auto">
              <a:xfrm>
                <a:off x="622" y="113"/>
                <a:ext cx="10" cy="28"/>
              </a:xfrm>
              <a:custGeom>
                <a:avLst/>
                <a:gdLst>
                  <a:gd name="T0" fmla="*/ 0 w 19"/>
                  <a:gd name="T1" fmla="*/ 0 h 55"/>
                  <a:gd name="T2" fmla="*/ 8 w 19"/>
                  <a:gd name="T3" fmla="*/ 14 h 55"/>
                  <a:gd name="T4" fmla="*/ 16 w 19"/>
                  <a:gd name="T5" fmla="*/ 31 h 55"/>
                  <a:gd name="T6" fmla="*/ 19 w 19"/>
                  <a:gd name="T7" fmla="*/ 47 h 55"/>
                  <a:gd name="T8" fmla="*/ 16 w 19"/>
                  <a:gd name="T9" fmla="*/ 55 h 55"/>
                  <a:gd name="T10" fmla="*/ 9 w 19"/>
                  <a:gd name="T11" fmla="*/ 50 h 55"/>
                  <a:gd name="T12" fmla="*/ 6 w 19"/>
                  <a:gd name="T13" fmla="*/ 32 h 55"/>
                  <a:gd name="T14" fmla="*/ 3 w 19"/>
                  <a:gd name="T15" fmla="*/ 14 h 55"/>
                  <a:gd name="T16" fmla="*/ 0 w 19"/>
                  <a:gd name="T17" fmla="*/ 0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 h="55">
                    <a:moveTo>
                      <a:pt x="0" y="0"/>
                    </a:moveTo>
                    <a:lnTo>
                      <a:pt x="8" y="14"/>
                    </a:lnTo>
                    <a:lnTo>
                      <a:pt x="16" y="31"/>
                    </a:lnTo>
                    <a:lnTo>
                      <a:pt x="19" y="47"/>
                    </a:lnTo>
                    <a:lnTo>
                      <a:pt x="16" y="55"/>
                    </a:lnTo>
                    <a:lnTo>
                      <a:pt x="9" y="50"/>
                    </a:lnTo>
                    <a:lnTo>
                      <a:pt x="6" y="32"/>
                    </a:lnTo>
                    <a:lnTo>
                      <a:pt x="3" y="14"/>
                    </a:lnTo>
                    <a:lnTo>
                      <a:pt x="0" y="0"/>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7994" name="Freeform 106"/>
              <p:cNvSpPr>
                <a:spLocks/>
              </p:cNvSpPr>
              <p:nvPr/>
            </p:nvSpPr>
            <p:spPr bwMode="auto">
              <a:xfrm>
                <a:off x="635" y="116"/>
                <a:ext cx="11" cy="31"/>
              </a:xfrm>
              <a:custGeom>
                <a:avLst/>
                <a:gdLst>
                  <a:gd name="T0" fmla="*/ 0 w 22"/>
                  <a:gd name="T1" fmla="*/ 0 h 61"/>
                  <a:gd name="T2" fmla="*/ 7 w 22"/>
                  <a:gd name="T3" fmla="*/ 14 h 61"/>
                  <a:gd name="T4" fmla="*/ 16 w 22"/>
                  <a:gd name="T5" fmla="*/ 34 h 61"/>
                  <a:gd name="T6" fmla="*/ 22 w 22"/>
                  <a:gd name="T7" fmla="*/ 53 h 61"/>
                  <a:gd name="T8" fmla="*/ 20 w 22"/>
                  <a:gd name="T9" fmla="*/ 61 h 61"/>
                  <a:gd name="T10" fmla="*/ 12 w 22"/>
                  <a:gd name="T11" fmla="*/ 52 h 61"/>
                  <a:gd name="T12" fmla="*/ 7 w 22"/>
                  <a:gd name="T13" fmla="*/ 32 h 61"/>
                  <a:gd name="T14" fmla="*/ 3 w 22"/>
                  <a:gd name="T15" fmla="*/ 13 h 61"/>
                  <a:gd name="T16" fmla="*/ 0 w 22"/>
                  <a:gd name="T17" fmla="*/ 0 h 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2" h="61">
                    <a:moveTo>
                      <a:pt x="0" y="0"/>
                    </a:moveTo>
                    <a:lnTo>
                      <a:pt x="7" y="14"/>
                    </a:lnTo>
                    <a:lnTo>
                      <a:pt x="16" y="34"/>
                    </a:lnTo>
                    <a:lnTo>
                      <a:pt x="22" y="53"/>
                    </a:lnTo>
                    <a:lnTo>
                      <a:pt x="20" y="61"/>
                    </a:lnTo>
                    <a:lnTo>
                      <a:pt x="12" y="52"/>
                    </a:lnTo>
                    <a:lnTo>
                      <a:pt x="7" y="32"/>
                    </a:lnTo>
                    <a:lnTo>
                      <a:pt x="3" y="13"/>
                    </a:lnTo>
                    <a:lnTo>
                      <a:pt x="0" y="0"/>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7995" name="Freeform 107"/>
              <p:cNvSpPr>
                <a:spLocks/>
              </p:cNvSpPr>
              <p:nvPr/>
            </p:nvSpPr>
            <p:spPr bwMode="auto">
              <a:xfrm>
                <a:off x="658" y="115"/>
                <a:ext cx="19" cy="32"/>
              </a:xfrm>
              <a:custGeom>
                <a:avLst/>
                <a:gdLst>
                  <a:gd name="T0" fmla="*/ 0 w 37"/>
                  <a:gd name="T1" fmla="*/ 0 h 63"/>
                  <a:gd name="T2" fmla="*/ 6 w 37"/>
                  <a:gd name="T3" fmla="*/ 5 h 63"/>
                  <a:gd name="T4" fmla="*/ 13 w 37"/>
                  <a:gd name="T5" fmla="*/ 13 h 63"/>
                  <a:gd name="T6" fmla="*/ 20 w 37"/>
                  <a:gd name="T7" fmla="*/ 23 h 63"/>
                  <a:gd name="T8" fmla="*/ 27 w 37"/>
                  <a:gd name="T9" fmla="*/ 33 h 63"/>
                  <a:gd name="T10" fmla="*/ 33 w 37"/>
                  <a:gd name="T11" fmla="*/ 43 h 63"/>
                  <a:gd name="T12" fmla="*/ 36 w 37"/>
                  <a:gd name="T13" fmla="*/ 53 h 63"/>
                  <a:gd name="T14" fmla="*/ 37 w 37"/>
                  <a:gd name="T15" fmla="*/ 60 h 63"/>
                  <a:gd name="T16" fmla="*/ 36 w 37"/>
                  <a:gd name="T17" fmla="*/ 63 h 63"/>
                  <a:gd name="T18" fmla="*/ 33 w 37"/>
                  <a:gd name="T19" fmla="*/ 62 h 63"/>
                  <a:gd name="T20" fmla="*/ 28 w 37"/>
                  <a:gd name="T21" fmla="*/ 56 h 63"/>
                  <a:gd name="T22" fmla="*/ 23 w 37"/>
                  <a:gd name="T23" fmla="*/ 47 h 63"/>
                  <a:gd name="T24" fmla="*/ 19 w 37"/>
                  <a:gd name="T25" fmla="*/ 35 h 63"/>
                  <a:gd name="T26" fmla="*/ 14 w 37"/>
                  <a:gd name="T27" fmla="*/ 24 h 63"/>
                  <a:gd name="T28" fmla="*/ 10 w 37"/>
                  <a:gd name="T29" fmla="*/ 12 h 63"/>
                  <a:gd name="T30" fmla="*/ 5 w 37"/>
                  <a:gd name="T31" fmla="*/ 4 h 63"/>
                  <a:gd name="T32" fmla="*/ 0 w 37"/>
                  <a:gd name="T33" fmla="*/ 0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7" h="63">
                    <a:moveTo>
                      <a:pt x="0" y="0"/>
                    </a:moveTo>
                    <a:lnTo>
                      <a:pt x="6" y="5"/>
                    </a:lnTo>
                    <a:lnTo>
                      <a:pt x="13" y="13"/>
                    </a:lnTo>
                    <a:lnTo>
                      <a:pt x="20" y="23"/>
                    </a:lnTo>
                    <a:lnTo>
                      <a:pt x="27" y="33"/>
                    </a:lnTo>
                    <a:lnTo>
                      <a:pt x="33" y="43"/>
                    </a:lnTo>
                    <a:lnTo>
                      <a:pt x="36" y="53"/>
                    </a:lnTo>
                    <a:lnTo>
                      <a:pt x="37" y="60"/>
                    </a:lnTo>
                    <a:lnTo>
                      <a:pt x="36" y="63"/>
                    </a:lnTo>
                    <a:lnTo>
                      <a:pt x="33" y="62"/>
                    </a:lnTo>
                    <a:lnTo>
                      <a:pt x="28" y="56"/>
                    </a:lnTo>
                    <a:lnTo>
                      <a:pt x="23" y="47"/>
                    </a:lnTo>
                    <a:lnTo>
                      <a:pt x="19" y="35"/>
                    </a:lnTo>
                    <a:lnTo>
                      <a:pt x="14" y="24"/>
                    </a:lnTo>
                    <a:lnTo>
                      <a:pt x="10" y="12"/>
                    </a:lnTo>
                    <a:lnTo>
                      <a:pt x="5" y="4"/>
                    </a:lnTo>
                    <a:lnTo>
                      <a:pt x="0" y="0"/>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7996" name="Freeform 108"/>
              <p:cNvSpPr>
                <a:spLocks/>
              </p:cNvSpPr>
              <p:nvPr/>
            </p:nvSpPr>
            <p:spPr bwMode="auto">
              <a:xfrm>
                <a:off x="684" y="111"/>
                <a:ext cx="21" cy="29"/>
              </a:xfrm>
              <a:custGeom>
                <a:avLst/>
                <a:gdLst>
                  <a:gd name="T0" fmla="*/ 0 w 42"/>
                  <a:gd name="T1" fmla="*/ 0 h 59"/>
                  <a:gd name="T2" fmla="*/ 5 w 42"/>
                  <a:gd name="T3" fmla="*/ 5 h 59"/>
                  <a:gd name="T4" fmla="*/ 13 w 42"/>
                  <a:gd name="T5" fmla="*/ 12 h 59"/>
                  <a:gd name="T6" fmla="*/ 20 w 42"/>
                  <a:gd name="T7" fmla="*/ 21 h 59"/>
                  <a:gd name="T8" fmla="*/ 28 w 42"/>
                  <a:gd name="T9" fmla="*/ 30 h 59"/>
                  <a:gd name="T10" fmla="*/ 35 w 42"/>
                  <a:gd name="T11" fmla="*/ 41 h 59"/>
                  <a:gd name="T12" fmla="*/ 40 w 42"/>
                  <a:gd name="T13" fmla="*/ 49 h 59"/>
                  <a:gd name="T14" fmla="*/ 42 w 42"/>
                  <a:gd name="T15" fmla="*/ 56 h 59"/>
                  <a:gd name="T16" fmla="*/ 40 w 42"/>
                  <a:gd name="T17" fmla="*/ 59 h 59"/>
                  <a:gd name="T18" fmla="*/ 36 w 42"/>
                  <a:gd name="T19" fmla="*/ 58 h 59"/>
                  <a:gd name="T20" fmla="*/ 31 w 42"/>
                  <a:gd name="T21" fmla="*/ 52 h 59"/>
                  <a:gd name="T22" fmla="*/ 25 w 42"/>
                  <a:gd name="T23" fmla="*/ 44 h 59"/>
                  <a:gd name="T24" fmla="*/ 20 w 42"/>
                  <a:gd name="T25" fmla="*/ 33 h 59"/>
                  <a:gd name="T26" fmla="*/ 14 w 42"/>
                  <a:gd name="T27" fmla="*/ 22 h 59"/>
                  <a:gd name="T28" fmla="*/ 8 w 42"/>
                  <a:gd name="T29" fmla="*/ 12 h 59"/>
                  <a:gd name="T30" fmla="*/ 4 w 42"/>
                  <a:gd name="T31" fmla="*/ 5 h 59"/>
                  <a:gd name="T32" fmla="*/ 0 w 42"/>
                  <a:gd name="T33" fmla="*/ 0 h 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2" h="59">
                    <a:moveTo>
                      <a:pt x="0" y="0"/>
                    </a:moveTo>
                    <a:lnTo>
                      <a:pt x="5" y="5"/>
                    </a:lnTo>
                    <a:lnTo>
                      <a:pt x="13" y="12"/>
                    </a:lnTo>
                    <a:lnTo>
                      <a:pt x="20" y="21"/>
                    </a:lnTo>
                    <a:lnTo>
                      <a:pt x="28" y="30"/>
                    </a:lnTo>
                    <a:lnTo>
                      <a:pt x="35" y="41"/>
                    </a:lnTo>
                    <a:lnTo>
                      <a:pt x="40" y="49"/>
                    </a:lnTo>
                    <a:lnTo>
                      <a:pt x="42" y="56"/>
                    </a:lnTo>
                    <a:lnTo>
                      <a:pt x="40" y="59"/>
                    </a:lnTo>
                    <a:lnTo>
                      <a:pt x="36" y="58"/>
                    </a:lnTo>
                    <a:lnTo>
                      <a:pt x="31" y="52"/>
                    </a:lnTo>
                    <a:lnTo>
                      <a:pt x="25" y="44"/>
                    </a:lnTo>
                    <a:lnTo>
                      <a:pt x="20" y="33"/>
                    </a:lnTo>
                    <a:lnTo>
                      <a:pt x="14" y="22"/>
                    </a:lnTo>
                    <a:lnTo>
                      <a:pt x="8" y="12"/>
                    </a:lnTo>
                    <a:lnTo>
                      <a:pt x="4" y="5"/>
                    </a:lnTo>
                    <a:lnTo>
                      <a:pt x="0" y="0"/>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7997" name="Freeform 109"/>
              <p:cNvSpPr>
                <a:spLocks/>
              </p:cNvSpPr>
              <p:nvPr/>
            </p:nvSpPr>
            <p:spPr bwMode="auto">
              <a:xfrm>
                <a:off x="647" y="117"/>
                <a:ext cx="18" cy="27"/>
              </a:xfrm>
              <a:custGeom>
                <a:avLst/>
                <a:gdLst>
                  <a:gd name="T0" fmla="*/ 0 w 37"/>
                  <a:gd name="T1" fmla="*/ 0 h 54"/>
                  <a:gd name="T2" fmla="*/ 5 w 37"/>
                  <a:gd name="T3" fmla="*/ 5 h 54"/>
                  <a:gd name="T4" fmla="*/ 11 w 37"/>
                  <a:gd name="T5" fmla="*/ 12 h 54"/>
                  <a:gd name="T6" fmla="*/ 18 w 37"/>
                  <a:gd name="T7" fmla="*/ 21 h 54"/>
                  <a:gd name="T8" fmla="*/ 24 w 37"/>
                  <a:gd name="T9" fmla="*/ 30 h 54"/>
                  <a:gd name="T10" fmla="*/ 31 w 37"/>
                  <a:gd name="T11" fmla="*/ 38 h 54"/>
                  <a:gd name="T12" fmla="*/ 36 w 37"/>
                  <a:gd name="T13" fmla="*/ 46 h 54"/>
                  <a:gd name="T14" fmla="*/ 37 w 37"/>
                  <a:gd name="T15" fmla="*/ 52 h 54"/>
                  <a:gd name="T16" fmla="*/ 35 w 37"/>
                  <a:gd name="T17" fmla="*/ 54 h 54"/>
                  <a:gd name="T18" fmla="*/ 30 w 37"/>
                  <a:gd name="T19" fmla="*/ 53 h 54"/>
                  <a:gd name="T20" fmla="*/ 24 w 37"/>
                  <a:gd name="T21" fmla="*/ 47 h 54"/>
                  <a:gd name="T22" fmla="*/ 20 w 37"/>
                  <a:gd name="T23" fmla="*/ 40 h 54"/>
                  <a:gd name="T24" fmla="*/ 14 w 37"/>
                  <a:gd name="T25" fmla="*/ 30 h 54"/>
                  <a:gd name="T26" fmla="*/ 10 w 37"/>
                  <a:gd name="T27" fmla="*/ 21 h 54"/>
                  <a:gd name="T28" fmla="*/ 6 w 37"/>
                  <a:gd name="T29" fmla="*/ 12 h 54"/>
                  <a:gd name="T30" fmla="*/ 3 w 37"/>
                  <a:gd name="T31" fmla="*/ 5 h 54"/>
                  <a:gd name="T32" fmla="*/ 0 w 37"/>
                  <a:gd name="T33" fmla="*/ 0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7" h="54">
                    <a:moveTo>
                      <a:pt x="0" y="0"/>
                    </a:moveTo>
                    <a:lnTo>
                      <a:pt x="5" y="5"/>
                    </a:lnTo>
                    <a:lnTo>
                      <a:pt x="11" y="12"/>
                    </a:lnTo>
                    <a:lnTo>
                      <a:pt x="18" y="21"/>
                    </a:lnTo>
                    <a:lnTo>
                      <a:pt x="24" y="30"/>
                    </a:lnTo>
                    <a:lnTo>
                      <a:pt x="31" y="38"/>
                    </a:lnTo>
                    <a:lnTo>
                      <a:pt x="36" y="46"/>
                    </a:lnTo>
                    <a:lnTo>
                      <a:pt x="37" y="52"/>
                    </a:lnTo>
                    <a:lnTo>
                      <a:pt x="35" y="54"/>
                    </a:lnTo>
                    <a:lnTo>
                      <a:pt x="30" y="53"/>
                    </a:lnTo>
                    <a:lnTo>
                      <a:pt x="24" y="47"/>
                    </a:lnTo>
                    <a:lnTo>
                      <a:pt x="20" y="40"/>
                    </a:lnTo>
                    <a:lnTo>
                      <a:pt x="14" y="30"/>
                    </a:lnTo>
                    <a:lnTo>
                      <a:pt x="10" y="21"/>
                    </a:lnTo>
                    <a:lnTo>
                      <a:pt x="6" y="12"/>
                    </a:lnTo>
                    <a:lnTo>
                      <a:pt x="3" y="5"/>
                    </a:lnTo>
                    <a:lnTo>
                      <a:pt x="0" y="0"/>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7998" name="Freeform 110"/>
              <p:cNvSpPr>
                <a:spLocks/>
              </p:cNvSpPr>
              <p:nvPr/>
            </p:nvSpPr>
            <p:spPr bwMode="auto">
              <a:xfrm>
                <a:off x="648" y="78"/>
                <a:ext cx="23" cy="41"/>
              </a:xfrm>
              <a:custGeom>
                <a:avLst/>
                <a:gdLst>
                  <a:gd name="T0" fmla="*/ 44 w 45"/>
                  <a:gd name="T1" fmla="*/ 0 h 83"/>
                  <a:gd name="T2" fmla="*/ 45 w 45"/>
                  <a:gd name="T3" fmla="*/ 4 h 83"/>
                  <a:gd name="T4" fmla="*/ 44 w 45"/>
                  <a:gd name="T5" fmla="*/ 13 h 83"/>
                  <a:gd name="T6" fmla="*/ 39 w 45"/>
                  <a:gd name="T7" fmla="*/ 25 h 83"/>
                  <a:gd name="T8" fmla="*/ 32 w 45"/>
                  <a:gd name="T9" fmla="*/ 39 h 83"/>
                  <a:gd name="T10" fmla="*/ 25 w 45"/>
                  <a:gd name="T11" fmla="*/ 54 h 83"/>
                  <a:gd name="T12" fmla="*/ 17 w 45"/>
                  <a:gd name="T13" fmla="*/ 67 h 83"/>
                  <a:gd name="T14" fmla="*/ 8 w 45"/>
                  <a:gd name="T15" fmla="*/ 77 h 83"/>
                  <a:gd name="T16" fmla="*/ 0 w 45"/>
                  <a:gd name="T17" fmla="*/ 83 h 83"/>
                  <a:gd name="T18" fmla="*/ 2 w 45"/>
                  <a:gd name="T19" fmla="*/ 77 h 83"/>
                  <a:gd name="T20" fmla="*/ 8 w 45"/>
                  <a:gd name="T21" fmla="*/ 65 h 83"/>
                  <a:gd name="T22" fmla="*/ 14 w 45"/>
                  <a:gd name="T23" fmla="*/ 52 h 83"/>
                  <a:gd name="T24" fmla="*/ 20 w 45"/>
                  <a:gd name="T25" fmla="*/ 37 h 83"/>
                  <a:gd name="T26" fmla="*/ 29 w 45"/>
                  <a:gd name="T27" fmla="*/ 23 h 83"/>
                  <a:gd name="T28" fmla="*/ 34 w 45"/>
                  <a:gd name="T29" fmla="*/ 10 h 83"/>
                  <a:gd name="T30" fmla="*/ 40 w 45"/>
                  <a:gd name="T31" fmla="*/ 2 h 83"/>
                  <a:gd name="T32" fmla="*/ 44 w 45"/>
                  <a:gd name="T33" fmla="*/ 0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5" h="83">
                    <a:moveTo>
                      <a:pt x="44" y="0"/>
                    </a:moveTo>
                    <a:lnTo>
                      <a:pt x="45" y="4"/>
                    </a:lnTo>
                    <a:lnTo>
                      <a:pt x="44" y="13"/>
                    </a:lnTo>
                    <a:lnTo>
                      <a:pt x="39" y="25"/>
                    </a:lnTo>
                    <a:lnTo>
                      <a:pt x="32" y="39"/>
                    </a:lnTo>
                    <a:lnTo>
                      <a:pt x="25" y="54"/>
                    </a:lnTo>
                    <a:lnTo>
                      <a:pt x="17" y="67"/>
                    </a:lnTo>
                    <a:lnTo>
                      <a:pt x="8" y="77"/>
                    </a:lnTo>
                    <a:lnTo>
                      <a:pt x="0" y="83"/>
                    </a:lnTo>
                    <a:lnTo>
                      <a:pt x="2" y="77"/>
                    </a:lnTo>
                    <a:lnTo>
                      <a:pt x="8" y="65"/>
                    </a:lnTo>
                    <a:lnTo>
                      <a:pt x="14" y="52"/>
                    </a:lnTo>
                    <a:lnTo>
                      <a:pt x="20" y="37"/>
                    </a:lnTo>
                    <a:lnTo>
                      <a:pt x="29" y="23"/>
                    </a:lnTo>
                    <a:lnTo>
                      <a:pt x="34" y="10"/>
                    </a:lnTo>
                    <a:lnTo>
                      <a:pt x="40" y="2"/>
                    </a:lnTo>
                    <a:lnTo>
                      <a:pt x="44" y="0"/>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7999" name="Freeform 111"/>
              <p:cNvSpPr>
                <a:spLocks/>
              </p:cNvSpPr>
              <p:nvPr/>
            </p:nvSpPr>
            <p:spPr bwMode="auto">
              <a:xfrm>
                <a:off x="669" y="84"/>
                <a:ext cx="20" cy="32"/>
              </a:xfrm>
              <a:custGeom>
                <a:avLst/>
                <a:gdLst>
                  <a:gd name="T0" fmla="*/ 39 w 40"/>
                  <a:gd name="T1" fmla="*/ 0 h 66"/>
                  <a:gd name="T2" fmla="*/ 40 w 40"/>
                  <a:gd name="T3" fmla="*/ 4 h 66"/>
                  <a:gd name="T4" fmla="*/ 38 w 40"/>
                  <a:gd name="T5" fmla="*/ 9 h 66"/>
                  <a:gd name="T6" fmla="*/ 36 w 40"/>
                  <a:gd name="T7" fmla="*/ 19 h 66"/>
                  <a:gd name="T8" fmla="*/ 30 w 40"/>
                  <a:gd name="T9" fmla="*/ 29 h 66"/>
                  <a:gd name="T10" fmla="*/ 24 w 40"/>
                  <a:gd name="T11" fmla="*/ 41 h 66"/>
                  <a:gd name="T12" fmla="*/ 17 w 40"/>
                  <a:gd name="T13" fmla="*/ 51 h 66"/>
                  <a:gd name="T14" fmla="*/ 9 w 40"/>
                  <a:gd name="T15" fmla="*/ 60 h 66"/>
                  <a:gd name="T16" fmla="*/ 0 w 40"/>
                  <a:gd name="T17" fmla="*/ 66 h 66"/>
                  <a:gd name="T18" fmla="*/ 5 w 40"/>
                  <a:gd name="T19" fmla="*/ 59 h 66"/>
                  <a:gd name="T20" fmla="*/ 10 w 40"/>
                  <a:gd name="T21" fmla="*/ 49 h 66"/>
                  <a:gd name="T22" fmla="*/ 16 w 40"/>
                  <a:gd name="T23" fmla="*/ 38 h 66"/>
                  <a:gd name="T24" fmla="*/ 22 w 40"/>
                  <a:gd name="T25" fmla="*/ 27 h 66"/>
                  <a:gd name="T26" fmla="*/ 28 w 40"/>
                  <a:gd name="T27" fmla="*/ 16 h 66"/>
                  <a:gd name="T28" fmla="*/ 32 w 40"/>
                  <a:gd name="T29" fmla="*/ 7 h 66"/>
                  <a:gd name="T30" fmla="*/ 37 w 40"/>
                  <a:gd name="T31" fmla="*/ 1 h 66"/>
                  <a:gd name="T32" fmla="*/ 39 w 40"/>
                  <a:gd name="T33" fmla="*/ 0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0" h="66">
                    <a:moveTo>
                      <a:pt x="39" y="0"/>
                    </a:moveTo>
                    <a:lnTo>
                      <a:pt x="40" y="4"/>
                    </a:lnTo>
                    <a:lnTo>
                      <a:pt x="38" y="9"/>
                    </a:lnTo>
                    <a:lnTo>
                      <a:pt x="36" y="19"/>
                    </a:lnTo>
                    <a:lnTo>
                      <a:pt x="30" y="29"/>
                    </a:lnTo>
                    <a:lnTo>
                      <a:pt x="24" y="41"/>
                    </a:lnTo>
                    <a:lnTo>
                      <a:pt x="17" y="51"/>
                    </a:lnTo>
                    <a:lnTo>
                      <a:pt x="9" y="60"/>
                    </a:lnTo>
                    <a:lnTo>
                      <a:pt x="0" y="66"/>
                    </a:lnTo>
                    <a:lnTo>
                      <a:pt x="5" y="59"/>
                    </a:lnTo>
                    <a:lnTo>
                      <a:pt x="10" y="49"/>
                    </a:lnTo>
                    <a:lnTo>
                      <a:pt x="16" y="38"/>
                    </a:lnTo>
                    <a:lnTo>
                      <a:pt x="22" y="27"/>
                    </a:lnTo>
                    <a:lnTo>
                      <a:pt x="28" y="16"/>
                    </a:lnTo>
                    <a:lnTo>
                      <a:pt x="32" y="7"/>
                    </a:lnTo>
                    <a:lnTo>
                      <a:pt x="37" y="1"/>
                    </a:lnTo>
                    <a:lnTo>
                      <a:pt x="39" y="0"/>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8000" name="Freeform 112"/>
              <p:cNvSpPr>
                <a:spLocks/>
              </p:cNvSpPr>
              <p:nvPr/>
            </p:nvSpPr>
            <p:spPr bwMode="auto">
              <a:xfrm>
                <a:off x="671" y="114"/>
                <a:ext cx="21" cy="29"/>
              </a:xfrm>
              <a:custGeom>
                <a:avLst/>
                <a:gdLst>
                  <a:gd name="T0" fmla="*/ 0 w 41"/>
                  <a:gd name="T1" fmla="*/ 0 h 58"/>
                  <a:gd name="T2" fmla="*/ 4 w 41"/>
                  <a:gd name="T3" fmla="*/ 5 h 58"/>
                  <a:gd name="T4" fmla="*/ 12 w 41"/>
                  <a:gd name="T5" fmla="*/ 12 h 58"/>
                  <a:gd name="T6" fmla="*/ 19 w 41"/>
                  <a:gd name="T7" fmla="*/ 21 h 58"/>
                  <a:gd name="T8" fmla="*/ 27 w 41"/>
                  <a:gd name="T9" fmla="*/ 30 h 58"/>
                  <a:gd name="T10" fmla="*/ 34 w 41"/>
                  <a:gd name="T11" fmla="*/ 39 h 58"/>
                  <a:gd name="T12" fmla="*/ 40 w 41"/>
                  <a:gd name="T13" fmla="*/ 48 h 58"/>
                  <a:gd name="T14" fmla="*/ 41 w 41"/>
                  <a:gd name="T15" fmla="*/ 54 h 58"/>
                  <a:gd name="T16" fmla="*/ 40 w 41"/>
                  <a:gd name="T17" fmla="*/ 58 h 58"/>
                  <a:gd name="T18" fmla="*/ 36 w 41"/>
                  <a:gd name="T19" fmla="*/ 57 h 58"/>
                  <a:gd name="T20" fmla="*/ 31 w 41"/>
                  <a:gd name="T21" fmla="*/ 52 h 58"/>
                  <a:gd name="T22" fmla="*/ 25 w 41"/>
                  <a:gd name="T23" fmla="*/ 43 h 58"/>
                  <a:gd name="T24" fmla="*/ 18 w 41"/>
                  <a:gd name="T25" fmla="*/ 33 h 58"/>
                  <a:gd name="T26" fmla="*/ 12 w 41"/>
                  <a:gd name="T27" fmla="*/ 21 h 58"/>
                  <a:gd name="T28" fmla="*/ 8 w 41"/>
                  <a:gd name="T29" fmla="*/ 12 h 58"/>
                  <a:gd name="T30" fmla="*/ 3 w 41"/>
                  <a:gd name="T31" fmla="*/ 4 h 58"/>
                  <a:gd name="T32" fmla="*/ 0 w 41"/>
                  <a:gd name="T33" fmla="*/ 0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1" h="58">
                    <a:moveTo>
                      <a:pt x="0" y="0"/>
                    </a:moveTo>
                    <a:lnTo>
                      <a:pt x="4" y="5"/>
                    </a:lnTo>
                    <a:lnTo>
                      <a:pt x="12" y="12"/>
                    </a:lnTo>
                    <a:lnTo>
                      <a:pt x="19" y="21"/>
                    </a:lnTo>
                    <a:lnTo>
                      <a:pt x="27" y="30"/>
                    </a:lnTo>
                    <a:lnTo>
                      <a:pt x="34" y="39"/>
                    </a:lnTo>
                    <a:lnTo>
                      <a:pt x="40" y="48"/>
                    </a:lnTo>
                    <a:lnTo>
                      <a:pt x="41" y="54"/>
                    </a:lnTo>
                    <a:lnTo>
                      <a:pt x="40" y="58"/>
                    </a:lnTo>
                    <a:lnTo>
                      <a:pt x="36" y="57"/>
                    </a:lnTo>
                    <a:lnTo>
                      <a:pt x="31" y="52"/>
                    </a:lnTo>
                    <a:lnTo>
                      <a:pt x="25" y="43"/>
                    </a:lnTo>
                    <a:lnTo>
                      <a:pt x="18" y="33"/>
                    </a:lnTo>
                    <a:lnTo>
                      <a:pt x="12" y="21"/>
                    </a:lnTo>
                    <a:lnTo>
                      <a:pt x="8" y="12"/>
                    </a:lnTo>
                    <a:lnTo>
                      <a:pt x="3" y="4"/>
                    </a:lnTo>
                    <a:lnTo>
                      <a:pt x="0" y="0"/>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8001" name="Freeform 113"/>
              <p:cNvSpPr>
                <a:spLocks/>
              </p:cNvSpPr>
              <p:nvPr/>
            </p:nvSpPr>
            <p:spPr bwMode="auto">
              <a:xfrm>
                <a:off x="690" y="49"/>
                <a:ext cx="101" cy="21"/>
              </a:xfrm>
              <a:custGeom>
                <a:avLst/>
                <a:gdLst>
                  <a:gd name="T0" fmla="*/ 0 w 201"/>
                  <a:gd name="T1" fmla="*/ 5 h 43"/>
                  <a:gd name="T2" fmla="*/ 0 w 201"/>
                  <a:gd name="T3" fmla="*/ 3 h 43"/>
                  <a:gd name="T4" fmla="*/ 1 w 201"/>
                  <a:gd name="T5" fmla="*/ 1 h 43"/>
                  <a:gd name="T6" fmla="*/ 2 w 201"/>
                  <a:gd name="T7" fmla="*/ 0 h 43"/>
                  <a:gd name="T8" fmla="*/ 4 w 201"/>
                  <a:gd name="T9" fmla="*/ 0 h 43"/>
                  <a:gd name="T10" fmla="*/ 17 w 201"/>
                  <a:gd name="T11" fmla="*/ 10 h 43"/>
                  <a:gd name="T12" fmla="*/ 30 w 201"/>
                  <a:gd name="T13" fmla="*/ 18 h 43"/>
                  <a:gd name="T14" fmla="*/ 44 w 201"/>
                  <a:gd name="T15" fmla="*/ 24 h 43"/>
                  <a:gd name="T16" fmla="*/ 57 w 201"/>
                  <a:gd name="T17" fmla="*/ 29 h 43"/>
                  <a:gd name="T18" fmla="*/ 71 w 201"/>
                  <a:gd name="T19" fmla="*/ 32 h 43"/>
                  <a:gd name="T20" fmla="*/ 85 w 201"/>
                  <a:gd name="T21" fmla="*/ 33 h 43"/>
                  <a:gd name="T22" fmla="*/ 98 w 201"/>
                  <a:gd name="T23" fmla="*/ 33 h 43"/>
                  <a:gd name="T24" fmla="*/ 112 w 201"/>
                  <a:gd name="T25" fmla="*/ 33 h 43"/>
                  <a:gd name="T26" fmla="*/ 124 w 201"/>
                  <a:gd name="T27" fmla="*/ 32 h 43"/>
                  <a:gd name="T28" fmla="*/ 137 w 201"/>
                  <a:gd name="T29" fmla="*/ 30 h 43"/>
                  <a:gd name="T30" fmla="*/ 150 w 201"/>
                  <a:gd name="T31" fmla="*/ 28 h 43"/>
                  <a:gd name="T32" fmla="*/ 161 w 201"/>
                  <a:gd name="T33" fmla="*/ 24 h 43"/>
                  <a:gd name="T34" fmla="*/ 173 w 201"/>
                  <a:gd name="T35" fmla="*/ 21 h 43"/>
                  <a:gd name="T36" fmla="*/ 183 w 201"/>
                  <a:gd name="T37" fmla="*/ 17 h 43"/>
                  <a:gd name="T38" fmla="*/ 192 w 201"/>
                  <a:gd name="T39" fmla="*/ 15 h 43"/>
                  <a:gd name="T40" fmla="*/ 201 w 201"/>
                  <a:gd name="T41" fmla="*/ 12 h 43"/>
                  <a:gd name="T42" fmla="*/ 197 w 201"/>
                  <a:gd name="T43" fmla="*/ 17 h 43"/>
                  <a:gd name="T44" fmla="*/ 190 w 201"/>
                  <a:gd name="T45" fmla="*/ 23 h 43"/>
                  <a:gd name="T46" fmla="*/ 181 w 201"/>
                  <a:gd name="T47" fmla="*/ 28 h 43"/>
                  <a:gd name="T48" fmla="*/ 169 w 201"/>
                  <a:gd name="T49" fmla="*/ 32 h 43"/>
                  <a:gd name="T50" fmla="*/ 155 w 201"/>
                  <a:gd name="T51" fmla="*/ 37 h 43"/>
                  <a:gd name="T52" fmla="*/ 141 w 201"/>
                  <a:gd name="T53" fmla="*/ 39 h 43"/>
                  <a:gd name="T54" fmla="*/ 125 w 201"/>
                  <a:gd name="T55" fmla="*/ 42 h 43"/>
                  <a:gd name="T56" fmla="*/ 109 w 201"/>
                  <a:gd name="T57" fmla="*/ 43 h 43"/>
                  <a:gd name="T58" fmla="*/ 93 w 201"/>
                  <a:gd name="T59" fmla="*/ 43 h 43"/>
                  <a:gd name="T60" fmla="*/ 77 w 201"/>
                  <a:gd name="T61" fmla="*/ 42 h 43"/>
                  <a:gd name="T62" fmla="*/ 61 w 201"/>
                  <a:gd name="T63" fmla="*/ 38 h 43"/>
                  <a:gd name="T64" fmla="*/ 46 w 201"/>
                  <a:gd name="T65" fmla="*/ 35 h 43"/>
                  <a:gd name="T66" fmla="*/ 32 w 201"/>
                  <a:gd name="T67" fmla="*/ 30 h 43"/>
                  <a:gd name="T68" fmla="*/ 19 w 201"/>
                  <a:gd name="T69" fmla="*/ 23 h 43"/>
                  <a:gd name="T70" fmla="*/ 9 w 201"/>
                  <a:gd name="T71" fmla="*/ 15 h 43"/>
                  <a:gd name="T72" fmla="*/ 0 w 201"/>
                  <a:gd name="T73" fmla="*/ 5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201" h="43">
                    <a:moveTo>
                      <a:pt x="0" y="5"/>
                    </a:moveTo>
                    <a:lnTo>
                      <a:pt x="0" y="3"/>
                    </a:lnTo>
                    <a:lnTo>
                      <a:pt x="1" y="1"/>
                    </a:lnTo>
                    <a:lnTo>
                      <a:pt x="2" y="0"/>
                    </a:lnTo>
                    <a:lnTo>
                      <a:pt x="4" y="0"/>
                    </a:lnTo>
                    <a:lnTo>
                      <a:pt x="17" y="10"/>
                    </a:lnTo>
                    <a:lnTo>
                      <a:pt x="30" y="18"/>
                    </a:lnTo>
                    <a:lnTo>
                      <a:pt x="44" y="24"/>
                    </a:lnTo>
                    <a:lnTo>
                      <a:pt x="57" y="29"/>
                    </a:lnTo>
                    <a:lnTo>
                      <a:pt x="71" y="32"/>
                    </a:lnTo>
                    <a:lnTo>
                      <a:pt x="85" y="33"/>
                    </a:lnTo>
                    <a:lnTo>
                      <a:pt x="98" y="33"/>
                    </a:lnTo>
                    <a:lnTo>
                      <a:pt x="112" y="33"/>
                    </a:lnTo>
                    <a:lnTo>
                      <a:pt x="124" y="32"/>
                    </a:lnTo>
                    <a:lnTo>
                      <a:pt x="137" y="30"/>
                    </a:lnTo>
                    <a:lnTo>
                      <a:pt x="150" y="28"/>
                    </a:lnTo>
                    <a:lnTo>
                      <a:pt x="161" y="24"/>
                    </a:lnTo>
                    <a:lnTo>
                      <a:pt x="173" y="21"/>
                    </a:lnTo>
                    <a:lnTo>
                      <a:pt x="183" y="17"/>
                    </a:lnTo>
                    <a:lnTo>
                      <a:pt x="192" y="15"/>
                    </a:lnTo>
                    <a:lnTo>
                      <a:pt x="201" y="12"/>
                    </a:lnTo>
                    <a:lnTo>
                      <a:pt x="197" y="17"/>
                    </a:lnTo>
                    <a:lnTo>
                      <a:pt x="190" y="23"/>
                    </a:lnTo>
                    <a:lnTo>
                      <a:pt x="181" y="28"/>
                    </a:lnTo>
                    <a:lnTo>
                      <a:pt x="169" y="32"/>
                    </a:lnTo>
                    <a:lnTo>
                      <a:pt x="155" y="37"/>
                    </a:lnTo>
                    <a:lnTo>
                      <a:pt x="141" y="39"/>
                    </a:lnTo>
                    <a:lnTo>
                      <a:pt x="125" y="42"/>
                    </a:lnTo>
                    <a:lnTo>
                      <a:pt x="109" y="43"/>
                    </a:lnTo>
                    <a:lnTo>
                      <a:pt x="93" y="43"/>
                    </a:lnTo>
                    <a:lnTo>
                      <a:pt x="77" y="42"/>
                    </a:lnTo>
                    <a:lnTo>
                      <a:pt x="61" y="38"/>
                    </a:lnTo>
                    <a:lnTo>
                      <a:pt x="46" y="35"/>
                    </a:lnTo>
                    <a:lnTo>
                      <a:pt x="32" y="30"/>
                    </a:lnTo>
                    <a:lnTo>
                      <a:pt x="19" y="23"/>
                    </a:lnTo>
                    <a:lnTo>
                      <a:pt x="9" y="15"/>
                    </a:lnTo>
                    <a:lnTo>
                      <a:pt x="0" y="5"/>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8002" name="Freeform 114"/>
              <p:cNvSpPr>
                <a:spLocks/>
              </p:cNvSpPr>
              <p:nvPr/>
            </p:nvSpPr>
            <p:spPr bwMode="auto">
              <a:xfrm>
                <a:off x="778" y="40"/>
                <a:ext cx="11" cy="22"/>
              </a:xfrm>
              <a:custGeom>
                <a:avLst/>
                <a:gdLst>
                  <a:gd name="T0" fmla="*/ 0 w 22"/>
                  <a:gd name="T1" fmla="*/ 45 h 45"/>
                  <a:gd name="T2" fmla="*/ 9 w 22"/>
                  <a:gd name="T3" fmla="*/ 33 h 45"/>
                  <a:gd name="T4" fmla="*/ 17 w 22"/>
                  <a:gd name="T5" fmla="*/ 19 h 45"/>
                  <a:gd name="T6" fmla="*/ 22 w 22"/>
                  <a:gd name="T7" fmla="*/ 6 h 45"/>
                  <a:gd name="T8" fmla="*/ 21 w 22"/>
                  <a:gd name="T9" fmla="*/ 0 h 45"/>
                  <a:gd name="T10" fmla="*/ 16 w 22"/>
                  <a:gd name="T11" fmla="*/ 3 h 45"/>
                  <a:gd name="T12" fmla="*/ 13 w 22"/>
                  <a:gd name="T13" fmla="*/ 16 h 45"/>
                  <a:gd name="T14" fmla="*/ 7 w 22"/>
                  <a:gd name="T15" fmla="*/ 31 h 45"/>
                  <a:gd name="T16" fmla="*/ 0 w 22"/>
                  <a:gd name="T17" fmla="*/ 45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2" h="45">
                    <a:moveTo>
                      <a:pt x="0" y="45"/>
                    </a:moveTo>
                    <a:lnTo>
                      <a:pt x="9" y="33"/>
                    </a:lnTo>
                    <a:lnTo>
                      <a:pt x="17" y="19"/>
                    </a:lnTo>
                    <a:lnTo>
                      <a:pt x="22" y="6"/>
                    </a:lnTo>
                    <a:lnTo>
                      <a:pt x="21" y="0"/>
                    </a:lnTo>
                    <a:lnTo>
                      <a:pt x="16" y="3"/>
                    </a:lnTo>
                    <a:lnTo>
                      <a:pt x="13" y="16"/>
                    </a:lnTo>
                    <a:lnTo>
                      <a:pt x="7" y="31"/>
                    </a:lnTo>
                    <a:lnTo>
                      <a:pt x="0" y="45"/>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8003" name="Freeform 115"/>
              <p:cNvSpPr>
                <a:spLocks/>
              </p:cNvSpPr>
              <p:nvPr/>
            </p:nvSpPr>
            <p:spPr bwMode="auto">
              <a:xfrm>
                <a:off x="769" y="40"/>
                <a:ext cx="13" cy="25"/>
              </a:xfrm>
              <a:custGeom>
                <a:avLst/>
                <a:gdLst>
                  <a:gd name="T0" fmla="*/ 24 w 25"/>
                  <a:gd name="T1" fmla="*/ 0 h 49"/>
                  <a:gd name="T2" fmla="*/ 25 w 25"/>
                  <a:gd name="T3" fmla="*/ 7 h 49"/>
                  <a:gd name="T4" fmla="*/ 20 w 25"/>
                  <a:gd name="T5" fmla="*/ 20 h 49"/>
                  <a:gd name="T6" fmla="*/ 12 w 25"/>
                  <a:gd name="T7" fmla="*/ 37 h 49"/>
                  <a:gd name="T8" fmla="*/ 0 w 25"/>
                  <a:gd name="T9" fmla="*/ 49 h 49"/>
                  <a:gd name="T10" fmla="*/ 5 w 25"/>
                  <a:gd name="T11" fmla="*/ 35 h 49"/>
                  <a:gd name="T12" fmla="*/ 13 w 25"/>
                  <a:gd name="T13" fmla="*/ 19 h 49"/>
                  <a:gd name="T14" fmla="*/ 19 w 25"/>
                  <a:gd name="T15" fmla="*/ 5 h 49"/>
                  <a:gd name="T16" fmla="*/ 24 w 25"/>
                  <a:gd name="T17" fmla="*/ 0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5" h="49">
                    <a:moveTo>
                      <a:pt x="24" y="0"/>
                    </a:moveTo>
                    <a:lnTo>
                      <a:pt x="25" y="7"/>
                    </a:lnTo>
                    <a:lnTo>
                      <a:pt x="20" y="20"/>
                    </a:lnTo>
                    <a:lnTo>
                      <a:pt x="12" y="37"/>
                    </a:lnTo>
                    <a:lnTo>
                      <a:pt x="0" y="49"/>
                    </a:lnTo>
                    <a:lnTo>
                      <a:pt x="5" y="35"/>
                    </a:lnTo>
                    <a:lnTo>
                      <a:pt x="13" y="19"/>
                    </a:lnTo>
                    <a:lnTo>
                      <a:pt x="19" y="5"/>
                    </a:lnTo>
                    <a:lnTo>
                      <a:pt x="24" y="0"/>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8004" name="Freeform 116"/>
              <p:cNvSpPr>
                <a:spLocks/>
              </p:cNvSpPr>
              <p:nvPr/>
            </p:nvSpPr>
            <p:spPr bwMode="auto">
              <a:xfrm>
                <a:off x="749" y="36"/>
                <a:ext cx="18" cy="33"/>
              </a:xfrm>
              <a:custGeom>
                <a:avLst/>
                <a:gdLst>
                  <a:gd name="T0" fmla="*/ 35 w 36"/>
                  <a:gd name="T1" fmla="*/ 0 h 64"/>
                  <a:gd name="T2" fmla="*/ 36 w 36"/>
                  <a:gd name="T3" fmla="*/ 3 h 64"/>
                  <a:gd name="T4" fmla="*/ 35 w 36"/>
                  <a:gd name="T5" fmla="*/ 9 h 64"/>
                  <a:gd name="T6" fmla="*/ 31 w 36"/>
                  <a:gd name="T7" fmla="*/ 18 h 64"/>
                  <a:gd name="T8" fmla="*/ 27 w 36"/>
                  <a:gd name="T9" fmla="*/ 28 h 64"/>
                  <a:gd name="T10" fmla="*/ 21 w 36"/>
                  <a:gd name="T11" fmla="*/ 39 h 64"/>
                  <a:gd name="T12" fmla="*/ 15 w 36"/>
                  <a:gd name="T13" fmla="*/ 49 h 64"/>
                  <a:gd name="T14" fmla="*/ 7 w 36"/>
                  <a:gd name="T15" fmla="*/ 58 h 64"/>
                  <a:gd name="T16" fmla="*/ 0 w 36"/>
                  <a:gd name="T17" fmla="*/ 64 h 64"/>
                  <a:gd name="T18" fmla="*/ 4 w 36"/>
                  <a:gd name="T19" fmla="*/ 58 h 64"/>
                  <a:gd name="T20" fmla="*/ 7 w 36"/>
                  <a:gd name="T21" fmla="*/ 50 h 64"/>
                  <a:gd name="T22" fmla="*/ 13 w 36"/>
                  <a:gd name="T23" fmla="*/ 39 h 64"/>
                  <a:gd name="T24" fmla="*/ 18 w 36"/>
                  <a:gd name="T25" fmla="*/ 27 h 64"/>
                  <a:gd name="T26" fmla="*/ 22 w 36"/>
                  <a:gd name="T27" fmla="*/ 17 h 64"/>
                  <a:gd name="T28" fmla="*/ 28 w 36"/>
                  <a:gd name="T29" fmla="*/ 7 h 64"/>
                  <a:gd name="T30" fmla="*/ 31 w 36"/>
                  <a:gd name="T31" fmla="*/ 1 h 64"/>
                  <a:gd name="T32" fmla="*/ 35 w 36"/>
                  <a:gd name="T33" fmla="*/ 0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6" h="64">
                    <a:moveTo>
                      <a:pt x="35" y="0"/>
                    </a:moveTo>
                    <a:lnTo>
                      <a:pt x="36" y="3"/>
                    </a:lnTo>
                    <a:lnTo>
                      <a:pt x="35" y="9"/>
                    </a:lnTo>
                    <a:lnTo>
                      <a:pt x="31" y="18"/>
                    </a:lnTo>
                    <a:lnTo>
                      <a:pt x="27" y="28"/>
                    </a:lnTo>
                    <a:lnTo>
                      <a:pt x="21" y="39"/>
                    </a:lnTo>
                    <a:lnTo>
                      <a:pt x="15" y="49"/>
                    </a:lnTo>
                    <a:lnTo>
                      <a:pt x="7" y="58"/>
                    </a:lnTo>
                    <a:lnTo>
                      <a:pt x="0" y="64"/>
                    </a:lnTo>
                    <a:lnTo>
                      <a:pt x="4" y="58"/>
                    </a:lnTo>
                    <a:lnTo>
                      <a:pt x="7" y="50"/>
                    </a:lnTo>
                    <a:lnTo>
                      <a:pt x="13" y="39"/>
                    </a:lnTo>
                    <a:lnTo>
                      <a:pt x="18" y="27"/>
                    </a:lnTo>
                    <a:lnTo>
                      <a:pt x="22" y="17"/>
                    </a:lnTo>
                    <a:lnTo>
                      <a:pt x="28" y="7"/>
                    </a:lnTo>
                    <a:lnTo>
                      <a:pt x="31" y="1"/>
                    </a:lnTo>
                    <a:lnTo>
                      <a:pt x="35" y="0"/>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8005" name="Freeform 117"/>
              <p:cNvSpPr>
                <a:spLocks/>
              </p:cNvSpPr>
              <p:nvPr/>
            </p:nvSpPr>
            <p:spPr bwMode="auto">
              <a:xfrm>
                <a:off x="731" y="33"/>
                <a:ext cx="19" cy="35"/>
              </a:xfrm>
              <a:custGeom>
                <a:avLst/>
                <a:gdLst>
                  <a:gd name="T0" fmla="*/ 38 w 40"/>
                  <a:gd name="T1" fmla="*/ 0 h 70"/>
                  <a:gd name="T2" fmla="*/ 40 w 40"/>
                  <a:gd name="T3" fmla="*/ 3 h 70"/>
                  <a:gd name="T4" fmla="*/ 37 w 40"/>
                  <a:gd name="T5" fmla="*/ 11 h 70"/>
                  <a:gd name="T6" fmla="*/ 34 w 40"/>
                  <a:gd name="T7" fmla="*/ 22 h 70"/>
                  <a:gd name="T8" fmla="*/ 28 w 40"/>
                  <a:gd name="T9" fmla="*/ 33 h 70"/>
                  <a:gd name="T10" fmla="*/ 22 w 40"/>
                  <a:gd name="T11" fmla="*/ 45 h 70"/>
                  <a:gd name="T12" fmla="*/ 14 w 40"/>
                  <a:gd name="T13" fmla="*/ 56 h 70"/>
                  <a:gd name="T14" fmla="*/ 7 w 40"/>
                  <a:gd name="T15" fmla="*/ 64 h 70"/>
                  <a:gd name="T16" fmla="*/ 0 w 40"/>
                  <a:gd name="T17" fmla="*/ 70 h 70"/>
                  <a:gd name="T18" fmla="*/ 3 w 40"/>
                  <a:gd name="T19" fmla="*/ 64 h 70"/>
                  <a:gd name="T20" fmla="*/ 7 w 40"/>
                  <a:gd name="T21" fmla="*/ 55 h 70"/>
                  <a:gd name="T22" fmla="*/ 13 w 40"/>
                  <a:gd name="T23" fmla="*/ 44 h 70"/>
                  <a:gd name="T24" fmla="*/ 19 w 40"/>
                  <a:gd name="T25" fmla="*/ 31 h 70"/>
                  <a:gd name="T26" fmla="*/ 26 w 40"/>
                  <a:gd name="T27" fmla="*/ 19 h 70"/>
                  <a:gd name="T28" fmla="*/ 32 w 40"/>
                  <a:gd name="T29" fmla="*/ 9 h 70"/>
                  <a:gd name="T30" fmla="*/ 36 w 40"/>
                  <a:gd name="T31" fmla="*/ 2 h 70"/>
                  <a:gd name="T32" fmla="*/ 38 w 40"/>
                  <a:gd name="T33" fmla="*/ 0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0" h="70">
                    <a:moveTo>
                      <a:pt x="38" y="0"/>
                    </a:moveTo>
                    <a:lnTo>
                      <a:pt x="40" y="3"/>
                    </a:lnTo>
                    <a:lnTo>
                      <a:pt x="37" y="11"/>
                    </a:lnTo>
                    <a:lnTo>
                      <a:pt x="34" y="22"/>
                    </a:lnTo>
                    <a:lnTo>
                      <a:pt x="28" y="33"/>
                    </a:lnTo>
                    <a:lnTo>
                      <a:pt x="22" y="45"/>
                    </a:lnTo>
                    <a:lnTo>
                      <a:pt x="14" y="56"/>
                    </a:lnTo>
                    <a:lnTo>
                      <a:pt x="7" y="64"/>
                    </a:lnTo>
                    <a:lnTo>
                      <a:pt x="0" y="70"/>
                    </a:lnTo>
                    <a:lnTo>
                      <a:pt x="3" y="64"/>
                    </a:lnTo>
                    <a:lnTo>
                      <a:pt x="7" y="55"/>
                    </a:lnTo>
                    <a:lnTo>
                      <a:pt x="13" y="44"/>
                    </a:lnTo>
                    <a:lnTo>
                      <a:pt x="19" y="31"/>
                    </a:lnTo>
                    <a:lnTo>
                      <a:pt x="26" y="19"/>
                    </a:lnTo>
                    <a:lnTo>
                      <a:pt x="32" y="9"/>
                    </a:lnTo>
                    <a:lnTo>
                      <a:pt x="36" y="2"/>
                    </a:lnTo>
                    <a:lnTo>
                      <a:pt x="38" y="0"/>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8006" name="Freeform 118"/>
              <p:cNvSpPr>
                <a:spLocks/>
              </p:cNvSpPr>
              <p:nvPr/>
            </p:nvSpPr>
            <p:spPr bwMode="auto">
              <a:xfrm>
                <a:off x="718" y="37"/>
                <a:ext cx="21" cy="29"/>
              </a:xfrm>
              <a:custGeom>
                <a:avLst/>
                <a:gdLst>
                  <a:gd name="T0" fmla="*/ 43 w 43"/>
                  <a:gd name="T1" fmla="*/ 0 h 57"/>
                  <a:gd name="T2" fmla="*/ 43 w 43"/>
                  <a:gd name="T3" fmla="*/ 2 h 57"/>
                  <a:gd name="T4" fmla="*/ 40 w 43"/>
                  <a:gd name="T5" fmla="*/ 9 h 57"/>
                  <a:gd name="T6" fmla="*/ 35 w 43"/>
                  <a:gd name="T7" fmla="*/ 18 h 57"/>
                  <a:gd name="T8" fmla="*/ 29 w 43"/>
                  <a:gd name="T9" fmla="*/ 29 h 57"/>
                  <a:gd name="T10" fmla="*/ 21 w 43"/>
                  <a:gd name="T11" fmla="*/ 39 h 57"/>
                  <a:gd name="T12" fmla="*/ 13 w 43"/>
                  <a:gd name="T13" fmla="*/ 47 h 57"/>
                  <a:gd name="T14" fmla="*/ 6 w 43"/>
                  <a:gd name="T15" fmla="*/ 54 h 57"/>
                  <a:gd name="T16" fmla="*/ 0 w 43"/>
                  <a:gd name="T17" fmla="*/ 57 h 57"/>
                  <a:gd name="T18" fmla="*/ 4 w 43"/>
                  <a:gd name="T19" fmla="*/ 52 h 57"/>
                  <a:gd name="T20" fmla="*/ 9 w 43"/>
                  <a:gd name="T21" fmla="*/ 44 h 57"/>
                  <a:gd name="T22" fmla="*/ 15 w 43"/>
                  <a:gd name="T23" fmla="*/ 34 h 57"/>
                  <a:gd name="T24" fmla="*/ 22 w 43"/>
                  <a:gd name="T25" fmla="*/ 23 h 57"/>
                  <a:gd name="T26" fmla="*/ 29 w 43"/>
                  <a:gd name="T27" fmla="*/ 14 h 57"/>
                  <a:gd name="T28" fmla="*/ 35 w 43"/>
                  <a:gd name="T29" fmla="*/ 6 h 57"/>
                  <a:gd name="T30" fmla="*/ 39 w 43"/>
                  <a:gd name="T31" fmla="*/ 1 h 57"/>
                  <a:gd name="T32" fmla="*/ 43 w 43"/>
                  <a:gd name="T33" fmla="*/ 0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3" h="57">
                    <a:moveTo>
                      <a:pt x="43" y="0"/>
                    </a:moveTo>
                    <a:lnTo>
                      <a:pt x="43" y="2"/>
                    </a:lnTo>
                    <a:lnTo>
                      <a:pt x="40" y="9"/>
                    </a:lnTo>
                    <a:lnTo>
                      <a:pt x="35" y="18"/>
                    </a:lnTo>
                    <a:lnTo>
                      <a:pt x="29" y="29"/>
                    </a:lnTo>
                    <a:lnTo>
                      <a:pt x="21" y="39"/>
                    </a:lnTo>
                    <a:lnTo>
                      <a:pt x="13" y="47"/>
                    </a:lnTo>
                    <a:lnTo>
                      <a:pt x="6" y="54"/>
                    </a:lnTo>
                    <a:lnTo>
                      <a:pt x="0" y="57"/>
                    </a:lnTo>
                    <a:lnTo>
                      <a:pt x="4" y="52"/>
                    </a:lnTo>
                    <a:lnTo>
                      <a:pt x="9" y="44"/>
                    </a:lnTo>
                    <a:lnTo>
                      <a:pt x="15" y="34"/>
                    </a:lnTo>
                    <a:lnTo>
                      <a:pt x="22" y="23"/>
                    </a:lnTo>
                    <a:lnTo>
                      <a:pt x="29" y="14"/>
                    </a:lnTo>
                    <a:lnTo>
                      <a:pt x="35" y="6"/>
                    </a:lnTo>
                    <a:lnTo>
                      <a:pt x="39" y="1"/>
                    </a:lnTo>
                    <a:lnTo>
                      <a:pt x="43" y="0"/>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8007" name="Freeform 119"/>
              <p:cNvSpPr>
                <a:spLocks/>
              </p:cNvSpPr>
              <p:nvPr/>
            </p:nvSpPr>
            <p:spPr bwMode="auto">
              <a:xfrm>
                <a:off x="709" y="39"/>
                <a:ext cx="18" cy="24"/>
              </a:xfrm>
              <a:custGeom>
                <a:avLst/>
                <a:gdLst>
                  <a:gd name="T0" fmla="*/ 35 w 37"/>
                  <a:gd name="T1" fmla="*/ 0 h 49"/>
                  <a:gd name="T2" fmla="*/ 37 w 37"/>
                  <a:gd name="T3" fmla="*/ 3 h 49"/>
                  <a:gd name="T4" fmla="*/ 34 w 37"/>
                  <a:gd name="T5" fmla="*/ 8 h 49"/>
                  <a:gd name="T6" fmla="*/ 32 w 37"/>
                  <a:gd name="T7" fmla="*/ 15 h 49"/>
                  <a:gd name="T8" fmla="*/ 27 w 37"/>
                  <a:gd name="T9" fmla="*/ 23 h 49"/>
                  <a:gd name="T10" fmla="*/ 22 w 37"/>
                  <a:gd name="T11" fmla="*/ 31 h 49"/>
                  <a:gd name="T12" fmla="*/ 15 w 37"/>
                  <a:gd name="T13" fmla="*/ 39 h 49"/>
                  <a:gd name="T14" fmla="*/ 8 w 37"/>
                  <a:gd name="T15" fmla="*/ 45 h 49"/>
                  <a:gd name="T16" fmla="*/ 0 w 37"/>
                  <a:gd name="T17" fmla="*/ 49 h 49"/>
                  <a:gd name="T18" fmla="*/ 3 w 37"/>
                  <a:gd name="T19" fmla="*/ 43 h 49"/>
                  <a:gd name="T20" fmla="*/ 8 w 37"/>
                  <a:gd name="T21" fmla="*/ 36 h 49"/>
                  <a:gd name="T22" fmla="*/ 13 w 37"/>
                  <a:gd name="T23" fmla="*/ 28 h 49"/>
                  <a:gd name="T24" fmla="*/ 19 w 37"/>
                  <a:gd name="T25" fmla="*/ 19 h 49"/>
                  <a:gd name="T26" fmla="*/ 24 w 37"/>
                  <a:gd name="T27" fmla="*/ 12 h 49"/>
                  <a:gd name="T28" fmla="*/ 28 w 37"/>
                  <a:gd name="T29" fmla="*/ 5 h 49"/>
                  <a:gd name="T30" fmla="*/ 33 w 37"/>
                  <a:gd name="T31" fmla="*/ 1 h 49"/>
                  <a:gd name="T32" fmla="*/ 35 w 37"/>
                  <a:gd name="T33" fmla="*/ 0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7" h="49">
                    <a:moveTo>
                      <a:pt x="35" y="0"/>
                    </a:moveTo>
                    <a:lnTo>
                      <a:pt x="37" y="3"/>
                    </a:lnTo>
                    <a:lnTo>
                      <a:pt x="34" y="8"/>
                    </a:lnTo>
                    <a:lnTo>
                      <a:pt x="32" y="15"/>
                    </a:lnTo>
                    <a:lnTo>
                      <a:pt x="27" y="23"/>
                    </a:lnTo>
                    <a:lnTo>
                      <a:pt x="22" y="31"/>
                    </a:lnTo>
                    <a:lnTo>
                      <a:pt x="15" y="39"/>
                    </a:lnTo>
                    <a:lnTo>
                      <a:pt x="8" y="45"/>
                    </a:lnTo>
                    <a:lnTo>
                      <a:pt x="0" y="49"/>
                    </a:lnTo>
                    <a:lnTo>
                      <a:pt x="3" y="43"/>
                    </a:lnTo>
                    <a:lnTo>
                      <a:pt x="8" y="36"/>
                    </a:lnTo>
                    <a:lnTo>
                      <a:pt x="13" y="28"/>
                    </a:lnTo>
                    <a:lnTo>
                      <a:pt x="19" y="19"/>
                    </a:lnTo>
                    <a:lnTo>
                      <a:pt x="24" y="12"/>
                    </a:lnTo>
                    <a:lnTo>
                      <a:pt x="28" y="5"/>
                    </a:lnTo>
                    <a:lnTo>
                      <a:pt x="33" y="1"/>
                    </a:lnTo>
                    <a:lnTo>
                      <a:pt x="35" y="0"/>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8008" name="Freeform 120"/>
              <p:cNvSpPr>
                <a:spLocks/>
              </p:cNvSpPr>
              <p:nvPr/>
            </p:nvSpPr>
            <p:spPr bwMode="auto">
              <a:xfrm>
                <a:off x="699" y="39"/>
                <a:ext cx="16" cy="17"/>
              </a:xfrm>
              <a:custGeom>
                <a:avLst/>
                <a:gdLst>
                  <a:gd name="T0" fmla="*/ 31 w 32"/>
                  <a:gd name="T1" fmla="*/ 0 h 35"/>
                  <a:gd name="T2" fmla="*/ 32 w 32"/>
                  <a:gd name="T3" fmla="*/ 3 h 35"/>
                  <a:gd name="T4" fmla="*/ 30 w 32"/>
                  <a:gd name="T5" fmla="*/ 7 h 35"/>
                  <a:gd name="T6" fmla="*/ 27 w 32"/>
                  <a:gd name="T7" fmla="*/ 13 h 35"/>
                  <a:gd name="T8" fmla="*/ 21 w 32"/>
                  <a:gd name="T9" fmla="*/ 20 h 35"/>
                  <a:gd name="T10" fmla="*/ 15 w 32"/>
                  <a:gd name="T11" fmla="*/ 26 h 35"/>
                  <a:gd name="T12" fmla="*/ 9 w 32"/>
                  <a:gd name="T13" fmla="*/ 32 h 35"/>
                  <a:gd name="T14" fmla="*/ 4 w 32"/>
                  <a:gd name="T15" fmla="*/ 34 h 35"/>
                  <a:gd name="T16" fmla="*/ 0 w 32"/>
                  <a:gd name="T17" fmla="*/ 35 h 35"/>
                  <a:gd name="T18" fmla="*/ 7 w 32"/>
                  <a:gd name="T19" fmla="*/ 27 h 35"/>
                  <a:gd name="T20" fmla="*/ 16 w 32"/>
                  <a:gd name="T21" fmla="*/ 15 h 35"/>
                  <a:gd name="T22" fmla="*/ 25 w 32"/>
                  <a:gd name="T23" fmla="*/ 5 h 35"/>
                  <a:gd name="T24" fmla="*/ 31 w 32"/>
                  <a:gd name="T25" fmla="*/ 0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2" h="35">
                    <a:moveTo>
                      <a:pt x="31" y="0"/>
                    </a:moveTo>
                    <a:lnTo>
                      <a:pt x="32" y="3"/>
                    </a:lnTo>
                    <a:lnTo>
                      <a:pt x="30" y="7"/>
                    </a:lnTo>
                    <a:lnTo>
                      <a:pt x="27" y="13"/>
                    </a:lnTo>
                    <a:lnTo>
                      <a:pt x="21" y="20"/>
                    </a:lnTo>
                    <a:lnTo>
                      <a:pt x="15" y="26"/>
                    </a:lnTo>
                    <a:lnTo>
                      <a:pt x="9" y="32"/>
                    </a:lnTo>
                    <a:lnTo>
                      <a:pt x="4" y="34"/>
                    </a:lnTo>
                    <a:lnTo>
                      <a:pt x="0" y="35"/>
                    </a:lnTo>
                    <a:lnTo>
                      <a:pt x="7" y="27"/>
                    </a:lnTo>
                    <a:lnTo>
                      <a:pt x="16" y="15"/>
                    </a:lnTo>
                    <a:lnTo>
                      <a:pt x="25" y="5"/>
                    </a:lnTo>
                    <a:lnTo>
                      <a:pt x="31" y="0"/>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8009" name="Freeform 121"/>
              <p:cNvSpPr>
                <a:spLocks/>
              </p:cNvSpPr>
              <p:nvPr/>
            </p:nvSpPr>
            <p:spPr bwMode="auto">
              <a:xfrm>
                <a:off x="693" y="42"/>
                <a:ext cx="11" cy="11"/>
              </a:xfrm>
              <a:custGeom>
                <a:avLst/>
                <a:gdLst>
                  <a:gd name="T0" fmla="*/ 20 w 20"/>
                  <a:gd name="T1" fmla="*/ 0 h 22"/>
                  <a:gd name="T2" fmla="*/ 20 w 20"/>
                  <a:gd name="T3" fmla="*/ 6 h 22"/>
                  <a:gd name="T4" fmla="*/ 15 w 20"/>
                  <a:gd name="T5" fmla="*/ 14 h 22"/>
                  <a:gd name="T6" fmla="*/ 8 w 20"/>
                  <a:gd name="T7" fmla="*/ 21 h 22"/>
                  <a:gd name="T8" fmla="*/ 0 w 20"/>
                  <a:gd name="T9" fmla="*/ 22 h 22"/>
                  <a:gd name="T10" fmla="*/ 6 w 20"/>
                  <a:gd name="T11" fmla="*/ 17 h 22"/>
                  <a:gd name="T12" fmla="*/ 12 w 20"/>
                  <a:gd name="T13" fmla="*/ 8 h 22"/>
                  <a:gd name="T14" fmla="*/ 17 w 20"/>
                  <a:gd name="T15" fmla="*/ 0 h 22"/>
                  <a:gd name="T16" fmla="*/ 20 w 20"/>
                  <a:gd name="T17" fmla="*/ 0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0" h="22">
                    <a:moveTo>
                      <a:pt x="20" y="0"/>
                    </a:moveTo>
                    <a:lnTo>
                      <a:pt x="20" y="6"/>
                    </a:lnTo>
                    <a:lnTo>
                      <a:pt x="15" y="14"/>
                    </a:lnTo>
                    <a:lnTo>
                      <a:pt x="8" y="21"/>
                    </a:lnTo>
                    <a:lnTo>
                      <a:pt x="0" y="22"/>
                    </a:lnTo>
                    <a:lnTo>
                      <a:pt x="6" y="17"/>
                    </a:lnTo>
                    <a:lnTo>
                      <a:pt x="12" y="8"/>
                    </a:lnTo>
                    <a:lnTo>
                      <a:pt x="17" y="0"/>
                    </a:lnTo>
                    <a:lnTo>
                      <a:pt x="20" y="0"/>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8010" name="Freeform 122"/>
              <p:cNvSpPr>
                <a:spLocks/>
              </p:cNvSpPr>
              <p:nvPr/>
            </p:nvSpPr>
            <p:spPr bwMode="auto">
              <a:xfrm>
                <a:off x="785" y="43"/>
                <a:ext cx="12" cy="15"/>
              </a:xfrm>
              <a:custGeom>
                <a:avLst/>
                <a:gdLst>
                  <a:gd name="T0" fmla="*/ 0 w 23"/>
                  <a:gd name="T1" fmla="*/ 30 h 30"/>
                  <a:gd name="T2" fmla="*/ 3 w 23"/>
                  <a:gd name="T3" fmla="*/ 24 h 30"/>
                  <a:gd name="T4" fmla="*/ 10 w 23"/>
                  <a:gd name="T5" fmla="*/ 12 h 30"/>
                  <a:gd name="T6" fmla="*/ 17 w 23"/>
                  <a:gd name="T7" fmla="*/ 3 h 30"/>
                  <a:gd name="T8" fmla="*/ 23 w 23"/>
                  <a:gd name="T9" fmla="*/ 0 h 30"/>
                  <a:gd name="T10" fmla="*/ 23 w 23"/>
                  <a:gd name="T11" fmla="*/ 7 h 30"/>
                  <a:gd name="T12" fmla="*/ 16 w 23"/>
                  <a:gd name="T13" fmla="*/ 15 h 30"/>
                  <a:gd name="T14" fmla="*/ 7 w 23"/>
                  <a:gd name="T15" fmla="*/ 25 h 30"/>
                  <a:gd name="T16" fmla="*/ 0 w 23"/>
                  <a:gd name="T17" fmla="*/ 3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3" h="30">
                    <a:moveTo>
                      <a:pt x="0" y="30"/>
                    </a:moveTo>
                    <a:lnTo>
                      <a:pt x="3" y="24"/>
                    </a:lnTo>
                    <a:lnTo>
                      <a:pt x="10" y="12"/>
                    </a:lnTo>
                    <a:lnTo>
                      <a:pt x="17" y="3"/>
                    </a:lnTo>
                    <a:lnTo>
                      <a:pt x="23" y="0"/>
                    </a:lnTo>
                    <a:lnTo>
                      <a:pt x="23" y="7"/>
                    </a:lnTo>
                    <a:lnTo>
                      <a:pt x="16" y="15"/>
                    </a:lnTo>
                    <a:lnTo>
                      <a:pt x="7" y="25"/>
                    </a:lnTo>
                    <a:lnTo>
                      <a:pt x="0" y="30"/>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8011" name="Freeform 123"/>
              <p:cNvSpPr>
                <a:spLocks/>
              </p:cNvSpPr>
              <p:nvPr/>
            </p:nvSpPr>
            <p:spPr bwMode="auto">
              <a:xfrm>
                <a:off x="785" y="59"/>
                <a:ext cx="15" cy="6"/>
              </a:xfrm>
              <a:custGeom>
                <a:avLst/>
                <a:gdLst>
                  <a:gd name="T0" fmla="*/ 0 w 31"/>
                  <a:gd name="T1" fmla="*/ 0 h 11"/>
                  <a:gd name="T2" fmla="*/ 5 w 31"/>
                  <a:gd name="T3" fmla="*/ 2 h 11"/>
                  <a:gd name="T4" fmla="*/ 15 w 31"/>
                  <a:gd name="T5" fmla="*/ 8 h 11"/>
                  <a:gd name="T6" fmla="*/ 25 w 31"/>
                  <a:gd name="T7" fmla="*/ 11 h 11"/>
                  <a:gd name="T8" fmla="*/ 31 w 31"/>
                  <a:gd name="T9" fmla="*/ 10 h 11"/>
                  <a:gd name="T10" fmla="*/ 31 w 31"/>
                  <a:gd name="T11" fmla="*/ 8 h 11"/>
                  <a:gd name="T12" fmla="*/ 28 w 31"/>
                  <a:gd name="T13" fmla="*/ 5 h 11"/>
                  <a:gd name="T14" fmla="*/ 24 w 31"/>
                  <a:gd name="T15" fmla="*/ 4 h 11"/>
                  <a:gd name="T16" fmla="*/ 19 w 31"/>
                  <a:gd name="T17" fmla="*/ 3 h 11"/>
                  <a:gd name="T18" fmla="*/ 14 w 31"/>
                  <a:gd name="T19" fmla="*/ 2 h 11"/>
                  <a:gd name="T20" fmla="*/ 8 w 31"/>
                  <a:gd name="T21" fmla="*/ 1 h 11"/>
                  <a:gd name="T22" fmla="*/ 3 w 31"/>
                  <a:gd name="T23" fmla="*/ 0 h 11"/>
                  <a:gd name="T24" fmla="*/ 0 w 31"/>
                  <a:gd name="T25" fmla="*/ 0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1" h="11">
                    <a:moveTo>
                      <a:pt x="0" y="0"/>
                    </a:moveTo>
                    <a:lnTo>
                      <a:pt x="5" y="2"/>
                    </a:lnTo>
                    <a:lnTo>
                      <a:pt x="15" y="8"/>
                    </a:lnTo>
                    <a:lnTo>
                      <a:pt x="25" y="11"/>
                    </a:lnTo>
                    <a:lnTo>
                      <a:pt x="31" y="10"/>
                    </a:lnTo>
                    <a:lnTo>
                      <a:pt x="31" y="8"/>
                    </a:lnTo>
                    <a:lnTo>
                      <a:pt x="28" y="5"/>
                    </a:lnTo>
                    <a:lnTo>
                      <a:pt x="24" y="4"/>
                    </a:lnTo>
                    <a:lnTo>
                      <a:pt x="19" y="3"/>
                    </a:lnTo>
                    <a:lnTo>
                      <a:pt x="14" y="2"/>
                    </a:lnTo>
                    <a:lnTo>
                      <a:pt x="8" y="1"/>
                    </a:lnTo>
                    <a:lnTo>
                      <a:pt x="3" y="0"/>
                    </a:lnTo>
                    <a:lnTo>
                      <a:pt x="0" y="0"/>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8012" name="Freeform 124"/>
              <p:cNvSpPr>
                <a:spLocks/>
              </p:cNvSpPr>
              <p:nvPr/>
            </p:nvSpPr>
            <p:spPr bwMode="auto">
              <a:xfrm>
                <a:off x="788" y="52"/>
                <a:ext cx="16" cy="5"/>
              </a:xfrm>
              <a:custGeom>
                <a:avLst/>
                <a:gdLst>
                  <a:gd name="T0" fmla="*/ 0 w 34"/>
                  <a:gd name="T1" fmla="*/ 10 h 10"/>
                  <a:gd name="T2" fmla="*/ 3 w 34"/>
                  <a:gd name="T3" fmla="*/ 10 h 10"/>
                  <a:gd name="T4" fmla="*/ 7 w 34"/>
                  <a:gd name="T5" fmla="*/ 9 h 10"/>
                  <a:gd name="T6" fmla="*/ 13 w 34"/>
                  <a:gd name="T7" fmla="*/ 9 h 10"/>
                  <a:gd name="T8" fmla="*/ 19 w 34"/>
                  <a:gd name="T9" fmla="*/ 9 h 10"/>
                  <a:gd name="T10" fmla="*/ 25 w 34"/>
                  <a:gd name="T11" fmla="*/ 8 h 10"/>
                  <a:gd name="T12" fmla="*/ 29 w 34"/>
                  <a:gd name="T13" fmla="*/ 7 h 10"/>
                  <a:gd name="T14" fmla="*/ 33 w 34"/>
                  <a:gd name="T15" fmla="*/ 4 h 10"/>
                  <a:gd name="T16" fmla="*/ 34 w 34"/>
                  <a:gd name="T17" fmla="*/ 2 h 10"/>
                  <a:gd name="T18" fmla="*/ 29 w 34"/>
                  <a:gd name="T19" fmla="*/ 0 h 10"/>
                  <a:gd name="T20" fmla="*/ 20 w 34"/>
                  <a:gd name="T21" fmla="*/ 2 h 10"/>
                  <a:gd name="T22" fmla="*/ 9 w 34"/>
                  <a:gd name="T23" fmla="*/ 7 h 10"/>
                  <a:gd name="T24" fmla="*/ 0 w 34"/>
                  <a:gd name="T25" fmla="*/ 10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4" h="10">
                    <a:moveTo>
                      <a:pt x="0" y="10"/>
                    </a:moveTo>
                    <a:lnTo>
                      <a:pt x="3" y="10"/>
                    </a:lnTo>
                    <a:lnTo>
                      <a:pt x="7" y="9"/>
                    </a:lnTo>
                    <a:lnTo>
                      <a:pt x="13" y="9"/>
                    </a:lnTo>
                    <a:lnTo>
                      <a:pt x="19" y="9"/>
                    </a:lnTo>
                    <a:lnTo>
                      <a:pt x="25" y="8"/>
                    </a:lnTo>
                    <a:lnTo>
                      <a:pt x="29" y="7"/>
                    </a:lnTo>
                    <a:lnTo>
                      <a:pt x="33" y="4"/>
                    </a:lnTo>
                    <a:lnTo>
                      <a:pt x="34" y="2"/>
                    </a:lnTo>
                    <a:lnTo>
                      <a:pt x="29" y="0"/>
                    </a:lnTo>
                    <a:lnTo>
                      <a:pt x="20" y="2"/>
                    </a:lnTo>
                    <a:lnTo>
                      <a:pt x="9" y="7"/>
                    </a:lnTo>
                    <a:lnTo>
                      <a:pt x="0" y="10"/>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8013" name="Freeform 125"/>
              <p:cNvSpPr>
                <a:spLocks/>
              </p:cNvSpPr>
              <p:nvPr/>
            </p:nvSpPr>
            <p:spPr bwMode="auto">
              <a:xfrm>
                <a:off x="780" y="61"/>
                <a:ext cx="16" cy="12"/>
              </a:xfrm>
              <a:custGeom>
                <a:avLst/>
                <a:gdLst>
                  <a:gd name="T0" fmla="*/ 0 w 33"/>
                  <a:gd name="T1" fmla="*/ 0 h 24"/>
                  <a:gd name="T2" fmla="*/ 5 w 33"/>
                  <a:gd name="T3" fmla="*/ 3 h 24"/>
                  <a:gd name="T4" fmla="*/ 10 w 33"/>
                  <a:gd name="T5" fmla="*/ 5 h 24"/>
                  <a:gd name="T6" fmla="*/ 15 w 33"/>
                  <a:gd name="T7" fmla="*/ 8 h 24"/>
                  <a:gd name="T8" fmla="*/ 22 w 33"/>
                  <a:gd name="T9" fmla="*/ 12 h 24"/>
                  <a:gd name="T10" fmla="*/ 27 w 33"/>
                  <a:gd name="T11" fmla="*/ 16 h 24"/>
                  <a:gd name="T12" fmla="*/ 30 w 33"/>
                  <a:gd name="T13" fmla="*/ 20 h 24"/>
                  <a:gd name="T14" fmla="*/ 33 w 33"/>
                  <a:gd name="T15" fmla="*/ 22 h 24"/>
                  <a:gd name="T16" fmla="*/ 33 w 33"/>
                  <a:gd name="T17" fmla="*/ 24 h 24"/>
                  <a:gd name="T18" fmla="*/ 27 w 33"/>
                  <a:gd name="T19" fmla="*/ 23 h 24"/>
                  <a:gd name="T20" fmla="*/ 16 w 33"/>
                  <a:gd name="T21" fmla="*/ 15 h 24"/>
                  <a:gd name="T22" fmla="*/ 7 w 33"/>
                  <a:gd name="T23" fmla="*/ 7 h 24"/>
                  <a:gd name="T24" fmla="*/ 0 w 33"/>
                  <a:gd name="T25" fmla="*/ 0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3" h="24">
                    <a:moveTo>
                      <a:pt x="0" y="0"/>
                    </a:moveTo>
                    <a:lnTo>
                      <a:pt x="5" y="3"/>
                    </a:lnTo>
                    <a:lnTo>
                      <a:pt x="10" y="5"/>
                    </a:lnTo>
                    <a:lnTo>
                      <a:pt x="15" y="8"/>
                    </a:lnTo>
                    <a:lnTo>
                      <a:pt x="22" y="12"/>
                    </a:lnTo>
                    <a:lnTo>
                      <a:pt x="27" y="16"/>
                    </a:lnTo>
                    <a:lnTo>
                      <a:pt x="30" y="20"/>
                    </a:lnTo>
                    <a:lnTo>
                      <a:pt x="33" y="22"/>
                    </a:lnTo>
                    <a:lnTo>
                      <a:pt x="33" y="24"/>
                    </a:lnTo>
                    <a:lnTo>
                      <a:pt x="27" y="23"/>
                    </a:lnTo>
                    <a:lnTo>
                      <a:pt x="16" y="15"/>
                    </a:lnTo>
                    <a:lnTo>
                      <a:pt x="7" y="7"/>
                    </a:lnTo>
                    <a:lnTo>
                      <a:pt x="0" y="0"/>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8014" name="Freeform 126"/>
              <p:cNvSpPr>
                <a:spLocks/>
              </p:cNvSpPr>
              <p:nvPr/>
            </p:nvSpPr>
            <p:spPr bwMode="auto">
              <a:xfrm>
                <a:off x="697" y="56"/>
                <a:ext cx="5" cy="22"/>
              </a:xfrm>
              <a:custGeom>
                <a:avLst/>
                <a:gdLst>
                  <a:gd name="T0" fmla="*/ 5 w 9"/>
                  <a:gd name="T1" fmla="*/ 0 h 44"/>
                  <a:gd name="T2" fmla="*/ 8 w 9"/>
                  <a:gd name="T3" fmla="*/ 10 h 44"/>
                  <a:gd name="T4" fmla="*/ 9 w 9"/>
                  <a:gd name="T5" fmla="*/ 25 h 44"/>
                  <a:gd name="T6" fmla="*/ 8 w 9"/>
                  <a:gd name="T7" fmla="*/ 37 h 44"/>
                  <a:gd name="T8" fmla="*/ 3 w 9"/>
                  <a:gd name="T9" fmla="*/ 44 h 44"/>
                  <a:gd name="T10" fmla="*/ 0 w 9"/>
                  <a:gd name="T11" fmla="*/ 39 h 44"/>
                  <a:gd name="T12" fmla="*/ 1 w 9"/>
                  <a:gd name="T13" fmla="*/ 26 h 44"/>
                  <a:gd name="T14" fmla="*/ 4 w 9"/>
                  <a:gd name="T15" fmla="*/ 11 h 44"/>
                  <a:gd name="T16" fmla="*/ 5 w 9"/>
                  <a:gd name="T17" fmla="*/ 0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 h="44">
                    <a:moveTo>
                      <a:pt x="5" y="0"/>
                    </a:moveTo>
                    <a:lnTo>
                      <a:pt x="8" y="10"/>
                    </a:lnTo>
                    <a:lnTo>
                      <a:pt x="9" y="25"/>
                    </a:lnTo>
                    <a:lnTo>
                      <a:pt x="8" y="37"/>
                    </a:lnTo>
                    <a:lnTo>
                      <a:pt x="3" y="44"/>
                    </a:lnTo>
                    <a:lnTo>
                      <a:pt x="0" y="39"/>
                    </a:lnTo>
                    <a:lnTo>
                      <a:pt x="1" y="26"/>
                    </a:lnTo>
                    <a:lnTo>
                      <a:pt x="4" y="11"/>
                    </a:lnTo>
                    <a:lnTo>
                      <a:pt x="5" y="0"/>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8015" name="Freeform 127"/>
              <p:cNvSpPr>
                <a:spLocks/>
              </p:cNvSpPr>
              <p:nvPr/>
            </p:nvSpPr>
            <p:spPr bwMode="auto">
              <a:xfrm>
                <a:off x="689" y="53"/>
                <a:ext cx="6" cy="21"/>
              </a:xfrm>
              <a:custGeom>
                <a:avLst/>
                <a:gdLst>
                  <a:gd name="T0" fmla="*/ 13 w 13"/>
                  <a:gd name="T1" fmla="*/ 0 h 43"/>
                  <a:gd name="T2" fmla="*/ 13 w 13"/>
                  <a:gd name="T3" fmla="*/ 10 h 43"/>
                  <a:gd name="T4" fmla="*/ 12 w 13"/>
                  <a:gd name="T5" fmla="*/ 24 h 43"/>
                  <a:gd name="T6" fmla="*/ 8 w 13"/>
                  <a:gd name="T7" fmla="*/ 37 h 43"/>
                  <a:gd name="T8" fmla="*/ 3 w 13"/>
                  <a:gd name="T9" fmla="*/ 43 h 43"/>
                  <a:gd name="T10" fmla="*/ 0 w 13"/>
                  <a:gd name="T11" fmla="*/ 37 h 43"/>
                  <a:gd name="T12" fmla="*/ 4 w 13"/>
                  <a:gd name="T13" fmla="*/ 24 h 43"/>
                  <a:gd name="T14" fmla="*/ 10 w 13"/>
                  <a:gd name="T15" fmla="*/ 9 h 43"/>
                  <a:gd name="T16" fmla="*/ 13 w 13"/>
                  <a:gd name="T17" fmla="*/ 0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3" h="43">
                    <a:moveTo>
                      <a:pt x="13" y="0"/>
                    </a:moveTo>
                    <a:lnTo>
                      <a:pt x="13" y="10"/>
                    </a:lnTo>
                    <a:lnTo>
                      <a:pt x="12" y="24"/>
                    </a:lnTo>
                    <a:lnTo>
                      <a:pt x="8" y="37"/>
                    </a:lnTo>
                    <a:lnTo>
                      <a:pt x="3" y="43"/>
                    </a:lnTo>
                    <a:lnTo>
                      <a:pt x="0" y="37"/>
                    </a:lnTo>
                    <a:lnTo>
                      <a:pt x="4" y="24"/>
                    </a:lnTo>
                    <a:lnTo>
                      <a:pt x="10" y="9"/>
                    </a:lnTo>
                    <a:lnTo>
                      <a:pt x="13" y="0"/>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8016" name="Freeform 128"/>
              <p:cNvSpPr>
                <a:spLocks/>
              </p:cNvSpPr>
              <p:nvPr/>
            </p:nvSpPr>
            <p:spPr bwMode="auto">
              <a:xfrm>
                <a:off x="709" y="62"/>
                <a:ext cx="4" cy="20"/>
              </a:xfrm>
              <a:custGeom>
                <a:avLst/>
                <a:gdLst>
                  <a:gd name="T0" fmla="*/ 2 w 8"/>
                  <a:gd name="T1" fmla="*/ 0 h 40"/>
                  <a:gd name="T2" fmla="*/ 5 w 8"/>
                  <a:gd name="T3" fmla="*/ 5 h 40"/>
                  <a:gd name="T4" fmla="*/ 8 w 8"/>
                  <a:gd name="T5" fmla="*/ 18 h 40"/>
                  <a:gd name="T6" fmla="*/ 8 w 8"/>
                  <a:gd name="T7" fmla="*/ 32 h 40"/>
                  <a:gd name="T8" fmla="*/ 4 w 8"/>
                  <a:gd name="T9" fmla="*/ 40 h 40"/>
                  <a:gd name="T10" fmla="*/ 0 w 8"/>
                  <a:gd name="T11" fmla="*/ 38 h 40"/>
                  <a:gd name="T12" fmla="*/ 0 w 8"/>
                  <a:gd name="T13" fmla="*/ 26 h 40"/>
                  <a:gd name="T14" fmla="*/ 2 w 8"/>
                  <a:gd name="T15" fmla="*/ 11 h 40"/>
                  <a:gd name="T16" fmla="*/ 2 w 8"/>
                  <a:gd name="T17" fmla="*/ 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 h="40">
                    <a:moveTo>
                      <a:pt x="2" y="0"/>
                    </a:moveTo>
                    <a:lnTo>
                      <a:pt x="5" y="5"/>
                    </a:lnTo>
                    <a:lnTo>
                      <a:pt x="8" y="18"/>
                    </a:lnTo>
                    <a:lnTo>
                      <a:pt x="8" y="32"/>
                    </a:lnTo>
                    <a:lnTo>
                      <a:pt x="4" y="40"/>
                    </a:lnTo>
                    <a:lnTo>
                      <a:pt x="0" y="38"/>
                    </a:lnTo>
                    <a:lnTo>
                      <a:pt x="0" y="26"/>
                    </a:lnTo>
                    <a:lnTo>
                      <a:pt x="2" y="11"/>
                    </a:lnTo>
                    <a:lnTo>
                      <a:pt x="2" y="0"/>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8017" name="Freeform 129"/>
              <p:cNvSpPr>
                <a:spLocks/>
              </p:cNvSpPr>
              <p:nvPr/>
            </p:nvSpPr>
            <p:spPr bwMode="auto">
              <a:xfrm>
                <a:off x="718" y="64"/>
                <a:ext cx="8" cy="24"/>
              </a:xfrm>
              <a:custGeom>
                <a:avLst/>
                <a:gdLst>
                  <a:gd name="T0" fmla="*/ 0 w 16"/>
                  <a:gd name="T1" fmla="*/ 0 h 47"/>
                  <a:gd name="T2" fmla="*/ 7 w 16"/>
                  <a:gd name="T3" fmla="*/ 12 h 47"/>
                  <a:gd name="T4" fmla="*/ 14 w 16"/>
                  <a:gd name="T5" fmla="*/ 26 h 47"/>
                  <a:gd name="T6" fmla="*/ 16 w 16"/>
                  <a:gd name="T7" fmla="*/ 40 h 47"/>
                  <a:gd name="T8" fmla="*/ 14 w 16"/>
                  <a:gd name="T9" fmla="*/ 47 h 47"/>
                  <a:gd name="T10" fmla="*/ 8 w 16"/>
                  <a:gd name="T11" fmla="*/ 43 h 47"/>
                  <a:gd name="T12" fmla="*/ 5 w 16"/>
                  <a:gd name="T13" fmla="*/ 28 h 47"/>
                  <a:gd name="T14" fmla="*/ 2 w 16"/>
                  <a:gd name="T15" fmla="*/ 12 h 47"/>
                  <a:gd name="T16" fmla="*/ 0 w 16"/>
                  <a:gd name="T17" fmla="*/ 0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6" h="47">
                    <a:moveTo>
                      <a:pt x="0" y="0"/>
                    </a:moveTo>
                    <a:lnTo>
                      <a:pt x="7" y="12"/>
                    </a:lnTo>
                    <a:lnTo>
                      <a:pt x="14" y="26"/>
                    </a:lnTo>
                    <a:lnTo>
                      <a:pt x="16" y="40"/>
                    </a:lnTo>
                    <a:lnTo>
                      <a:pt x="14" y="47"/>
                    </a:lnTo>
                    <a:lnTo>
                      <a:pt x="8" y="43"/>
                    </a:lnTo>
                    <a:lnTo>
                      <a:pt x="5" y="28"/>
                    </a:lnTo>
                    <a:lnTo>
                      <a:pt x="2" y="12"/>
                    </a:lnTo>
                    <a:lnTo>
                      <a:pt x="0" y="0"/>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8018" name="Freeform 130"/>
              <p:cNvSpPr>
                <a:spLocks/>
              </p:cNvSpPr>
              <p:nvPr/>
            </p:nvSpPr>
            <p:spPr bwMode="auto">
              <a:xfrm>
                <a:off x="729" y="67"/>
                <a:ext cx="9" cy="26"/>
              </a:xfrm>
              <a:custGeom>
                <a:avLst/>
                <a:gdLst>
                  <a:gd name="T0" fmla="*/ 0 w 18"/>
                  <a:gd name="T1" fmla="*/ 0 h 51"/>
                  <a:gd name="T2" fmla="*/ 7 w 18"/>
                  <a:gd name="T3" fmla="*/ 11 h 51"/>
                  <a:gd name="T4" fmla="*/ 14 w 18"/>
                  <a:gd name="T5" fmla="*/ 29 h 51"/>
                  <a:gd name="T6" fmla="*/ 18 w 18"/>
                  <a:gd name="T7" fmla="*/ 45 h 51"/>
                  <a:gd name="T8" fmla="*/ 16 w 18"/>
                  <a:gd name="T9" fmla="*/ 51 h 51"/>
                  <a:gd name="T10" fmla="*/ 10 w 18"/>
                  <a:gd name="T11" fmla="*/ 44 h 51"/>
                  <a:gd name="T12" fmla="*/ 6 w 18"/>
                  <a:gd name="T13" fmla="*/ 28 h 51"/>
                  <a:gd name="T14" fmla="*/ 2 w 18"/>
                  <a:gd name="T15" fmla="*/ 10 h 51"/>
                  <a:gd name="T16" fmla="*/ 0 w 18"/>
                  <a:gd name="T17" fmla="*/ 0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8" h="51">
                    <a:moveTo>
                      <a:pt x="0" y="0"/>
                    </a:moveTo>
                    <a:lnTo>
                      <a:pt x="7" y="11"/>
                    </a:lnTo>
                    <a:lnTo>
                      <a:pt x="14" y="29"/>
                    </a:lnTo>
                    <a:lnTo>
                      <a:pt x="18" y="45"/>
                    </a:lnTo>
                    <a:lnTo>
                      <a:pt x="16" y="51"/>
                    </a:lnTo>
                    <a:lnTo>
                      <a:pt x="10" y="44"/>
                    </a:lnTo>
                    <a:lnTo>
                      <a:pt x="6" y="28"/>
                    </a:lnTo>
                    <a:lnTo>
                      <a:pt x="2" y="10"/>
                    </a:lnTo>
                    <a:lnTo>
                      <a:pt x="0" y="0"/>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8019" name="Freeform 131"/>
              <p:cNvSpPr>
                <a:spLocks/>
              </p:cNvSpPr>
              <p:nvPr/>
            </p:nvSpPr>
            <p:spPr bwMode="auto">
              <a:xfrm>
                <a:off x="749" y="66"/>
                <a:ext cx="16" cy="27"/>
              </a:xfrm>
              <a:custGeom>
                <a:avLst/>
                <a:gdLst>
                  <a:gd name="T0" fmla="*/ 0 w 32"/>
                  <a:gd name="T1" fmla="*/ 0 h 54"/>
                  <a:gd name="T2" fmla="*/ 6 w 32"/>
                  <a:gd name="T3" fmla="*/ 4 h 54"/>
                  <a:gd name="T4" fmla="*/ 12 w 32"/>
                  <a:gd name="T5" fmla="*/ 11 h 54"/>
                  <a:gd name="T6" fmla="*/ 17 w 32"/>
                  <a:gd name="T7" fmla="*/ 19 h 54"/>
                  <a:gd name="T8" fmla="*/ 23 w 32"/>
                  <a:gd name="T9" fmla="*/ 28 h 54"/>
                  <a:gd name="T10" fmla="*/ 28 w 32"/>
                  <a:gd name="T11" fmla="*/ 36 h 54"/>
                  <a:gd name="T12" fmla="*/ 31 w 32"/>
                  <a:gd name="T13" fmla="*/ 45 h 54"/>
                  <a:gd name="T14" fmla="*/ 32 w 32"/>
                  <a:gd name="T15" fmla="*/ 50 h 54"/>
                  <a:gd name="T16" fmla="*/ 31 w 32"/>
                  <a:gd name="T17" fmla="*/ 54 h 54"/>
                  <a:gd name="T18" fmla="*/ 24 w 32"/>
                  <a:gd name="T19" fmla="*/ 47 h 54"/>
                  <a:gd name="T20" fmla="*/ 16 w 32"/>
                  <a:gd name="T21" fmla="*/ 30 h 54"/>
                  <a:gd name="T22" fmla="*/ 8 w 32"/>
                  <a:gd name="T23" fmla="*/ 10 h 54"/>
                  <a:gd name="T24" fmla="*/ 0 w 32"/>
                  <a:gd name="T25" fmla="*/ 0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2" h="54">
                    <a:moveTo>
                      <a:pt x="0" y="0"/>
                    </a:moveTo>
                    <a:lnTo>
                      <a:pt x="6" y="4"/>
                    </a:lnTo>
                    <a:lnTo>
                      <a:pt x="12" y="11"/>
                    </a:lnTo>
                    <a:lnTo>
                      <a:pt x="17" y="19"/>
                    </a:lnTo>
                    <a:lnTo>
                      <a:pt x="23" y="28"/>
                    </a:lnTo>
                    <a:lnTo>
                      <a:pt x="28" y="36"/>
                    </a:lnTo>
                    <a:lnTo>
                      <a:pt x="31" y="45"/>
                    </a:lnTo>
                    <a:lnTo>
                      <a:pt x="32" y="50"/>
                    </a:lnTo>
                    <a:lnTo>
                      <a:pt x="31" y="54"/>
                    </a:lnTo>
                    <a:lnTo>
                      <a:pt x="24" y="47"/>
                    </a:lnTo>
                    <a:lnTo>
                      <a:pt x="16" y="30"/>
                    </a:lnTo>
                    <a:lnTo>
                      <a:pt x="8" y="10"/>
                    </a:lnTo>
                    <a:lnTo>
                      <a:pt x="0" y="0"/>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8020" name="Freeform 132"/>
              <p:cNvSpPr>
                <a:spLocks/>
              </p:cNvSpPr>
              <p:nvPr/>
            </p:nvSpPr>
            <p:spPr bwMode="auto">
              <a:xfrm>
                <a:off x="770" y="62"/>
                <a:ext cx="19" cy="25"/>
              </a:xfrm>
              <a:custGeom>
                <a:avLst/>
                <a:gdLst>
                  <a:gd name="T0" fmla="*/ 0 w 37"/>
                  <a:gd name="T1" fmla="*/ 0 h 49"/>
                  <a:gd name="T2" fmla="*/ 5 w 37"/>
                  <a:gd name="T3" fmla="*/ 3 h 49"/>
                  <a:gd name="T4" fmla="*/ 10 w 37"/>
                  <a:gd name="T5" fmla="*/ 10 h 49"/>
                  <a:gd name="T6" fmla="*/ 17 w 37"/>
                  <a:gd name="T7" fmla="*/ 17 h 49"/>
                  <a:gd name="T8" fmla="*/ 24 w 37"/>
                  <a:gd name="T9" fmla="*/ 25 h 49"/>
                  <a:gd name="T10" fmla="*/ 30 w 37"/>
                  <a:gd name="T11" fmla="*/ 33 h 49"/>
                  <a:gd name="T12" fmla="*/ 34 w 37"/>
                  <a:gd name="T13" fmla="*/ 40 h 49"/>
                  <a:gd name="T14" fmla="*/ 37 w 37"/>
                  <a:gd name="T15" fmla="*/ 46 h 49"/>
                  <a:gd name="T16" fmla="*/ 36 w 37"/>
                  <a:gd name="T17" fmla="*/ 49 h 49"/>
                  <a:gd name="T18" fmla="*/ 32 w 37"/>
                  <a:gd name="T19" fmla="*/ 48 h 49"/>
                  <a:gd name="T20" fmla="*/ 28 w 37"/>
                  <a:gd name="T21" fmla="*/ 43 h 49"/>
                  <a:gd name="T22" fmla="*/ 22 w 37"/>
                  <a:gd name="T23" fmla="*/ 36 h 49"/>
                  <a:gd name="T24" fmla="*/ 17 w 37"/>
                  <a:gd name="T25" fmla="*/ 27 h 49"/>
                  <a:gd name="T26" fmla="*/ 11 w 37"/>
                  <a:gd name="T27" fmla="*/ 18 h 49"/>
                  <a:gd name="T28" fmla="*/ 7 w 37"/>
                  <a:gd name="T29" fmla="*/ 10 h 49"/>
                  <a:gd name="T30" fmla="*/ 3 w 37"/>
                  <a:gd name="T31" fmla="*/ 3 h 49"/>
                  <a:gd name="T32" fmla="*/ 0 w 37"/>
                  <a:gd name="T33" fmla="*/ 0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7" h="49">
                    <a:moveTo>
                      <a:pt x="0" y="0"/>
                    </a:moveTo>
                    <a:lnTo>
                      <a:pt x="5" y="3"/>
                    </a:lnTo>
                    <a:lnTo>
                      <a:pt x="10" y="10"/>
                    </a:lnTo>
                    <a:lnTo>
                      <a:pt x="17" y="17"/>
                    </a:lnTo>
                    <a:lnTo>
                      <a:pt x="24" y="25"/>
                    </a:lnTo>
                    <a:lnTo>
                      <a:pt x="30" y="33"/>
                    </a:lnTo>
                    <a:lnTo>
                      <a:pt x="34" y="40"/>
                    </a:lnTo>
                    <a:lnTo>
                      <a:pt x="37" y="46"/>
                    </a:lnTo>
                    <a:lnTo>
                      <a:pt x="36" y="49"/>
                    </a:lnTo>
                    <a:lnTo>
                      <a:pt x="32" y="48"/>
                    </a:lnTo>
                    <a:lnTo>
                      <a:pt x="28" y="43"/>
                    </a:lnTo>
                    <a:lnTo>
                      <a:pt x="22" y="36"/>
                    </a:lnTo>
                    <a:lnTo>
                      <a:pt x="17" y="27"/>
                    </a:lnTo>
                    <a:lnTo>
                      <a:pt x="11" y="18"/>
                    </a:lnTo>
                    <a:lnTo>
                      <a:pt x="7" y="10"/>
                    </a:lnTo>
                    <a:lnTo>
                      <a:pt x="3" y="3"/>
                    </a:lnTo>
                    <a:lnTo>
                      <a:pt x="0" y="0"/>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8021" name="Freeform 133"/>
              <p:cNvSpPr>
                <a:spLocks/>
              </p:cNvSpPr>
              <p:nvPr/>
            </p:nvSpPr>
            <p:spPr bwMode="auto">
              <a:xfrm>
                <a:off x="739" y="68"/>
                <a:ext cx="15" cy="23"/>
              </a:xfrm>
              <a:custGeom>
                <a:avLst/>
                <a:gdLst>
                  <a:gd name="T0" fmla="*/ 0 w 31"/>
                  <a:gd name="T1" fmla="*/ 0 h 45"/>
                  <a:gd name="T2" fmla="*/ 3 w 31"/>
                  <a:gd name="T3" fmla="*/ 4 h 45"/>
                  <a:gd name="T4" fmla="*/ 9 w 31"/>
                  <a:gd name="T5" fmla="*/ 9 h 45"/>
                  <a:gd name="T6" fmla="*/ 15 w 31"/>
                  <a:gd name="T7" fmla="*/ 16 h 45"/>
                  <a:gd name="T8" fmla="*/ 21 w 31"/>
                  <a:gd name="T9" fmla="*/ 24 h 45"/>
                  <a:gd name="T10" fmla="*/ 26 w 31"/>
                  <a:gd name="T11" fmla="*/ 31 h 45"/>
                  <a:gd name="T12" fmla="*/ 30 w 31"/>
                  <a:gd name="T13" fmla="*/ 38 h 45"/>
                  <a:gd name="T14" fmla="*/ 31 w 31"/>
                  <a:gd name="T15" fmla="*/ 43 h 45"/>
                  <a:gd name="T16" fmla="*/ 28 w 31"/>
                  <a:gd name="T17" fmla="*/ 45 h 45"/>
                  <a:gd name="T18" fmla="*/ 20 w 31"/>
                  <a:gd name="T19" fmla="*/ 39 h 45"/>
                  <a:gd name="T20" fmla="*/ 12 w 31"/>
                  <a:gd name="T21" fmla="*/ 25 h 45"/>
                  <a:gd name="T22" fmla="*/ 4 w 31"/>
                  <a:gd name="T23" fmla="*/ 9 h 45"/>
                  <a:gd name="T24" fmla="*/ 0 w 31"/>
                  <a:gd name="T25" fmla="*/ 0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1" h="45">
                    <a:moveTo>
                      <a:pt x="0" y="0"/>
                    </a:moveTo>
                    <a:lnTo>
                      <a:pt x="3" y="4"/>
                    </a:lnTo>
                    <a:lnTo>
                      <a:pt x="9" y="9"/>
                    </a:lnTo>
                    <a:lnTo>
                      <a:pt x="15" y="16"/>
                    </a:lnTo>
                    <a:lnTo>
                      <a:pt x="21" y="24"/>
                    </a:lnTo>
                    <a:lnTo>
                      <a:pt x="26" y="31"/>
                    </a:lnTo>
                    <a:lnTo>
                      <a:pt x="30" y="38"/>
                    </a:lnTo>
                    <a:lnTo>
                      <a:pt x="31" y="43"/>
                    </a:lnTo>
                    <a:lnTo>
                      <a:pt x="28" y="45"/>
                    </a:lnTo>
                    <a:lnTo>
                      <a:pt x="20" y="39"/>
                    </a:lnTo>
                    <a:lnTo>
                      <a:pt x="12" y="25"/>
                    </a:lnTo>
                    <a:lnTo>
                      <a:pt x="4" y="9"/>
                    </a:lnTo>
                    <a:lnTo>
                      <a:pt x="0" y="0"/>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8022" name="Freeform 134"/>
              <p:cNvSpPr>
                <a:spLocks/>
              </p:cNvSpPr>
              <p:nvPr/>
            </p:nvSpPr>
            <p:spPr bwMode="auto">
              <a:xfrm>
                <a:off x="740" y="34"/>
                <a:ext cx="20" cy="36"/>
              </a:xfrm>
              <a:custGeom>
                <a:avLst/>
                <a:gdLst>
                  <a:gd name="T0" fmla="*/ 38 w 39"/>
                  <a:gd name="T1" fmla="*/ 0 h 72"/>
                  <a:gd name="T2" fmla="*/ 39 w 39"/>
                  <a:gd name="T3" fmla="*/ 5 h 72"/>
                  <a:gd name="T4" fmla="*/ 38 w 39"/>
                  <a:gd name="T5" fmla="*/ 12 h 72"/>
                  <a:gd name="T6" fmla="*/ 33 w 39"/>
                  <a:gd name="T7" fmla="*/ 23 h 72"/>
                  <a:gd name="T8" fmla="*/ 29 w 39"/>
                  <a:gd name="T9" fmla="*/ 35 h 72"/>
                  <a:gd name="T10" fmla="*/ 22 w 39"/>
                  <a:gd name="T11" fmla="*/ 46 h 72"/>
                  <a:gd name="T12" fmla="*/ 15 w 39"/>
                  <a:gd name="T13" fmla="*/ 58 h 72"/>
                  <a:gd name="T14" fmla="*/ 7 w 39"/>
                  <a:gd name="T15" fmla="*/ 66 h 72"/>
                  <a:gd name="T16" fmla="*/ 0 w 39"/>
                  <a:gd name="T17" fmla="*/ 72 h 72"/>
                  <a:gd name="T18" fmla="*/ 2 w 39"/>
                  <a:gd name="T19" fmla="*/ 66 h 72"/>
                  <a:gd name="T20" fmla="*/ 7 w 39"/>
                  <a:gd name="T21" fmla="*/ 57 h 72"/>
                  <a:gd name="T22" fmla="*/ 13 w 39"/>
                  <a:gd name="T23" fmla="*/ 45 h 72"/>
                  <a:gd name="T24" fmla="*/ 18 w 39"/>
                  <a:gd name="T25" fmla="*/ 32 h 72"/>
                  <a:gd name="T26" fmla="*/ 25 w 39"/>
                  <a:gd name="T27" fmla="*/ 20 h 72"/>
                  <a:gd name="T28" fmla="*/ 31 w 39"/>
                  <a:gd name="T29" fmla="*/ 9 h 72"/>
                  <a:gd name="T30" fmla="*/ 36 w 39"/>
                  <a:gd name="T31" fmla="*/ 2 h 72"/>
                  <a:gd name="T32" fmla="*/ 38 w 39"/>
                  <a:gd name="T33" fmla="*/ 0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9" h="72">
                    <a:moveTo>
                      <a:pt x="38" y="0"/>
                    </a:moveTo>
                    <a:lnTo>
                      <a:pt x="39" y="5"/>
                    </a:lnTo>
                    <a:lnTo>
                      <a:pt x="38" y="12"/>
                    </a:lnTo>
                    <a:lnTo>
                      <a:pt x="33" y="23"/>
                    </a:lnTo>
                    <a:lnTo>
                      <a:pt x="29" y="35"/>
                    </a:lnTo>
                    <a:lnTo>
                      <a:pt x="22" y="46"/>
                    </a:lnTo>
                    <a:lnTo>
                      <a:pt x="15" y="58"/>
                    </a:lnTo>
                    <a:lnTo>
                      <a:pt x="7" y="66"/>
                    </a:lnTo>
                    <a:lnTo>
                      <a:pt x="0" y="72"/>
                    </a:lnTo>
                    <a:lnTo>
                      <a:pt x="2" y="66"/>
                    </a:lnTo>
                    <a:lnTo>
                      <a:pt x="7" y="57"/>
                    </a:lnTo>
                    <a:lnTo>
                      <a:pt x="13" y="45"/>
                    </a:lnTo>
                    <a:lnTo>
                      <a:pt x="18" y="32"/>
                    </a:lnTo>
                    <a:lnTo>
                      <a:pt x="25" y="20"/>
                    </a:lnTo>
                    <a:lnTo>
                      <a:pt x="31" y="9"/>
                    </a:lnTo>
                    <a:lnTo>
                      <a:pt x="36" y="2"/>
                    </a:lnTo>
                    <a:lnTo>
                      <a:pt x="38" y="0"/>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8023" name="Freeform 135"/>
              <p:cNvSpPr>
                <a:spLocks/>
              </p:cNvSpPr>
              <p:nvPr/>
            </p:nvSpPr>
            <p:spPr bwMode="auto">
              <a:xfrm>
                <a:off x="758" y="39"/>
                <a:ext cx="16" cy="28"/>
              </a:xfrm>
              <a:custGeom>
                <a:avLst/>
                <a:gdLst>
                  <a:gd name="T0" fmla="*/ 33 w 33"/>
                  <a:gd name="T1" fmla="*/ 0 h 56"/>
                  <a:gd name="T2" fmla="*/ 33 w 33"/>
                  <a:gd name="T3" fmla="*/ 3 h 56"/>
                  <a:gd name="T4" fmla="*/ 32 w 33"/>
                  <a:gd name="T5" fmla="*/ 8 h 56"/>
                  <a:gd name="T6" fmla="*/ 30 w 33"/>
                  <a:gd name="T7" fmla="*/ 17 h 56"/>
                  <a:gd name="T8" fmla="*/ 25 w 33"/>
                  <a:gd name="T9" fmla="*/ 25 h 56"/>
                  <a:gd name="T10" fmla="*/ 19 w 33"/>
                  <a:gd name="T11" fmla="*/ 35 h 56"/>
                  <a:gd name="T12" fmla="*/ 13 w 33"/>
                  <a:gd name="T13" fmla="*/ 43 h 56"/>
                  <a:gd name="T14" fmla="*/ 6 w 33"/>
                  <a:gd name="T15" fmla="*/ 51 h 56"/>
                  <a:gd name="T16" fmla="*/ 0 w 33"/>
                  <a:gd name="T17" fmla="*/ 56 h 56"/>
                  <a:gd name="T18" fmla="*/ 8 w 33"/>
                  <a:gd name="T19" fmla="*/ 42 h 56"/>
                  <a:gd name="T20" fmla="*/ 18 w 33"/>
                  <a:gd name="T21" fmla="*/ 22 h 56"/>
                  <a:gd name="T22" fmla="*/ 27 w 33"/>
                  <a:gd name="T23" fmla="*/ 6 h 56"/>
                  <a:gd name="T24" fmla="*/ 33 w 33"/>
                  <a:gd name="T25" fmla="*/ 0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3" h="56">
                    <a:moveTo>
                      <a:pt x="33" y="0"/>
                    </a:moveTo>
                    <a:lnTo>
                      <a:pt x="33" y="3"/>
                    </a:lnTo>
                    <a:lnTo>
                      <a:pt x="32" y="8"/>
                    </a:lnTo>
                    <a:lnTo>
                      <a:pt x="30" y="17"/>
                    </a:lnTo>
                    <a:lnTo>
                      <a:pt x="25" y="25"/>
                    </a:lnTo>
                    <a:lnTo>
                      <a:pt x="19" y="35"/>
                    </a:lnTo>
                    <a:lnTo>
                      <a:pt x="13" y="43"/>
                    </a:lnTo>
                    <a:lnTo>
                      <a:pt x="6" y="51"/>
                    </a:lnTo>
                    <a:lnTo>
                      <a:pt x="0" y="56"/>
                    </a:lnTo>
                    <a:lnTo>
                      <a:pt x="8" y="42"/>
                    </a:lnTo>
                    <a:lnTo>
                      <a:pt x="18" y="22"/>
                    </a:lnTo>
                    <a:lnTo>
                      <a:pt x="27" y="6"/>
                    </a:lnTo>
                    <a:lnTo>
                      <a:pt x="33" y="0"/>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8024" name="Freeform 136"/>
              <p:cNvSpPr>
                <a:spLocks/>
              </p:cNvSpPr>
              <p:nvPr/>
            </p:nvSpPr>
            <p:spPr bwMode="auto">
              <a:xfrm>
                <a:off x="760" y="65"/>
                <a:ext cx="18" cy="24"/>
              </a:xfrm>
              <a:custGeom>
                <a:avLst/>
                <a:gdLst>
                  <a:gd name="T0" fmla="*/ 0 w 36"/>
                  <a:gd name="T1" fmla="*/ 0 h 49"/>
                  <a:gd name="T2" fmla="*/ 5 w 36"/>
                  <a:gd name="T3" fmla="*/ 4 h 49"/>
                  <a:gd name="T4" fmla="*/ 11 w 36"/>
                  <a:gd name="T5" fmla="*/ 11 h 49"/>
                  <a:gd name="T6" fmla="*/ 16 w 36"/>
                  <a:gd name="T7" fmla="*/ 18 h 49"/>
                  <a:gd name="T8" fmla="*/ 23 w 36"/>
                  <a:gd name="T9" fmla="*/ 26 h 49"/>
                  <a:gd name="T10" fmla="*/ 29 w 36"/>
                  <a:gd name="T11" fmla="*/ 34 h 49"/>
                  <a:gd name="T12" fmla="*/ 34 w 36"/>
                  <a:gd name="T13" fmla="*/ 41 h 49"/>
                  <a:gd name="T14" fmla="*/ 36 w 36"/>
                  <a:gd name="T15" fmla="*/ 45 h 49"/>
                  <a:gd name="T16" fmla="*/ 35 w 36"/>
                  <a:gd name="T17" fmla="*/ 49 h 49"/>
                  <a:gd name="T18" fmla="*/ 31 w 36"/>
                  <a:gd name="T19" fmla="*/ 49 h 49"/>
                  <a:gd name="T20" fmla="*/ 27 w 36"/>
                  <a:gd name="T21" fmla="*/ 44 h 49"/>
                  <a:gd name="T22" fmla="*/ 21 w 36"/>
                  <a:gd name="T23" fmla="*/ 37 h 49"/>
                  <a:gd name="T24" fmla="*/ 16 w 36"/>
                  <a:gd name="T25" fmla="*/ 28 h 49"/>
                  <a:gd name="T26" fmla="*/ 12 w 36"/>
                  <a:gd name="T27" fmla="*/ 19 h 49"/>
                  <a:gd name="T28" fmla="*/ 7 w 36"/>
                  <a:gd name="T29" fmla="*/ 11 h 49"/>
                  <a:gd name="T30" fmla="*/ 2 w 36"/>
                  <a:gd name="T31" fmla="*/ 4 h 49"/>
                  <a:gd name="T32" fmla="*/ 0 w 36"/>
                  <a:gd name="T33" fmla="*/ 0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6" h="49">
                    <a:moveTo>
                      <a:pt x="0" y="0"/>
                    </a:moveTo>
                    <a:lnTo>
                      <a:pt x="5" y="4"/>
                    </a:lnTo>
                    <a:lnTo>
                      <a:pt x="11" y="11"/>
                    </a:lnTo>
                    <a:lnTo>
                      <a:pt x="16" y="18"/>
                    </a:lnTo>
                    <a:lnTo>
                      <a:pt x="23" y="26"/>
                    </a:lnTo>
                    <a:lnTo>
                      <a:pt x="29" y="34"/>
                    </a:lnTo>
                    <a:lnTo>
                      <a:pt x="34" y="41"/>
                    </a:lnTo>
                    <a:lnTo>
                      <a:pt x="36" y="45"/>
                    </a:lnTo>
                    <a:lnTo>
                      <a:pt x="35" y="49"/>
                    </a:lnTo>
                    <a:lnTo>
                      <a:pt x="31" y="49"/>
                    </a:lnTo>
                    <a:lnTo>
                      <a:pt x="27" y="44"/>
                    </a:lnTo>
                    <a:lnTo>
                      <a:pt x="21" y="37"/>
                    </a:lnTo>
                    <a:lnTo>
                      <a:pt x="16" y="28"/>
                    </a:lnTo>
                    <a:lnTo>
                      <a:pt x="12" y="19"/>
                    </a:lnTo>
                    <a:lnTo>
                      <a:pt x="7" y="11"/>
                    </a:lnTo>
                    <a:lnTo>
                      <a:pt x="2" y="4"/>
                    </a:lnTo>
                    <a:lnTo>
                      <a:pt x="0" y="0"/>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8025" name="Freeform 137"/>
              <p:cNvSpPr>
                <a:spLocks/>
              </p:cNvSpPr>
              <p:nvPr/>
            </p:nvSpPr>
            <p:spPr bwMode="auto">
              <a:xfrm>
                <a:off x="130" y="435"/>
                <a:ext cx="44" cy="114"/>
              </a:xfrm>
              <a:custGeom>
                <a:avLst/>
                <a:gdLst>
                  <a:gd name="T0" fmla="*/ 16 w 88"/>
                  <a:gd name="T1" fmla="*/ 0 h 229"/>
                  <a:gd name="T2" fmla="*/ 18 w 88"/>
                  <a:gd name="T3" fmla="*/ 0 h 229"/>
                  <a:gd name="T4" fmla="*/ 19 w 88"/>
                  <a:gd name="T5" fmla="*/ 3 h 229"/>
                  <a:gd name="T6" fmla="*/ 20 w 88"/>
                  <a:gd name="T7" fmla="*/ 5 h 229"/>
                  <a:gd name="T8" fmla="*/ 21 w 88"/>
                  <a:gd name="T9" fmla="*/ 6 h 229"/>
                  <a:gd name="T10" fmla="*/ 12 w 88"/>
                  <a:gd name="T11" fmla="*/ 42 h 229"/>
                  <a:gd name="T12" fmla="*/ 11 w 88"/>
                  <a:gd name="T13" fmla="*/ 76 h 229"/>
                  <a:gd name="T14" fmla="*/ 16 w 88"/>
                  <a:gd name="T15" fmla="*/ 109 h 229"/>
                  <a:gd name="T16" fmla="*/ 28 w 88"/>
                  <a:gd name="T17" fmla="*/ 137 h 229"/>
                  <a:gd name="T18" fmla="*/ 42 w 88"/>
                  <a:gd name="T19" fmla="*/ 165 h 229"/>
                  <a:gd name="T20" fmla="*/ 58 w 88"/>
                  <a:gd name="T21" fmla="*/ 189 h 229"/>
                  <a:gd name="T22" fmla="*/ 74 w 88"/>
                  <a:gd name="T23" fmla="*/ 211 h 229"/>
                  <a:gd name="T24" fmla="*/ 88 w 88"/>
                  <a:gd name="T25" fmla="*/ 229 h 229"/>
                  <a:gd name="T26" fmla="*/ 71 w 88"/>
                  <a:gd name="T27" fmla="*/ 219 h 229"/>
                  <a:gd name="T28" fmla="*/ 52 w 88"/>
                  <a:gd name="T29" fmla="*/ 199 h 229"/>
                  <a:gd name="T30" fmla="*/ 34 w 88"/>
                  <a:gd name="T31" fmla="*/ 171 h 229"/>
                  <a:gd name="T32" fmla="*/ 18 w 88"/>
                  <a:gd name="T33" fmla="*/ 136 h 229"/>
                  <a:gd name="T34" fmla="*/ 6 w 88"/>
                  <a:gd name="T35" fmla="*/ 101 h 229"/>
                  <a:gd name="T36" fmla="*/ 0 w 88"/>
                  <a:gd name="T37" fmla="*/ 64 h 229"/>
                  <a:gd name="T38" fmla="*/ 4 w 88"/>
                  <a:gd name="T39" fmla="*/ 29 h 229"/>
                  <a:gd name="T40" fmla="*/ 16 w 88"/>
                  <a:gd name="T41" fmla="*/ 0 h 2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88" h="229">
                    <a:moveTo>
                      <a:pt x="16" y="0"/>
                    </a:moveTo>
                    <a:lnTo>
                      <a:pt x="18" y="0"/>
                    </a:lnTo>
                    <a:lnTo>
                      <a:pt x="19" y="3"/>
                    </a:lnTo>
                    <a:lnTo>
                      <a:pt x="20" y="5"/>
                    </a:lnTo>
                    <a:lnTo>
                      <a:pt x="21" y="6"/>
                    </a:lnTo>
                    <a:lnTo>
                      <a:pt x="12" y="42"/>
                    </a:lnTo>
                    <a:lnTo>
                      <a:pt x="11" y="76"/>
                    </a:lnTo>
                    <a:lnTo>
                      <a:pt x="16" y="109"/>
                    </a:lnTo>
                    <a:lnTo>
                      <a:pt x="28" y="137"/>
                    </a:lnTo>
                    <a:lnTo>
                      <a:pt x="42" y="165"/>
                    </a:lnTo>
                    <a:lnTo>
                      <a:pt x="58" y="189"/>
                    </a:lnTo>
                    <a:lnTo>
                      <a:pt x="74" y="211"/>
                    </a:lnTo>
                    <a:lnTo>
                      <a:pt x="88" y="229"/>
                    </a:lnTo>
                    <a:lnTo>
                      <a:pt x="71" y="219"/>
                    </a:lnTo>
                    <a:lnTo>
                      <a:pt x="52" y="199"/>
                    </a:lnTo>
                    <a:lnTo>
                      <a:pt x="34" y="171"/>
                    </a:lnTo>
                    <a:lnTo>
                      <a:pt x="18" y="136"/>
                    </a:lnTo>
                    <a:lnTo>
                      <a:pt x="6" y="101"/>
                    </a:lnTo>
                    <a:lnTo>
                      <a:pt x="0" y="64"/>
                    </a:lnTo>
                    <a:lnTo>
                      <a:pt x="4" y="29"/>
                    </a:lnTo>
                    <a:lnTo>
                      <a:pt x="16" y="0"/>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8026" name="Freeform 138"/>
              <p:cNvSpPr>
                <a:spLocks/>
              </p:cNvSpPr>
              <p:nvPr/>
            </p:nvSpPr>
            <p:spPr bwMode="auto">
              <a:xfrm>
                <a:off x="151" y="523"/>
                <a:ext cx="38" cy="8"/>
              </a:xfrm>
              <a:custGeom>
                <a:avLst/>
                <a:gdLst>
                  <a:gd name="T0" fmla="*/ 76 w 76"/>
                  <a:gd name="T1" fmla="*/ 14 h 16"/>
                  <a:gd name="T2" fmla="*/ 74 w 76"/>
                  <a:gd name="T3" fmla="*/ 15 h 16"/>
                  <a:gd name="T4" fmla="*/ 67 w 76"/>
                  <a:gd name="T5" fmla="*/ 16 h 16"/>
                  <a:gd name="T6" fmla="*/ 57 w 76"/>
                  <a:gd name="T7" fmla="*/ 16 h 16"/>
                  <a:gd name="T8" fmla="*/ 45 w 76"/>
                  <a:gd name="T9" fmla="*/ 15 h 16"/>
                  <a:gd name="T10" fmla="*/ 32 w 76"/>
                  <a:gd name="T11" fmla="*/ 14 h 16"/>
                  <a:gd name="T12" fmla="*/ 19 w 76"/>
                  <a:gd name="T13" fmla="*/ 10 h 16"/>
                  <a:gd name="T14" fmla="*/ 9 w 76"/>
                  <a:gd name="T15" fmla="*/ 6 h 16"/>
                  <a:gd name="T16" fmla="*/ 0 w 76"/>
                  <a:gd name="T17" fmla="*/ 0 h 16"/>
                  <a:gd name="T18" fmla="*/ 8 w 76"/>
                  <a:gd name="T19" fmla="*/ 1 h 16"/>
                  <a:gd name="T20" fmla="*/ 19 w 76"/>
                  <a:gd name="T21" fmla="*/ 3 h 16"/>
                  <a:gd name="T22" fmla="*/ 32 w 76"/>
                  <a:gd name="T23" fmla="*/ 4 h 16"/>
                  <a:gd name="T24" fmla="*/ 45 w 76"/>
                  <a:gd name="T25" fmla="*/ 7 h 16"/>
                  <a:gd name="T26" fmla="*/ 56 w 76"/>
                  <a:gd name="T27" fmla="*/ 8 h 16"/>
                  <a:gd name="T28" fmla="*/ 67 w 76"/>
                  <a:gd name="T29" fmla="*/ 10 h 16"/>
                  <a:gd name="T30" fmla="*/ 74 w 76"/>
                  <a:gd name="T31" fmla="*/ 11 h 16"/>
                  <a:gd name="T32" fmla="*/ 76 w 76"/>
                  <a:gd name="T33" fmla="*/ 14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76" h="16">
                    <a:moveTo>
                      <a:pt x="76" y="14"/>
                    </a:moveTo>
                    <a:lnTo>
                      <a:pt x="74" y="15"/>
                    </a:lnTo>
                    <a:lnTo>
                      <a:pt x="67" y="16"/>
                    </a:lnTo>
                    <a:lnTo>
                      <a:pt x="57" y="16"/>
                    </a:lnTo>
                    <a:lnTo>
                      <a:pt x="45" y="15"/>
                    </a:lnTo>
                    <a:lnTo>
                      <a:pt x="32" y="14"/>
                    </a:lnTo>
                    <a:lnTo>
                      <a:pt x="19" y="10"/>
                    </a:lnTo>
                    <a:lnTo>
                      <a:pt x="9" y="6"/>
                    </a:lnTo>
                    <a:lnTo>
                      <a:pt x="0" y="0"/>
                    </a:lnTo>
                    <a:lnTo>
                      <a:pt x="8" y="1"/>
                    </a:lnTo>
                    <a:lnTo>
                      <a:pt x="19" y="3"/>
                    </a:lnTo>
                    <a:lnTo>
                      <a:pt x="32" y="4"/>
                    </a:lnTo>
                    <a:lnTo>
                      <a:pt x="45" y="7"/>
                    </a:lnTo>
                    <a:lnTo>
                      <a:pt x="56" y="8"/>
                    </a:lnTo>
                    <a:lnTo>
                      <a:pt x="67" y="10"/>
                    </a:lnTo>
                    <a:lnTo>
                      <a:pt x="74" y="11"/>
                    </a:lnTo>
                    <a:lnTo>
                      <a:pt x="76" y="14"/>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8027" name="Freeform 139"/>
              <p:cNvSpPr>
                <a:spLocks/>
              </p:cNvSpPr>
              <p:nvPr/>
            </p:nvSpPr>
            <p:spPr bwMode="auto">
              <a:xfrm>
                <a:off x="145" y="513"/>
                <a:ext cx="46" cy="12"/>
              </a:xfrm>
              <a:custGeom>
                <a:avLst/>
                <a:gdLst>
                  <a:gd name="T0" fmla="*/ 91 w 91"/>
                  <a:gd name="T1" fmla="*/ 20 h 23"/>
                  <a:gd name="T2" fmla="*/ 88 w 91"/>
                  <a:gd name="T3" fmla="*/ 22 h 23"/>
                  <a:gd name="T4" fmla="*/ 80 w 91"/>
                  <a:gd name="T5" fmla="*/ 23 h 23"/>
                  <a:gd name="T6" fmla="*/ 67 w 91"/>
                  <a:gd name="T7" fmla="*/ 22 h 23"/>
                  <a:gd name="T8" fmla="*/ 53 w 91"/>
                  <a:gd name="T9" fmla="*/ 20 h 23"/>
                  <a:gd name="T10" fmla="*/ 38 w 91"/>
                  <a:gd name="T11" fmla="*/ 16 h 23"/>
                  <a:gd name="T12" fmla="*/ 23 w 91"/>
                  <a:gd name="T13" fmla="*/ 12 h 23"/>
                  <a:gd name="T14" fmla="*/ 11 w 91"/>
                  <a:gd name="T15" fmla="*/ 7 h 23"/>
                  <a:gd name="T16" fmla="*/ 0 w 91"/>
                  <a:gd name="T17" fmla="*/ 0 h 23"/>
                  <a:gd name="T18" fmla="*/ 7 w 91"/>
                  <a:gd name="T19" fmla="*/ 2 h 23"/>
                  <a:gd name="T20" fmla="*/ 20 w 91"/>
                  <a:gd name="T21" fmla="*/ 4 h 23"/>
                  <a:gd name="T22" fmla="*/ 34 w 91"/>
                  <a:gd name="T23" fmla="*/ 6 h 23"/>
                  <a:gd name="T24" fmla="*/ 50 w 91"/>
                  <a:gd name="T25" fmla="*/ 8 h 23"/>
                  <a:gd name="T26" fmla="*/ 66 w 91"/>
                  <a:gd name="T27" fmla="*/ 12 h 23"/>
                  <a:gd name="T28" fmla="*/ 79 w 91"/>
                  <a:gd name="T29" fmla="*/ 14 h 23"/>
                  <a:gd name="T30" fmla="*/ 88 w 91"/>
                  <a:gd name="T31" fmla="*/ 16 h 23"/>
                  <a:gd name="T32" fmla="*/ 91 w 91"/>
                  <a:gd name="T33" fmla="*/ 2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91" h="23">
                    <a:moveTo>
                      <a:pt x="91" y="20"/>
                    </a:moveTo>
                    <a:lnTo>
                      <a:pt x="88" y="22"/>
                    </a:lnTo>
                    <a:lnTo>
                      <a:pt x="80" y="23"/>
                    </a:lnTo>
                    <a:lnTo>
                      <a:pt x="67" y="22"/>
                    </a:lnTo>
                    <a:lnTo>
                      <a:pt x="53" y="20"/>
                    </a:lnTo>
                    <a:lnTo>
                      <a:pt x="38" y="16"/>
                    </a:lnTo>
                    <a:lnTo>
                      <a:pt x="23" y="12"/>
                    </a:lnTo>
                    <a:lnTo>
                      <a:pt x="11" y="7"/>
                    </a:lnTo>
                    <a:lnTo>
                      <a:pt x="0" y="0"/>
                    </a:lnTo>
                    <a:lnTo>
                      <a:pt x="7" y="2"/>
                    </a:lnTo>
                    <a:lnTo>
                      <a:pt x="20" y="4"/>
                    </a:lnTo>
                    <a:lnTo>
                      <a:pt x="34" y="6"/>
                    </a:lnTo>
                    <a:lnTo>
                      <a:pt x="50" y="8"/>
                    </a:lnTo>
                    <a:lnTo>
                      <a:pt x="66" y="12"/>
                    </a:lnTo>
                    <a:lnTo>
                      <a:pt x="79" y="14"/>
                    </a:lnTo>
                    <a:lnTo>
                      <a:pt x="88" y="16"/>
                    </a:lnTo>
                    <a:lnTo>
                      <a:pt x="91" y="20"/>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8028" name="Freeform 140"/>
              <p:cNvSpPr>
                <a:spLocks/>
              </p:cNvSpPr>
              <p:nvPr/>
            </p:nvSpPr>
            <p:spPr bwMode="auto">
              <a:xfrm>
                <a:off x="137" y="497"/>
                <a:ext cx="48" cy="9"/>
              </a:xfrm>
              <a:custGeom>
                <a:avLst/>
                <a:gdLst>
                  <a:gd name="T0" fmla="*/ 96 w 96"/>
                  <a:gd name="T1" fmla="*/ 12 h 17"/>
                  <a:gd name="T2" fmla="*/ 91 w 96"/>
                  <a:gd name="T3" fmla="*/ 15 h 17"/>
                  <a:gd name="T4" fmla="*/ 82 w 96"/>
                  <a:gd name="T5" fmla="*/ 17 h 17"/>
                  <a:gd name="T6" fmla="*/ 69 w 96"/>
                  <a:gd name="T7" fmla="*/ 17 h 17"/>
                  <a:gd name="T8" fmla="*/ 53 w 96"/>
                  <a:gd name="T9" fmla="*/ 16 h 17"/>
                  <a:gd name="T10" fmla="*/ 37 w 96"/>
                  <a:gd name="T11" fmla="*/ 14 h 17"/>
                  <a:gd name="T12" fmla="*/ 22 w 96"/>
                  <a:gd name="T13" fmla="*/ 10 h 17"/>
                  <a:gd name="T14" fmla="*/ 9 w 96"/>
                  <a:gd name="T15" fmla="*/ 6 h 17"/>
                  <a:gd name="T16" fmla="*/ 0 w 96"/>
                  <a:gd name="T17" fmla="*/ 0 h 17"/>
                  <a:gd name="T18" fmla="*/ 7 w 96"/>
                  <a:gd name="T19" fmla="*/ 1 h 17"/>
                  <a:gd name="T20" fmla="*/ 20 w 96"/>
                  <a:gd name="T21" fmla="*/ 1 h 17"/>
                  <a:gd name="T22" fmla="*/ 35 w 96"/>
                  <a:gd name="T23" fmla="*/ 3 h 17"/>
                  <a:gd name="T24" fmla="*/ 52 w 96"/>
                  <a:gd name="T25" fmla="*/ 4 h 17"/>
                  <a:gd name="T26" fmla="*/ 68 w 96"/>
                  <a:gd name="T27" fmla="*/ 7 h 17"/>
                  <a:gd name="T28" fmla="*/ 82 w 96"/>
                  <a:gd name="T29" fmla="*/ 8 h 17"/>
                  <a:gd name="T30" fmla="*/ 92 w 96"/>
                  <a:gd name="T31" fmla="*/ 10 h 17"/>
                  <a:gd name="T32" fmla="*/ 96 w 96"/>
                  <a:gd name="T33" fmla="*/ 12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96" h="17">
                    <a:moveTo>
                      <a:pt x="96" y="12"/>
                    </a:moveTo>
                    <a:lnTo>
                      <a:pt x="91" y="15"/>
                    </a:lnTo>
                    <a:lnTo>
                      <a:pt x="82" y="17"/>
                    </a:lnTo>
                    <a:lnTo>
                      <a:pt x="69" y="17"/>
                    </a:lnTo>
                    <a:lnTo>
                      <a:pt x="53" y="16"/>
                    </a:lnTo>
                    <a:lnTo>
                      <a:pt x="37" y="14"/>
                    </a:lnTo>
                    <a:lnTo>
                      <a:pt x="22" y="10"/>
                    </a:lnTo>
                    <a:lnTo>
                      <a:pt x="9" y="6"/>
                    </a:lnTo>
                    <a:lnTo>
                      <a:pt x="0" y="0"/>
                    </a:lnTo>
                    <a:lnTo>
                      <a:pt x="7" y="1"/>
                    </a:lnTo>
                    <a:lnTo>
                      <a:pt x="20" y="1"/>
                    </a:lnTo>
                    <a:lnTo>
                      <a:pt x="35" y="3"/>
                    </a:lnTo>
                    <a:lnTo>
                      <a:pt x="52" y="4"/>
                    </a:lnTo>
                    <a:lnTo>
                      <a:pt x="68" y="7"/>
                    </a:lnTo>
                    <a:lnTo>
                      <a:pt x="82" y="8"/>
                    </a:lnTo>
                    <a:lnTo>
                      <a:pt x="92" y="10"/>
                    </a:lnTo>
                    <a:lnTo>
                      <a:pt x="96" y="12"/>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8029" name="Freeform 141"/>
              <p:cNvSpPr>
                <a:spLocks/>
              </p:cNvSpPr>
              <p:nvPr/>
            </p:nvSpPr>
            <p:spPr bwMode="auto">
              <a:xfrm>
                <a:off x="135" y="487"/>
                <a:ext cx="42" cy="6"/>
              </a:xfrm>
              <a:custGeom>
                <a:avLst/>
                <a:gdLst>
                  <a:gd name="T0" fmla="*/ 85 w 85"/>
                  <a:gd name="T1" fmla="*/ 10 h 13"/>
                  <a:gd name="T2" fmla="*/ 82 w 85"/>
                  <a:gd name="T3" fmla="*/ 12 h 13"/>
                  <a:gd name="T4" fmla="*/ 73 w 85"/>
                  <a:gd name="T5" fmla="*/ 13 h 13"/>
                  <a:gd name="T6" fmla="*/ 62 w 85"/>
                  <a:gd name="T7" fmla="*/ 13 h 13"/>
                  <a:gd name="T8" fmla="*/ 47 w 85"/>
                  <a:gd name="T9" fmla="*/ 12 h 13"/>
                  <a:gd name="T10" fmla="*/ 32 w 85"/>
                  <a:gd name="T11" fmla="*/ 10 h 13"/>
                  <a:gd name="T12" fmla="*/ 18 w 85"/>
                  <a:gd name="T13" fmla="*/ 8 h 13"/>
                  <a:gd name="T14" fmla="*/ 7 w 85"/>
                  <a:gd name="T15" fmla="*/ 5 h 13"/>
                  <a:gd name="T16" fmla="*/ 0 w 85"/>
                  <a:gd name="T17" fmla="*/ 0 h 13"/>
                  <a:gd name="T18" fmla="*/ 9 w 85"/>
                  <a:gd name="T19" fmla="*/ 1 h 13"/>
                  <a:gd name="T20" fmla="*/ 20 w 85"/>
                  <a:gd name="T21" fmla="*/ 1 h 13"/>
                  <a:gd name="T22" fmla="*/ 34 w 85"/>
                  <a:gd name="T23" fmla="*/ 1 h 13"/>
                  <a:gd name="T24" fmla="*/ 48 w 85"/>
                  <a:gd name="T25" fmla="*/ 2 h 13"/>
                  <a:gd name="T26" fmla="*/ 63 w 85"/>
                  <a:gd name="T27" fmla="*/ 4 h 13"/>
                  <a:gd name="T28" fmla="*/ 74 w 85"/>
                  <a:gd name="T29" fmla="*/ 5 h 13"/>
                  <a:gd name="T30" fmla="*/ 82 w 85"/>
                  <a:gd name="T31" fmla="*/ 7 h 13"/>
                  <a:gd name="T32" fmla="*/ 85 w 85"/>
                  <a:gd name="T33" fmla="*/ 10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85" h="13">
                    <a:moveTo>
                      <a:pt x="85" y="10"/>
                    </a:moveTo>
                    <a:lnTo>
                      <a:pt x="82" y="12"/>
                    </a:lnTo>
                    <a:lnTo>
                      <a:pt x="73" y="13"/>
                    </a:lnTo>
                    <a:lnTo>
                      <a:pt x="62" y="13"/>
                    </a:lnTo>
                    <a:lnTo>
                      <a:pt x="47" y="12"/>
                    </a:lnTo>
                    <a:lnTo>
                      <a:pt x="32" y="10"/>
                    </a:lnTo>
                    <a:lnTo>
                      <a:pt x="18" y="8"/>
                    </a:lnTo>
                    <a:lnTo>
                      <a:pt x="7" y="5"/>
                    </a:lnTo>
                    <a:lnTo>
                      <a:pt x="0" y="0"/>
                    </a:lnTo>
                    <a:lnTo>
                      <a:pt x="9" y="1"/>
                    </a:lnTo>
                    <a:lnTo>
                      <a:pt x="20" y="1"/>
                    </a:lnTo>
                    <a:lnTo>
                      <a:pt x="34" y="1"/>
                    </a:lnTo>
                    <a:lnTo>
                      <a:pt x="48" y="2"/>
                    </a:lnTo>
                    <a:lnTo>
                      <a:pt x="63" y="4"/>
                    </a:lnTo>
                    <a:lnTo>
                      <a:pt x="74" y="5"/>
                    </a:lnTo>
                    <a:lnTo>
                      <a:pt x="82" y="7"/>
                    </a:lnTo>
                    <a:lnTo>
                      <a:pt x="85" y="10"/>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8030" name="Freeform 142"/>
              <p:cNvSpPr>
                <a:spLocks/>
              </p:cNvSpPr>
              <p:nvPr/>
            </p:nvSpPr>
            <p:spPr bwMode="auto">
              <a:xfrm>
                <a:off x="131" y="468"/>
                <a:ext cx="37" cy="5"/>
              </a:xfrm>
              <a:custGeom>
                <a:avLst/>
                <a:gdLst>
                  <a:gd name="T0" fmla="*/ 72 w 72"/>
                  <a:gd name="T1" fmla="*/ 3 h 12"/>
                  <a:gd name="T2" fmla="*/ 70 w 72"/>
                  <a:gd name="T3" fmla="*/ 6 h 12"/>
                  <a:gd name="T4" fmla="*/ 63 w 72"/>
                  <a:gd name="T5" fmla="*/ 9 h 12"/>
                  <a:gd name="T6" fmla="*/ 54 w 72"/>
                  <a:gd name="T7" fmla="*/ 10 h 12"/>
                  <a:gd name="T8" fmla="*/ 43 w 72"/>
                  <a:gd name="T9" fmla="*/ 12 h 12"/>
                  <a:gd name="T10" fmla="*/ 31 w 72"/>
                  <a:gd name="T11" fmla="*/ 12 h 12"/>
                  <a:gd name="T12" fmla="*/ 19 w 72"/>
                  <a:gd name="T13" fmla="*/ 9 h 12"/>
                  <a:gd name="T14" fmla="*/ 9 w 72"/>
                  <a:gd name="T15" fmla="*/ 6 h 12"/>
                  <a:gd name="T16" fmla="*/ 0 w 72"/>
                  <a:gd name="T17" fmla="*/ 1 h 12"/>
                  <a:gd name="T18" fmla="*/ 6 w 72"/>
                  <a:gd name="T19" fmla="*/ 1 h 12"/>
                  <a:gd name="T20" fmla="*/ 17 w 72"/>
                  <a:gd name="T21" fmla="*/ 1 h 12"/>
                  <a:gd name="T22" fmla="*/ 30 w 72"/>
                  <a:gd name="T23" fmla="*/ 1 h 12"/>
                  <a:gd name="T24" fmla="*/ 41 w 72"/>
                  <a:gd name="T25" fmla="*/ 0 h 12"/>
                  <a:gd name="T26" fmla="*/ 53 w 72"/>
                  <a:gd name="T27" fmla="*/ 0 h 12"/>
                  <a:gd name="T28" fmla="*/ 63 w 72"/>
                  <a:gd name="T29" fmla="*/ 0 h 12"/>
                  <a:gd name="T30" fmla="*/ 70 w 72"/>
                  <a:gd name="T31" fmla="*/ 1 h 12"/>
                  <a:gd name="T32" fmla="*/ 72 w 72"/>
                  <a:gd name="T33" fmla="*/ 3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72" h="12">
                    <a:moveTo>
                      <a:pt x="72" y="3"/>
                    </a:moveTo>
                    <a:lnTo>
                      <a:pt x="70" y="6"/>
                    </a:lnTo>
                    <a:lnTo>
                      <a:pt x="63" y="9"/>
                    </a:lnTo>
                    <a:lnTo>
                      <a:pt x="54" y="10"/>
                    </a:lnTo>
                    <a:lnTo>
                      <a:pt x="43" y="12"/>
                    </a:lnTo>
                    <a:lnTo>
                      <a:pt x="31" y="12"/>
                    </a:lnTo>
                    <a:lnTo>
                      <a:pt x="19" y="9"/>
                    </a:lnTo>
                    <a:lnTo>
                      <a:pt x="9" y="6"/>
                    </a:lnTo>
                    <a:lnTo>
                      <a:pt x="0" y="1"/>
                    </a:lnTo>
                    <a:lnTo>
                      <a:pt x="6" y="1"/>
                    </a:lnTo>
                    <a:lnTo>
                      <a:pt x="17" y="1"/>
                    </a:lnTo>
                    <a:lnTo>
                      <a:pt x="30" y="1"/>
                    </a:lnTo>
                    <a:lnTo>
                      <a:pt x="41" y="0"/>
                    </a:lnTo>
                    <a:lnTo>
                      <a:pt x="53" y="0"/>
                    </a:lnTo>
                    <a:lnTo>
                      <a:pt x="63" y="0"/>
                    </a:lnTo>
                    <a:lnTo>
                      <a:pt x="70" y="1"/>
                    </a:lnTo>
                    <a:lnTo>
                      <a:pt x="72" y="3"/>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8031" name="Freeform 143"/>
              <p:cNvSpPr>
                <a:spLocks/>
              </p:cNvSpPr>
              <p:nvPr/>
            </p:nvSpPr>
            <p:spPr bwMode="auto">
              <a:xfrm>
                <a:off x="136" y="438"/>
                <a:ext cx="17" cy="6"/>
              </a:xfrm>
              <a:custGeom>
                <a:avLst/>
                <a:gdLst>
                  <a:gd name="T0" fmla="*/ 34 w 34"/>
                  <a:gd name="T1" fmla="*/ 2 h 14"/>
                  <a:gd name="T2" fmla="*/ 33 w 34"/>
                  <a:gd name="T3" fmla="*/ 5 h 14"/>
                  <a:gd name="T4" fmla="*/ 30 w 34"/>
                  <a:gd name="T5" fmla="*/ 7 h 14"/>
                  <a:gd name="T6" fmla="*/ 25 w 34"/>
                  <a:gd name="T7" fmla="*/ 9 h 14"/>
                  <a:gd name="T8" fmla="*/ 19 w 34"/>
                  <a:gd name="T9" fmla="*/ 12 h 14"/>
                  <a:gd name="T10" fmla="*/ 14 w 34"/>
                  <a:gd name="T11" fmla="*/ 14 h 14"/>
                  <a:gd name="T12" fmla="*/ 8 w 34"/>
                  <a:gd name="T13" fmla="*/ 14 h 14"/>
                  <a:gd name="T14" fmla="*/ 3 w 34"/>
                  <a:gd name="T15" fmla="*/ 13 h 14"/>
                  <a:gd name="T16" fmla="*/ 0 w 34"/>
                  <a:gd name="T17" fmla="*/ 10 h 14"/>
                  <a:gd name="T18" fmla="*/ 4 w 34"/>
                  <a:gd name="T19" fmla="*/ 12 h 14"/>
                  <a:gd name="T20" fmla="*/ 10 w 34"/>
                  <a:gd name="T21" fmla="*/ 10 h 14"/>
                  <a:gd name="T22" fmla="*/ 16 w 34"/>
                  <a:gd name="T23" fmla="*/ 8 h 14"/>
                  <a:gd name="T24" fmla="*/ 22 w 34"/>
                  <a:gd name="T25" fmla="*/ 5 h 14"/>
                  <a:gd name="T26" fmla="*/ 26 w 34"/>
                  <a:gd name="T27" fmla="*/ 2 h 14"/>
                  <a:gd name="T28" fmla="*/ 31 w 34"/>
                  <a:gd name="T29" fmla="*/ 0 h 14"/>
                  <a:gd name="T30" fmla="*/ 33 w 34"/>
                  <a:gd name="T31" fmla="*/ 0 h 14"/>
                  <a:gd name="T32" fmla="*/ 34 w 34"/>
                  <a:gd name="T33" fmla="*/ 2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4" h="14">
                    <a:moveTo>
                      <a:pt x="34" y="2"/>
                    </a:moveTo>
                    <a:lnTo>
                      <a:pt x="33" y="5"/>
                    </a:lnTo>
                    <a:lnTo>
                      <a:pt x="30" y="7"/>
                    </a:lnTo>
                    <a:lnTo>
                      <a:pt x="25" y="9"/>
                    </a:lnTo>
                    <a:lnTo>
                      <a:pt x="19" y="12"/>
                    </a:lnTo>
                    <a:lnTo>
                      <a:pt x="14" y="14"/>
                    </a:lnTo>
                    <a:lnTo>
                      <a:pt x="8" y="14"/>
                    </a:lnTo>
                    <a:lnTo>
                      <a:pt x="3" y="13"/>
                    </a:lnTo>
                    <a:lnTo>
                      <a:pt x="0" y="10"/>
                    </a:lnTo>
                    <a:lnTo>
                      <a:pt x="4" y="12"/>
                    </a:lnTo>
                    <a:lnTo>
                      <a:pt x="10" y="10"/>
                    </a:lnTo>
                    <a:lnTo>
                      <a:pt x="16" y="8"/>
                    </a:lnTo>
                    <a:lnTo>
                      <a:pt x="22" y="5"/>
                    </a:lnTo>
                    <a:lnTo>
                      <a:pt x="26" y="2"/>
                    </a:lnTo>
                    <a:lnTo>
                      <a:pt x="31" y="0"/>
                    </a:lnTo>
                    <a:lnTo>
                      <a:pt x="33" y="0"/>
                    </a:lnTo>
                    <a:lnTo>
                      <a:pt x="34" y="2"/>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8032" name="Freeform 144"/>
              <p:cNvSpPr>
                <a:spLocks/>
              </p:cNvSpPr>
              <p:nvPr/>
            </p:nvSpPr>
            <p:spPr bwMode="auto">
              <a:xfrm>
                <a:off x="160" y="534"/>
                <a:ext cx="32" cy="8"/>
              </a:xfrm>
              <a:custGeom>
                <a:avLst/>
                <a:gdLst>
                  <a:gd name="T0" fmla="*/ 65 w 65"/>
                  <a:gd name="T1" fmla="*/ 14 h 16"/>
                  <a:gd name="T2" fmla="*/ 62 w 65"/>
                  <a:gd name="T3" fmla="*/ 15 h 16"/>
                  <a:gd name="T4" fmla="*/ 58 w 65"/>
                  <a:gd name="T5" fmla="*/ 16 h 16"/>
                  <a:gd name="T6" fmla="*/ 50 w 65"/>
                  <a:gd name="T7" fmla="*/ 16 h 16"/>
                  <a:gd name="T8" fmla="*/ 39 w 65"/>
                  <a:gd name="T9" fmla="*/ 15 h 16"/>
                  <a:gd name="T10" fmla="*/ 29 w 65"/>
                  <a:gd name="T11" fmla="*/ 14 h 16"/>
                  <a:gd name="T12" fmla="*/ 19 w 65"/>
                  <a:gd name="T13" fmla="*/ 10 h 16"/>
                  <a:gd name="T14" fmla="*/ 8 w 65"/>
                  <a:gd name="T15" fmla="*/ 6 h 16"/>
                  <a:gd name="T16" fmla="*/ 0 w 65"/>
                  <a:gd name="T17" fmla="*/ 0 h 16"/>
                  <a:gd name="T18" fmla="*/ 8 w 65"/>
                  <a:gd name="T19" fmla="*/ 2 h 16"/>
                  <a:gd name="T20" fmla="*/ 17 w 65"/>
                  <a:gd name="T21" fmla="*/ 3 h 16"/>
                  <a:gd name="T22" fmla="*/ 28 w 65"/>
                  <a:gd name="T23" fmla="*/ 6 h 16"/>
                  <a:gd name="T24" fmla="*/ 39 w 65"/>
                  <a:gd name="T25" fmla="*/ 7 h 16"/>
                  <a:gd name="T26" fmla="*/ 49 w 65"/>
                  <a:gd name="T27" fmla="*/ 8 h 16"/>
                  <a:gd name="T28" fmla="*/ 57 w 65"/>
                  <a:gd name="T29" fmla="*/ 10 h 16"/>
                  <a:gd name="T30" fmla="*/ 62 w 65"/>
                  <a:gd name="T31" fmla="*/ 11 h 16"/>
                  <a:gd name="T32" fmla="*/ 65 w 65"/>
                  <a:gd name="T33" fmla="*/ 14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5" h="16">
                    <a:moveTo>
                      <a:pt x="65" y="14"/>
                    </a:moveTo>
                    <a:lnTo>
                      <a:pt x="62" y="15"/>
                    </a:lnTo>
                    <a:lnTo>
                      <a:pt x="58" y="16"/>
                    </a:lnTo>
                    <a:lnTo>
                      <a:pt x="50" y="16"/>
                    </a:lnTo>
                    <a:lnTo>
                      <a:pt x="39" y="15"/>
                    </a:lnTo>
                    <a:lnTo>
                      <a:pt x="29" y="14"/>
                    </a:lnTo>
                    <a:lnTo>
                      <a:pt x="19" y="10"/>
                    </a:lnTo>
                    <a:lnTo>
                      <a:pt x="8" y="6"/>
                    </a:lnTo>
                    <a:lnTo>
                      <a:pt x="0" y="0"/>
                    </a:lnTo>
                    <a:lnTo>
                      <a:pt x="8" y="2"/>
                    </a:lnTo>
                    <a:lnTo>
                      <a:pt x="17" y="3"/>
                    </a:lnTo>
                    <a:lnTo>
                      <a:pt x="28" y="6"/>
                    </a:lnTo>
                    <a:lnTo>
                      <a:pt x="39" y="7"/>
                    </a:lnTo>
                    <a:lnTo>
                      <a:pt x="49" y="8"/>
                    </a:lnTo>
                    <a:lnTo>
                      <a:pt x="57" y="10"/>
                    </a:lnTo>
                    <a:lnTo>
                      <a:pt x="62" y="11"/>
                    </a:lnTo>
                    <a:lnTo>
                      <a:pt x="65" y="14"/>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8033" name="Freeform 145"/>
              <p:cNvSpPr>
                <a:spLocks/>
              </p:cNvSpPr>
              <p:nvPr/>
            </p:nvSpPr>
            <p:spPr bwMode="auto">
              <a:xfrm>
                <a:off x="142" y="506"/>
                <a:ext cx="46" cy="9"/>
              </a:xfrm>
              <a:custGeom>
                <a:avLst/>
                <a:gdLst>
                  <a:gd name="T0" fmla="*/ 92 w 92"/>
                  <a:gd name="T1" fmla="*/ 13 h 18"/>
                  <a:gd name="T2" fmla="*/ 89 w 92"/>
                  <a:gd name="T3" fmla="*/ 15 h 18"/>
                  <a:gd name="T4" fmla="*/ 80 w 92"/>
                  <a:gd name="T5" fmla="*/ 18 h 18"/>
                  <a:gd name="T6" fmla="*/ 67 w 92"/>
                  <a:gd name="T7" fmla="*/ 18 h 18"/>
                  <a:gd name="T8" fmla="*/ 52 w 92"/>
                  <a:gd name="T9" fmla="*/ 16 h 18"/>
                  <a:gd name="T10" fmla="*/ 36 w 92"/>
                  <a:gd name="T11" fmla="*/ 14 h 18"/>
                  <a:gd name="T12" fmla="*/ 21 w 92"/>
                  <a:gd name="T13" fmla="*/ 11 h 18"/>
                  <a:gd name="T14" fmla="*/ 8 w 92"/>
                  <a:gd name="T15" fmla="*/ 6 h 18"/>
                  <a:gd name="T16" fmla="*/ 0 w 92"/>
                  <a:gd name="T17" fmla="*/ 0 h 18"/>
                  <a:gd name="T18" fmla="*/ 7 w 92"/>
                  <a:gd name="T19" fmla="*/ 0 h 18"/>
                  <a:gd name="T20" fmla="*/ 19 w 92"/>
                  <a:gd name="T21" fmla="*/ 1 h 18"/>
                  <a:gd name="T22" fmla="*/ 34 w 92"/>
                  <a:gd name="T23" fmla="*/ 3 h 18"/>
                  <a:gd name="T24" fmla="*/ 50 w 92"/>
                  <a:gd name="T25" fmla="*/ 5 h 18"/>
                  <a:gd name="T26" fmla="*/ 66 w 92"/>
                  <a:gd name="T27" fmla="*/ 6 h 18"/>
                  <a:gd name="T28" fmla="*/ 80 w 92"/>
                  <a:gd name="T29" fmla="*/ 8 h 18"/>
                  <a:gd name="T30" fmla="*/ 89 w 92"/>
                  <a:gd name="T31" fmla="*/ 11 h 18"/>
                  <a:gd name="T32" fmla="*/ 92 w 92"/>
                  <a:gd name="T33" fmla="*/ 13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92" h="18">
                    <a:moveTo>
                      <a:pt x="92" y="13"/>
                    </a:moveTo>
                    <a:lnTo>
                      <a:pt x="89" y="15"/>
                    </a:lnTo>
                    <a:lnTo>
                      <a:pt x="80" y="18"/>
                    </a:lnTo>
                    <a:lnTo>
                      <a:pt x="67" y="18"/>
                    </a:lnTo>
                    <a:lnTo>
                      <a:pt x="52" y="16"/>
                    </a:lnTo>
                    <a:lnTo>
                      <a:pt x="36" y="14"/>
                    </a:lnTo>
                    <a:lnTo>
                      <a:pt x="21" y="11"/>
                    </a:lnTo>
                    <a:lnTo>
                      <a:pt x="8" y="6"/>
                    </a:lnTo>
                    <a:lnTo>
                      <a:pt x="0" y="0"/>
                    </a:lnTo>
                    <a:lnTo>
                      <a:pt x="7" y="0"/>
                    </a:lnTo>
                    <a:lnTo>
                      <a:pt x="19" y="1"/>
                    </a:lnTo>
                    <a:lnTo>
                      <a:pt x="34" y="3"/>
                    </a:lnTo>
                    <a:lnTo>
                      <a:pt x="50" y="5"/>
                    </a:lnTo>
                    <a:lnTo>
                      <a:pt x="66" y="6"/>
                    </a:lnTo>
                    <a:lnTo>
                      <a:pt x="80" y="8"/>
                    </a:lnTo>
                    <a:lnTo>
                      <a:pt x="89" y="11"/>
                    </a:lnTo>
                    <a:lnTo>
                      <a:pt x="92" y="13"/>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8034" name="Freeform 146"/>
              <p:cNvSpPr>
                <a:spLocks/>
              </p:cNvSpPr>
              <p:nvPr/>
            </p:nvSpPr>
            <p:spPr bwMode="auto">
              <a:xfrm>
                <a:off x="132" y="476"/>
                <a:ext cx="42" cy="5"/>
              </a:xfrm>
              <a:custGeom>
                <a:avLst/>
                <a:gdLst>
                  <a:gd name="T0" fmla="*/ 83 w 83"/>
                  <a:gd name="T1" fmla="*/ 4 h 11"/>
                  <a:gd name="T2" fmla="*/ 79 w 83"/>
                  <a:gd name="T3" fmla="*/ 6 h 11"/>
                  <a:gd name="T4" fmla="*/ 72 w 83"/>
                  <a:gd name="T5" fmla="*/ 8 h 11"/>
                  <a:gd name="T6" fmla="*/ 61 w 83"/>
                  <a:gd name="T7" fmla="*/ 11 h 11"/>
                  <a:gd name="T8" fmla="*/ 48 w 83"/>
                  <a:gd name="T9" fmla="*/ 11 h 11"/>
                  <a:gd name="T10" fmla="*/ 34 w 83"/>
                  <a:gd name="T11" fmla="*/ 11 h 11"/>
                  <a:gd name="T12" fmla="*/ 21 w 83"/>
                  <a:gd name="T13" fmla="*/ 10 h 11"/>
                  <a:gd name="T14" fmla="*/ 9 w 83"/>
                  <a:gd name="T15" fmla="*/ 6 h 11"/>
                  <a:gd name="T16" fmla="*/ 0 w 83"/>
                  <a:gd name="T17" fmla="*/ 1 h 11"/>
                  <a:gd name="T18" fmla="*/ 8 w 83"/>
                  <a:gd name="T19" fmla="*/ 1 h 11"/>
                  <a:gd name="T20" fmla="*/ 19 w 83"/>
                  <a:gd name="T21" fmla="*/ 1 h 11"/>
                  <a:gd name="T22" fmla="*/ 32 w 83"/>
                  <a:gd name="T23" fmla="*/ 1 h 11"/>
                  <a:gd name="T24" fmla="*/ 47 w 83"/>
                  <a:gd name="T25" fmla="*/ 0 h 11"/>
                  <a:gd name="T26" fmla="*/ 61 w 83"/>
                  <a:gd name="T27" fmla="*/ 0 h 11"/>
                  <a:gd name="T28" fmla="*/ 72 w 83"/>
                  <a:gd name="T29" fmla="*/ 0 h 11"/>
                  <a:gd name="T30" fmla="*/ 79 w 83"/>
                  <a:gd name="T31" fmla="*/ 1 h 11"/>
                  <a:gd name="T32" fmla="*/ 83 w 83"/>
                  <a:gd name="T33" fmla="*/ 4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83" h="11">
                    <a:moveTo>
                      <a:pt x="83" y="4"/>
                    </a:moveTo>
                    <a:lnTo>
                      <a:pt x="79" y="6"/>
                    </a:lnTo>
                    <a:lnTo>
                      <a:pt x="72" y="8"/>
                    </a:lnTo>
                    <a:lnTo>
                      <a:pt x="61" y="11"/>
                    </a:lnTo>
                    <a:lnTo>
                      <a:pt x="48" y="11"/>
                    </a:lnTo>
                    <a:lnTo>
                      <a:pt x="34" y="11"/>
                    </a:lnTo>
                    <a:lnTo>
                      <a:pt x="21" y="10"/>
                    </a:lnTo>
                    <a:lnTo>
                      <a:pt x="9" y="6"/>
                    </a:lnTo>
                    <a:lnTo>
                      <a:pt x="0" y="1"/>
                    </a:lnTo>
                    <a:lnTo>
                      <a:pt x="8" y="1"/>
                    </a:lnTo>
                    <a:lnTo>
                      <a:pt x="19" y="1"/>
                    </a:lnTo>
                    <a:lnTo>
                      <a:pt x="32" y="1"/>
                    </a:lnTo>
                    <a:lnTo>
                      <a:pt x="47" y="0"/>
                    </a:lnTo>
                    <a:lnTo>
                      <a:pt x="61" y="0"/>
                    </a:lnTo>
                    <a:lnTo>
                      <a:pt x="72" y="0"/>
                    </a:lnTo>
                    <a:lnTo>
                      <a:pt x="79" y="1"/>
                    </a:lnTo>
                    <a:lnTo>
                      <a:pt x="83" y="4"/>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8035" name="Freeform 147"/>
              <p:cNvSpPr>
                <a:spLocks/>
              </p:cNvSpPr>
              <p:nvPr/>
            </p:nvSpPr>
            <p:spPr bwMode="auto">
              <a:xfrm>
                <a:off x="132" y="459"/>
                <a:ext cx="34" cy="5"/>
              </a:xfrm>
              <a:custGeom>
                <a:avLst/>
                <a:gdLst>
                  <a:gd name="T0" fmla="*/ 68 w 68"/>
                  <a:gd name="T1" fmla="*/ 6 h 9"/>
                  <a:gd name="T2" fmla="*/ 65 w 68"/>
                  <a:gd name="T3" fmla="*/ 8 h 9"/>
                  <a:gd name="T4" fmla="*/ 57 w 68"/>
                  <a:gd name="T5" fmla="*/ 9 h 9"/>
                  <a:gd name="T6" fmla="*/ 47 w 68"/>
                  <a:gd name="T7" fmla="*/ 9 h 9"/>
                  <a:gd name="T8" fmla="*/ 35 w 68"/>
                  <a:gd name="T9" fmla="*/ 9 h 9"/>
                  <a:gd name="T10" fmla="*/ 23 w 68"/>
                  <a:gd name="T11" fmla="*/ 8 h 9"/>
                  <a:gd name="T12" fmla="*/ 12 w 68"/>
                  <a:gd name="T13" fmla="*/ 6 h 9"/>
                  <a:gd name="T14" fmla="*/ 4 w 68"/>
                  <a:gd name="T15" fmla="*/ 3 h 9"/>
                  <a:gd name="T16" fmla="*/ 0 w 68"/>
                  <a:gd name="T17" fmla="*/ 0 h 9"/>
                  <a:gd name="T18" fmla="*/ 7 w 68"/>
                  <a:gd name="T19" fmla="*/ 0 h 9"/>
                  <a:gd name="T20" fmla="*/ 15 w 68"/>
                  <a:gd name="T21" fmla="*/ 0 h 9"/>
                  <a:gd name="T22" fmla="*/ 25 w 68"/>
                  <a:gd name="T23" fmla="*/ 1 h 9"/>
                  <a:gd name="T24" fmla="*/ 37 w 68"/>
                  <a:gd name="T25" fmla="*/ 1 h 9"/>
                  <a:gd name="T26" fmla="*/ 47 w 68"/>
                  <a:gd name="T27" fmla="*/ 1 h 9"/>
                  <a:gd name="T28" fmla="*/ 57 w 68"/>
                  <a:gd name="T29" fmla="*/ 2 h 9"/>
                  <a:gd name="T30" fmla="*/ 64 w 68"/>
                  <a:gd name="T31" fmla="*/ 3 h 9"/>
                  <a:gd name="T32" fmla="*/ 68 w 68"/>
                  <a:gd name="T33" fmla="*/ 6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8" h="9">
                    <a:moveTo>
                      <a:pt x="68" y="6"/>
                    </a:moveTo>
                    <a:lnTo>
                      <a:pt x="65" y="8"/>
                    </a:lnTo>
                    <a:lnTo>
                      <a:pt x="57" y="9"/>
                    </a:lnTo>
                    <a:lnTo>
                      <a:pt x="47" y="9"/>
                    </a:lnTo>
                    <a:lnTo>
                      <a:pt x="35" y="9"/>
                    </a:lnTo>
                    <a:lnTo>
                      <a:pt x="23" y="8"/>
                    </a:lnTo>
                    <a:lnTo>
                      <a:pt x="12" y="6"/>
                    </a:lnTo>
                    <a:lnTo>
                      <a:pt x="4" y="3"/>
                    </a:lnTo>
                    <a:lnTo>
                      <a:pt x="0" y="0"/>
                    </a:lnTo>
                    <a:lnTo>
                      <a:pt x="7" y="0"/>
                    </a:lnTo>
                    <a:lnTo>
                      <a:pt x="15" y="0"/>
                    </a:lnTo>
                    <a:lnTo>
                      <a:pt x="25" y="1"/>
                    </a:lnTo>
                    <a:lnTo>
                      <a:pt x="37" y="1"/>
                    </a:lnTo>
                    <a:lnTo>
                      <a:pt x="47" y="1"/>
                    </a:lnTo>
                    <a:lnTo>
                      <a:pt x="57" y="2"/>
                    </a:lnTo>
                    <a:lnTo>
                      <a:pt x="64" y="3"/>
                    </a:lnTo>
                    <a:lnTo>
                      <a:pt x="68" y="6"/>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8036" name="Freeform 148"/>
              <p:cNvSpPr>
                <a:spLocks/>
              </p:cNvSpPr>
              <p:nvPr/>
            </p:nvSpPr>
            <p:spPr bwMode="auto">
              <a:xfrm>
                <a:off x="133" y="448"/>
                <a:ext cx="21" cy="6"/>
              </a:xfrm>
              <a:custGeom>
                <a:avLst/>
                <a:gdLst>
                  <a:gd name="T0" fmla="*/ 43 w 43"/>
                  <a:gd name="T1" fmla="*/ 2 h 10"/>
                  <a:gd name="T2" fmla="*/ 41 w 43"/>
                  <a:gd name="T3" fmla="*/ 5 h 10"/>
                  <a:gd name="T4" fmla="*/ 37 w 43"/>
                  <a:gd name="T5" fmla="*/ 7 h 10"/>
                  <a:gd name="T6" fmla="*/ 31 w 43"/>
                  <a:gd name="T7" fmla="*/ 8 h 10"/>
                  <a:gd name="T8" fmla="*/ 24 w 43"/>
                  <a:gd name="T9" fmla="*/ 10 h 10"/>
                  <a:gd name="T10" fmla="*/ 16 w 43"/>
                  <a:gd name="T11" fmla="*/ 10 h 10"/>
                  <a:gd name="T12" fmla="*/ 9 w 43"/>
                  <a:gd name="T13" fmla="*/ 10 h 10"/>
                  <a:gd name="T14" fmla="*/ 3 w 43"/>
                  <a:gd name="T15" fmla="*/ 9 h 10"/>
                  <a:gd name="T16" fmla="*/ 0 w 43"/>
                  <a:gd name="T17" fmla="*/ 6 h 10"/>
                  <a:gd name="T18" fmla="*/ 6 w 43"/>
                  <a:gd name="T19" fmla="*/ 7 h 10"/>
                  <a:gd name="T20" fmla="*/ 12 w 43"/>
                  <a:gd name="T21" fmla="*/ 7 h 10"/>
                  <a:gd name="T22" fmla="*/ 20 w 43"/>
                  <a:gd name="T23" fmla="*/ 5 h 10"/>
                  <a:gd name="T24" fmla="*/ 27 w 43"/>
                  <a:gd name="T25" fmla="*/ 2 h 10"/>
                  <a:gd name="T26" fmla="*/ 32 w 43"/>
                  <a:gd name="T27" fmla="*/ 1 h 10"/>
                  <a:gd name="T28" fmla="*/ 38 w 43"/>
                  <a:gd name="T29" fmla="*/ 0 h 10"/>
                  <a:gd name="T30" fmla="*/ 41 w 43"/>
                  <a:gd name="T31" fmla="*/ 0 h 10"/>
                  <a:gd name="T32" fmla="*/ 43 w 43"/>
                  <a:gd name="T33" fmla="*/ 2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3" h="10">
                    <a:moveTo>
                      <a:pt x="43" y="2"/>
                    </a:moveTo>
                    <a:lnTo>
                      <a:pt x="41" y="5"/>
                    </a:lnTo>
                    <a:lnTo>
                      <a:pt x="37" y="7"/>
                    </a:lnTo>
                    <a:lnTo>
                      <a:pt x="31" y="8"/>
                    </a:lnTo>
                    <a:lnTo>
                      <a:pt x="24" y="10"/>
                    </a:lnTo>
                    <a:lnTo>
                      <a:pt x="16" y="10"/>
                    </a:lnTo>
                    <a:lnTo>
                      <a:pt x="9" y="10"/>
                    </a:lnTo>
                    <a:lnTo>
                      <a:pt x="3" y="9"/>
                    </a:lnTo>
                    <a:lnTo>
                      <a:pt x="0" y="6"/>
                    </a:lnTo>
                    <a:lnTo>
                      <a:pt x="6" y="7"/>
                    </a:lnTo>
                    <a:lnTo>
                      <a:pt x="12" y="7"/>
                    </a:lnTo>
                    <a:lnTo>
                      <a:pt x="20" y="5"/>
                    </a:lnTo>
                    <a:lnTo>
                      <a:pt x="27" y="2"/>
                    </a:lnTo>
                    <a:lnTo>
                      <a:pt x="32" y="1"/>
                    </a:lnTo>
                    <a:lnTo>
                      <a:pt x="38" y="0"/>
                    </a:lnTo>
                    <a:lnTo>
                      <a:pt x="41" y="0"/>
                    </a:lnTo>
                    <a:lnTo>
                      <a:pt x="43" y="2"/>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8037" name="Freeform 149"/>
              <p:cNvSpPr>
                <a:spLocks/>
              </p:cNvSpPr>
              <p:nvPr/>
            </p:nvSpPr>
            <p:spPr bwMode="auto">
              <a:xfrm>
                <a:off x="167" y="544"/>
                <a:ext cx="21" cy="8"/>
              </a:xfrm>
              <a:custGeom>
                <a:avLst/>
                <a:gdLst>
                  <a:gd name="T0" fmla="*/ 0 w 41"/>
                  <a:gd name="T1" fmla="*/ 0 h 16"/>
                  <a:gd name="T2" fmla="*/ 3 w 41"/>
                  <a:gd name="T3" fmla="*/ 0 h 16"/>
                  <a:gd name="T4" fmla="*/ 9 w 41"/>
                  <a:gd name="T5" fmla="*/ 1 h 16"/>
                  <a:gd name="T6" fmla="*/ 16 w 41"/>
                  <a:gd name="T7" fmla="*/ 2 h 16"/>
                  <a:gd name="T8" fmla="*/ 24 w 41"/>
                  <a:gd name="T9" fmla="*/ 4 h 16"/>
                  <a:gd name="T10" fmla="*/ 31 w 41"/>
                  <a:gd name="T11" fmla="*/ 6 h 16"/>
                  <a:gd name="T12" fmla="*/ 37 w 41"/>
                  <a:gd name="T13" fmla="*/ 7 h 16"/>
                  <a:gd name="T14" fmla="*/ 40 w 41"/>
                  <a:gd name="T15" fmla="*/ 11 h 16"/>
                  <a:gd name="T16" fmla="*/ 41 w 41"/>
                  <a:gd name="T17" fmla="*/ 14 h 16"/>
                  <a:gd name="T18" fmla="*/ 39 w 41"/>
                  <a:gd name="T19" fmla="*/ 16 h 16"/>
                  <a:gd name="T20" fmla="*/ 35 w 41"/>
                  <a:gd name="T21" fmla="*/ 16 h 16"/>
                  <a:gd name="T22" fmla="*/ 28 w 41"/>
                  <a:gd name="T23" fmla="*/ 15 h 16"/>
                  <a:gd name="T24" fmla="*/ 22 w 41"/>
                  <a:gd name="T25" fmla="*/ 12 h 16"/>
                  <a:gd name="T26" fmla="*/ 15 w 41"/>
                  <a:gd name="T27" fmla="*/ 8 h 16"/>
                  <a:gd name="T28" fmla="*/ 9 w 41"/>
                  <a:gd name="T29" fmla="*/ 5 h 16"/>
                  <a:gd name="T30" fmla="*/ 3 w 41"/>
                  <a:gd name="T31" fmla="*/ 2 h 16"/>
                  <a:gd name="T32" fmla="*/ 0 w 41"/>
                  <a:gd name="T33" fmla="*/ 0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1" h="16">
                    <a:moveTo>
                      <a:pt x="0" y="0"/>
                    </a:moveTo>
                    <a:lnTo>
                      <a:pt x="3" y="0"/>
                    </a:lnTo>
                    <a:lnTo>
                      <a:pt x="9" y="1"/>
                    </a:lnTo>
                    <a:lnTo>
                      <a:pt x="16" y="2"/>
                    </a:lnTo>
                    <a:lnTo>
                      <a:pt x="24" y="4"/>
                    </a:lnTo>
                    <a:lnTo>
                      <a:pt x="31" y="6"/>
                    </a:lnTo>
                    <a:lnTo>
                      <a:pt x="37" y="7"/>
                    </a:lnTo>
                    <a:lnTo>
                      <a:pt x="40" y="11"/>
                    </a:lnTo>
                    <a:lnTo>
                      <a:pt x="41" y="14"/>
                    </a:lnTo>
                    <a:lnTo>
                      <a:pt x="39" y="16"/>
                    </a:lnTo>
                    <a:lnTo>
                      <a:pt x="35" y="16"/>
                    </a:lnTo>
                    <a:lnTo>
                      <a:pt x="28" y="15"/>
                    </a:lnTo>
                    <a:lnTo>
                      <a:pt x="22" y="12"/>
                    </a:lnTo>
                    <a:lnTo>
                      <a:pt x="15" y="8"/>
                    </a:lnTo>
                    <a:lnTo>
                      <a:pt x="9" y="5"/>
                    </a:lnTo>
                    <a:lnTo>
                      <a:pt x="3" y="2"/>
                    </a:lnTo>
                    <a:lnTo>
                      <a:pt x="0" y="0"/>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8038" name="Freeform 150"/>
              <p:cNvSpPr>
                <a:spLocks/>
              </p:cNvSpPr>
              <p:nvPr/>
            </p:nvSpPr>
            <p:spPr bwMode="auto">
              <a:xfrm>
                <a:off x="165" y="542"/>
                <a:ext cx="4" cy="20"/>
              </a:xfrm>
              <a:custGeom>
                <a:avLst/>
                <a:gdLst>
                  <a:gd name="T0" fmla="*/ 1 w 8"/>
                  <a:gd name="T1" fmla="*/ 0 h 39"/>
                  <a:gd name="T2" fmla="*/ 1 w 8"/>
                  <a:gd name="T3" fmla="*/ 7 h 39"/>
                  <a:gd name="T4" fmla="*/ 0 w 8"/>
                  <a:gd name="T5" fmla="*/ 21 h 39"/>
                  <a:gd name="T6" fmla="*/ 0 w 8"/>
                  <a:gd name="T7" fmla="*/ 33 h 39"/>
                  <a:gd name="T8" fmla="*/ 4 w 8"/>
                  <a:gd name="T9" fmla="*/ 39 h 39"/>
                  <a:gd name="T10" fmla="*/ 8 w 8"/>
                  <a:gd name="T11" fmla="*/ 34 h 39"/>
                  <a:gd name="T12" fmla="*/ 6 w 8"/>
                  <a:gd name="T13" fmla="*/ 23 h 39"/>
                  <a:gd name="T14" fmla="*/ 3 w 8"/>
                  <a:gd name="T15" fmla="*/ 9 h 39"/>
                  <a:gd name="T16" fmla="*/ 1 w 8"/>
                  <a:gd name="T17" fmla="*/ 0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 h="39">
                    <a:moveTo>
                      <a:pt x="1" y="0"/>
                    </a:moveTo>
                    <a:lnTo>
                      <a:pt x="1" y="7"/>
                    </a:lnTo>
                    <a:lnTo>
                      <a:pt x="0" y="21"/>
                    </a:lnTo>
                    <a:lnTo>
                      <a:pt x="0" y="33"/>
                    </a:lnTo>
                    <a:lnTo>
                      <a:pt x="4" y="39"/>
                    </a:lnTo>
                    <a:lnTo>
                      <a:pt x="8" y="34"/>
                    </a:lnTo>
                    <a:lnTo>
                      <a:pt x="6" y="23"/>
                    </a:lnTo>
                    <a:lnTo>
                      <a:pt x="3" y="9"/>
                    </a:lnTo>
                    <a:lnTo>
                      <a:pt x="1" y="0"/>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8039" name="Freeform 151"/>
              <p:cNvSpPr>
                <a:spLocks/>
              </p:cNvSpPr>
              <p:nvPr/>
            </p:nvSpPr>
            <p:spPr bwMode="auto">
              <a:xfrm>
                <a:off x="173" y="548"/>
                <a:ext cx="12" cy="17"/>
              </a:xfrm>
              <a:custGeom>
                <a:avLst/>
                <a:gdLst>
                  <a:gd name="T0" fmla="*/ 0 w 25"/>
                  <a:gd name="T1" fmla="*/ 0 h 34"/>
                  <a:gd name="T2" fmla="*/ 4 w 25"/>
                  <a:gd name="T3" fmla="*/ 7 h 34"/>
                  <a:gd name="T4" fmla="*/ 11 w 25"/>
                  <a:gd name="T5" fmla="*/ 20 h 34"/>
                  <a:gd name="T6" fmla="*/ 17 w 25"/>
                  <a:gd name="T7" fmla="*/ 30 h 34"/>
                  <a:gd name="T8" fmla="*/ 24 w 25"/>
                  <a:gd name="T9" fmla="*/ 34 h 34"/>
                  <a:gd name="T10" fmla="*/ 25 w 25"/>
                  <a:gd name="T11" fmla="*/ 28 h 34"/>
                  <a:gd name="T12" fmla="*/ 18 w 25"/>
                  <a:gd name="T13" fmla="*/ 18 h 34"/>
                  <a:gd name="T14" fmla="*/ 7 w 25"/>
                  <a:gd name="T15" fmla="*/ 7 h 34"/>
                  <a:gd name="T16" fmla="*/ 0 w 25"/>
                  <a:gd name="T17" fmla="*/ 0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5" h="34">
                    <a:moveTo>
                      <a:pt x="0" y="0"/>
                    </a:moveTo>
                    <a:lnTo>
                      <a:pt x="4" y="7"/>
                    </a:lnTo>
                    <a:lnTo>
                      <a:pt x="11" y="20"/>
                    </a:lnTo>
                    <a:lnTo>
                      <a:pt x="17" y="30"/>
                    </a:lnTo>
                    <a:lnTo>
                      <a:pt x="24" y="34"/>
                    </a:lnTo>
                    <a:lnTo>
                      <a:pt x="25" y="28"/>
                    </a:lnTo>
                    <a:lnTo>
                      <a:pt x="18" y="18"/>
                    </a:lnTo>
                    <a:lnTo>
                      <a:pt x="7" y="7"/>
                    </a:lnTo>
                    <a:lnTo>
                      <a:pt x="0" y="0"/>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8040" name="Freeform 152"/>
              <p:cNvSpPr>
                <a:spLocks/>
              </p:cNvSpPr>
              <p:nvPr/>
            </p:nvSpPr>
            <p:spPr bwMode="auto">
              <a:xfrm>
                <a:off x="109" y="450"/>
                <a:ext cx="26" cy="6"/>
              </a:xfrm>
              <a:custGeom>
                <a:avLst/>
                <a:gdLst>
                  <a:gd name="T0" fmla="*/ 52 w 52"/>
                  <a:gd name="T1" fmla="*/ 3 h 12"/>
                  <a:gd name="T2" fmla="*/ 46 w 52"/>
                  <a:gd name="T3" fmla="*/ 6 h 12"/>
                  <a:gd name="T4" fmla="*/ 39 w 52"/>
                  <a:gd name="T5" fmla="*/ 8 h 12"/>
                  <a:gd name="T6" fmla="*/ 31 w 52"/>
                  <a:gd name="T7" fmla="*/ 11 h 12"/>
                  <a:gd name="T8" fmla="*/ 23 w 52"/>
                  <a:gd name="T9" fmla="*/ 12 h 12"/>
                  <a:gd name="T10" fmla="*/ 14 w 52"/>
                  <a:gd name="T11" fmla="*/ 12 h 12"/>
                  <a:gd name="T12" fmla="*/ 7 w 52"/>
                  <a:gd name="T13" fmla="*/ 11 h 12"/>
                  <a:gd name="T14" fmla="*/ 2 w 52"/>
                  <a:gd name="T15" fmla="*/ 8 h 12"/>
                  <a:gd name="T16" fmla="*/ 0 w 52"/>
                  <a:gd name="T17" fmla="*/ 5 h 12"/>
                  <a:gd name="T18" fmla="*/ 1 w 52"/>
                  <a:gd name="T19" fmla="*/ 2 h 12"/>
                  <a:gd name="T20" fmla="*/ 6 w 52"/>
                  <a:gd name="T21" fmla="*/ 0 h 12"/>
                  <a:gd name="T22" fmla="*/ 11 w 52"/>
                  <a:gd name="T23" fmla="*/ 0 h 12"/>
                  <a:gd name="T24" fmla="*/ 21 w 52"/>
                  <a:gd name="T25" fmla="*/ 0 h 12"/>
                  <a:gd name="T26" fmla="*/ 29 w 52"/>
                  <a:gd name="T27" fmla="*/ 2 h 12"/>
                  <a:gd name="T28" fmla="*/ 38 w 52"/>
                  <a:gd name="T29" fmla="*/ 2 h 12"/>
                  <a:gd name="T30" fmla="*/ 46 w 52"/>
                  <a:gd name="T31" fmla="*/ 3 h 12"/>
                  <a:gd name="T32" fmla="*/ 52 w 52"/>
                  <a:gd name="T33" fmla="*/ 3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2" h="12">
                    <a:moveTo>
                      <a:pt x="52" y="3"/>
                    </a:moveTo>
                    <a:lnTo>
                      <a:pt x="46" y="6"/>
                    </a:lnTo>
                    <a:lnTo>
                      <a:pt x="39" y="8"/>
                    </a:lnTo>
                    <a:lnTo>
                      <a:pt x="31" y="11"/>
                    </a:lnTo>
                    <a:lnTo>
                      <a:pt x="23" y="12"/>
                    </a:lnTo>
                    <a:lnTo>
                      <a:pt x="14" y="12"/>
                    </a:lnTo>
                    <a:lnTo>
                      <a:pt x="7" y="11"/>
                    </a:lnTo>
                    <a:lnTo>
                      <a:pt x="2" y="8"/>
                    </a:lnTo>
                    <a:lnTo>
                      <a:pt x="0" y="5"/>
                    </a:lnTo>
                    <a:lnTo>
                      <a:pt x="1" y="2"/>
                    </a:lnTo>
                    <a:lnTo>
                      <a:pt x="6" y="0"/>
                    </a:lnTo>
                    <a:lnTo>
                      <a:pt x="11" y="0"/>
                    </a:lnTo>
                    <a:lnTo>
                      <a:pt x="21" y="0"/>
                    </a:lnTo>
                    <a:lnTo>
                      <a:pt x="29" y="2"/>
                    </a:lnTo>
                    <a:lnTo>
                      <a:pt x="38" y="2"/>
                    </a:lnTo>
                    <a:lnTo>
                      <a:pt x="46" y="3"/>
                    </a:lnTo>
                    <a:lnTo>
                      <a:pt x="52" y="3"/>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8041" name="Freeform 153"/>
              <p:cNvSpPr>
                <a:spLocks/>
              </p:cNvSpPr>
              <p:nvPr/>
            </p:nvSpPr>
            <p:spPr bwMode="auto">
              <a:xfrm>
                <a:off x="115" y="431"/>
                <a:ext cx="25" cy="10"/>
              </a:xfrm>
              <a:custGeom>
                <a:avLst/>
                <a:gdLst>
                  <a:gd name="T0" fmla="*/ 50 w 50"/>
                  <a:gd name="T1" fmla="*/ 21 h 21"/>
                  <a:gd name="T2" fmla="*/ 45 w 50"/>
                  <a:gd name="T3" fmla="*/ 21 h 21"/>
                  <a:gd name="T4" fmla="*/ 37 w 50"/>
                  <a:gd name="T5" fmla="*/ 20 h 21"/>
                  <a:gd name="T6" fmla="*/ 29 w 50"/>
                  <a:gd name="T7" fmla="*/ 18 h 21"/>
                  <a:gd name="T8" fmla="*/ 21 w 50"/>
                  <a:gd name="T9" fmla="*/ 15 h 21"/>
                  <a:gd name="T10" fmla="*/ 13 w 50"/>
                  <a:gd name="T11" fmla="*/ 13 h 21"/>
                  <a:gd name="T12" fmla="*/ 6 w 50"/>
                  <a:gd name="T13" fmla="*/ 9 h 21"/>
                  <a:gd name="T14" fmla="*/ 1 w 50"/>
                  <a:gd name="T15" fmla="*/ 6 h 21"/>
                  <a:gd name="T16" fmla="*/ 0 w 50"/>
                  <a:gd name="T17" fmla="*/ 3 h 21"/>
                  <a:gd name="T18" fmla="*/ 3 w 50"/>
                  <a:gd name="T19" fmla="*/ 0 h 21"/>
                  <a:gd name="T20" fmla="*/ 7 w 50"/>
                  <a:gd name="T21" fmla="*/ 0 h 21"/>
                  <a:gd name="T22" fmla="*/ 14 w 50"/>
                  <a:gd name="T23" fmla="*/ 3 h 21"/>
                  <a:gd name="T24" fmla="*/ 23 w 50"/>
                  <a:gd name="T25" fmla="*/ 6 h 21"/>
                  <a:gd name="T26" fmla="*/ 31 w 50"/>
                  <a:gd name="T27" fmla="*/ 11 h 21"/>
                  <a:gd name="T28" fmla="*/ 39 w 50"/>
                  <a:gd name="T29" fmla="*/ 15 h 21"/>
                  <a:gd name="T30" fmla="*/ 46 w 50"/>
                  <a:gd name="T31" fmla="*/ 19 h 21"/>
                  <a:gd name="T32" fmla="*/ 50 w 50"/>
                  <a:gd name="T33" fmla="*/ 21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0" h="21">
                    <a:moveTo>
                      <a:pt x="50" y="21"/>
                    </a:moveTo>
                    <a:lnTo>
                      <a:pt x="45" y="21"/>
                    </a:lnTo>
                    <a:lnTo>
                      <a:pt x="37" y="20"/>
                    </a:lnTo>
                    <a:lnTo>
                      <a:pt x="29" y="18"/>
                    </a:lnTo>
                    <a:lnTo>
                      <a:pt x="21" y="15"/>
                    </a:lnTo>
                    <a:lnTo>
                      <a:pt x="13" y="13"/>
                    </a:lnTo>
                    <a:lnTo>
                      <a:pt x="6" y="9"/>
                    </a:lnTo>
                    <a:lnTo>
                      <a:pt x="1" y="6"/>
                    </a:lnTo>
                    <a:lnTo>
                      <a:pt x="0" y="3"/>
                    </a:lnTo>
                    <a:lnTo>
                      <a:pt x="3" y="0"/>
                    </a:lnTo>
                    <a:lnTo>
                      <a:pt x="7" y="0"/>
                    </a:lnTo>
                    <a:lnTo>
                      <a:pt x="14" y="3"/>
                    </a:lnTo>
                    <a:lnTo>
                      <a:pt x="23" y="6"/>
                    </a:lnTo>
                    <a:lnTo>
                      <a:pt x="31" y="11"/>
                    </a:lnTo>
                    <a:lnTo>
                      <a:pt x="39" y="15"/>
                    </a:lnTo>
                    <a:lnTo>
                      <a:pt x="46" y="19"/>
                    </a:lnTo>
                    <a:lnTo>
                      <a:pt x="50" y="21"/>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8042" name="Freeform 154"/>
              <p:cNvSpPr>
                <a:spLocks/>
              </p:cNvSpPr>
              <p:nvPr/>
            </p:nvSpPr>
            <p:spPr bwMode="auto">
              <a:xfrm>
                <a:off x="109" y="459"/>
                <a:ext cx="24" cy="6"/>
              </a:xfrm>
              <a:custGeom>
                <a:avLst/>
                <a:gdLst>
                  <a:gd name="T0" fmla="*/ 47 w 47"/>
                  <a:gd name="T1" fmla="*/ 0 h 11"/>
                  <a:gd name="T2" fmla="*/ 45 w 47"/>
                  <a:gd name="T3" fmla="*/ 3 h 11"/>
                  <a:gd name="T4" fmla="*/ 40 w 47"/>
                  <a:gd name="T5" fmla="*/ 7 h 11"/>
                  <a:gd name="T6" fmla="*/ 33 w 47"/>
                  <a:gd name="T7" fmla="*/ 9 h 11"/>
                  <a:gd name="T8" fmla="*/ 25 w 47"/>
                  <a:gd name="T9" fmla="*/ 11 h 11"/>
                  <a:gd name="T10" fmla="*/ 17 w 47"/>
                  <a:gd name="T11" fmla="*/ 11 h 11"/>
                  <a:gd name="T12" fmla="*/ 10 w 47"/>
                  <a:gd name="T13" fmla="*/ 11 h 11"/>
                  <a:gd name="T14" fmla="*/ 3 w 47"/>
                  <a:gd name="T15" fmla="*/ 9 h 11"/>
                  <a:gd name="T16" fmla="*/ 0 w 47"/>
                  <a:gd name="T17" fmla="*/ 7 h 11"/>
                  <a:gd name="T18" fmla="*/ 0 w 47"/>
                  <a:gd name="T19" fmla="*/ 4 h 11"/>
                  <a:gd name="T20" fmla="*/ 2 w 47"/>
                  <a:gd name="T21" fmla="*/ 2 h 11"/>
                  <a:gd name="T22" fmla="*/ 8 w 47"/>
                  <a:gd name="T23" fmla="*/ 1 h 11"/>
                  <a:gd name="T24" fmla="*/ 16 w 47"/>
                  <a:gd name="T25" fmla="*/ 1 h 11"/>
                  <a:gd name="T26" fmla="*/ 25 w 47"/>
                  <a:gd name="T27" fmla="*/ 1 h 11"/>
                  <a:gd name="T28" fmla="*/ 33 w 47"/>
                  <a:gd name="T29" fmla="*/ 1 h 11"/>
                  <a:gd name="T30" fmla="*/ 41 w 47"/>
                  <a:gd name="T31" fmla="*/ 1 h 11"/>
                  <a:gd name="T32" fmla="*/ 47 w 47"/>
                  <a:gd name="T33" fmla="*/ 0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7" h="11">
                    <a:moveTo>
                      <a:pt x="47" y="0"/>
                    </a:moveTo>
                    <a:lnTo>
                      <a:pt x="45" y="3"/>
                    </a:lnTo>
                    <a:lnTo>
                      <a:pt x="40" y="7"/>
                    </a:lnTo>
                    <a:lnTo>
                      <a:pt x="33" y="9"/>
                    </a:lnTo>
                    <a:lnTo>
                      <a:pt x="25" y="11"/>
                    </a:lnTo>
                    <a:lnTo>
                      <a:pt x="17" y="11"/>
                    </a:lnTo>
                    <a:lnTo>
                      <a:pt x="10" y="11"/>
                    </a:lnTo>
                    <a:lnTo>
                      <a:pt x="3" y="9"/>
                    </a:lnTo>
                    <a:lnTo>
                      <a:pt x="0" y="7"/>
                    </a:lnTo>
                    <a:lnTo>
                      <a:pt x="0" y="4"/>
                    </a:lnTo>
                    <a:lnTo>
                      <a:pt x="2" y="2"/>
                    </a:lnTo>
                    <a:lnTo>
                      <a:pt x="8" y="1"/>
                    </a:lnTo>
                    <a:lnTo>
                      <a:pt x="16" y="1"/>
                    </a:lnTo>
                    <a:lnTo>
                      <a:pt x="25" y="1"/>
                    </a:lnTo>
                    <a:lnTo>
                      <a:pt x="33" y="1"/>
                    </a:lnTo>
                    <a:lnTo>
                      <a:pt x="41" y="1"/>
                    </a:lnTo>
                    <a:lnTo>
                      <a:pt x="47" y="0"/>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8043" name="Freeform 155"/>
              <p:cNvSpPr>
                <a:spLocks/>
              </p:cNvSpPr>
              <p:nvPr/>
            </p:nvSpPr>
            <p:spPr bwMode="auto">
              <a:xfrm>
                <a:off x="108" y="468"/>
                <a:ext cx="25" cy="8"/>
              </a:xfrm>
              <a:custGeom>
                <a:avLst/>
                <a:gdLst>
                  <a:gd name="T0" fmla="*/ 51 w 51"/>
                  <a:gd name="T1" fmla="*/ 0 h 16"/>
                  <a:gd name="T2" fmla="*/ 48 w 51"/>
                  <a:gd name="T3" fmla="*/ 5 h 16"/>
                  <a:gd name="T4" fmla="*/ 42 w 51"/>
                  <a:gd name="T5" fmla="*/ 8 h 16"/>
                  <a:gd name="T6" fmla="*/ 35 w 51"/>
                  <a:gd name="T7" fmla="*/ 12 h 16"/>
                  <a:gd name="T8" fmla="*/ 26 w 51"/>
                  <a:gd name="T9" fmla="*/ 14 h 16"/>
                  <a:gd name="T10" fmla="*/ 18 w 51"/>
                  <a:gd name="T11" fmla="*/ 15 h 16"/>
                  <a:gd name="T12" fmla="*/ 10 w 51"/>
                  <a:gd name="T13" fmla="*/ 16 h 16"/>
                  <a:gd name="T14" fmla="*/ 4 w 51"/>
                  <a:gd name="T15" fmla="*/ 15 h 16"/>
                  <a:gd name="T16" fmla="*/ 0 w 51"/>
                  <a:gd name="T17" fmla="*/ 13 h 16"/>
                  <a:gd name="T18" fmla="*/ 0 w 51"/>
                  <a:gd name="T19" fmla="*/ 11 h 16"/>
                  <a:gd name="T20" fmla="*/ 4 w 51"/>
                  <a:gd name="T21" fmla="*/ 9 h 16"/>
                  <a:gd name="T22" fmla="*/ 10 w 51"/>
                  <a:gd name="T23" fmla="*/ 7 h 16"/>
                  <a:gd name="T24" fmla="*/ 16 w 51"/>
                  <a:gd name="T25" fmla="*/ 6 h 16"/>
                  <a:gd name="T26" fmla="*/ 26 w 51"/>
                  <a:gd name="T27" fmla="*/ 6 h 16"/>
                  <a:gd name="T28" fmla="*/ 35 w 51"/>
                  <a:gd name="T29" fmla="*/ 4 h 16"/>
                  <a:gd name="T30" fmla="*/ 43 w 51"/>
                  <a:gd name="T31" fmla="*/ 2 h 16"/>
                  <a:gd name="T32" fmla="*/ 51 w 51"/>
                  <a:gd name="T33" fmla="*/ 0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1" h="16">
                    <a:moveTo>
                      <a:pt x="51" y="0"/>
                    </a:moveTo>
                    <a:lnTo>
                      <a:pt x="48" y="5"/>
                    </a:lnTo>
                    <a:lnTo>
                      <a:pt x="42" y="8"/>
                    </a:lnTo>
                    <a:lnTo>
                      <a:pt x="35" y="12"/>
                    </a:lnTo>
                    <a:lnTo>
                      <a:pt x="26" y="14"/>
                    </a:lnTo>
                    <a:lnTo>
                      <a:pt x="18" y="15"/>
                    </a:lnTo>
                    <a:lnTo>
                      <a:pt x="10" y="16"/>
                    </a:lnTo>
                    <a:lnTo>
                      <a:pt x="4" y="15"/>
                    </a:lnTo>
                    <a:lnTo>
                      <a:pt x="0" y="13"/>
                    </a:lnTo>
                    <a:lnTo>
                      <a:pt x="0" y="11"/>
                    </a:lnTo>
                    <a:lnTo>
                      <a:pt x="4" y="9"/>
                    </a:lnTo>
                    <a:lnTo>
                      <a:pt x="10" y="7"/>
                    </a:lnTo>
                    <a:lnTo>
                      <a:pt x="16" y="6"/>
                    </a:lnTo>
                    <a:lnTo>
                      <a:pt x="26" y="6"/>
                    </a:lnTo>
                    <a:lnTo>
                      <a:pt x="35" y="4"/>
                    </a:lnTo>
                    <a:lnTo>
                      <a:pt x="43" y="2"/>
                    </a:lnTo>
                    <a:lnTo>
                      <a:pt x="51" y="0"/>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8044" name="Freeform 156"/>
              <p:cNvSpPr>
                <a:spLocks/>
              </p:cNvSpPr>
              <p:nvPr/>
            </p:nvSpPr>
            <p:spPr bwMode="auto">
              <a:xfrm>
                <a:off x="109" y="476"/>
                <a:ext cx="25" cy="10"/>
              </a:xfrm>
              <a:custGeom>
                <a:avLst/>
                <a:gdLst>
                  <a:gd name="T0" fmla="*/ 48 w 48"/>
                  <a:gd name="T1" fmla="*/ 0 h 21"/>
                  <a:gd name="T2" fmla="*/ 45 w 48"/>
                  <a:gd name="T3" fmla="*/ 5 h 21"/>
                  <a:gd name="T4" fmla="*/ 38 w 48"/>
                  <a:gd name="T5" fmla="*/ 11 h 21"/>
                  <a:gd name="T6" fmla="*/ 31 w 48"/>
                  <a:gd name="T7" fmla="*/ 14 h 21"/>
                  <a:gd name="T8" fmla="*/ 23 w 48"/>
                  <a:gd name="T9" fmla="*/ 17 h 21"/>
                  <a:gd name="T10" fmla="*/ 15 w 48"/>
                  <a:gd name="T11" fmla="*/ 20 h 21"/>
                  <a:gd name="T12" fmla="*/ 8 w 48"/>
                  <a:gd name="T13" fmla="*/ 21 h 21"/>
                  <a:gd name="T14" fmla="*/ 2 w 48"/>
                  <a:gd name="T15" fmla="*/ 21 h 21"/>
                  <a:gd name="T16" fmla="*/ 0 w 48"/>
                  <a:gd name="T17" fmla="*/ 19 h 21"/>
                  <a:gd name="T18" fmla="*/ 1 w 48"/>
                  <a:gd name="T19" fmla="*/ 16 h 21"/>
                  <a:gd name="T20" fmla="*/ 4 w 48"/>
                  <a:gd name="T21" fmla="*/ 13 h 21"/>
                  <a:gd name="T22" fmla="*/ 10 w 48"/>
                  <a:gd name="T23" fmla="*/ 11 h 21"/>
                  <a:gd name="T24" fmla="*/ 18 w 48"/>
                  <a:gd name="T25" fmla="*/ 9 h 21"/>
                  <a:gd name="T26" fmla="*/ 26 w 48"/>
                  <a:gd name="T27" fmla="*/ 7 h 21"/>
                  <a:gd name="T28" fmla="*/ 34 w 48"/>
                  <a:gd name="T29" fmla="*/ 5 h 21"/>
                  <a:gd name="T30" fmla="*/ 42 w 48"/>
                  <a:gd name="T31" fmla="*/ 2 h 21"/>
                  <a:gd name="T32" fmla="*/ 48 w 48"/>
                  <a:gd name="T33" fmla="*/ 0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8" h="21">
                    <a:moveTo>
                      <a:pt x="48" y="0"/>
                    </a:moveTo>
                    <a:lnTo>
                      <a:pt x="45" y="5"/>
                    </a:lnTo>
                    <a:lnTo>
                      <a:pt x="38" y="11"/>
                    </a:lnTo>
                    <a:lnTo>
                      <a:pt x="31" y="14"/>
                    </a:lnTo>
                    <a:lnTo>
                      <a:pt x="23" y="17"/>
                    </a:lnTo>
                    <a:lnTo>
                      <a:pt x="15" y="20"/>
                    </a:lnTo>
                    <a:lnTo>
                      <a:pt x="8" y="21"/>
                    </a:lnTo>
                    <a:lnTo>
                      <a:pt x="2" y="21"/>
                    </a:lnTo>
                    <a:lnTo>
                      <a:pt x="0" y="19"/>
                    </a:lnTo>
                    <a:lnTo>
                      <a:pt x="1" y="16"/>
                    </a:lnTo>
                    <a:lnTo>
                      <a:pt x="4" y="13"/>
                    </a:lnTo>
                    <a:lnTo>
                      <a:pt x="10" y="11"/>
                    </a:lnTo>
                    <a:lnTo>
                      <a:pt x="18" y="9"/>
                    </a:lnTo>
                    <a:lnTo>
                      <a:pt x="26" y="7"/>
                    </a:lnTo>
                    <a:lnTo>
                      <a:pt x="34" y="5"/>
                    </a:lnTo>
                    <a:lnTo>
                      <a:pt x="42" y="2"/>
                    </a:lnTo>
                    <a:lnTo>
                      <a:pt x="48" y="0"/>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8045" name="Freeform 157"/>
              <p:cNvSpPr>
                <a:spLocks/>
              </p:cNvSpPr>
              <p:nvPr/>
            </p:nvSpPr>
            <p:spPr bwMode="auto">
              <a:xfrm>
                <a:off x="111" y="485"/>
                <a:ext cx="25" cy="15"/>
              </a:xfrm>
              <a:custGeom>
                <a:avLst/>
                <a:gdLst>
                  <a:gd name="T0" fmla="*/ 51 w 51"/>
                  <a:gd name="T1" fmla="*/ 0 h 31"/>
                  <a:gd name="T2" fmla="*/ 45 w 51"/>
                  <a:gd name="T3" fmla="*/ 4 h 31"/>
                  <a:gd name="T4" fmla="*/ 39 w 51"/>
                  <a:gd name="T5" fmla="*/ 10 h 31"/>
                  <a:gd name="T6" fmla="*/ 31 w 51"/>
                  <a:gd name="T7" fmla="*/ 17 h 31"/>
                  <a:gd name="T8" fmla="*/ 23 w 51"/>
                  <a:gd name="T9" fmla="*/ 23 h 31"/>
                  <a:gd name="T10" fmla="*/ 15 w 51"/>
                  <a:gd name="T11" fmla="*/ 27 h 31"/>
                  <a:gd name="T12" fmla="*/ 9 w 51"/>
                  <a:gd name="T13" fmla="*/ 30 h 31"/>
                  <a:gd name="T14" fmla="*/ 4 w 51"/>
                  <a:gd name="T15" fmla="*/ 31 h 31"/>
                  <a:gd name="T16" fmla="*/ 0 w 51"/>
                  <a:gd name="T17" fmla="*/ 28 h 31"/>
                  <a:gd name="T18" fmla="*/ 0 w 51"/>
                  <a:gd name="T19" fmla="*/ 25 h 31"/>
                  <a:gd name="T20" fmla="*/ 5 w 51"/>
                  <a:gd name="T21" fmla="*/ 20 h 31"/>
                  <a:gd name="T22" fmla="*/ 10 w 51"/>
                  <a:gd name="T23" fmla="*/ 17 h 31"/>
                  <a:gd name="T24" fmla="*/ 20 w 51"/>
                  <a:gd name="T25" fmla="*/ 12 h 31"/>
                  <a:gd name="T26" fmla="*/ 29 w 51"/>
                  <a:gd name="T27" fmla="*/ 9 h 31"/>
                  <a:gd name="T28" fmla="*/ 38 w 51"/>
                  <a:gd name="T29" fmla="*/ 5 h 31"/>
                  <a:gd name="T30" fmla="*/ 45 w 51"/>
                  <a:gd name="T31" fmla="*/ 2 h 31"/>
                  <a:gd name="T32" fmla="*/ 51 w 51"/>
                  <a:gd name="T33" fmla="*/ 0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1" h="31">
                    <a:moveTo>
                      <a:pt x="51" y="0"/>
                    </a:moveTo>
                    <a:lnTo>
                      <a:pt x="45" y="4"/>
                    </a:lnTo>
                    <a:lnTo>
                      <a:pt x="39" y="10"/>
                    </a:lnTo>
                    <a:lnTo>
                      <a:pt x="31" y="17"/>
                    </a:lnTo>
                    <a:lnTo>
                      <a:pt x="23" y="23"/>
                    </a:lnTo>
                    <a:lnTo>
                      <a:pt x="15" y="27"/>
                    </a:lnTo>
                    <a:lnTo>
                      <a:pt x="9" y="30"/>
                    </a:lnTo>
                    <a:lnTo>
                      <a:pt x="4" y="31"/>
                    </a:lnTo>
                    <a:lnTo>
                      <a:pt x="0" y="28"/>
                    </a:lnTo>
                    <a:lnTo>
                      <a:pt x="0" y="25"/>
                    </a:lnTo>
                    <a:lnTo>
                      <a:pt x="5" y="20"/>
                    </a:lnTo>
                    <a:lnTo>
                      <a:pt x="10" y="17"/>
                    </a:lnTo>
                    <a:lnTo>
                      <a:pt x="20" y="12"/>
                    </a:lnTo>
                    <a:lnTo>
                      <a:pt x="29" y="9"/>
                    </a:lnTo>
                    <a:lnTo>
                      <a:pt x="38" y="5"/>
                    </a:lnTo>
                    <a:lnTo>
                      <a:pt x="45" y="2"/>
                    </a:lnTo>
                    <a:lnTo>
                      <a:pt x="51" y="0"/>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8046" name="Freeform 158"/>
              <p:cNvSpPr>
                <a:spLocks/>
              </p:cNvSpPr>
              <p:nvPr/>
            </p:nvSpPr>
            <p:spPr bwMode="auto">
              <a:xfrm>
                <a:off x="115" y="495"/>
                <a:ext cx="25" cy="22"/>
              </a:xfrm>
              <a:custGeom>
                <a:avLst/>
                <a:gdLst>
                  <a:gd name="T0" fmla="*/ 50 w 50"/>
                  <a:gd name="T1" fmla="*/ 0 h 43"/>
                  <a:gd name="T2" fmla="*/ 45 w 50"/>
                  <a:gd name="T3" fmla="*/ 5 h 43"/>
                  <a:gd name="T4" fmla="*/ 39 w 50"/>
                  <a:gd name="T5" fmla="*/ 12 h 43"/>
                  <a:gd name="T6" fmla="*/ 31 w 50"/>
                  <a:gd name="T7" fmla="*/ 20 h 43"/>
                  <a:gd name="T8" fmla="*/ 23 w 50"/>
                  <a:gd name="T9" fmla="*/ 28 h 43"/>
                  <a:gd name="T10" fmla="*/ 15 w 50"/>
                  <a:gd name="T11" fmla="*/ 35 h 43"/>
                  <a:gd name="T12" fmla="*/ 8 w 50"/>
                  <a:gd name="T13" fmla="*/ 41 h 43"/>
                  <a:gd name="T14" fmla="*/ 3 w 50"/>
                  <a:gd name="T15" fmla="*/ 43 h 43"/>
                  <a:gd name="T16" fmla="*/ 0 w 50"/>
                  <a:gd name="T17" fmla="*/ 41 h 43"/>
                  <a:gd name="T18" fmla="*/ 1 w 50"/>
                  <a:gd name="T19" fmla="*/ 36 h 43"/>
                  <a:gd name="T20" fmla="*/ 6 w 50"/>
                  <a:gd name="T21" fmla="*/ 30 h 43"/>
                  <a:gd name="T22" fmla="*/ 13 w 50"/>
                  <a:gd name="T23" fmla="*/ 25 h 43"/>
                  <a:gd name="T24" fmla="*/ 22 w 50"/>
                  <a:gd name="T25" fmla="*/ 19 h 43"/>
                  <a:gd name="T26" fmla="*/ 30 w 50"/>
                  <a:gd name="T27" fmla="*/ 13 h 43"/>
                  <a:gd name="T28" fmla="*/ 39 w 50"/>
                  <a:gd name="T29" fmla="*/ 7 h 43"/>
                  <a:gd name="T30" fmla="*/ 46 w 50"/>
                  <a:gd name="T31" fmla="*/ 4 h 43"/>
                  <a:gd name="T32" fmla="*/ 50 w 50"/>
                  <a:gd name="T33" fmla="*/ 0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0" h="43">
                    <a:moveTo>
                      <a:pt x="50" y="0"/>
                    </a:moveTo>
                    <a:lnTo>
                      <a:pt x="45" y="5"/>
                    </a:lnTo>
                    <a:lnTo>
                      <a:pt x="39" y="12"/>
                    </a:lnTo>
                    <a:lnTo>
                      <a:pt x="31" y="20"/>
                    </a:lnTo>
                    <a:lnTo>
                      <a:pt x="23" y="28"/>
                    </a:lnTo>
                    <a:lnTo>
                      <a:pt x="15" y="35"/>
                    </a:lnTo>
                    <a:lnTo>
                      <a:pt x="8" y="41"/>
                    </a:lnTo>
                    <a:lnTo>
                      <a:pt x="3" y="43"/>
                    </a:lnTo>
                    <a:lnTo>
                      <a:pt x="0" y="41"/>
                    </a:lnTo>
                    <a:lnTo>
                      <a:pt x="1" y="36"/>
                    </a:lnTo>
                    <a:lnTo>
                      <a:pt x="6" y="30"/>
                    </a:lnTo>
                    <a:lnTo>
                      <a:pt x="13" y="25"/>
                    </a:lnTo>
                    <a:lnTo>
                      <a:pt x="22" y="19"/>
                    </a:lnTo>
                    <a:lnTo>
                      <a:pt x="30" y="13"/>
                    </a:lnTo>
                    <a:lnTo>
                      <a:pt x="39" y="7"/>
                    </a:lnTo>
                    <a:lnTo>
                      <a:pt x="46" y="4"/>
                    </a:lnTo>
                    <a:lnTo>
                      <a:pt x="50" y="0"/>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8047" name="Freeform 159"/>
              <p:cNvSpPr>
                <a:spLocks/>
              </p:cNvSpPr>
              <p:nvPr/>
            </p:nvSpPr>
            <p:spPr bwMode="auto">
              <a:xfrm>
                <a:off x="119" y="507"/>
                <a:ext cx="25" cy="24"/>
              </a:xfrm>
              <a:custGeom>
                <a:avLst/>
                <a:gdLst>
                  <a:gd name="T0" fmla="*/ 51 w 51"/>
                  <a:gd name="T1" fmla="*/ 0 h 48"/>
                  <a:gd name="T2" fmla="*/ 47 w 51"/>
                  <a:gd name="T3" fmla="*/ 5 h 48"/>
                  <a:gd name="T4" fmla="*/ 42 w 51"/>
                  <a:gd name="T5" fmla="*/ 13 h 48"/>
                  <a:gd name="T6" fmla="*/ 34 w 51"/>
                  <a:gd name="T7" fmla="*/ 23 h 48"/>
                  <a:gd name="T8" fmla="*/ 26 w 51"/>
                  <a:gd name="T9" fmla="*/ 32 h 48"/>
                  <a:gd name="T10" fmla="*/ 18 w 51"/>
                  <a:gd name="T11" fmla="*/ 40 h 48"/>
                  <a:gd name="T12" fmla="*/ 11 w 51"/>
                  <a:gd name="T13" fmla="*/ 46 h 48"/>
                  <a:gd name="T14" fmla="*/ 4 w 51"/>
                  <a:gd name="T15" fmla="*/ 48 h 48"/>
                  <a:gd name="T16" fmla="*/ 0 w 51"/>
                  <a:gd name="T17" fmla="*/ 46 h 48"/>
                  <a:gd name="T18" fmla="*/ 0 w 51"/>
                  <a:gd name="T19" fmla="*/ 41 h 48"/>
                  <a:gd name="T20" fmla="*/ 4 w 51"/>
                  <a:gd name="T21" fmla="*/ 35 h 48"/>
                  <a:gd name="T22" fmla="*/ 12 w 51"/>
                  <a:gd name="T23" fmla="*/ 30 h 48"/>
                  <a:gd name="T24" fmla="*/ 21 w 51"/>
                  <a:gd name="T25" fmla="*/ 23 h 48"/>
                  <a:gd name="T26" fmla="*/ 30 w 51"/>
                  <a:gd name="T27" fmla="*/ 17 h 48"/>
                  <a:gd name="T28" fmla="*/ 39 w 51"/>
                  <a:gd name="T29" fmla="*/ 10 h 48"/>
                  <a:gd name="T30" fmla="*/ 46 w 51"/>
                  <a:gd name="T31" fmla="*/ 4 h 48"/>
                  <a:gd name="T32" fmla="*/ 51 w 51"/>
                  <a:gd name="T33" fmla="*/ 0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1" h="48">
                    <a:moveTo>
                      <a:pt x="51" y="0"/>
                    </a:moveTo>
                    <a:lnTo>
                      <a:pt x="47" y="5"/>
                    </a:lnTo>
                    <a:lnTo>
                      <a:pt x="42" y="13"/>
                    </a:lnTo>
                    <a:lnTo>
                      <a:pt x="34" y="23"/>
                    </a:lnTo>
                    <a:lnTo>
                      <a:pt x="26" y="32"/>
                    </a:lnTo>
                    <a:lnTo>
                      <a:pt x="18" y="40"/>
                    </a:lnTo>
                    <a:lnTo>
                      <a:pt x="11" y="46"/>
                    </a:lnTo>
                    <a:lnTo>
                      <a:pt x="4" y="48"/>
                    </a:lnTo>
                    <a:lnTo>
                      <a:pt x="0" y="46"/>
                    </a:lnTo>
                    <a:lnTo>
                      <a:pt x="0" y="41"/>
                    </a:lnTo>
                    <a:lnTo>
                      <a:pt x="4" y="35"/>
                    </a:lnTo>
                    <a:lnTo>
                      <a:pt x="12" y="30"/>
                    </a:lnTo>
                    <a:lnTo>
                      <a:pt x="21" y="23"/>
                    </a:lnTo>
                    <a:lnTo>
                      <a:pt x="30" y="17"/>
                    </a:lnTo>
                    <a:lnTo>
                      <a:pt x="39" y="10"/>
                    </a:lnTo>
                    <a:lnTo>
                      <a:pt x="46" y="4"/>
                    </a:lnTo>
                    <a:lnTo>
                      <a:pt x="51" y="0"/>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8048" name="Freeform 160"/>
              <p:cNvSpPr>
                <a:spLocks/>
              </p:cNvSpPr>
              <p:nvPr/>
            </p:nvSpPr>
            <p:spPr bwMode="auto">
              <a:xfrm>
                <a:off x="126" y="517"/>
                <a:ext cx="24" cy="27"/>
              </a:xfrm>
              <a:custGeom>
                <a:avLst/>
                <a:gdLst>
                  <a:gd name="T0" fmla="*/ 48 w 48"/>
                  <a:gd name="T1" fmla="*/ 0 h 55"/>
                  <a:gd name="T2" fmla="*/ 46 w 48"/>
                  <a:gd name="T3" fmla="*/ 7 h 55"/>
                  <a:gd name="T4" fmla="*/ 42 w 48"/>
                  <a:gd name="T5" fmla="*/ 16 h 55"/>
                  <a:gd name="T6" fmla="*/ 36 w 48"/>
                  <a:gd name="T7" fmla="*/ 25 h 55"/>
                  <a:gd name="T8" fmla="*/ 30 w 48"/>
                  <a:gd name="T9" fmla="*/ 35 h 55"/>
                  <a:gd name="T10" fmla="*/ 23 w 48"/>
                  <a:gd name="T11" fmla="*/ 43 h 55"/>
                  <a:gd name="T12" fmla="*/ 16 w 48"/>
                  <a:gd name="T13" fmla="*/ 50 h 55"/>
                  <a:gd name="T14" fmla="*/ 8 w 48"/>
                  <a:gd name="T15" fmla="*/ 54 h 55"/>
                  <a:gd name="T16" fmla="*/ 1 w 48"/>
                  <a:gd name="T17" fmla="*/ 55 h 55"/>
                  <a:gd name="T18" fmla="*/ 0 w 48"/>
                  <a:gd name="T19" fmla="*/ 53 h 55"/>
                  <a:gd name="T20" fmla="*/ 2 w 48"/>
                  <a:gd name="T21" fmla="*/ 47 h 55"/>
                  <a:gd name="T22" fmla="*/ 9 w 48"/>
                  <a:gd name="T23" fmla="*/ 39 h 55"/>
                  <a:gd name="T24" fmla="*/ 17 w 48"/>
                  <a:gd name="T25" fmla="*/ 30 h 55"/>
                  <a:gd name="T26" fmla="*/ 27 w 48"/>
                  <a:gd name="T27" fmla="*/ 21 h 55"/>
                  <a:gd name="T28" fmla="*/ 36 w 48"/>
                  <a:gd name="T29" fmla="*/ 12 h 55"/>
                  <a:gd name="T30" fmla="*/ 44 w 48"/>
                  <a:gd name="T31" fmla="*/ 5 h 55"/>
                  <a:gd name="T32" fmla="*/ 48 w 48"/>
                  <a:gd name="T33" fmla="*/ 0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8" h="55">
                    <a:moveTo>
                      <a:pt x="48" y="0"/>
                    </a:moveTo>
                    <a:lnTo>
                      <a:pt x="46" y="7"/>
                    </a:lnTo>
                    <a:lnTo>
                      <a:pt x="42" y="16"/>
                    </a:lnTo>
                    <a:lnTo>
                      <a:pt x="36" y="25"/>
                    </a:lnTo>
                    <a:lnTo>
                      <a:pt x="30" y="35"/>
                    </a:lnTo>
                    <a:lnTo>
                      <a:pt x="23" y="43"/>
                    </a:lnTo>
                    <a:lnTo>
                      <a:pt x="16" y="50"/>
                    </a:lnTo>
                    <a:lnTo>
                      <a:pt x="8" y="54"/>
                    </a:lnTo>
                    <a:lnTo>
                      <a:pt x="1" y="55"/>
                    </a:lnTo>
                    <a:lnTo>
                      <a:pt x="0" y="53"/>
                    </a:lnTo>
                    <a:lnTo>
                      <a:pt x="2" y="47"/>
                    </a:lnTo>
                    <a:lnTo>
                      <a:pt x="9" y="39"/>
                    </a:lnTo>
                    <a:lnTo>
                      <a:pt x="17" y="30"/>
                    </a:lnTo>
                    <a:lnTo>
                      <a:pt x="27" y="21"/>
                    </a:lnTo>
                    <a:lnTo>
                      <a:pt x="36" y="12"/>
                    </a:lnTo>
                    <a:lnTo>
                      <a:pt x="44" y="5"/>
                    </a:lnTo>
                    <a:lnTo>
                      <a:pt x="48" y="0"/>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8049" name="Freeform 161"/>
              <p:cNvSpPr>
                <a:spLocks/>
              </p:cNvSpPr>
              <p:nvPr/>
            </p:nvSpPr>
            <p:spPr bwMode="auto">
              <a:xfrm>
                <a:off x="141" y="523"/>
                <a:ext cx="11" cy="31"/>
              </a:xfrm>
              <a:custGeom>
                <a:avLst/>
                <a:gdLst>
                  <a:gd name="T0" fmla="*/ 0 w 22"/>
                  <a:gd name="T1" fmla="*/ 61 h 61"/>
                  <a:gd name="T2" fmla="*/ 1 w 22"/>
                  <a:gd name="T3" fmla="*/ 52 h 61"/>
                  <a:gd name="T4" fmla="*/ 7 w 22"/>
                  <a:gd name="T5" fmla="*/ 33 h 61"/>
                  <a:gd name="T6" fmla="*/ 15 w 22"/>
                  <a:gd name="T7" fmla="*/ 14 h 61"/>
                  <a:gd name="T8" fmla="*/ 21 w 22"/>
                  <a:gd name="T9" fmla="*/ 0 h 61"/>
                  <a:gd name="T10" fmla="*/ 22 w 22"/>
                  <a:gd name="T11" fmla="*/ 18 h 61"/>
                  <a:gd name="T12" fmla="*/ 17 w 22"/>
                  <a:gd name="T13" fmla="*/ 40 h 61"/>
                  <a:gd name="T14" fmla="*/ 11 w 22"/>
                  <a:gd name="T15" fmla="*/ 56 h 61"/>
                  <a:gd name="T16" fmla="*/ 0 w 22"/>
                  <a:gd name="T17" fmla="*/ 61 h 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2" h="61">
                    <a:moveTo>
                      <a:pt x="0" y="61"/>
                    </a:moveTo>
                    <a:lnTo>
                      <a:pt x="1" y="52"/>
                    </a:lnTo>
                    <a:lnTo>
                      <a:pt x="7" y="33"/>
                    </a:lnTo>
                    <a:lnTo>
                      <a:pt x="15" y="14"/>
                    </a:lnTo>
                    <a:lnTo>
                      <a:pt x="21" y="0"/>
                    </a:lnTo>
                    <a:lnTo>
                      <a:pt x="22" y="18"/>
                    </a:lnTo>
                    <a:lnTo>
                      <a:pt x="17" y="40"/>
                    </a:lnTo>
                    <a:lnTo>
                      <a:pt x="11" y="56"/>
                    </a:lnTo>
                    <a:lnTo>
                      <a:pt x="0" y="61"/>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8050" name="Freeform 162"/>
              <p:cNvSpPr>
                <a:spLocks/>
              </p:cNvSpPr>
              <p:nvPr/>
            </p:nvSpPr>
            <p:spPr bwMode="auto">
              <a:xfrm>
                <a:off x="150" y="534"/>
                <a:ext cx="11" cy="29"/>
              </a:xfrm>
              <a:custGeom>
                <a:avLst/>
                <a:gdLst>
                  <a:gd name="T0" fmla="*/ 0 w 22"/>
                  <a:gd name="T1" fmla="*/ 58 h 58"/>
                  <a:gd name="T2" fmla="*/ 2 w 22"/>
                  <a:gd name="T3" fmla="*/ 49 h 58"/>
                  <a:gd name="T4" fmla="*/ 8 w 22"/>
                  <a:gd name="T5" fmla="*/ 31 h 58"/>
                  <a:gd name="T6" fmla="*/ 17 w 22"/>
                  <a:gd name="T7" fmla="*/ 12 h 58"/>
                  <a:gd name="T8" fmla="*/ 21 w 22"/>
                  <a:gd name="T9" fmla="*/ 0 h 58"/>
                  <a:gd name="T10" fmla="*/ 22 w 22"/>
                  <a:gd name="T11" fmla="*/ 18 h 58"/>
                  <a:gd name="T12" fmla="*/ 18 w 22"/>
                  <a:gd name="T13" fmla="*/ 39 h 58"/>
                  <a:gd name="T14" fmla="*/ 11 w 22"/>
                  <a:gd name="T15" fmla="*/ 55 h 58"/>
                  <a:gd name="T16" fmla="*/ 0 w 22"/>
                  <a:gd name="T17" fmla="*/ 58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2" h="58">
                    <a:moveTo>
                      <a:pt x="0" y="58"/>
                    </a:moveTo>
                    <a:lnTo>
                      <a:pt x="2" y="49"/>
                    </a:lnTo>
                    <a:lnTo>
                      <a:pt x="8" y="31"/>
                    </a:lnTo>
                    <a:lnTo>
                      <a:pt x="17" y="12"/>
                    </a:lnTo>
                    <a:lnTo>
                      <a:pt x="21" y="0"/>
                    </a:lnTo>
                    <a:lnTo>
                      <a:pt x="22" y="18"/>
                    </a:lnTo>
                    <a:lnTo>
                      <a:pt x="18" y="39"/>
                    </a:lnTo>
                    <a:lnTo>
                      <a:pt x="11" y="55"/>
                    </a:lnTo>
                    <a:lnTo>
                      <a:pt x="0" y="58"/>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8051" name="Freeform 163"/>
              <p:cNvSpPr>
                <a:spLocks/>
              </p:cNvSpPr>
              <p:nvPr/>
            </p:nvSpPr>
            <p:spPr bwMode="auto">
              <a:xfrm>
                <a:off x="104" y="504"/>
                <a:ext cx="32" cy="149"/>
              </a:xfrm>
              <a:custGeom>
                <a:avLst/>
                <a:gdLst>
                  <a:gd name="T0" fmla="*/ 10 w 65"/>
                  <a:gd name="T1" fmla="*/ 3 h 298"/>
                  <a:gd name="T2" fmla="*/ 7 w 65"/>
                  <a:gd name="T3" fmla="*/ 2 h 298"/>
                  <a:gd name="T4" fmla="*/ 5 w 65"/>
                  <a:gd name="T5" fmla="*/ 1 h 298"/>
                  <a:gd name="T6" fmla="*/ 3 w 65"/>
                  <a:gd name="T7" fmla="*/ 1 h 298"/>
                  <a:gd name="T8" fmla="*/ 0 w 65"/>
                  <a:gd name="T9" fmla="*/ 0 h 298"/>
                  <a:gd name="T10" fmla="*/ 22 w 65"/>
                  <a:gd name="T11" fmla="*/ 43 h 298"/>
                  <a:gd name="T12" fmla="*/ 38 w 65"/>
                  <a:gd name="T13" fmla="*/ 86 h 298"/>
                  <a:gd name="T14" fmla="*/ 49 w 65"/>
                  <a:gd name="T15" fmla="*/ 128 h 298"/>
                  <a:gd name="T16" fmla="*/ 55 w 65"/>
                  <a:gd name="T17" fmla="*/ 167 h 298"/>
                  <a:gd name="T18" fmla="*/ 57 w 65"/>
                  <a:gd name="T19" fmla="*/ 204 h 298"/>
                  <a:gd name="T20" fmla="*/ 58 w 65"/>
                  <a:gd name="T21" fmla="*/ 238 h 298"/>
                  <a:gd name="T22" fmla="*/ 58 w 65"/>
                  <a:gd name="T23" fmla="*/ 269 h 298"/>
                  <a:gd name="T24" fmla="*/ 57 w 65"/>
                  <a:gd name="T25" fmla="*/ 298 h 298"/>
                  <a:gd name="T26" fmla="*/ 61 w 65"/>
                  <a:gd name="T27" fmla="*/ 276 h 298"/>
                  <a:gd name="T28" fmla="*/ 65 w 65"/>
                  <a:gd name="T29" fmla="*/ 245 h 298"/>
                  <a:gd name="T30" fmla="*/ 65 w 65"/>
                  <a:gd name="T31" fmla="*/ 205 h 298"/>
                  <a:gd name="T32" fmla="*/ 63 w 65"/>
                  <a:gd name="T33" fmla="*/ 161 h 298"/>
                  <a:gd name="T34" fmla="*/ 56 w 65"/>
                  <a:gd name="T35" fmla="*/ 116 h 298"/>
                  <a:gd name="T36" fmla="*/ 45 w 65"/>
                  <a:gd name="T37" fmla="*/ 72 h 298"/>
                  <a:gd name="T38" fmla="*/ 30 w 65"/>
                  <a:gd name="T39" fmla="*/ 34 h 298"/>
                  <a:gd name="T40" fmla="*/ 10 w 65"/>
                  <a:gd name="T41" fmla="*/ 3 h 2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65" h="298">
                    <a:moveTo>
                      <a:pt x="10" y="3"/>
                    </a:moveTo>
                    <a:lnTo>
                      <a:pt x="7" y="2"/>
                    </a:lnTo>
                    <a:lnTo>
                      <a:pt x="5" y="1"/>
                    </a:lnTo>
                    <a:lnTo>
                      <a:pt x="3" y="1"/>
                    </a:lnTo>
                    <a:lnTo>
                      <a:pt x="0" y="0"/>
                    </a:lnTo>
                    <a:lnTo>
                      <a:pt x="22" y="43"/>
                    </a:lnTo>
                    <a:lnTo>
                      <a:pt x="38" y="86"/>
                    </a:lnTo>
                    <a:lnTo>
                      <a:pt x="49" y="128"/>
                    </a:lnTo>
                    <a:lnTo>
                      <a:pt x="55" y="167"/>
                    </a:lnTo>
                    <a:lnTo>
                      <a:pt x="57" y="204"/>
                    </a:lnTo>
                    <a:lnTo>
                      <a:pt x="58" y="238"/>
                    </a:lnTo>
                    <a:lnTo>
                      <a:pt x="58" y="269"/>
                    </a:lnTo>
                    <a:lnTo>
                      <a:pt x="57" y="298"/>
                    </a:lnTo>
                    <a:lnTo>
                      <a:pt x="61" y="276"/>
                    </a:lnTo>
                    <a:lnTo>
                      <a:pt x="65" y="245"/>
                    </a:lnTo>
                    <a:lnTo>
                      <a:pt x="65" y="205"/>
                    </a:lnTo>
                    <a:lnTo>
                      <a:pt x="63" y="161"/>
                    </a:lnTo>
                    <a:lnTo>
                      <a:pt x="56" y="116"/>
                    </a:lnTo>
                    <a:lnTo>
                      <a:pt x="45" y="72"/>
                    </a:lnTo>
                    <a:lnTo>
                      <a:pt x="30" y="34"/>
                    </a:lnTo>
                    <a:lnTo>
                      <a:pt x="10" y="3"/>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8052" name="Freeform 164"/>
              <p:cNvSpPr>
                <a:spLocks/>
              </p:cNvSpPr>
              <p:nvPr/>
            </p:nvSpPr>
            <p:spPr bwMode="auto">
              <a:xfrm>
                <a:off x="112" y="622"/>
                <a:ext cx="23" cy="22"/>
              </a:xfrm>
              <a:custGeom>
                <a:avLst/>
                <a:gdLst>
                  <a:gd name="T0" fmla="*/ 0 w 44"/>
                  <a:gd name="T1" fmla="*/ 43 h 44"/>
                  <a:gd name="T2" fmla="*/ 2 w 44"/>
                  <a:gd name="T3" fmla="*/ 44 h 44"/>
                  <a:gd name="T4" fmla="*/ 6 w 44"/>
                  <a:gd name="T5" fmla="*/ 43 h 44"/>
                  <a:gd name="T6" fmla="*/ 13 w 44"/>
                  <a:gd name="T7" fmla="*/ 39 h 44"/>
                  <a:gd name="T8" fmla="*/ 21 w 44"/>
                  <a:gd name="T9" fmla="*/ 35 h 44"/>
                  <a:gd name="T10" fmla="*/ 28 w 44"/>
                  <a:gd name="T11" fmla="*/ 28 h 44"/>
                  <a:gd name="T12" fmla="*/ 36 w 44"/>
                  <a:gd name="T13" fmla="*/ 20 h 44"/>
                  <a:gd name="T14" fmla="*/ 41 w 44"/>
                  <a:gd name="T15" fmla="*/ 10 h 44"/>
                  <a:gd name="T16" fmla="*/ 44 w 44"/>
                  <a:gd name="T17" fmla="*/ 0 h 44"/>
                  <a:gd name="T18" fmla="*/ 40 w 44"/>
                  <a:gd name="T19" fmla="*/ 6 h 44"/>
                  <a:gd name="T20" fmla="*/ 33 w 44"/>
                  <a:gd name="T21" fmla="*/ 12 h 44"/>
                  <a:gd name="T22" fmla="*/ 26 w 44"/>
                  <a:gd name="T23" fmla="*/ 17 h 44"/>
                  <a:gd name="T24" fmla="*/ 18 w 44"/>
                  <a:gd name="T25" fmla="*/ 23 h 44"/>
                  <a:gd name="T26" fmla="*/ 10 w 44"/>
                  <a:gd name="T27" fmla="*/ 30 h 44"/>
                  <a:gd name="T28" fmla="*/ 4 w 44"/>
                  <a:gd name="T29" fmla="*/ 35 h 44"/>
                  <a:gd name="T30" fmla="*/ 1 w 44"/>
                  <a:gd name="T31" fmla="*/ 39 h 44"/>
                  <a:gd name="T32" fmla="*/ 0 w 44"/>
                  <a:gd name="T33" fmla="*/ 43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4" h="44">
                    <a:moveTo>
                      <a:pt x="0" y="43"/>
                    </a:moveTo>
                    <a:lnTo>
                      <a:pt x="2" y="44"/>
                    </a:lnTo>
                    <a:lnTo>
                      <a:pt x="6" y="43"/>
                    </a:lnTo>
                    <a:lnTo>
                      <a:pt x="13" y="39"/>
                    </a:lnTo>
                    <a:lnTo>
                      <a:pt x="21" y="35"/>
                    </a:lnTo>
                    <a:lnTo>
                      <a:pt x="28" y="28"/>
                    </a:lnTo>
                    <a:lnTo>
                      <a:pt x="36" y="20"/>
                    </a:lnTo>
                    <a:lnTo>
                      <a:pt x="41" y="10"/>
                    </a:lnTo>
                    <a:lnTo>
                      <a:pt x="44" y="0"/>
                    </a:lnTo>
                    <a:lnTo>
                      <a:pt x="40" y="6"/>
                    </a:lnTo>
                    <a:lnTo>
                      <a:pt x="33" y="12"/>
                    </a:lnTo>
                    <a:lnTo>
                      <a:pt x="26" y="17"/>
                    </a:lnTo>
                    <a:lnTo>
                      <a:pt x="18" y="23"/>
                    </a:lnTo>
                    <a:lnTo>
                      <a:pt x="10" y="30"/>
                    </a:lnTo>
                    <a:lnTo>
                      <a:pt x="4" y="35"/>
                    </a:lnTo>
                    <a:lnTo>
                      <a:pt x="1" y="39"/>
                    </a:lnTo>
                    <a:lnTo>
                      <a:pt x="0" y="43"/>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8053" name="Freeform 165"/>
              <p:cNvSpPr>
                <a:spLocks/>
              </p:cNvSpPr>
              <p:nvPr/>
            </p:nvSpPr>
            <p:spPr bwMode="auto">
              <a:xfrm>
                <a:off x="110" y="595"/>
                <a:ext cx="26" cy="28"/>
              </a:xfrm>
              <a:custGeom>
                <a:avLst/>
                <a:gdLst>
                  <a:gd name="T0" fmla="*/ 0 w 52"/>
                  <a:gd name="T1" fmla="*/ 54 h 55"/>
                  <a:gd name="T2" fmla="*/ 3 w 52"/>
                  <a:gd name="T3" fmla="*/ 55 h 55"/>
                  <a:gd name="T4" fmla="*/ 9 w 52"/>
                  <a:gd name="T5" fmla="*/ 54 h 55"/>
                  <a:gd name="T6" fmla="*/ 16 w 52"/>
                  <a:gd name="T7" fmla="*/ 48 h 55"/>
                  <a:gd name="T8" fmla="*/ 25 w 52"/>
                  <a:gd name="T9" fmla="*/ 41 h 55"/>
                  <a:gd name="T10" fmla="*/ 33 w 52"/>
                  <a:gd name="T11" fmla="*/ 32 h 55"/>
                  <a:gd name="T12" fmla="*/ 41 w 52"/>
                  <a:gd name="T13" fmla="*/ 22 h 55"/>
                  <a:gd name="T14" fmla="*/ 48 w 52"/>
                  <a:gd name="T15" fmla="*/ 11 h 55"/>
                  <a:gd name="T16" fmla="*/ 52 w 52"/>
                  <a:gd name="T17" fmla="*/ 0 h 55"/>
                  <a:gd name="T18" fmla="*/ 48 w 52"/>
                  <a:gd name="T19" fmla="*/ 5 h 55"/>
                  <a:gd name="T20" fmla="*/ 40 w 52"/>
                  <a:gd name="T21" fmla="*/ 10 h 55"/>
                  <a:gd name="T22" fmla="*/ 32 w 52"/>
                  <a:gd name="T23" fmla="*/ 18 h 55"/>
                  <a:gd name="T24" fmla="*/ 23 w 52"/>
                  <a:gd name="T25" fmla="*/ 26 h 55"/>
                  <a:gd name="T26" fmla="*/ 14 w 52"/>
                  <a:gd name="T27" fmla="*/ 35 h 55"/>
                  <a:gd name="T28" fmla="*/ 6 w 52"/>
                  <a:gd name="T29" fmla="*/ 43 h 55"/>
                  <a:gd name="T30" fmla="*/ 1 w 52"/>
                  <a:gd name="T31" fmla="*/ 50 h 55"/>
                  <a:gd name="T32" fmla="*/ 0 w 52"/>
                  <a:gd name="T33" fmla="*/ 54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2" h="55">
                    <a:moveTo>
                      <a:pt x="0" y="54"/>
                    </a:moveTo>
                    <a:lnTo>
                      <a:pt x="3" y="55"/>
                    </a:lnTo>
                    <a:lnTo>
                      <a:pt x="9" y="54"/>
                    </a:lnTo>
                    <a:lnTo>
                      <a:pt x="16" y="48"/>
                    </a:lnTo>
                    <a:lnTo>
                      <a:pt x="25" y="41"/>
                    </a:lnTo>
                    <a:lnTo>
                      <a:pt x="33" y="32"/>
                    </a:lnTo>
                    <a:lnTo>
                      <a:pt x="41" y="22"/>
                    </a:lnTo>
                    <a:lnTo>
                      <a:pt x="48" y="11"/>
                    </a:lnTo>
                    <a:lnTo>
                      <a:pt x="52" y="0"/>
                    </a:lnTo>
                    <a:lnTo>
                      <a:pt x="48" y="5"/>
                    </a:lnTo>
                    <a:lnTo>
                      <a:pt x="40" y="10"/>
                    </a:lnTo>
                    <a:lnTo>
                      <a:pt x="32" y="18"/>
                    </a:lnTo>
                    <a:lnTo>
                      <a:pt x="23" y="26"/>
                    </a:lnTo>
                    <a:lnTo>
                      <a:pt x="14" y="35"/>
                    </a:lnTo>
                    <a:lnTo>
                      <a:pt x="6" y="43"/>
                    </a:lnTo>
                    <a:lnTo>
                      <a:pt x="1" y="50"/>
                    </a:lnTo>
                    <a:lnTo>
                      <a:pt x="0" y="54"/>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8054" name="Freeform 166"/>
              <p:cNvSpPr>
                <a:spLocks/>
              </p:cNvSpPr>
              <p:nvPr/>
            </p:nvSpPr>
            <p:spPr bwMode="auto">
              <a:xfrm>
                <a:off x="105" y="582"/>
                <a:ext cx="29" cy="24"/>
              </a:xfrm>
              <a:custGeom>
                <a:avLst/>
                <a:gdLst>
                  <a:gd name="T0" fmla="*/ 0 w 57"/>
                  <a:gd name="T1" fmla="*/ 47 h 49"/>
                  <a:gd name="T2" fmla="*/ 3 w 57"/>
                  <a:gd name="T3" fmla="*/ 49 h 49"/>
                  <a:gd name="T4" fmla="*/ 11 w 57"/>
                  <a:gd name="T5" fmla="*/ 48 h 49"/>
                  <a:gd name="T6" fmla="*/ 19 w 57"/>
                  <a:gd name="T7" fmla="*/ 43 h 49"/>
                  <a:gd name="T8" fmla="*/ 30 w 57"/>
                  <a:gd name="T9" fmla="*/ 37 h 49"/>
                  <a:gd name="T10" fmla="*/ 39 w 57"/>
                  <a:gd name="T11" fmla="*/ 29 h 49"/>
                  <a:gd name="T12" fmla="*/ 48 w 57"/>
                  <a:gd name="T13" fmla="*/ 20 h 49"/>
                  <a:gd name="T14" fmla="*/ 54 w 57"/>
                  <a:gd name="T15" fmla="*/ 10 h 49"/>
                  <a:gd name="T16" fmla="*/ 57 w 57"/>
                  <a:gd name="T17" fmla="*/ 0 h 49"/>
                  <a:gd name="T18" fmla="*/ 53 w 57"/>
                  <a:gd name="T19" fmla="*/ 3 h 49"/>
                  <a:gd name="T20" fmla="*/ 46 w 57"/>
                  <a:gd name="T21" fmla="*/ 9 h 49"/>
                  <a:gd name="T22" fmla="*/ 35 w 57"/>
                  <a:gd name="T23" fmla="*/ 14 h 49"/>
                  <a:gd name="T24" fmla="*/ 25 w 57"/>
                  <a:gd name="T25" fmla="*/ 22 h 49"/>
                  <a:gd name="T26" fmla="*/ 16 w 57"/>
                  <a:gd name="T27" fmla="*/ 29 h 49"/>
                  <a:gd name="T28" fmla="*/ 7 w 57"/>
                  <a:gd name="T29" fmla="*/ 37 h 49"/>
                  <a:gd name="T30" fmla="*/ 1 w 57"/>
                  <a:gd name="T31" fmla="*/ 43 h 49"/>
                  <a:gd name="T32" fmla="*/ 0 w 57"/>
                  <a:gd name="T33" fmla="*/ 47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7" h="49">
                    <a:moveTo>
                      <a:pt x="0" y="47"/>
                    </a:moveTo>
                    <a:lnTo>
                      <a:pt x="3" y="49"/>
                    </a:lnTo>
                    <a:lnTo>
                      <a:pt x="11" y="48"/>
                    </a:lnTo>
                    <a:lnTo>
                      <a:pt x="19" y="43"/>
                    </a:lnTo>
                    <a:lnTo>
                      <a:pt x="30" y="37"/>
                    </a:lnTo>
                    <a:lnTo>
                      <a:pt x="39" y="29"/>
                    </a:lnTo>
                    <a:lnTo>
                      <a:pt x="48" y="20"/>
                    </a:lnTo>
                    <a:lnTo>
                      <a:pt x="54" y="10"/>
                    </a:lnTo>
                    <a:lnTo>
                      <a:pt x="57" y="0"/>
                    </a:lnTo>
                    <a:lnTo>
                      <a:pt x="53" y="3"/>
                    </a:lnTo>
                    <a:lnTo>
                      <a:pt x="46" y="9"/>
                    </a:lnTo>
                    <a:lnTo>
                      <a:pt x="35" y="14"/>
                    </a:lnTo>
                    <a:lnTo>
                      <a:pt x="25" y="22"/>
                    </a:lnTo>
                    <a:lnTo>
                      <a:pt x="16" y="29"/>
                    </a:lnTo>
                    <a:lnTo>
                      <a:pt x="7" y="37"/>
                    </a:lnTo>
                    <a:lnTo>
                      <a:pt x="1" y="43"/>
                    </a:lnTo>
                    <a:lnTo>
                      <a:pt x="0" y="47"/>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8055" name="Freeform 167"/>
              <p:cNvSpPr>
                <a:spLocks/>
              </p:cNvSpPr>
              <p:nvPr/>
            </p:nvSpPr>
            <p:spPr bwMode="auto">
              <a:xfrm>
                <a:off x="104" y="557"/>
                <a:ext cx="27" cy="21"/>
              </a:xfrm>
              <a:custGeom>
                <a:avLst/>
                <a:gdLst>
                  <a:gd name="T0" fmla="*/ 0 w 53"/>
                  <a:gd name="T1" fmla="*/ 40 h 41"/>
                  <a:gd name="T2" fmla="*/ 3 w 53"/>
                  <a:gd name="T3" fmla="*/ 41 h 41"/>
                  <a:gd name="T4" fmla="*/ 10 w 53"/>
                  <a:gd name="T5" fmla="*/ 40 h 41"/>
                  <a:gd name="T6" fmla="*/ 18 w 53"/>
                  <a:gd name="T7" fmla="*/ 35 h 41"/>
                  <a:gd name="T8" fmla="*/ 27 w 53"/>
                  <a:gd name="T9" fmla="*/ 30 h 41"/>
                  <a:gd name="T10" fmla="*/ 36 w 53"/>
                  <a:gd name="T11" fmla="*/ 23 h 41"/>
                  <a:gd name="T12" fmla="*/ 44 w 53"/>
                  <a:gd name="T13" fmla="*/ 16 h 41"/>
                  <a:gd name="T14" fmla="*/ 51 w 53"/>
                  <a:gd name="T15" fmla="*/ 8 h 41"/>
                  <a:gd name="T16" fmla="*/ 53 w 53"/>
                  <a:gd name="T17" fmla="*/ 0 h 41"/>
                  <a:gd name="T18" fmla="*/ 49 w 53"/>
                  <a:gd name="T19" fmla="*/ 3 h 41"/>
                  <a:gd name="T20" fmla="*/ 41 w 53"/>
                  <a:gd name="T21" fmla="*/ 8 h 41"/>
                  <a:gd name="T22" fmla="*/ 32 w 53"/>
                  <a:gd name="T23" fmla="*/ 12 h 41"/>
                  <a:gd name="T24" fmla="*/ 22 w 53"/>
                  <a:gd name="T25" fmla="*/ 18 h 41"/>
                  <a:gd name="T26" fmla="*/ 13 w 53"/>
                  <a:gd name="T27" fmla="*/ 24 h 41"/>
                  <a:gd name="T28" fmla="*/ 5 w 53"/>
                  <a:gd name="T29" fmla="*/ 30 h 41"/>
                  <a:gd name="T30" fmla="*/ 2 w 53"/>
                  <a:gd name="T31" fmla="*/ 35 h 41"/>
                  <a:gd name="T32" fmla="*/ 0 w 53"/>
                  <a:gd name="T33" fmla="*/ 40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3" h="41">
                    <a:moveTo>
                      <a:pt x="0" y="40"/>
                    </a:moveTo>
                    <a:lnTo>
                      <a:pt x="3" y="41"/>
                    </a:lnTo>
                    <a:lnTo>
                      <a:pt x="10" y="40"/>
                    </a:lnTo>
                    <a:lnTo>
                      <a:pt x="18" y="35"/>
                    </a:lnTo>
                    <a:lnTo>
                      <a:pt x="27" y="30"/>
                    </a:lnTo>
                    <a:lnTo>
                      <a:pt x="36" y="23"/>
                    </a:lnTo>
                    <a:lnTo>
                      <a:pt x="44" y="16"/>
                    </a:lnTo>
                    <a:lnTo>
                      <a:pt x="51" y="8"/>
                    </a:lnTo>
                    <a:lnTo>
                      <a:pt x="53" y="0"/>
                    </a:lnTo>
                    <a:lnTo>
                      <a:pt x="49" y="3"/>
                    </a:lnTo>
                    <a:lnTo>
                      <a:pt x="41" y="8"/>
                    </a:lnTo>
                    <a:lnTo>
                      <a:pt x="32" y="12"/>
                    </a:lnTo>
                    <a:lnTo>
                      <a:pt x="22" y="18"/>
                    </a:lnTo>
                    <a:lnTo>
                      <a:pt x="13" y="24"/>
                    </a:lnTo>
                    <a:lnTo>
                      <a:pt x="5" y="30"/>
                    </a:lnTo>
                    <a:lnTo>
                      <a:pt x="2" y="35"/>
                    </a:lnTo>
                    <a:lnTo>
                      <a:pt x="0" y="40"/>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8056" name="Freeform 168"/>
              <p:cNvSpPr>
                <a:spLocks/>
              </p:cNvSpPr>
              <p:nvPr/>
            </p:nvSpPr>
            <p:spPr bwMode="auto">
              <a:xfrm>
                <a:off x="103" y="546"/>
                <a:ext cx="24" cy="15"/>
              </a:xfrm>
              <a:custGeom>
                <a:avLst/>
                <a:gdLst>
                  <a:gd name="T0" fmla="*/ 0 w 49"/>
                  <a:gd name="T1" fmla="*/ 26 h 30"/>
                  <a:gd name="T2" fmla="*/ 2 w 49"/>
                  <a:gd name="T3" fmla="*/ 29 h 30"/>
                  <a:gd name="T4" fmla="*/ 8 w 49"/>
                  <a:gd name="T5" fmla="*/ 30 h 30"/>
                  <a:gd name="T6" fmla="*/ 15 w 49"/>
                  <a:gd name="T7" fmla="*/ 29 h 30"/>
                  <a:gd name="T8" fmla="*/ 23 w 49"/>
                  <a:gd name="T9" fmla="*/ 26 h 30"/>
                  <a:gd name="T10" fmla="*/ 31 w 49"/>
                  <a:gd name="T11" fmla="*/ 22 h 30"/>
                  <a:gd name="T12" fmla="*/ 39 w 49"/>
                  <a:gd name="T13" fmla="*/ 16 h 30"/>
                  <a:gd name="T14" fmla="*/ 45 w 49"/>
                  <a:gd name="T15" fmla="*/ 9 h 30"/>
                  <a:gd name="T16" fmla="*/ 49 w 49"/>
                  <a:gd name="T17" fmla="*/ 0 h 30"/>
                  <a:gd name="T18" fmla="*/ 44 w 49"/>
                  <a:gd name="T19" fmla="*/ 2 h 30"/>
                  <a:gd name="T20" fmla="*/ 37 w 49"/>
                  <a:gd name="T21" fmla="*/ 6 h 30"/>
                  <a:gd name="T22" fmla="*/ 28 w 49"/>
                  <a:gd name="T23" fmla="*/ 9 h 30"/>
                  <a:gd name="T24" fmla="*/ 20 w 49"/>
                  <a:gd name="T25" fmla="*/ 13 h 30"/>
                  <a:gd name="T26" fmla="*/ 12 w 49"/>
                  <a:gd name="T27" fmla="*/ 16 h 30"/>
                  <a:gd name="T28" fmla="*/ 5 w 49"/>
                  <a:gd name="T29" fmla="*/ 20 h 30"/>
                  <a:gd name="T30" fmla="*/ 1 w 49"/>
                  <a:gd name="T31" fmla="*/ 23 h 30"/>
                  <a:gd name="T32" fmla="*/ 0 w 49"/>
                  <a:gd name="T33" fmla="*/ 26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9" h="30">
                    <a:moveTo>
                      <a:pt x="0" y="26"/>
                    </a:moveTo>
                    <a:lnTo>
                      <a:pt x="2" y="29"/>
                    </a:lnTo>
                    <a:lnTo>
                      <a:pt x="8" y="30"/>
                    </a:lnTo>
                    <a:lnTo>
                      <a:pt x="15" y="29"/>
                    </a:lnTo>
                    <a:lnTo>
                      <a:pt x="23" y="26"/>
                    </a:lnTo>
                    <a:lnTo>
                      <a:pt x="31" y="22"/>
                    </a:lnTo>
                    <a:lnTo>
                      <a:pt x="39" y="16"/>
                    </a:lnTo>
                    <a:lnTo>
                      <a:pt x="45" y="9"/>
                    </a:lnTo>
                    <a:lnTo>
                      <a:pt x="49" y="0"/>
                    </a:lnTo>
                    <a:lnTo>
                      <a:pt x="44" y="2"/>
                    </a:lnTo>
                    <a:lnTo>
                      <a:pt x="37" y="6"/>
                    </a:lnTo>
                    <a:lnTo>
                      <a:pt x="28" y="9"/>
                    </a:lnTo>
                    <a:lnTo>
                      <a:pt x="20" y="13"/>
                    </a:lnTo>
                    <a:lnTo>
                      <a:pt x="12" y="16"/>
                    </a:lnTo>
                    <a:lnTo>
                      <a:pt x="5" y="20"/>
                    </a:lnTo>
                    <a:lnTo>
                      <a:pt x="1" y="23"/>
                    </a:lnTo>
                    <a:lnTo>
                      <a:pt x="0" y="26"/>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8057" name="Freeform 169"/>
              <p:cNvSpPr>
                <a:spLocks/>
              </p:cNvSpPr>
              <p:nvPr/>
            </p:nvSpPr>
            <p:spPr bwMode="auto">
              <a:xfrm>
                <a:off x="100" y="523"/>
                <a:ext cx="18" cy="12"/>
              </a:xfrm>
              <a:custGeom>
                <a:avLst/>
                <a:gdLst>
                  <a:gd name="T0" fmla="*/ 0 w 37"/>
                  <a:gd name="T1" fmla="*/ 21 h 23"/>
                  <a:gd name="T2" fmla="*/ 3 w 37"/>
                  <a:gd name="T3" fmla="*/ 23 h 23"/>
                  <a:gd name="T4" fmla="*/ 7 w 37"/>
                  <a:gd name="T5" fmla="*/ 23 h 23"/>
                  <a:gd name="T6" fmla="*/ 13 w 37"/>
                  <a:gd name="T7" fmla="*/ 21 h 23"/>
                  <a:gd name="T8" fmla="*/ 20 w 37"/>
                  <a:gd name="T9" fmla="*/ 18 h 23"/>
                  <a:gd name="T10" fmla="*/ 27 w 37"/>
                  <a:gd name="T11" fmla="*/ 14 h 23"/>
                  <a:gd name="T12" fmla="*/ 31 w 37"/>
                  <a:gd name="T13" fmla="*/ 9 h 23"/>
                  <a:gd name="T14" fmla="*/ 36 w 37"/>
                  <a:gd name="T15" fmla="*/ 4 h 23"/>
                  <a:gd name="T16" fmla="*/ 37 w 37"/>
                  <a:gd name="T17" fmla="*/ 0 h 23"/>
                  <a:gd name="T18" fmla="*/ 34 w 37"/>
                  <a:gd name="T19" fmla="*/ 2 h 23"/>
                  <a:gd name="T20" fmla="*/ 28 w 37"/>
                  <a:gd name="T21" fmla="*/ 4 h 23"/>
                  <a:gd name="T22" fmla="*/ 22 w 37"/>
                  <a:gd name="T23" fmla="*/ 7 h 23"/>
                  <a:gd name="T24" fmla="*/ 16 w 37"/>
                  <a:gd name="T25" fmla="*/ 9 h 23"/>
                  <a:gd name="T26" fmla="*/ 11 w 37"/>
                  <a:gd name="T27" fmla="*/ 11 h 23"/>
                  <a:gd name="T28" fmla="*/ 5 w 37"/>
                  <a:gd name="T29" fmla="*/ 15 h 23"/>
                  <a:gd name="T30" fmla="*/ 1 w 37"/>
                  <a:gd name="T31" fmla="*/ 17 h 23"/>
                  <a:gd name="T32" fmla="*/ 0 w 37"/>
                  <a:gd name="T33" fmla="*/ 21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7" h="23">
                    <a:moveTo>
                      <a:pt x="0" y="21"/>
                    </a:moveTo>
                    <a:lnTo>
                      <a:pt x="3" y="23"/>
                    </a:lnTo>
                    <a:lnTo>
                      <a:pt x="7" y="23"/>
                    </a:lnTo>
                    <a:lnTo>
                      <a:pt x="13" y="21"/>
                    </a:lnTo>
                    <a:lnTo>
                      <a:pt x="20" y="18"/>
                    </a:lnTo>
                    <a:lnTo>
                      <a:pt x="27" y="14"/>
                    </a:lnTo>
                    <a:lnTo>
                      <a:pt x="31" y="9"/>
                    </a:lnTo>
                    <a:lnTo>
                      <a:pt x="36" y="4"/>
                    </a:lnTo>
                    <a:lnTo>
                      <a:pt x="37" y="0"/>
                    </a:lnTo>
                    <a:lnTo>
                      <a:pt x="34" y="2"/>
                    </a:lnTo>
                    <a:lnTo>
                      <a:pt x="28" y="4"/>
                    </a:lnTo>
                    <a:lnTo>
                      <a:pt x="22" y="7"/>
                    </a:lnTo>
                    <a:lnTo>
                      <a:pt x="16" y="9"/>
                    </a:lnTo>
                    <a:lnTo>
                      <a:pt x="11" y="11"/>
                    </a:lnTo>
                    <a:lnTo>
                      <a:pt x="5" y="15"/>
                    </a:lnTo>
                    <a:lnTo>
                      <a:pt x="1" y="17"/>
                    </a:lnTo>
                    <a:lnTo>
                      <a:pt x="0" y="21"/>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8058" name="Freeform 170"/>
              <p:cNvSpPr>
                <a:spLocks/>
              </p:cNvSpPr>
              <p:nvPr/>
            </p:nvSpPr>
            <p:spPr bwMode="auto">
              <a:xfrm>
                <a:off x="101" y="513"/>
                <a:ext cx="12" cy="9"/>
              </a:xfrm>
              <a:custGeom>
                <a:avLst/>
                <a:gdLst>
                  <a:gd name="T0" fmla="*/ 1 w 24"/>
                  <a:gd name="T1" fmla="*/ 16 h 17"/>
                  <a:gd name="T2" fmla="*/ 8 w 24"/>
                  <a:gd name="T3" fmla="*/ 17 h 17"/>
                  <a:gd name="T4" fmla="*/ 17 w 24"/>
                  <a:gd name="T5" fmla="*/ 15 h 17"/>
                  <a:gd name="T6" fmla="*/ 24 w 24"/>
                  <a:gd name="T7" fmla="*/ 8 h 17"/>
                  <a:gd name="T8" fmla="*/ 23 w 24"/>
                  <a:gd name="T9" fmla="*/ 0 h 17"/>
                  <a:gd name="T10" fmla="*/ 18 w 24"/>
                  <a:gd name="T11" fmla="*/ 7 h 17"/>
                  <a:gd name="T12" fmla="*/ 9 w 24"/>
                  <a:gd name="T13" fmla="*/ 9 h 17"/>
                  <a:gd name="T14" fmla="*/ 0 w 24"/>
                  <a:gd name="T15" fmla="*/ 12 h 17"/>
                  <a:gd name="T16" fmla="*/ 1 w 24"/>
                  <a:gd name="T17" fmla="*/ 16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4" h="17">
                    <a:moveTo>
                      <a:pt x="1" y="16"/>
                    </a:moveTo>
                    <a:lnTo>
                      <a:pt x="8" y="17"/>
                    </a:lnTo>
                    <a:lnTo>
                      <a:pt x="17" y="15"/>
                    </a:lnTo>
                    <a:lnTo>
                      <a:pt x="24" y="8"/>
                    </a:lnTo>
                    <a:lnTo>
                      <a:pt x="23" y="0"/>
                    </a:lnTo>
                    <a:lnTo>
                      <a:pt x="18" y="7"/>
                    </a:lnTo>
                    <a:lnTo>
                      <a:pt x="9" y="9"/>
                    </a:lnTo>
                    <a:lnTo>
                      <a:pt x="0" y="12"/>
                    </a:lnTo>
                    <a:lnTo>
                      <a:pt x="1" y="16"/>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8059" name="Freeform 171"/>
              <p:cNvSpPr>
                <a:spLocks/>
              </p:cNvSpPr>
              <p:nvPr/>
            </p:nvSpPr>
            <p:spPr bwMode="auto">
              <a:xfrm>
                <a:off x="111" y="608"/>
                <a:ext cx="24" cy="25"/>
              </a:xfrm>
              <a:custGeom>
                <a:avLst/>
                <a:gdLst>
                  <a:gd name="T0" fmla="*/ 0 w 49"/>
                  <a:gd name="T1" fmla="*/ 48 h 50"/>
                  <a:gd name="T2" fmla="*/ 4 w 49"/>
                  <a:gd name="T3" fmla="*/ 50 h 50"/>
                  <a:gd name="T4" fmla="*/ 9 w 49"/>
                  <a:gd name="T5" fmla="*/ 48 h 50"/>
                  <a:gd name="T6" fmla="*/ 16 w 49"/>
                  <a:gd name="T7" fmla="*/ 44 h 50"/>
                  <a:gd name="T8" fmla="*/ 24 w 49"/>
                  <a:gd name="T9" fmla="*/ 38 h 50"/>
                  <a:gd name="T10" fmla="*/ 33 w 49"/>
                  <a:gd name="T11" fmla="*/ 30 h 50"/>
                  <a:gd name="T12" fmla="*/ 39 w 49"/>
                  <a:gd name="T13" fmla="*/ 21 h 50"/>
                  <a:gd name="T14" fmla="*/ 45 w 49"/>
                  <a:gd name="T15" fmla="*/ 11 h 50"/>
                  <a:gd name="T16" fmla="*/ 49 w 49"/>
                  <a:gd name="T17" fmla="*/ 0 h 50"/>
                  <a:gd name="T18" fmla="*/ 45 w 49"/>
                  <a:gd name="T19" fmla="*/ 4 h 50"/>
                  <a:gd name="T20" fmla="*/ 38 w 49"/>
                  <a:gd name="T21" fmla="*/ 10 h 50"/>
                  <a:gd name="T22" fmla="*/ 30 w 49"/>
                  <a:gd name="T23" fmla="*/ 16 h 50"/>
                  <a:gd name="T24" fmla="*/ 21 w 49"/>
                  <a:gd name="T25" fmla="*/ 23 h 50"/>
                  <a:gd name="T26" fmla="*/ 13 w 49"/>
                  <a:gd name="T27" fmla="*/ 30 h 50"/>
                  <a:gd name="T28" fmla="*/ 6 w 49"/>
                  <a:gd name="T29" fmla="*/ 37 h 50"/>
                  <a:gd name="T30" fmla="*/ 1 w 49"/>
                  <a:gd name="T31" fmla="*/ 43 h 50"/>
                  <a:gd name="T32" fmla="*/ 0 w 49"/>
                  <a:gd name="T33" fmla="*/ 48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9" h="50">
                    <a:moveTo>
                      <a:pt x="0" y="48"/>
                    </a:moveTo>
                    <a:lnTo>
                      <a:pt x="4" y="50"/>
                    </a:lnTo>
                    <a:lnTo>
                      <a:pt x="9" y="48"/>
                    </a:lnTo>
                    <a:lnTo>
                      <a:pt x="16" y="44"/>
                    </a:lnTo>
                    <a:lnTo>
                      <a:pt x="24" y="38"/>
                    </a:lnTo>
                    <a:lnTo>
                      <a:pt x="33" y="30"/>
                    </a:lnTo>
                    <a:lnTo>
                      <a:pt x="39" y="21"/>
                    </a:lnTo>
                    <a:lnTo>
                      <a:pt x="45" y="11"/>
                    </a:lnTo>
                    <a:lnTo>
                      <a:pt x="49" y="0"/>
                    </a:lnTo>
                    <a:lnTo>
                      <a:pt x="45" y="4"/>
                    </a:lnTo>
                    <a:lnTo>
                      <a:pt x="38" y="10"/>
                    </a:lnTo>
                    <a:lnTo>
                      <a:pt x="30" y="16"/>
                    </a:lnTo>
                    <a:lnTo>
                      <a:pt x="21" y="23"/>
                    </a:lnTo>
                    <a:lnTo>
                      <a:pt x="13" y="30"/>
                    </a:lnTo>
                    <a:lnTo>
                      <a:pt x="6" y="37"/>
                    </a:lnTo>
                    <a:lnTo>
                      <a:pt x="1" y="43"/>
                    </a:lnTo>
                    <a:lnTo>
                      <a:pt x="0" y="48"/>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8060" name="Freeform 172"/>
              <p:cNvSpPr>
                <a:spLocks/>
              </p:cNvSpPr>
              <p:nvPr/>
            </p:nvSpPr>
            <p:spPr bwMode="auto">
              <a:xfrm>
                <a:off x="116" y="635"/>
                <a:ext cx="19" cy="19"/>
              </a:xfrm>
              <a:custGeom>
                <a:avLst/>
                <a:gdLst>
                  <a:gd name="T0" fmla="*/ 0 w 38"/>
                  <a:gd name="T1" fmla="*/ 36 h 38"/>
                  <a:gd name="T2" fmla="*/ 3 w 38"/>
                  <a:gd name="T3" fmla="*/ 38 h 38"/>
                  <a:gd name="T4" fmla="*/ 6 w 38"/>
                  <a:gd name="T5" fmla="*/ 38 h 38"/>
                  <a:gd name="T6" fmla="*/ 12 w 38"/>
                  <a:gd name="T7" fmla="*/ 35 h 38"/>
                  <a:gd name="T8" fmla="*/ 19 w 38"/>
                  <a:gd name="T9" fmla="*/ 32 h 38"/>
                  <a:gd name="T10" fmla="*/ 25 w 38"/>
                  <a:gd name="T11" fmla="*/ 26 h 38"/>
                  <a:gd name="T12" fmla="*/ 30 w 38"/>
                  <a:gd name="T13" fmla="*/ 18 h 38"/>
                  <a:gd name="T14" fmla="*/ 36 w 38"/>
                  <a:gd name="T15" fmla="*/ 10 h 38"/>
                  <a:gd name="T16" fmla="*/ 38 w 38"/>
                  <a:gd name="T17" fmla="*/ 0 h 38"/>
                  <a:gd name="T18" fmla="*/ 34 w 38"/>
                  <a:gd name="T19" fmla="*/ 4 h 38"/>
                  <a:gd name="T20" fmla="*/ 28 w 38"/>
                  <a:gd name="T21" fmla="*/ 10 h 38"/>
                  <a:gd name="T22" fmla="*/ 21 w 38"/>
                  <a:gd name="T23" fmla="*/ 14 h 38"/>
                  <a:gd name="T24" fmla="*/ 14 w 38"/>
                  <a:gd name="T25" fmla="*/ 20 h 38"/>
                  <a:gd name="T26" fmla="*/ 9 w 38"/>
                  <a:gd name="T27" fmla="*/ 25 h 38"/>
                  <a:gd name="T28" fmla="*/ 4 w 38"/>
                  <a:gd name="T29" fmla="*/ 29 h 38"/>
                  <a:gd name="T30" fmla="*/ 0 w 38"/>
                  <a:gd name="T31" fmla="*/ 34 h 38"/>
                  <a:gd name="T32" fmla="*/ 0 w 38"/>
                  <a:gd name="T33" fmla="*/ 36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8" h="38">
                    <a:moveTo>
                      <a:pt x="0" y="36"/>
                    </a:moveTo>
                    <a:lnTo>
                      <a:pt x="3" y="38"/>
                    </a:lnTo>
                    <a:lnTo>
                      <a:pt x="6" y="38"/>
                    </a:lnTo>
                    <a:lnTo>
                      <a:pt x="12" y="35"/>
                    </a:lnTo>
                    <a:lnTo>
                      <a:pt x="19" y="32"/>
                    </a:lnTo>
                    <a:lnTo>
                      <a:pt x="25" y="26"/>
                    </a:lnTo>
                    <a:lnTo>
                      <a:pt x="30" y="18"/>
                    </a:lnTo>
                    <a:lnTo>
                      <a:pt x="36" y="10"/>
                    </a:lnTo>
                    <a:lnTo>
                      <a:pt x="38" y="0"/>
                    </a:lnTo>
                    <a:lnTo>
                      <a:pt x="34" y="4"/>
                    </a:lnTo>
                    <a:lnTo>
                      <a:pt x="28" y="10"/>
                    </a:lnTo>
                    <a:lnTo>
                      <a:pt x="21" y="14"/>
                    </a:lnTo>
                    <a:lnTo>
                      <a:pt x="14" y="20"/>
                    </a:lnTo>
                    <a:lnTo>
                      <a:pt x="9" y="25"/>
                    </a:lnTo>
                    <a:lnTo>
                      <a:pt x="4" y="29"/>
                    </a:lnTo>
                    <a:lnTo>
                      <a:pt x="0" y="34"/>
                    </a:lnTo>
                    <a:lnTo>
                      <a:pt x="0" y="36"/>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8061" name="Freeform 173"/>
              <p:cNvSpPr>
                <a:spLocks/>
              </p:cNvSpPr>
              <p:nvPr/>
            </p:nvSpPr>
            <p:spPr bwMode="auto">
              <a:xfrm>
                <a:off x="107" y="568"/>
                <a:ext cx="27" cy="21"/>
              </a:xfrm>
              <a:custGeom>
                <a:avLst/>
                <a:gdLst>
                  <a:gd name="T0" fmla="*/ 0 w 53"/>
                  <a:gd name="T1" fmla="*/ 40 h 41"/>
                  <a:gd name="T2" fmla="*/ 3 w 53"/>
                  <a:gd name="T3" fmla="*/ 41 h 41"/>
                  <a:gd name="T4" fmla="*/ 9 w 53"/>
                  <a:gd name="T5" fmla="*/ 39 h 41"/>
                  <a:gd name="T6" fmla="*/ 17 w 53"/>
                  <a:gd name="T7" fmla="*/ 35 h 41"/>
                  <a:gd name="T8" fmla="*/ 27 w 53"/>
                  <a:gd name="T9" fmla="*/ 30 h 41"/>
                  <a:gd name="T10" fmla="*/ 36 w 53"/>
                  <a:gd name="T11" fmla="*/ 23 h 41"/>
                  <a:gd name="T12" fmla="*/ 44 w 53"/>
                  <a:gd name="T13" fmla="*/ 15 h 41"/>
                  <a:gd name="T14" fmla="*/ 51 w 53"/>
                  <a:gd name="T15" fmla="*/ 7 h 41"/>
                  <a:gd name="T16" fmla="*/ 53 w 53"/>
                  <a:gd name="T17" fmla="*/ 0 h 41"/>
                  <a:gd name="T18" fmla="*/ 49 w 53"/>
                  <a:gd name="T19" fmla="*/ 3 h 41"/>
                  <a:gd name="T20" fmla="*/ 41 w 53"/>
                  <a:gd name="T21" fmla="*/ 7 h 41"/>
                  <a:gd name="T22" fmla="*/ 31 w 53"/>
                  <a:gd name="T23" fmla="*/ 12 h 41"/>
                  <a:gd name="T24" fmla="*/ 22 w 53"/>
                  <a:gd name="T25" fmla="*/ 18 h 41"/>
                  <a:gd name="T26" fmla="*/ 13 w 53"/>
                  <a:gd name="T27" fmla="*/ 24 h 41"/>
                  <a:gd name="T28" fmla="*/ 5 w 53"/>
                  <a:gd name="T29" fmla="*/ 30 h 41"/>
                  <a:gd name="T30" fmla="*/ 1 w 53"/>
                  <a:gd name="T31" fmla="*/ 35 h 41"/>
                  <a:gd name="T32" fmla="*/ 0 w 53"/>
                  <a:gd name="T33" fmla="*/ 40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3" h="41">
                    <a:moveTo>
                      <a:pt x="0" y="40"/>
                    </a:moveTo>
                    <a:lnTo>
                      <a:pt x="3" y="41"/>
                    </a:lnTo>
                    <a:lnTo>
                      <a:pt x="9" y="39"/>
                    </a:lnTo>
                    <a:lnTo>
                      <a:pt x="17" y="35"/>
                    </a:lnTo>
                    <a:lnTo>
                      <a:pt x="27" y="30"/>
                    </a:lnTo>
                    <a:lnTo>
                      <a:pt x="36" y="23"/>
                    </a:lnTo>
                    <a:lnTo>
                      <a:pt x="44" y="15"/>
                    </a:lnTo>
                    <a:lnTo>
                      <a:pt x="51" y="7"/>
                    </a:lnTo>
                    <a:lnTo>
                      <a:pt x="53" y="0"/>
                    </a:lnTo>
                    <a:lnTo>
                      <a:pt x="49" y="3"/>
                    </a:lnTo>
                    <a:lnTo>
                      <a:pt x="41" y="7"/>
                    </a:lnTo>
                    <a:lnTo>
                      <a:pt x="31" y="12"/>
                    </a:lnTo>
                    <a:lnTo>
                      <a:pt x="22" y="18"/>
                    </a:lnTo>
                    <a:lnTo>
                      <a:pt x="13" y="24"/>
                    </a:lnTo>
                    <a:lnTo>
                      <a:pt x="5" y="30"/>
                    </a:lnTo>
                    <a:lnTo>
                      <a:pt x="1" y="35"/>
                    </a:lnTo>
                    <a:lnTo>
                      <a:pt x="0" y="40"/>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8062" name="Freeform 174"/>
              <p:cNvSpPr>
                <a:spLocks/>
              </p:cNvSpPr>
              <p:nvPr/>
            </p:nvSpPr>
            <p:spPr bwMode="auto">
              <a:xfrm>
                <a:off x="101" y="534"/>
                <a:ext cx="22" cy="16"/>
              </a:xfrm>
              <a:custGeom>
                <a:avLst/>
                <a:gdLst>
                  <a:gd name="T0" fmla="*/ 0 w 43"/>
                  <a:gd name="T1" fmla="*/ 29 h 31"/>
                  <a:gd name="T2" fmla="*/ 3 w 43"/>
                  <a:gd name="T3" fmla="*/ 31 h 31"/>
                  <a:gd name="T4" fmla="*/ 8 w 43"/>
                  <a:gd name="T5" fmla="*/ 30 h 31"/>
                  <a:gd name="T6" fmla="*/ 16 w 43"/>
                  <a:gd name="T7" fmla="*/ 26 h 31"/>
                  <a:gd name="T8" fmla="*/ 24 w 43"/>
                  <a:gd name="T9" fmla="*/ 22 h 31"/>
                  <a:gd name="T10" fmla="*/ 31 w 43"/>
                  <a:gd name="T11" fmla="*/ 16 h 31"/>
                  <a:gd name="T12" fmla="*/ 38 w 43"/>
                  <a:gd name="T13" fmla="*/ 10 h 31"/>
                  <a:gd name="T14" fmla="*/ 42 w 43"/>
                  <a:gd name="T15" fmla="*/ 4 h 31"/>
                  <a:gd name="T16" fmla="*/ 43 w 43"/>
                  <a:gd name="T17" fmla="*/ 0 h 31"/>
                  <a:gd name="T18" fmla="*/ 40 w 43"/>
                  <a:gd name="T19" fmla="*/ 2 h 31"/>
                  <a:gd name="T20" fmla="*/ 34 w 43"/>
                  <a:gd name="T21" fmla="*/ 6 h 31"/>
                  <a:gd name="T22" fmla="*/ 27 w 43"/>
                  <a:gd name="T23" fmla="*/ 9 h 31"/>
                  <a:gd name="T24" fmla="*/ 19 w 43"/>
                  <a:gd name="T25" fmla="*/ 12 h 31"/>
                  <a:gd name="T26" fmla="*/ 12 w 43"/>
                  <a:gd name="T27" fmla="*/ 17 h 31"/>
                  <a:gd name="T28" fmla="*/ 7 w 43"/>
                  <a:gd name="T29" fmla="*/ 22 h 31"/>
                  <a:gd name="T30" fmla="*/ 2 w 43"/>
                  <a:gd name="T31" fmla="*/ 25 h 31"/>
                  <a:gd name="T32" fmla="*/ 0 w 43"/>
                  <a:gd name="T33" fmla="*/ 29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3" h="31">
                    <a:moveTo>
                      <a:pt x="0" y="29"/>
                    </a:moveTo>
                    <a:lnTo>
                      <a:pt x="3" y="31"/>
                    </a:lnTo>
                    <a:lnTo>
                      <a:pt x="8" y="30"/>
                    </a:lnTo>
                    <a:lnTo>
                      <a:pt x="16" y="26"/>
                    </a:lnTo>
                    <a:lnTo>
                      <a:pt x="24" y="22"/>
                    </a:lnTo>
                    <a:lnTo>
                      <a:pt x="31" y="16"/>
                    </a:lnTo>
                    <a:lnTo>
                      <a:pt x="38" y="10"/>
                    </a:lnTo>
                    <a:lnTo>
                      <a:pt x="42" y="4"/>
                    </a:lnTo>
                    <a:lnTo>
                      <a:pt x="43" y="0"/>
                    </a:lnTo>
                    <a:lnTo>
                      <a:pt x="40" y="2"/>
                    </a:lnTo>
                    <a:lnTo>
                      <a:pt x="34" y="6"/>
                    </a:lnTo>
                    <a:lnTo>
                      <a:pt x="27" y="9"/>
                    </a:lnTo>
                    <a:lnTo>
                      <a:pt x="19" y="12"/>
                    </a:lnTo>
                    <a:lnTo>
                      <a:pt x="12" y="17"/>
                    </a:lnTo>
                    <a:lnTo>
                      <a:pt x="7" y="22"/>
                    </a:lnTo>
                    <a:lnTo>
                      <a:pt x="2" y="25"/>
                    </a:lnTo>
                    <a:lnTo>
                      <a:pt x="0" y="29"/>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8063" name="Freeform 175"/>
              <p:cNvSpPr>
                <a:spLocks/>
              </p:cNvSpPr>
              <p:nvPr/>
            </p:nvSpPr>
            <p:spPr bwMode="auto">
              <a:xfrm>
                <a:off x="131" y="645"/>
                <a:ext cx="4" cy="23"/>
              </a:xfrm>
              <a:custGeom>
                <a:avLst/>
                <a:gdLst>
                  <a:gd name="T0" fmla="*/ 3 w 6"/>
                  <a:gd name="T1" fmla="*/ 0 h 45"/>
                  <a:gd name="T2" fmla="*/ 4 w 6"/>
                  <a:gd name="T3" fmla="*/ 9 h 45"/>
                  <a:gd name="T4" fmla="*/ 5 w 6"/>
                  <a:gd name="T5" fmla="*/ 25 h 45"/>
                  <a:gd name="T6" fmla="*/ 6 w 6"/>
                  <a:gd name="T7" fmla="*/ 39 h 45"/>
                  <a:gd name="T8" fmla="*/ 3 w 6"/>
                  <a:gd name="T9" fmla="*/ 45 h 45"/>
                  <a:gd name="T10" fmla="*/ 0 w 6"/>
                  <a:gd name="T11" fmla="*/ 39 h 45"/>
                  <a:gd name="T12" fmla="*/ 0 w 6"/>
                  <a:gd name="T13" fmla="*/ 25 h 45"/>
                  <a:gd name="T14" fmla="*/ 2 w 6"/>
                  <a:gd name="T15" fmla="*/ 10 h 45"/>
                  <a:gd name="T16" fmla="*/ 3 w 6"/>
                  <a:gd name="T17" fmla="*/ 0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 h="45">
                    <a:moveTo>
                      <a:pt x="3" y="0"/>
                    </a:moveTo>
                    <a:lnTo>
                      <a:pt x="4" y="9"/>
                    </a:lnTo>
                    <a:lnTo>
                      <a:pt x="5" y="25"/>
                    </a:lnTo>
                    <a:lnTo>
                      <a:pt x="6" y="39"/>
                    </a:lnTo>
                    <a:lnTo>
                      <a:pt x="3" y="45"/>
                    </a:lnTo>
                    <a:lnTo>
                      <a:pt x="0" y="39"/>
                    </a:lnTo>
                    <a:lnTo>
                      <a:pt x="0" y="25"/>
                    </a:lnTo>
                    <a:lnTo>
                      <a:pt x="2" y="10"/>
                    </a:lnTo>
                    <a:lnTo>
                      <a:pt x="3" y="0"/>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8064" name="Freeform 176"/>
              <p:cNvSpPr>
                <a:spLocks/>
              </p:cNvSpPr>
              <p:nvPr/>
            </p:nvSpPr>
            <p:spPr bwMode="auto">
              <a:xfrm>
                <a:off x="135" y="619"/>
                <a:ext cx="25" cy="32"/>
              </a:xfrm>
              <a:custGeom>
                <a:avLst/>
                <a:gdLst>
                  <a:gd name="T0" fmla="*/ 0 w 49"/>
                  <a:gd name="T1" fmla="*/ 0 h 64"/>
                  <a:gd name="T2" fmla="*/ 3 w 49"/>
                  <a:gd name="T3" fmla="*/ 7 h 64"/>
                  <a:gd name="T4" fmla="*/ 9 w 49"/>
                  <a:gd name="T5" fmla="*/ 18 h 64"/>
                  <a:gd name="T6" fmla="*/ 16 w 49"/>
                  <a:gd name="T7" fmla="*/ 29 h 64"/>
                  <a:gd name="T8" fmla="*/ 24 w 49"/>
                  <a:gd name="T9" fmla="*/ 41 h 64"/>
                  <a:gd name="T10" fmla="*/ 32 w 49"/>
                  <a:gd name="T11" fmla="*/ 51 h 64"/>
                  <a:gd name="T12" fmla="*/ 39 w 49"/>
                  <a:gd name="T13" fmla="*/ 59 h 64"/>
                  <a:gd name="T14" fmla="*/ 46 w 49"/>
                  <a:gd name="T15" fmla="*/ 64 h 64"/>
                  <a:gd name="T16" fmla="*/ 49 w 49"/>
                  <a:gd name="T17" fmla="*/ 62 h 64"/>
                  <a:gd name="T18" fmla="*/ 49 w 49"/>
                  <a:gd name="T19" fmla="*/ 58 h 64"/>
                  <a:gd name="T20" fmla="*/ 46 w 49"/>
                  <a:gd name="T21" fmla="*/ 50 h 64"/>
                  <a:gd name="T22" fmla="*/ 39 w 49"/>
                  <a:gd name="T23" fmla="*/ 42 h 64"/>
                  <a:gd name="T24" fmla="*/ 30 w 49"/>
                  <a:gd name="T25" fmla="*/ 33 h 64"/>
                  <a:gd name="T26" fmla="*/ 20 w 49"/>
                  <a:gd name="T27" fmla="*/ 23 h 64"/>
                  <a:gd name="T28" fmla="*/ 11 w 49"/>
                  <a:gd name="T29" fmla="*/ 14 h 64"/>
                  <a:gd name="T30" fmla="*/ 4 w 49"/>
                  <a:gd name="T31" fmla="*/ 6 h 64"/>
                  <a:gd name="T32" fmla="*/ 0 w 49"/>
                  <a:gd name="T33" fmla="*/ 0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9" h="64">
                    <a:moveTo>
                      <a:pt x="0" y="0"/>
                    </a:moveTo>
                    <a:lnTo>
                      <a:pt x="3" y="7"/>
                    </a:lnTo>
                    <a:lnTo>
                      <a:pt x="9" y="18"/>
                    </a:lnTo>
                    <a:lnTo>
                      <a:pt x="16" y="29"/>
                    </a:lnTo>
                    <a:lnTo>
                      <a:pt x="24" y="41"/>
                    </a:lnTo>
                    <a:lnTo>
                      <a:pt x="32" y="51"/>
                    </a:lnTo>
                    <a:lnTo>
                      <a:pt x="39" y="59"/>
                    </a:lnTo>
                    <a:lnTo>
                      <a:pt x="46" y="64"/>
                    </a:lnTo>
                    <a:lnTo>
                      <a:pt x="49" y="62"/>
                    </a:lnTo>
                    <a:lnTo>
                      <a:pt x="49" y="58"/>
                    </a:lnTo>
                    <a:lnTo>
                      <a:pt x="46" y="50"/>
                    </a:lnTo>
                    <a:lnTo>
                      <a:pt x="39" y="42"/>
                    </a:lnTo>
                    <a:lnTo>
                      <a:pt x="30" y="33"/>
                    </a:lnTo>
                    <a:lnTo>
                      <a:pt x="20" y="23"/>
                    </a:lnTo>
                    <a:lnTo>
                      <a:pt x="11" y="14"/>
                    </a:lnTo>
                    <a:lnTo>
                      <a:pt x="4" y="6"/>
                    </a:lnTo>
                    <a:lnTo>
                      <a:pt x="0" y="0"/>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8065" name="Freeform 177"/>
              <p:cNvSpPr>
                <a:spLocks/>
              </p:cNvSpPr>
              <p:nvPr/>
            </p:nvSpPr>
            <p:spPr bwMode="auto">
              <a:xfrm>
                <a:off x="135" y="608"/>
                <a:ext cx="26" cy="29"/>
              </a:xfrm>
              <a:custGeom>
                <a:avLst/>
                <a:gdLst>
                  <a:gd name="T0" fmla="*/ 0 w 53"/>
                  <a:gd name="T1" fmla="*/ 0 h 58"/>
                  <a:gd name="T2" fmla="*/ 5 w 53"/>
                  <a:gd name="T3" fmla="*/ 7 h 58"/>
                  <a:gd name="T4" fmla="*/ 12 w 53"/>
                  <a:gd name="T5" fmla="*/ 18 h 58"/>
                  <a:gd name="T6" fmla="*/ 20 w 53"/>
                  <a:gd name="T7" fmla="*/ 28 h 58"/>
                  <a:gd name="T8" fmla="*/ 29 w 53"/>
                  <a:gd name="T9" fmla="*/ 38 h 58"/>
                  <a:gd name="T10" fmla="*/ 37 w 53"/>
                  <a:gd name="T11" fmla="*/ 48 h 58"/>
                  <a:gd name="T12" fmla="*/ 45 w 53"/>
                  <a:gd name="T13" fmla="*/ 55 h 58"/>
                  <a:gd name="T14" fmla="*/ 51 w 53"/>
                  <a:gd name="T15" fmla="*/ 58 h 58"/>
                  <a:gd name="T16" fmla="*/ 53 w 53"/>
                  <a:gd name="T17" fmla="*/ 57 h 58"/>
                  <a:gd name="T18" fmla="*/ 52 w 53"/>
                  <a:gd name="T19" fmla="*/ 51 h 58"/>
                  <a:gd name="T20" fmla="*/ 47 w 53"/>
                  <a:gd name="T21" fmla="*/ 44 h 58"/>
                  <a:gd name="T22" fmla="*/ 38 w 53"/>
                  <a:gd name="T23" fmla="*/ 36 h 58"/>
                  <a:gd name="T24" fmla="*/ 29 w 53"/>
                  <a:gd name="T25" fmla="*/ 27 h 58"/>
                  <a:gd name="T26" fmla="*/ 20 w 53"/>
                  <a:gd name="T27" fmla="*/ 19 h 58"/>
                  <a:gd name="T28" fmla="*/ 11 w 53"/>
                  <a:gd name="T29" fmla="*/ 11 h 58"/>
                  <a:gd name="T30" fmla="*/ 4 w 53"/>
                  <a:gd name="T31" fmla="*/ 5 h 58"/>
                  <a:gd name="T32" fmla="*/ 0 w 53"/>
                  <a:gd name="T33" fmla="*/ 0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3" h="58">
                    <a:moveTo>
                      <a:pt x="0" y="0"/>
                    </a:moveTo>
                    <a:lnTo>
                      <a:pt x="5" y="7"/>
                    </a:lnTo>
                    <a:lnTo>
                      <a:pt x="12" y="18"/>
                    </a:lnTo>
                    <a:lnTo>
                      <a:pt x="20" y="28"/>
                    </a:lnTo>
                    <a:lnTo>
                      <a:pt x="29" y="38"/>
                    </a:lnTo>
                    <a:lnTo>
                      <a:pt x="37" y="48"/>
                    </a:lnTo>
                    <a:lnTo>
                      <a:pt x="45" y="55"/>
                    </a:lnTo>
                    <a:lnTo>
                      <a:pt x="51" y="58"/>
                    </a:lnTo>
                    <a:lnTo>
                      <a:pt x="53" y="57"/>
                    </a:lnTo>
                    <a:lnTo>
                      <a:pt x="52" y="51"/>
                    </a:lnTo>
                    <a:lnTo>
                      <a:pt x="47" y="44"/>
                    </a:lnTo>
                    <a:lnTo>
                      <a:pt x="38" y="36"/>
                    </a:lnTo>
                    <a:lnTo>
                      <a:pt x="29" y="27"/>
                    </a:lnTo>
                    <a:lnTo>
                      <a:pt x="20" y="19"/>
                    </a:lnTo>
                    <a:lnTo>
                      <a:pt x="11" y="11"/>
                    </a:lnTo>
                    <a:lnTo>
                      <a:pt x="4" y="5"/>
                    </a:lnTo>
                    <a:lnTo>
                      <a:pt x="0" y="0"/>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8066" name="Freeform 178"/>
              <p:cNvSpPr>
                <a:spLocks/>
              </p:cNvSpPr>
              <p:nvPr/>
            </p:nvSpPr>
            <p:spPr bwMode="auto">
              <a:xfrm>
                <a:off x="135" y="595"/>
                <a:ext cx="27" cy="26"/>
              </a:xfrm>
              <a:custGeom>
                <a:avLst/>
                <a:gdLst>
                  <a:gd name="T0" fmla="*/ 0 w 56"/>
                  <a:gd name="T1" fmla="*/ 0 h 51"/>
                  <a:gd name="T2" fmla="*/ 6 w 56"/>
                  <a:gd name="T3" fmla="*/ 8 h 51"/>
                  <a:gd name="T4" fmla="*/ 13 w 56"/>
                  <a:gd name="T5" fmla="*/ 17 h 51"/>
                  <a:gd name="T6" fmla="*/ 22 w 56"/>
                  <a:gd name="T7" fmla="*/ 26 h 51"/>
                  <a:gd name="T8" fmla="*/ 32 w 56"/>
                  <a:gd name="T9" fmla="*/ 36 h 51"/>
                  <a:gd name="T10" fmla="*/ 40 w 56"/>
                  <a:gd name="T11" fmla="*/ 44 h 51"/>
                  <a:gd name="T12" fmla="*/ 48 w 56"/>
                  <a:gd name="T13" fmla="*/ 48 h 51"/>
                  <a:gd name="T14" fmla="*/ 53 w 56"/>
                  <a:gd name="T15" fmla="*/ 51 h 51"/>
                  <a:gd name="T16" fmla="*/ 56 w 56"/>
                  <a:gd name="T17" fmla="*/ 50 h 51"/>
                  <a:gd name="T18" fmla="*/ 55 w 56"/>
                  <a:gd name="T19" fmla="*/ 45 h 51"/>
                  <a:gd name="T20" fmla="*/ 49 w 56"/>
                  <a:gd name="T21" fmla="*/ 39 h 51"/>
                  <a:gd name="T22" fmla="*/ 41 w 56"/>
                  <a:gd name="T23" fmla="*/ 32 h 51"/>
                  <a:gd name="T24" fmla="*/ 32 w 56"/>
                  <a:gd name="T25" fmla="*/ 25 h 51"/>
                  <a:gd name="T26" fmla="*/ 21 w 56"/>
                  <a:gd name="T27" fmla="*/ 18 h 51"/>
                  <a:gd name="T28" fmla="*/ 12 w 56"/>
                  <a:gd name="T29" fmla="*/ 11 h 51"/>
                  <a:gd name="T30" fmla="*/ 5 w 56"/>
                  <a:gd name="T31" fmla="*/ 6 h 51"/>
                  <a:gd name="T32" fmla="*/ 0 w 56"/>
                  <a:gd name="T33" fmla="*/ 0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6" h="51">
                    <a:moveTo>
                      <a:pt x="0" y="0"/>
                    </a:moveTo>
                    <a:lnTo>
                      <a:pt x="6" y="8"/>
                    </a:lnTo>
                    <a:lnTo>
                      <a:pt x="13" y="17"/>
                    </a:lnTo>
                    <a:lnTo>
                      <a:pt x="22" y="26"/>
                    </a:lnTo>
                    <a:lnTo>
                      <a:pt x="32" y="36"/>
                    </a:lnTo>
                    <a:lnTo>
                      <a:pt x="40" y="44"/>
                    </a:lnTo>
                    <a:lnTo>
                      <a:pt x="48" y="48"/>
                    </a:lnTo>
                    <a:lnTo>
                      <a:pt x="53" y="51"/>
                    </a:lnTo>
                    <a:lnTo>
                      <a:pt x="56" y="50"/>
                    </a:lnTo>
                    <a:lnTo>
                      <a:pt x="55" y="45"/>
                    </a:lnTo>
                    <a:lnTo>
                      <a:pt x="49" y="39"/>
                    </a:lnTo>
                    <a:lnTo>
                      <a:pt x="41" y="32"/>
                    </a:lnTo>
                    <a:lnTo>
                      <a:pt x="32" y="25"/>
                    </a:lnTo>
                    <a:lnTo>
                      <a:pt x="21" y="18"/>
                    </a:lnTo>
                    <a:lnTo>
                      <a:pt x="12" y="11"/>
                    </a:lnTo>
                    <a:lnTo>
                      <a:pt x="5" y="6"/>
                    </a:lnTo>
                    <a:lnTo>
                      <a:pt x="0" y="0"/>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8067" name="Freeform 179"/>
              <p:cNvSpPr>
                <a:spLocks/>
              </p:cNvSpPr>
              <p:nvPr/>
            </p:nvSpPr>
            <p:spPr bwMode="auto">
              <a:xfrm>
                <a:off x="132" y="583"/>
                <a:ext cx="27" cy="19"/>
              </a:xfrm>
              <a:custGeom>
                <a:avLst/>
                <a:gdLst>
                  <a:gd name="T0" fmla="*/ 0 w 53"/>
                  <a:gd name="T1" fmla="*/ 0 h 39"/>
                  <a:gd name="T2" fmla="*/ 4 w 53"/>
                  <a:gd name="T3" fmla="*/ 5 h 39"/>
                  <a:gd name="T4" fmla="*/ 11 w 53"/>
                  <a:gd name="T5" fmla="*/ 12 h 39"/>
                  <a:gd name="T6" fmla="*/ 21 w 53"/>
                  <a:gd name="T7" fmla="*/ 20 h 39"/>
                  <a:gd name="T8" fmla="*/ 30 w 53"/>
                  <a:gd name="T9" fmla="*/ 27 h 39"/>
                  <a:gd name="T10" fmla="*/ 38 w 53"/>
                  <a:gd name="T11" fmla="*/ 34 h 39"/>
                  <a:gd name="T12" fmla="*/ 46 w 53"/>
                  <a:gd name="T13" fmla="*/ 38 h 39"/>
                  <a:gd name="T14" fmla="*/ 51 w 53"/>
                  <a:gd name="T15" fmla="*/ 39 h 39"/>
                  <a:gd name="T16" fmla="*/ 53 w 53"/>
                  <a:gd name="T17" fmla="*/ 35 h 39"/>
                  <a:gd name="T18" fmla="*/ 51 w 53"/>
                  <a:gd name="T19" fmla="*/ 30 h 39"/>
                  <a:gd name="T20" fmla="*/ 46 w 53"/>
                  <a:gd name="T21" fmla="*/ 25 h 39"/>
                  <a:gd name="T22" fmla="*/ 39 w 53"/>
                  <a:gd name="T23" fmla="*/ 20 h 39"/>
                  <a:gd name="T24" fmla="*/ 30 w 53"/>
                  <a:gd name="T25" fmla="*/ 16 h 39"/>
                  <a:gd name="T26" fmla="*/ 21 w 53"/>
                  <a:gd name="T27" fmla="*/ 11 h 39"/>
                  <a:gd name="T28" fmla="*/ 13 w 53"/>
                  <a:gd name="T29" fmla="*/ 8 h 39"/>
                  <a:gd name="T30" fmla="*/ 4 w 53"/>
                  <a:gd name="T31" fmla="*/ 3 h 39"/>
                  <a:gd name="T32" fmla="*/ 0 w 53"/>
                  <a:gd name="T33" fmla="*/ 0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3" h="39">
                    <a:moveTo>
                      <a:pt x="0" y="0"/>
                    </a:moveTo>
                    <a:lnTo>
                      <a:pt x="4" y="5"/>
                    </a:lnTo>
                    <a:lnTo>
                      <a:pt x="11" y="12"/>
                    </a:lnTo>
                    <a:lnTo>
                      <a:pt x="21" y="20"/>
                    </a:lnTo>
                    <a:lnTo>
                      <a:pt x="30" y="27"/>
                    </a:lnTo>
                    <a:lnTo>
                      <a:pt x="38" y="34"/>
                    </a:lnTo>
                    <a:lnTo>
                      <a:pt x="46" y="38"/>
                    </a:lnTo>
                    <a:lnTo>
                      <a:pt x="51" y="39"/>
                    </a:lnTo>
                    <a:lnTo>
                      <a:pt x="53" y="35"/>
                    </a:lnTo>
                    <a:lnTo>
                      <a:pt x="51" y="30"/>
                    </a:lnTo>
                    <a:lnTo>
                      <a:pt x="46" y="25"/>
                    </a:lnTo>
                    <a:lnTo>
                      <a:pt x="39" y="20"/>
                    </a:lnTo>
                    <a:lnTo>
                      <a:pt x="30" y="16"/>
                    </a:lnTo>
                    <a:lnTo>
                      <a:pt x="21" y="11"/>
                    </a:lnTo>
                    <a:lnTo>
                      <a:pt x="13" y="8"/>
                    </a:lnTo>
                    <a:lnTo>
                      <a:pt x="4" y="3"/>
                    </a:lnTo>
                    <a:lnTo>
                      <a:pt x="0" y="0"/>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8068" name="Freeform 180"/>
              <p:cNvSpPr>
                <a:spLocks/>
              </p:cNvSpPr>
              <p:nvPr/>
            </p:nvSpPr>
            <p:spPr bwMode="auto">
              <a:xfrm>
                <a:off x="131" y="568"/>
                <a:ext cx="26" cy="18"/>
              </a:xfrm>
              <a:custGeom>
                <a:avLst/>
                <a:gdLst>
                  <a:gd name="T0" fmla="*/ 0 w 52"/>
                  <a:gd name="T1" fmla="*/ 0 h 36"/>
                  <a:gd name="T2" fmla="*/ 5 w 52"/>
                  <a:gd name="T3" fmla="*/ 4 h 36"/>
                  <a:gd name="T4" fmla="*/ 13 w 52"/>
                  <a:gd name="T5" fmla="*/ 11 h 36"/>
                  <a:gd name="T6" fmla="*/ 22 w 52"/>
                  <a:gd name="T7" fmla="*/ 18 h 36"/>
                  <a:gd name="T8" fmla="*/ 32 w 52"/>
                  <a:gd name="T9" fmla="*/ 25 h 36"/>
                  <a:gd name="T10" fmla="*/ 40 w 52"/>
                  <a:gd name="T11" fmla="*/ 31 h 36"/>
                  <a:gd name="T12" fmla="*/ 46 w 52"/>
                  <a:gd name="T13" fmla="*/ 34 h 36"/>
                  <a:gd name="T14" fmla="*/ 51 w 52"/>
                  <a:gd name="T15" fmla="*/ 36 h 36"/>
                  <a:gd name="T16" fmla="*/ 52 w 52"/>
                  <a:gd name="T17" fmla="*/ 32 h 36"/>
                  <a:gd name="T18" fmla="*/ 50 w 52"/>
                  <a:gd name="T19" fmla="*/ 26 h 36"/>
                  <a:gd name="T20" fmla="*/ 44 w 52"/>
                  <a:gd name="T21" fmla="*/ 22 h 36"/>
                  <a:gd name="T22" fmla="*/ 36 w 52"/>
                  <a:gd name="T23" fmla="*/ 17 h 36"/>
                  <a:gd name="T24" fmla="*/ 28 w 52"/>
                  <a:gd name="T25" fmla="*/ 12 h 36"/>
                  <a:gd name="T26" fmla="*/ 19 w 52"/>
                  <a:gd name="T27" fmla="*/ 9 h 36"/>
                  <a:gd name="T28" fmla="*/ 11 w 52"/>
                  <a:gd name="T29" fmla="*/ 6 h 36"/>
                  <a:gd name="T30" fmla="*/ 4 w 52"/>
                  <a:gd name="T31" fmla="*/ 2 h 36"/>
                  <a:gd name="T32" fmla="*/ 0 w 52"/>
                  <a:gd name="T33" fmla="*/ 0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2" h="36">
                    <a:moveTo>
                      <a:pt x="0" y="0"/>
                    </a:moveTo>
                    <a:lnTo>
                      <a:pt x="5" y="4"/>
                    </a:lnTo>
                    <a:lnTo>
                      <a:pt x="13" y="11"/>
                    </a:lnTo>
                    <a:lnTo>
                      <a:pt x="22" y="18"/>
                    </a:lnTo>
                    <a:lnTo>
                      <a:pt x="32" y="25"/>
                    </a:lnTo>
                    <a:lnTo>
                      <a:pt x="40" y="31"/>
                    </a:lnTo>
                    <a:lnTo>
                      <a:pt x="46" y="34"/>
                    </a:lnTo>
                    <a:lnTo>
                      <a:pt x="51" y="36"/>
                    </a:lnTo>
                    <a:lnTo>
                      <a:pt x="52" y="32"/>
                    </a:lnTo>
                    <a:lnTo>
                      <a:pt x="50" y="26"/>
                    </a:lnTo>
                    <a:lnTo>
                      <a:pt x="44" y="22"/>
                    </a:lnTo>
                    <a:lnTo>
                      <a:pt x="36" y="17"/>
                    </a:lnTo>
                    <a:lnTo>
                      <a:pt x="28" y="12"/>
                    </a:lnTo>
                    <a:lnTo>
                      <a:pt x="19" y="9"/>
                    </a:lnTo>
                    <a:lnTo>
                      <a:pt x="11" y="6"/>
                    </a:lnTo>
                    <a:lnTo>
                      <a:pt x="4" y="2"/>
                    </a:lnTo>
                    <a:lnTo>
                      <a:pt x="0" y="0"/>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8069" name="Freeform 181"/>
              <p:cNvSpPr>
                <a:spLocks/>
              </p:cNvSpPr>
              <p:nvPr/>
            </p:nvSpPr>
            <p:spPr bwMode="auto">
              <a:xfrm>
                <a:off x="128" y="555"/>
                <a:ext cx="23" cy="9"/>
              </a:xfrm>
              <a:custGeom>
                <a:avLst/>
                <a:gdLst>
                  <a:gd name="T0" fmla="*/ 0 w 45"/>
                  <a:gd name="T1" fmla="*/ 0 h 19"/>
                  <a:gd name="T2" fmla="*/ 6 w 45"/>
                  <a:gd name="T3" fmla="*/ 5 h 19"/>
                  <a:gd name="T4" fmla="*/ 12 w 45"/>
                  <a:gd name="T5" fmla="*/ 8 h 19"/>
                  <a:gd name="T6" fmla="*/ 19 w 45"/>
                  <a:gd name="T7" fmla="*/ 13 h 19"/>
                  <a:gd name="T8" fmla="*/ 27 w 45"/>
                  <a:gd name="T9" fmla="*/ 16 h 19"/>
                  <a:gd name="T10" fmla="*/ 34 w 45"/>
                  <a:gd name="T11" fmla="*/ 19 h 19"/>
                  <a:gd name="T12" fmla="*/ 40 w 45"/>
                  <a:gd name="T13" fmla="*/ 19 h 19"/>
                  <a:gd name="T14" fmla="*/ 44 w 45"/>
                  <a:gd name="T15" fmla="*/ 18 h 19"/>
                  <a:gd name="T16" fmla="*/ 45 w 45"/>
                  <a:gd name="T17" fmla="*/ 14 h 19"/>
                  <a:gd name="T18" fmla="*/ 42 w 45"/>
                  <a:gd name="T19" fmla="*/ 9 h 19"/>
                  <a:gd name="T20" fmla="*/ 39 w 45"/>
                  <a:gd name="T21" fmla="*/ 6 h 19"/>
                  <a:gd name="T22" fmla="*/ 33 w 45"/>
                  <a:gd name="T23" fmla="*/ 5 h 19"/>
                  <a:gd name="T24" fmla="*/ 26 w 45"/>
                  <a:gd name="T25" fmla="*/ 4 h 19"/>
                  <a:gd name="T26" fmla="*/ 18 w 45"/>
                  <a:gd name="T27" fmla="*/ 4 h 19"/>
                  <a:gd name="T28" fmla="*/ 11 w 45"/>
                  <a:gd name="T29" fmla="*/ 3 h 19"/>
                  <a:gd name="T30" fmla="*/ 4 w 45"/>
                  <a:gd name="T31" fmla="*/ 1 h 19"/>
                  <a:gd name="T32" fmla="*/ 0 w 45"/>
                  <a:gd name="T33" fmla="*/ 0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5" h="19">
                    <a:moveTo>
                      <a:pt x="0" y="0"/>
                    </a:moveTo>
                    <a:lnTo>
                      <a:pt x="6" y="5"/>
                    </a:lnTo>
                    <a:lnTo>
                      <a:pt x="12" y="8"/>
                    </a:lnTo>
                    <a:lnTo>
                      <a:pt x="19" y="13"/>
                    </a:lnTo>
                    <a:lnTo>
                      <a:pt x="27" y="16"/>
                    </a:lnTo>
                    <a:lnTo>
                      <a:pt x="34" y="19"/>
                    </a:lnTo>
                    <a:lnTo>
                      <a:pt x="40" y="19"/>
                    </a:lnTo>
                    <a:lnTo>
                      <a:pt x="44" y="18"/>
                    </a:lnTo>
                    <a:lnTo>
                      <a:pt x="45" y="14"/>
                    </a:lnTo>
                    <a:lnTo>
                      <a:pt x="42" y="9"/>
                    </a:lnTo>
                    <a:lnTo>
                      <a:pt x="39" y="6"/>
                    </a:lnTo>
                    <a:lnTo>
                      <a:pt x="33" y="5"/>
                    </a:lnTo>
                    <a:lnTo>
                      <a:pt x="26" y="4"/>
                    </a:lnTo>
                    <a:lnTo>
                      <a:pt x="18" y="4"/>
                    </a:lnTo>
                    <a:lnTo>
                      <a:pt x="11" y="3"/>
                    </a:lnTo>
                    <a:lnTo>
                      <a:pt x="4" y="1"/>
                    </a:lnTo>
                    <a:lnTo>
                      <a:pt x="0" y="0"/>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8070" name="Freeform 182"/>
              <p:cNvSpPr>
                <a:spLocks/>
              </p:cNvSpPr>
              <p:nvPr/>
            </p:nvSpPr>
            <p:spPr bwMode="auto">
              <a:xfrm>
                <a:off x="126" y="545"/>
                <a:ext cx="20" cy="4"/>
              </a:xfrm>
              <a:custGeom>
                <a:avLst/>
                <a:gdLst>
                  <a:gd name="T0" fmla="*/ 0 w 39"/>
                  <a:gd name="T1" fmla="*/ 0 h 10"/>
                  <a:gd name="T2" fmla="*/ 5 w 39"/>
                  <a:gd name="T3" fmla="*/ 2 h 10"/>
                  <a:gd name="T4" fmla="*/ 9 w 39"/>
                  <a:gd name="T5" fmla="*/ 4 h 10"/>
                  <a:gd name="T6" fmla="*/ 16 w 39"/>
                  <a:gd name="T7" fmla="*/ 6 h 10"/>
                  <a:gd name="T8" fmla="*/ 23 w 39"/>
                  <a:gd name="T9" fmla="*/ 9 h 10"/>
                  <a:gd name="T10" fmla="*/ 30 w 39"/>
                  <a:gd name="T11" fmla="*/ 10 h 10"/>
                  <a:gd name="T12" fmla="*/ 35 w 39"/>
                  <a:gd name="T13" fmla="*/ 10 h 10"/>
                  <a:gd name="T14" fmla="*/ 38 w 39"/>
                  <a:gd name="T15" fmla="*/ 9 h 10"/>
                  <a:gd name="T16" fmla="*/ 39 w 39"/>
                  <a:gd name="T17" fmla="*/ 5 h 10"/>
                  <a:gd name="T18" fmla="*/ 37 w 39"/>
                  <a:gd name="T19" fmla="*/ 2 h 10"/>
                  <a:gd name="T20" fmla="*/ 34 w 39"/>
                  <a:gd name="T21" fmla="*/ 0 h 10"/>
                  <a:gd name="T22" fmla="*/ 29 w 39"/>
                  <a:gd name="T23" fmla="*/ 0 h 10"/>
                  <a:gd name="T24" fmla="*/ 23 w 39"/>
                  <a:gd name="T25" fmla="*/ 0 h 10"/>
                  <a:gd name="T26" fmla="*/ 17 w 39"/>
                  <a:gd name="T27" fmla="*/ 2 h 10"/>
                  <a:gd name="T28" fmla="*/ 11 w 39"/>
                  <a:gd name="T29" fmla="*/ 2 h 10"/>
                  <a:gd name="T30" fmla="*/ 5 w 39"/>
                  <a:gd name="T31" fmla="*/ 2 h 10"/>
                  <a:gd name="T32" fmla="*/ 0 w 39"/>
                  <a:gd name="T33" fmla="*/ 0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9" h="10">
                    <a:moveTo>
                      <a:pt x="0" y="0"/>
                    </a:moveTo>
                    <a:lnTo>
                      <a:pt x="5" y="2"/>
                    </a:lnTo>
                    <a:lnTo>
                      <a:pt x="9" y="4"/>
                    </a:lnTo>
                    <a:lnTo>
                      <a:pt x="16" y="6"/>
                    </a:lnTo>
                    <a:lnTo>
                      <a:pt x="23" y="9"/>
                    </a:lnTo>
                    <a:lnTo>
                      <a:pt x="30" y="10"/>
                    </a:lnTo>
                    <a:lnTo>
                      <a:pt x="35" y="10"/>
                    </a:lnTo>
                    <a:lnTo>
                      <a:pt x="38" y="9"/>
                    </a:lnTo>
                    <a:lnTo>
                      <a:pt x="39" y="5"/>
                    </a:lnTo>
                    <a:lnTo>
                      <a:pt x="37" y="2"/>
                    </a:lnTo>
                    <a:lnTo>
                      <a:pt x="34" y="0"/>
                    </a:lnTo>
                    <a:lnTo>
                      <a:pt x="29" y="0"/>
                    </a:lnTo>
                    <a:lnTo>
                      <a:pt x="23" y="0"/>
                    </a:lnTo>
                    <a:lnTo>
                      <a:pt x="17" y="2"/>
                    </a:lnTo>
                    <a:lnTo>
                      <a:pt x="11" y="2"/>
                    </a:lnTo>
                    <a:lnTo>
                      <a:pt x="5" y="2"/>
                    </a:lnTo>
                    <a:lnTo>
                      <a:pt x="0" y="0"/>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8071" name="Freeform 183"/>
              <p:cNvSpPr>
                <a:spLocks/>
              </p:cNvSpPr>
              <p:nvPr/>
            </p:nvSpPr>
            <p:spPr bwMode="auto">
              <a:xfrm>
                <a:off x="123" y="532"/>
                <a:ext cx="19" cy="6"/>
              </a:xfrm>
              <a:custGeom>
                <a:avLst/>
                <a:gdLst>
                  <a:gd name="T0" fmla="*/ 0 w 39"/>
                  <a:gd name="T1" fmla="*/ 6 h 12"/>
                  <a:gd name="T2" fmla="*/ 4 w 39"/>
                  <a:gd name="T3" fmla="*/ 8 h 12"/>
                  <a:gd name="T4" fmla="*/ 10 w 39"/>
                  <a:gd name="T5" fmla="*/ 9 h 12"/>
                  <a:gd name="T6" fmla="*/ 15 w 39"/>
                  <a:gd name="T7" fmla="*/ 11 h 12"/>
                  <a:gd name="T8" fmla="*/ 22 w 39"/>
                  <a:gd name="T9" fmla="*/ 12 h 12"/>
                  <a:gd name="T10" fmla="*/ 28 w 39"/>
                  <a:gd name="T11" fmla="*/ 11 h 12"/>
                  <a:gd name="T12" fmla="*/ 34 w 39"/>
                  <a:gd name="T13" fmla="*/ 9 h 12"/>
                  <a:gd name="T14" fmla="*/ 37 w 39"/>
                  <a:gd name="T15" fmla="*/ 7 h 12"/>
                  <a:gd name="T16" fmla="*/ 39 w 39"/>
                  <a:gd name="T17" fmla="*/ 4 h 12"/>
                  <a:gd name="T18" fmla="*/ 38 w 39"/>
                  <a:gd name="T19" fmla="*/ 1 h 12"/>
                  <a:gd name="T20" fmla="*/ 36 w 39"/>
                  <a:gd name="T21" fmla="*/ 0 h 12"/>
                  <a:gd name="T22" fmla="*/ 31 w 39"/>
                  <a:gd name="T23" fmla="*/ 0 h 12"/>
                  <a:gd name="T24" fmla="*/ 26 w 39"/>
                  <a:gd name="T25" fmla="*/ 1 h 12"/>
                  <a:gd name="T26" fmla="*/ 19 w 39"/>
                  <a:gd name="T27" fmla="*/ 2 h 12"/>
                  <a:gd name="T28" fmla="*/ 13 w 39"/>
                  <a:gd name="T29" fmla="*/ 5 h 12"/>
                  <a:gd name="T30" fmla="*/ 6 w 39"/>
                  <a:gd name="T31" fmla="*/ 6 h 12"/>
                  <a:gd name="T32" fmla="*/ 0 w 39"/>
                  <a:gd name="T33" fmla="*/ 6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9" h="12">
                    <a:moveTo>
                      <a:pt x="0" y="6"/>
                    </a:moveTo>
                    <a:lnTo>
                      <a:pt x="4" y="8"/>
                    </a:lnTo>
                    <a:lnTo>
                      <a:pt x="10" y="9"/>
                    </a:lnTo>
                    <a:lnTo>
                      <a:pt x="15" y="11"/>
                    </a:lnTo>
                    <a:lnTo>
                      <a:pt x="22" y="12"/>
                    </a:lnTo>
                    <a:lnTo>
                      <a:pt x="28" y="11"/>
                    </a:lnTo>
                    <a:lnTo>
                      <a:pt x="34" y="9"/>
                    </a:lnTo>
                    <a:lnTo>
                      <a:pt x="37" y="7"/>
                    </a:lnTo>
                    <a:lnTo>
                      <a:pt x="39" y="4"/>
                    </a:lnTo>
                    <a:lnTo>
                      <a:pt x="38" y="1"/>
                    </a:lnTo>
                    <a:lnTo>
                      <a:pt x="36" y="0"/>
                    </a:lnTo>
                    <a:lnTo>
                      <a:pt x="31" y="0"/>
                    </a:lnTo>
                    <a:lnTo>
                      <a:pt x="26" y="1"/>
                    </a:lnTo>
                    <a:lnTo>
                      <a:pt x="19" y="2"/>
                    </a:lnTo>
                    <a:lnTo>
                      <a:pt x="13" y="5"/>
                    </a:lnTo>
                    <a:lnTo>
                      <a:pt x="6" y="6"/>
                    </a:lnTo>
                    <a:lnTo>
                      <a:pt x="0" y="6"/>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8072" name="Freeform 184"/>
              <p:cNvSpPr>
                <a:spLocks/>
              </p:cNvSpPr>
              <p:nvPr/>
            </p:nvSpPr>
            <p:spPr bwMode="auto">
              <a:xfrm>
                <a:off x="113" y="515"/>
                <a:ext cx="21" cy="6"/>
              </a:xfrm>
              <a:custGeom>
                <a:avLst/>
                <a:gdLst>
                  <a:gd name="T0" fmla="*/ 0 w 42"/>
                  <a:gd name="T1" fmla="*/ 2 h 11"/>
                  <a:gd name="T2" fmla="*/ 3 w 42"/>
                  <a:gd name="T3" fmla="*/ 3 h 11"/>
                  <a:gd name="T4" fmla="*/ 9 w 42"/>
                  <a:gd name="T5" fmla="*/ 5 h 11"/>
                  <a:gd name="T6" fmla="*/ 15 w 42"/>
                  <a:gd name="T7" fmla="*/ 8 h 11"/>
                  <a:gd name="T8" fmla="*/ 22 w 42"/>
                  <a:gd name="T9" fmla="*/ 10 h 11"/>
                  <a:gd name="T10" fmla="*/ 27 w 42"/>
                  <a:gd name="T11" fmla="*/ 11 h 11"/>
                  <a:gd name="T12" fmla="*/ 33 w 42"/>
                  <a:gd name="T13" fmla="*/ 11 h 11"/>
                  <a:gd name="T14" fmla="*/ 39 w 42"/>
                  <a:gd name="T15" fmla="*/ 10 h 11"/>
                  <a:gd name="T16" fmla="*/ 42 w 42"/>
                  <a:gd name="T17" fmla="*/ 8 h 11"/>
                  <a:gd name="T18" fmla="*/ 42 w 42"/>
                  <a:gd name="T19" fmla="*/ 4 h 11"/>
                  <a:gd name="T20" fmla="*/ 40 w 42"/>
                  <a:gd name="T21" fmla="*/ 2 h 11"/>
                  <a:gd name="T22" fmla="*/ 34 w 42"/>
                  <a:gd name="T23" fmla="*/ 1 h 11"/>
                  <a:gd name="T24" fmla="*/ 26 w 42"/>
                  <a:gd name="T25" fmla="*/ 0 h 11"/>
                  <a:gd name="T26" fmla="*/ 18 w 42"/>
                  <a:gd name="T27" fmla="*/ 1 h 11"/>
                  <a:gd name="T28" fmla="*/ 10 w 42"/>
                  <a:gd name="T29" fmla="*/ 1 h 11"/>
                  <a:gd name="T30" fmla="*/ 4 w 42"/>
                  <a:gd name="T31" fmla="*/ 2 h 11"/>
                  <a:gd name="T32" fmla="*/ 0 w 42"/>
                  <a:gd name="T33" fmla="*/ 2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2" h="11">
                    <a:moveTo>
                      <a:pt x="0" y="2"/>
                    </a:moveTo>
                    <a:lnTo>
                      <a:pt x="3" y="3"/>
                    </a:lnTo>
                    <a:lnTo>
                      <a:pt x="9" y="5"/>
                    </a:lnTo>
                    <a:lnTo>
                      <a:pt x="15" y="8"/>
                    </a:lnTo>
                    <a:lnTo>
                      <a:pt x="22" y="10"/>
                    </a:lnTo>
                    <a:lnTo>
                      <a:pt x="27" y="11"/>
                    </a:lnTo>
                    <a:lnTo>
                      <a:pt x="33" y="11"/>
                    </a:lnTo>
                    <a:lnTo>
                      <a:pt x="39" y="10"/>
                    </a:lnTo>
                    <a:lnTo>
                      <a:pt x="42" y="8"/>
                    </a:lnTo>
                    <a:lnTo>
                      <a:pt x="42" y="4"/>
                    </a:lnTo>
                    <a:lnTo>
                      <a:pt x="40" y="2"/>
                    </a:lnTo>
                    <a:lnTo>
                      <a:pt x="34" y="1"/>
                    </a:lnTo>
                    <a:lnTo>
                      <a:pt x="26" y="0"/>
                    </a:lnTo>
                    <a:lnTo>
                      <a:pt x="18" y="1"/>
                    </a:lnTo>
                    <a:lnTo>
                      <a:pt x="10" y="1"/>
                    </a:lnTo>
                    <a:lnTo>
                      <a:pt x="4" y="2"/>
                    </a:lnTo>
                    <a:lnTo>
                      <a:pt x="0" y="2"/>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8073" name="Freeform 185"/>
              <p:cNvSpPr>
                <a:spLocks/>
              </p:cNvSpPr>
              <p:nvPr/>
            </p:nvSpPr>
            <p:spPr bwMode="auto">
              <a:xfrm>
                <a:off x="135" y="631"/>
                <a:ext cx="20" cy="33"/>
              </a:xfrm>
              <a:custGeom>
                <a:avLst/>
                <a:gdLst>
                  <a:gd name="T0" fmla="*/ 41 w 41"/>
                  <a:gd name="T1" fmla="*/ 64 h 66"/>
                  <a:gd name="T2" fmla="*/ 40 w 41"/>
                  <a:gd name="T3" fmla="*/ 60 h 66"/>
                  <a:gd name="T4" fmla="*/ 35 w 41"/>
                  <a:gd name="T5" fmla="*/ 55 h 66"/>
                  <a:gd name="T6" fmla="*/ 29 w 41"/>
                  <a:gd name="T7" fmla="*/ 47 h 66"/>
                  <a:gd name="T8" fmla="*/ 22 w 41"/>
                  <a:gd name="T9" fmla="*/ 37 h 66"/>
                  <a:gd name="T10" fmla="*/ 14 w 41"/>
                  <a:gd name="T11" fmla="*/ 28 h 66"/>
                  <a:gd name="T12" fmla="*/ 7 w 41"/>
                  <a:gd name="T13" fmla="*/ 18 h 66"/>
                  <a:gd name="T14" fmla="*/ 3 w 41"/>
                  <a:gd name="T15" fmla="*/ 9 h 66"/>
                  <a:gd name="T16" fmla="*/ 0 w 41"/>
                  <a:gd name="T17" fmla="*/ 0 h 66"/>
                  <a:gd name="T18" fmla="*/ 3 w 41"/>
                  <a:gd name="T19" fmla="*/ 11 h 66"/>
                  <a:gd name="T20" fmla="*/ 7 w 41"/>
                  <a:gd name="T21" fmla="*/ 22 h 66"/>
                  <a:gd name="T22" fmla="*/ 14 w 41"/>
                  <a:gd name="T23" fmla="*/ 35 h 66"/>
                  <a:gd name="T24" fmla="*/ 20 w 41"/>
                  <a:gd name="T25" fmla="*/ 47 h 66"/>
                  <a:gd name="T26" fmla="*/ 27 w 41"/>
                  <a:gd name="T27" fmla="*/ 56 h 66"/>
                  <a:gd name="T28" fmla="*/ 33 w 41"/>
                  <a:gd name="T29" fmla="*/ 63 h 66"/>
                  <a:gd name="T30" fmla="*/ 37 w 41"/>
                  <a:gd name="T31" fmla="*/ 66 h 66"/>
                  <a:gd name="T32" fmla="*/ 41 w 41"/>
                  <a:gd name="T33" fmla="*/ 64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1" h="66">
                    <a:moveTo>
                      <a:pt x="41" y="64"/>
                    </a:moveTo>
                    <a:lnTo>
                      <a:pt x="40" y="60"/>
                    </a:lnTo>
                    <a:lnTo>
                      <a:pt x="35" y="55"/>
                    </a:lnTo>
                    <a:lnTo>
                      <a:pt x="29" y="47"/>
                    </a:lnTo>
                    <a:lnTo>
                      <a:pt x="22" y="37"/>
                    </a:lnTo>
                    <a:lnTo>
                      <a:pt x="14" y="28"/>
                    </a:lnTo>
                    <a:lnTo>
                      <a:pt x="7" y="18"/>
                    </a:lnTo>
                    <a:lnTo>
                      <a:pt x="3" y="9"/>
                    </a:lnTo>
                    <a:lnTo>
                      <a:pt x="0" y="0"/>
                    </a:lnTo>
                    <a:lnTo>
                      <a:pt x="3" y="11"/>
                    </a:lnTo>
                    <a:lnTo>
                      <a:pt x="7" y="22"/>
                    </a:lnTo>
                    <a:lnTo>
                      <a:pt x="14" y="35"/>
                    </a:lnTo>
                    <a:lnTo>
                      <a:pt x="20" y="47"/>
                    </a:lnTo>
                    <a:lnTo>
                      <a:pt x="27" y="56"/>
                    </a:lnTo>
                    <a:lnTo>
                      <a:pt x="33" y="63"/>
                    </a:lnTo>
                    <a:lnTo>
                      <a:pt x="37" y="66"/>
                    </a:lnTo>
                    <a:lnTo>
                      <a:pt x="41" y="64"/>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8074" name="Freeform 186"/>
              <p:cNvSpPr>
                <a:spLocks/>
              </p:cNvSpPr>
              <p:nvPr/>
            </p:nvSpPr>
            <p:spPr bwMode="auto">
              <a:xfrm>
                <a:off x="133" y="645"/>
                <a:ext cx="13" cy="24"/>
              </a:xfrm>
              <a:custGeom>
                <a:avLst/>
                <a:gdLst>
                  <a:gd name="T0" fmla="*/ 0 w 25"/>
                  <a:gd name="T1" fmla="*/ 0 h 47"/>
                  <a:gd name="T2" fmla="*/ 6 w 25"/>
                  <a:gd name="T3" fmla="*/ 15 h 47"/>
                  <a:gd name="T4" fmla="*/ 14 w 25"/>
                  <a:gd name="T5" fmla="*/ 31 h 47"/>
                  <a:gd name="T6" fmla="*/ 21 w 25"/>
                  <a:gd name="T7" fmla="*/ 45 h 47"/>
                  <a:gd name="T8" fmla="*/ 25 w 25"/>
                  <a:gd name="T9" fmla="*/ 47 h 47"/>
                  <a:gd name="T10" fmla="*/ 23 w 25"/>
                  <a:gd name="T11" fmla="*/ 38 h 47"/>
                  <a:gd name="T12" fmla="*/ 16 w 25"/>
                  <a:gd name="T13" fmla="*/ 24 h 47"/>
                  <a:gd name="T14" fmla="*/ 7 w 25"/>
                  <a:gd name="T15" fmla="*/ 10 h 47"/>
                  <a:gd name="T16" fmla="*/ 0 w 25"/>
                  <a:gd name="T17" fmla="*/ 0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5" h="47">
                    <a:moveTo>
                      <a:pt x="0" y="0"/>
                    </a:moveTo>
                    <a:lnTo>
                      <a:pt x="6" y="15"/>
                    </a:lnTo>
                    <a:lnTo>
                      <a:pt x="14" y="31"/>
                    </a:lnTo>
                    <a:lnTo>
                      <a:pt x="21" y="45"/>
                    </a:lnTo>
                    <a:lnTo>
                      <a:pt x="25" y="47"/>
                    </a:lnTo>
                    <a:lnTo>
                      <a:pt x="23" y="38"/>
                    </a:lnTo>
                    <a:lnTo>
                      <a:pt x="16" y="24"/>
                    </a:lnTo>
                    <a:lnTo>
                      <a:pt x="7" y="10"/>
                    </a:lnTo>
                    <a:lnTo>
                      <a:pt x="0" y="0"/>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8075" name="Freeform 187"/>
              <p:cNvSpPr>
                <a:spLocks/>
              </p:cNvSpPr>
              <p:nvPr/>
            </p:nvSpPr>
            <p:spPr bwMode="auto">
              <a:xfrm>
                <a:off x="40" y="456"/>
                <a:ext cx="34" cy="126"/>
              </a:xfrm>
              <a:custGeom>
                <a:avLst/>
                <a:gdLst>
                  <a:gd name="T0" fmla="*/ 60 w 70"/>
                  <a:gd name="T1" fmla="*/ 0 h 251"/>
                  <a:gd name="T2" fmla="*/ 63 w 70"/>
                  <a:gd name="T3" fmla="*/ 0 h 251"/>
                  <a:gd name="T4" fmla="*/ 65 w 70"/>
                  <a:gd name="T5" fmla="*/ 0 h 251"/>
                  <a:gd name="T6" fmla="*/ 67 w 70"/>
                  <a:gd name="T7" fmla="*/ 1 h 251"/>
                  <a:gd name="T8" fmla="*/ 70 w 70"/>
                  <a:gd name="T9" fmla="*/ 1 h 251"/>
                  <a:gd name="T10" fmla="*/ 43 w 70"/>
                  <a:gd name="T11" fmla="*/ 32 h 251"/>
                  <a:gd name="T12" fmla="*/ 26 w 70"/>
                  <a:gd name="T13" fmla="*/ 66 h 251"/>
                  <a:gd name="T14" fmla="*/ 14 w 70"/>
                  <a:gd name="T15" fmla="*/ 100 h 251"/>
                  <a:gd name="T16" fmla="*/ 10 w 70"/>
                  <a:gd name="T17" fmla="*/ 135 h 251"/>
                  <a:gd name="T18" fmla="*/ 9 w 70"/>
                  <a:gd name="T19" fmla="*/ 168 h 251"/>
                  <a:gd name="T20" fmla="*/ 11 w 70"/>
                  <a:gd name="T21" fmla="*/ 199 h 251"/>
                  <a:gd name="T22" fmla="*/ 15 w 70"/>
                  <a:gd name="T23" fmla="*/ 227 h 251"/>
                  <a:gd name="T24" fmla="*/ 19 w 70"/>
                  <a:gd name="T25" fmla="*/ 251 h 251"/>
                  <a:gd name="T26" fmla="*/ 10 w 70"/>
                  <a:gd name="T27" fmla="*/ 232 h 251"/>
                  <a:gd name="T28" fmla="*/ 3 w 70"/>
                  <a:gd name="T29" fmla="*/ 203 h 251"/>
                  <a:gd name="T30" fmla="*/ 0 w 70"/>
                  <a:gd name="T31" fmla="*/ 167 h 251"/>
                  <a:gd name="T32" fmla="*/ 3 w 70"/>
                  <a:gd name="T33" fmla="*/ 128 h 251"/>
                  <a:gd name="T34" fmla="*/ 10 w 70"/>
                  <a:gd name="T35" fmla="*/ 89 h 251"/>
                  <a:gd name="T36" fmla="*/ 21 w 70"/>
                  <a:gd name="T37" fmla="*/ 52 h 251"/>
                  <a:gd name="T38" fmla="*/ 37 w 70"/>
                  <a:gd name="T39" fmla="*/ 22 h 251"/>
                  <a:gd name="T40" fmla="*/ 60 w 70"/>
                  <a:gd name="T41" fmla="*/ 0 h 2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70" h="251">
                    <a:moveTo>
                      <a:pt x="60" y="0"/>
                    </a:moveTo>
                    <a:lnTo>
                      <a:pt x="63" y="0"/>
                    </a:lnTo>
                    <a:lnTo>
                      <a:pt x="65" y="0"/>
                    </a:lnTo>
                    <a:lnTo>
                      <a:pt x="67" y="1"/>
                    </a:lnTo>
                    <a:lnTo>
                      <a:pt x="70" y="1"/>
                    </a:lnTo>
                    <a:lnTo>
                      <a:pt x="43" y="32"/>
                    </a:lnTo>
                    <a:lnTo>
                      <a:pt x="26" y="66"/>
                    </a:lnTo>
                    <a:lnTo>
                      <a:pt x="14" y="100"/>
                    </a:lnTo>
                    <a:lnTo>
                      <a:pt x="10" y="135"/>
                    </a:lnTo>
                    <a:lnTo>
                      <a:pt x="9" y="168"/>
                    </a:lnTo>
                    <a:lnTo>
                      <a:pt x="11" y="199"/>
                    </a:lnTo>
                    <a:lnTo>
                      <a:pt x="15" y="227"/>
                    </a:lnTo>
                    <a:lnTo>
                      <a:pt x="19" y="251"/>
                    </a:lnTo>
                    <a:lnTo>
                      <a:pt x="10" y="232"/>
                    </a:lnTo>
                    <a:lnTo>
                      <a:pt x="3" y="203"/>
                    </a:lnTo>
                    <a:lnTo>
                      <a:pt x="0" y="167"/>
                    </a:lnTo>
                    <a:lnTo>
                      <a:pt x="3" y="128"/>
                    </a:lnTo>
                    <a:lnTo>
                      <a:pt x="10" y="89"/>
                    </a:lnTo>
                    <a:lnTo>
                      <a:pt x="21" y="52"/>
                    </a:lnTo>
                    <a:lnTo>
                      <a:pt x="37" y="22"/>
                    </a:lnTo>
                    <a:lnTo>
                      <a:pt x="60" y="0"/>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8076" name="Freeform 188"/>
              <p:cNvSpPr>
                <a:spLocks/>
              </p:cNvSpPr>
              <p:nvPr/>
            </p:nvSpPr>
            <p:spPr bwMode="auto">
              <a:xfrm>
                <a:off x="44" y="561"/>
                <a:ext cx="25" cy="17"/>
              </a:xfrm>
              <a:custGeom>
                <a:avLst/>
                <a:gdLst>
                  <a:gd name="T0" fmla="*/ 0 w 49"/>
                  <a:gd name="T1" fmla="*/ 0 h 33"/>
                  <a:gd name="T2" fmla="*/ 4 w 49"/>
                  <a:gd name="T3" fmla="*/ 7 h 33"/>
                  <a:gd name="T4" fmla="*/ 11 w 49"/>
                  <a:gd name="T5" fmla="*/ 14 h 33"/>
                  <a:gd name="T6" fmla="*/ 18 w 49"/>
                  <a:gd name="T7" fmla="*/ 20 h 33"/>
                  <a:gd name="T8" fmla="*/ 26 w 49"/>
                  <a:gd name="T9" fmla="*/ 25 h 33"/>
                  <a:gd name="T10" fmla="*/ 34 w 49"/>
                  <a:gd name="T11" fmla="*/ 30 h 33"/>
                  <a:gd name="T12" fmla="*/ 41 w 49"/>
                  <a:gd name="T13" fmla="*/ 32 h 33"/>
                  <a:gd name="T14" fmla="*/ 47 w 49"/>
                  <a:gd name="T15" fmla="*/ 33 h 33"/>
                  <a:gd name="T16" fmla="*/ 49 w 49"/>
                  <a:gd name="T17" fmla="*/ 32 h 33"/>
                  <a:gd name="T18" fmla="*/ 49 w 49"/>
                  <a:gd name="T19" fmla="*/ 30 h 33"/>
                  <a:gd name="T20" fmla="*/ 44 w 49"/>
                  <a:gd name="T21" fmla="*/ 26 h 33"/>
                  <a:gd name="T22" fmla="*/ 39 w 49"/>
                  <a:gd name="T23" fmla="*/ 23 h 33"/>
                  <a:gd name="T24" fmla="*/ 32 w 49"/>
                  <a:gd name="T25" fmla="*/ 20 h 33"/>
                  <a:gd name="T26" fmla="*/ 23 w 49"/>
                  <a:gd name="T27" fmla="*/ 15 h 33"/>
                  <a:gd name="T28" fmla="*/ 14 w 49"/>
                  <a:gd name="T29" fmla="*/ 10 h 33"/>
                  <a:gd name="T30" fmla="*/ 6 w 49"/>
                  <a:gd name="T31" fmla="*/ 6 h 33"/>
                  <a:gd name="T32" fmla="*/ 0 w 49"/>
                  <a:gd name="T33" fmla="*/ 0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9" h="33">
                    <a:moveTo>
                      <a:pt x="0" y="0"/>
                    </a:moveTo>
                    <a:lnTo>
                      <a:pt x="4" y="7"/>
                    </a:lnTo>
                    <a:lnTo>
                      <a:pt x="11" y="14"/>
                    </a:lnTo>
                    <a:lnTo>
                      <a:pt x="18" y="20"/>
                    </a:lnTo>
                    <a:lnTo>
                      <a:pt x="26" y="25"/>
                    </a:lnTo>
                    <a:lnTo>
                      <a:pt x="34" y="30"/>
                    </a:lnTo>
                    <a:lnTo>
                      <a:pt x="41" y="32"/>
                    </a:lnTo>
                    <a:lnTo>
                      <a:pt x="47" y="33"/>
                    </a:lnTo>
                    <a:lnTo>
                      <a:pt x="49" y="32"/>
                    </a:lnTo>
                    <a:lnTo>
                      <a:pt x="49" y="30"/>
                    </a:lnTo>
                    <a:lnTo>
                      <a:pt x="44" y="26"/>
                    </a:lnTo>
                    <a:lnTo>
                      <a:pt x="39" y="23"/>
                    </a:lnTo>
                    <a:lnTo>
                      <a:pt x="32" y="20"/>
                    </a:lnTo>
                    <a:lnTo>
                      <a:pt x="23" y="15"/>
                    </a:lnTo>
                    <a:lnTo>
                      <a:pt x="14" y="10"/>
                    </a:lnTo>
                    <a:lnTo>
                      <a:pt x="6" y="6"/>
                    </a:lnTo>
                    <a:lnTo>
                      <a:pt x="0" y="0"/>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8077" name="Freeform 189"/>
              <p:cNvSpPr>
                <a:spLocks/>
              </p:cNvSpPr>
              <p:nvPr/>
            </p:nvSpPr>
            <p:spPr bwMode="auto">
              <a:xfrm>
                <a:off x="43" y="549"/>
                <a:ext cx="29" cy="25"/>
              </a:xfrm>
              <a:custGeom>
                <a:avLst/>
                <a:gdLst>
                  <a:gd name="T0" fmla="*/ 59 w 59"/>
                  <a:gd name="T1" fmla="*/ 49 h 49"/>
                  <a:gd name="T2" fmla="*/ 56 w 59"/>
                  <a:gd name="T3" fmla="*/ 49 h 49"/>
                  <a:gd name="T4" fmla="*/ 50 w 59"/>
                  <a:gd name="T5" fmla="*/ 47 h 49"/>
                  <a:gd name="T6" fmla="*/ 42 w 59"/>
                  <a:gd name="T7" fmla="*/ 42 h 49"/>
                  <a:gd name="T8" fmla="*/ 31 w 59"/>
                  <a:gd name="T9" fmla="*/ 37 h 49"/>
                  <a:gd name="T10" fmla="*/ 21 w 59"/>
                  <a:gd name="T11" fmla="*/ 29 h 49"/>
                  <a:gd name="T12" fmla="*/ 12 w 59"/>
                  <a:gd name="T13" fmla="*/ 19 h 49"/>
                  <a:gd name="T14" fmla="*/ 5 w 59"/>
                  <a:gd name="T15" fmla="*/ 10 h 49"/>
                  <a:gd name="T16" fmla="*/ 0 w 59"/>
                  <a:gd name="T17" fmla="*/ 0 h 49"/>
                  <a:gd name="T18" fmla="*/ 6 w 59"/>
                  <a:gd name="T19" fmla="*/ 5 h 49"/>
                  <a:gd name="T20" fmla="*/ 15 w 59"/>
                  <a:gd name="T21" fmla="*/ 12 h 49"/>
                  <a:gd name="T22" fmla="*/ 26 w 59"/>
                  <a:gd name="T23" fmla="*/ 20 h 49"/>
                  <a:gd name="T24" fmla="*/ 36 w 59"/>
                  <a:gd name="T25" fmla="*/ 27 h 49"/>
                  <a:gd name="T26" fmla="*/ 45 w 59"/>
                  <a:gd name="T27" fmla="*/ 34 h 49"/>
                  <a:gd name="T28" fmla="*/ 53 w 59"/>
                  <a:gd name="T29" fmla="*/ 41 h 49"/>
                  <a:gd name="T30" fmla="*/ 58 w 59"/>
                  <a:gd name="T31" fmla="*/ 46 h 49"/>
                  <a:gd name="T32" fmla="*/ 59 w 59"/>
                  <a:gd name="T33" fmla="*/ 49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9" h="49">
                    <a:moveTo>
                      <a:pt x="59" y="49"/>
                    </a:moveTo>
                    <a:lnTo>
                      <a:pt x="56" y="49"/>
                    </a:lnTo>
                    <a:lnTo>
                      <a:pt x="50" y="47"/>
                    </a:lnTo>
                    <a:lnTo>
                      <a:pt x="42" y="42"/>
                    </a:lnTo>
                    <a:lnTo>
                      <a:pt x="31" y="37"/>
                    </a:lnTo>
                    <a:lnTo>
                      <a:pt x="21" y="29"/>
                    </a:lnTo>
                    <a:lnTo>
                      <a:pt x="12" y="19"/>
                    </a:lnTo>
                    <a:lnTo>
                      <a:pt x="5" y="10"/>
                    </a:lnTo>
                    <a:lnTo>
                      <a:pt x="0" y="0"/>
                    </a:lnTo>
                    <a:lnTo>
                      <a:pt x="6" y="5"/>
                    </a:lnTo>
                    <a:lnTo>
                      <a:pt x="15" y="12"/>
                    </a:lnTo>
                    <a:lnTo>
                      <a:pt x="26" y="20"/>
                    </a:lnTo>
                    <a:lnTo>
                      <a:pt x="36" y="27"/>
                    </a:lnTo>
                    <a:lnTo>
                      <a:pt x="45" y="34"/>
                    </a:lnTo>
                    <a:lnTo>
                      <a:pt x="53" y="41"/>
                    </a:lnTo>
                    <a:lnTo>
                      <a:pt x="58" y="46"/>
                    </a:lnTo>
                    <a:lnTo>
                      <a:pt x="59" y="49"/>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8078" name="Freeform 190"/>
              <p:cNvSpPr>
                <a:spLocks/>
              </p:cNvSpPr>
              <p:nvPr/>
            </p:nvSpPr>
            <p:spPr bwMode="auto">
              <a:xfrm>
                <a:off x="41" y="526"/>
                <a:ext cx="36" cy="32"/>
              </a:xfrm>
              <a:custGeom>
                <a:avLst/>
                <a:gdLst>
                  <a:gd name="T0" fmla="*/ 70 w 70"/>
                  <a:gd name="T1" fmla="*/ 64 h 65"/>
                  <a:gd name="T2" fmla="*/ 67 w 70"/>
                  <a:gd name="T3" fmla="*/ 65 h 65"/>
                  <a:gd name="T4" fmla="*/ 59 w 70"/>
                  <a:gd name="T5" fmla="*/ 62 h 65"/>
                  <a:gd name="T6" fmla="*/ 48 w 70"/>
                  <a:gd name="T7" fmla="*/ 55 h 65"/>
                  <a:gd name="T8" fmla="*/ 37 w 70"/>
                  <a:gd name="T9" fmla="*/ 45 h 65"/>
                  <a:gd name="T10" fmla="*/ 25 w 70"/>
                  <a:gd name="T11" fmla="*/ 34 h 65"/>
                  <a:gd name="T12" fmla="*/ 14 w 70"/>
                  <a:gd name="T13" fmla="*/ 22 h 65"/>
                  <a:gd name="T14" fmla="*/ 6 w 70"/>
                  <a:gd name="T15" fmla="*/ 11 h 65"/>
                  <a:gd name="T16" fmla="*/ 0 w 70"/>
                  <a:gd name="T17" fmla="*/ 0 h 65"/>
                  <a:gd name="T18" fmla="*/ 6 w 70"/>
                  <a:gd name="T19" fmla="*/ 5 h 65"/>
                  <a:gd name="T20" fmla="*/ 15 w 70"/>
                  <a:gd name="T21" fmla="*/ 13 h 65"/>
                  <a:gd name="T22" fmla="*/ 26 w 70"/>
                  <a:gd name="T23" fmla="*/ 22 h 65"/>
                  <a:gd name="T24" fmla="*/ 40 w 70"/>
                  <a:gd name="T25" fmla="*/ 33 h 65"/>
                  <a:gd name="T26" fmla="*/ 52 w 70"/>
                  <a:gd name="T27" fmla="*/ 43 h 65"/>
                  <a:gd name="T28" fmla="*/ 62 w 70"/>
                  <a:gd name="T29" fmla="*/ 52 h 65"/>
                  <a:gd name="T30" fmla="*/ 69 w 70"/>
                  <a:gd name="T31" fmla="*/ 59 h 65"/>
                  <a:gd name="T32" fmla="*/ 70 w 70"/>
                  <a:gd name="T33" fmla="*/ 64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70" h="65">
                    <a:moveTo>
                      <a:pt x="70" y="64"/>
                    </a:moveTo>
                    <a:lnTo>
                      <a:pt x="67" y="65"/>
                    </a:lnTo>
                    <a:lnTo>
                      <a:pt x="59" y="62"/>
                    </a:lnTo>
                    <a:lnTo>
                      <a:pt x="48" y="55"/>
                    </a:lnTo>
                    <a:lnTo>
                      <a:pt x="37" y="45"/>
                    </a:lnTo>
                    <a:lnTo>
                      <a:pt x="25" y="34"/>
                    </a:lnTo>
                    <a:lnTo>
                      <a:pt x="14" y="22"/>
                    </a:lnTo>
                    <a:lnTo>
                      <a:pt x="6" y="11"/>
                    </a:lnTo>
                    <a:lnTo>
                      <a:pt x="0" y="0"/>
                    </a:lnTo>
                    <a:lnTo>
                      <a:pt x="6" y="5"/>
                    </a:lnTo>
                    <a:lnTo>
                      <a:pt x="15" y="13"/>
                    </a:lnTo>
                    <a:lnTo>
                      <a:pt x="26" y="22"/>
                    </a:lnTo>
                    <a:lnTo>
                      <a:pt x="40" y="33"/>
                    </a:lnTo>
                    <a:lnTo>
                      <a:pt x="52" y="43"/>
                    </a:lnTo>
                    <a:lnTo>
                      <a:pt x="62" y="52"/>
                    </a:lnTo>
                    <a:lnTo>
                      <a:pt x="69" y="59"/>
                    </a:lnTo>
                    <a:lnTo>
                      <a:pt x="70" y="64"/>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8079" name="Freeform 191"/>
              <p:cNvSpPr>
                <a:spLocks/>
              </p:cNvSpPr>
              <p:nvPr/>
            </p:nvSpPr>
            <p:spPr bwMode="auto">
              <a:xfrm>
                <a:off x="44" y="503"/>
                <a:ext cx="38" cy="30"/>
              </a:xfrm>
              <a:custGeom>
                <a:avLst/>
                <a:gdLst>
                  <a:gd name="T0" fmla="*/ 76 w 76"/>
                  <a:gd name="T1" fmla="*/ 58 h 59"/>
                  <a:gd name="T2" fmla="*/ 71 w 76"/>
                  <a:gd name="T3" fmla="*/ 59 h 59"/>
                  <a:gd name="T4" fmla="*/ 62 w 76"/>
                  <a:gd name="T5" fmla="*/ 56 h 59"/>
                  <a:gd name="T6" fmla="*/ 50 w 76"/>
                  <a:gd name="T7" fmla="*/ 50 h 59"/>
                  <a:gd name="T8" fmla="*/ 38 w 76"/>
                  <a:gd name="T9" fmla="*/ 41 h 59"/>
                  <a:gd name="T10" fmla="*/ 25 w 76"/>
                  <a:gd name="T11" fmla="*/ 30 h 59"/>
                  <a:gd name="T12" fmla="*/ 13 w 76"/>
                  <a:gd name="T13" fmla="*/ 20 h 59"/>
                  <a:gd name="T14" fmla="*/ 4 w 76"/>
                  <a:gd name="T15" fmla="*/ 10 h 59"/>
                  <a:gd name="T16" fmla="*/ 0 w 76"/>
                  <a:gd name="T17" fmla="*/ 0 h 59"/>
                  <a:gd name="T18" fmla="*/ 5 w 76"/>
                  <a:gd name="T19" fmla="*/ 4 h 59"/>
                  <a:gd name="T20" fmla="*/ 16 w 76"/>
                  <a:gd name="T21" fmla="*/ 11 h 59"/>
                  <a:gd name="T22" fmla="*/ 28 w 76"/>
                  <a:gd name="T23" fmla="*/ 19 h 59"/>
                  <a:gd name="T24" fmla="*/ 42 w 76"/>
                  <a:gd name="T25" fmla="*/ 29 h 59"/>
                  <a:gd name="T26" fmla="*/ 55 w 76"/>
                  <a:gd name="T27" fmla="*/ 39 h 59"/>
                  <a:gd name="T28" fmla="*/ 66 w 76"/>
                  <a:gd name="T29" fmla="*/ 48 h 59"/>
                  <a:gd name="T30" fmla="*/ 73 w 76"/>
                  <a:gd name="T31" fmla="*/ 55 h 59"/>
                  <a:gd name="T32" fmla="*/ 76 w 76"/>
                  <a:gd name="T33" fmla="*/ 58 h 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76" h="59">
                    <a:moveTo>
                      <a:pt x="76" y="58"/>
                    </a:moveTo>
                    <a:lnTo>
                      <a:pt x="71" y="59"/>
                    </a:lnTo>
                    <a:lnTo>
                      <a:pt x="62" y="56"/>
                    </a:lnTo>
                    <a:lnTo>
                      <a:pt x="50" y="50"/>
                    </a:lnTo>
                    <a:lnTo>
                      <a:pt x="38" y="41"/>
                    </a:lnTo>
                    <a:lnTo>
                      <a:pt x="25" y="30"/>
                    </a:lnTo>
                    <a:lnTo>
                      <a:pt x="13" y="20"/>
                    </a:lnTo>
                    <a:lnTo>
                      <a:pt x="4" y="10"/>
                    </a:lnTo>
                    <a:lnTo>
                      <a:pt x="0" y="0"/>
                    </a:lnTo>
                    <a:lnTo>
                      <a:pt x="5" y="4"/>
                    </a:lnTo>
                    <a:lnTo>
                      <a:pt x="16" y="11"/>
                    </a:lnTo>
                    <a:lnTo>
                      <a:pt x="28" y="19"/>
                    </a:lnTo>
                    <a:lnTo>
                      <a:pt x="42" y="29"/>
                    </a:lnTo>
                    <a:lnTo>
                      <a:pt x="55" y="39"/>
                    </a:lnTo>
                    <a:lnTo>
                      <a:pt x="66" y="48"/>
                    </a:lnTo>
                    <a:lnTo>
                      <a:pt x="73" y="55"/>
                    </a:lnTo>
                    <a:lnTo>
                      <a:pt x="76" y="58"/>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8080" name="Freeform 192"/>
              <p:cNvSpPr>
                <a:spLocks/>
              </p:cNvSpPr>
              <p:nvPr/>
            </p:nvSpPr>
            <p:spPr bwMode="auto">
              <a:xfrm>
                <a:off x="49" y="494"/>
                <a:ext cx="34" cy="25"/>
              </a:xfrm>
              <a:custGeom>
                <a:avLst/>
                <a:gdLst>
                  <a:gd name="T0" fmla="*/ 69 w 69"/>
                  <a:gd name="T1" fmla="*/ 51 h 51"/>
                  <a:gd name="T2" fmla="*/ 66 w 69"/>
                  <a:gd name="T3" fmla="*/ 51 h 51"/>
                  <a:gd name="T4" fmla="*/ 57 w 69"/>
                  <a:gd name="T5" fmla="*/ 47 h 51"/>
                  <a:gd name="T6" fmla="*/ 47 w 69"/>
                  <a:gd name="T7" fmla="*/ 42 h 51"/>
                  <a:gd name="T8" fmla="*/ 34 w 69"/>
                  <a:gd name="T9" fmla="*/ 33 h 51"/>
                  <a:gd name="T10" fmla="*/ 22 w 69"/>
                  <a:gd name="T11" fmla="*/ 25 h 51"/>
                  <a:gd name="T12" fmla="*/ 11 w 69"/>
                  <a:gd name="T13" fmla="*/ 16 h 51"/>
                  <a:gd name="T14" fmla="*/ 3 w 69"/>
                  <a:gd name="T15" fmla="*/ 7 h 51"/>
                  <a:gd name="T16" fmla="*/ 0 w 69"/>
                  <a:gd name="T17" fmla="*/ 0 h 51"/>
                  <a:gd name="T18" fmla="*/ 7 w 69"/>
                  <a:gd name="T19" fmla="*/ 5 h 51"/>
                  <a:gd name="T20" fmla="*/ 16 w 69"/>
                  <a:gd name="T21" fmla="*/ 10 h 51"/>
                  <a:gd name="T22" fmla="*/ 29 w 69"/>
                  <a:gd name="T23" fmla="*/ 17 h 51"/>
                  <a:gd name="T24" fmla="*/ 41 w 69"/>
                  <a:gd name="T25" fmla="*/ 24 h 51"/>
                  <a:gd name="T26" fmla="*/ 53 w 69"/>
                  <a:gd name="T27" fmla="*/ 32 h 51"/>
                  <a:gd name="T28" fmla="*/ 62 w 69"/>
                  <a:gd name="T29" fmla="*/ 39 h 51"/>
                  <a:gd name="T30" fmla="*/ 68 w 69"/>
                  <a:gd name="T31" fmla="*/ 46 h 51"/>
                  <a:gd name="T32" fmla="*/ 69 w 69"/>
                  <a:gd name="T33" fmla="*/ 51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9" h="51">
                    <a:moveTo>
                      <a:pt x="69" y="51"/>
                    </a:moveTo>
                    <a:lnTo>
                      <a:pt x="66" y="51"/>
                    </a:lnTo>
                    <a:lnTo>
                      <a:pt x="57" y="47"/>
                    </a:lnTo>
                    <a:lnTo>
                      <a:pt x="47" y="42"/>
                    </a:lnTo>
                    <a:lnTo>
                      <a:pt x="34" y="33"/>
                    </a:lnTo>
                    <a:lnTo>
                      <a:pt x="22" y="25"/>
                    </a:lnTo>
                    <a:lnTo>
                      <a:pt x="11" y="16"/>
                    </a:lnTo>
                    <a:lnTo>
                      <a:pt x="3" y="7"/>
                    </a:lnTo>
                    <a:lnTo>
                      <a:pt x="0" y="0"/>
                    </a:lnTo>
                    <a:lnTo>
                      <a:pt x="7" y="5"/>
                    </a:lnTo>
                    <a:lnTo>
                      <a:pt x="16" y="10"/>
                    </a:lnTo>
                    <a:lnTo>
                      <a:pt x="29" y="17"/>
                    </a:lnTo>
                    <a:lnTo>
                      <a:pt x="41" y="24"/>
                    </a:lnTo>
                    <a:lnTo>
                      <a:pt x="53" y="32"/>
                    </a:lnTo>
                    <a:lnTo>
                      <a:pt x="62" y="39"/>
                    </a:lnTo>
                    <a:lnTo>
                      <a:pt x="68" y="46"/>
                    </a:lnTo>
                    <a:lnTo>
                      <a:pt x="69" y="51"/>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8081" name="Freeform 193"/>
              <p:cNvSpPr>
                <a:spLocks/>
              </p:cNvSpPr>
              <p:nvPr/>
            </p:nvSpPr>
            <p:spPr bwMode="auto">
              <a:xfrm>
                <a:off x="54" y="476"/>
                <a:ext cx="29" cy="21"/>
              </a:xfrm>
              <a:custGeom>
                <a:avLst/>
                <a:gdLst>
                  <a:gd name="T0" fmla="*/ 59 w 59"/>
                  <a:gd name="T1" fmla="*/ 42 h 43"/>
                  <a:gd name="T2" fmla="*/ 55 w 59"/>
                  <a:gd name="T3" fmla="*/ 43 h 43"/>
                  <a:gd name="T4" fmla="*/ 48 w 59"/>
                  <a:gd name="T5" fmla="*/ 42 h 43"/>
                  <a:gd name="T6" fmla="*/ 40 w 59"/>
                  <a:gd name="T7" fmla="*/ 38 h 43"/>
                  <a:gd name="T8" fmla="*/ 30 w 59"/>
                  <a:gd name="T9" fmla="*/ 33 h 43"/>
                  <a:gd name="T10" fmla="*/ 21 w 59"/>
                  <a:gd name="T11" fmla="*/ 27 h 43"/>
                  <a:gd name="T12" fmla="*/ 12 w 59"/>
                  <a:gd name="T13" fmla="*/ 19 h 43"/>
                  <a:gd name="T14" fmla="*/ 5 w 59"/>
                  <a:gd name="T15" fmla="*/ 10 h 43"/>
                  <a:gd name="T16" fmla="*/ 0 w 59"/>
                  <a:gd name="T17" fmla="*/ 0 h 43"/>
                  <a:gd name="T18" fmla="*/ 6 w 59"/>
                  <a:gd name="T19" fmla="*/ 5 h 43"/>
                  <a:gd name="T20" fmla="*/ 15 w 59"/>
                  <a:gd name="T21" fmla="*/ 10 h 43"/>
                  <a:gd name="T22" fmla="*/ 25 w 59"/>
                  <a:gd name="T23" fmla="*/ 16 h 43"/>
                  <a:gd name="T24" fmla="*/ 36 w 59"/>
                  <a:gd name="T25" fmla="*/ 22 h 43"/>
                  <a:gd name="T26" fmla="*/ 45 w 59"/>
                  <a:gd name="T27" fmla="*/ 29 h 43"/>
                  <a:gd name="T28" fmla="*/ 53 w 59"/>
                  <a:gd name="T29" fmla="*/ 34 h 43"/>
                  <a:gd name="T30" fmla="*/ 58 w 59"/>
                  <a:gd name="T31" fmla="*/ 38 h 43"/>
                  <a:gd name="T32" fmla="*/ 59 w 59"/>
                  <a:gd name="T33" fmla="*/ 42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9" h="43">
                    <a:moveTo>
                      <a:pt x="59" y="42"/>
                    </a:moveTo>
                    <a:lnTo>
                      <a:pt x="55" y="43"/>
                    </a:lnTo>
                    <a:lnTo>
                      <a:pt x="48" y="42"/>
                    </a:lnTo>
                    <a:lnTo>
                      <a:pt x="40" y="38"/>
                    </a:lnTo>
                    <a:lnTo>
                      <a:pt x="30" y="33"/>
                    </a:lnTo>
                    <a:lnTo>
                      <a:pt x="21" y="27"/>
                    </a:lnTo>
                    <a:lnTo>
                      <a:pt x="12" y="19"/>
                    </a:lnTo>
                    <a:lnTo>
                      <a:pt x="5" y="10"/>
                    </a:lnTo>
                    <a:lnTo>
                      <a:pt x="0" y="0"/>
                    </a:lnTo>
                    <a:lnTo>
                      <a:pt x="6" y="5"/>
                    </a:lnTo>
                    <a:lnTo>
                      <a:pt x="15" y="10"/>
                    </a:lnTo>
                    <a:lnTo>
                      <a:pt x="25" y="16"/>
                    </a:lnTo>
                    <a:lnTo>
                      <a:pt x="36" y="22"/>
                    </a:lnTo>
                    <a:lnTo>
                      <a:pt x="45" y="29"/>
                    </a:lnTo>
                    <a:lnTo>
                      <a:pt x="53" y="34"/>
                    </a:lnTo>
                    <a:lnTo>
                      <a:pt x="58" y="38"/>
                    </a:lnTo>
                    <a:lnTo>
                      <a:pt x="59" y="42"/>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8082" name="Freeform 194"/>
              <p:cNvSpPr>
                <a:spLocks/>
              </p:cNvSpPr>
              <p:nvPr/>
            </p:nvSpPr>
            <p:spPr bwMode="auto">
              <a:xfrm>
                <a:off x="71" y="461"/>
                <a:ext cx="18" cy="5"/>
              </a:xfrm>
              <a:custGeom>
                <a:avLst/>
                <a:gdLst>
                  <a:gd name="T0" fmla="*/ 34 w 34"/>
                  <a:gd name="T1" fmla="*/ 8 h 12"/>
                  <a:gd name="T2" fmla="*/ 32 w 34"/>
                  <a:gd name="T3" fmla="*/ 11 h 12"/>
                  <a:gd name="T4" fmla="*/ 27 w 34"/>
                  <a:gd name="T5" fmla="*/ 12 h 12"/>
                  <a:gd name="T6" fmla="*/ 23 w 34"/>
                  <a:gd name="T7" fmla="*/ 12 h 12"/>
                  <a:gd name="T8" fmla="*/ 16 w 34"/>
                  <a:gd name="T9" fmla="*/ 12 h 12"/>
                  <a:gd name="T10" fmla="*/ 10 w 34"/>
                  <a:gd name="T11" fmla="*/ 11 h 12"/>
                  <a:gd name="T12" fmla="*/ 4 w 34"/>
                  <a:gd name="T13" fmla="*/ 8 h 12"/>
                  <a:gd name="T14" fmla="*/ 1 w 34"/>
                  <a:gd name="T15" fmla="*/ 5 h 12"/>
                  <a:gd name="T16" fmla="*/ 0 w 34"/>
                  <a:gd name="T17" fmla="*/ 0 h 12"/>
                  <a:gd name="T18" fmla="*/ 4 w 34"/>
                  <a:gd name="T19" fmla="*/ 4 h 12"/>
                  <a:gd name="T20" fmla="*/ 9 w 34"/>
                  <a:gd name="T21" fmla="*/ 5 h 12"/>
                  <a:gd name="T22" fmla="*/ 16 w 34"/>
                  <a:gd name="T23" fmla="*/ 5 h 12"/>
                  <a:gd name="T24" fmla="*/ 23 w 34"/>
                  <a:gd name="T25" fmla="*/ 5 h 12"/>
                  <a:gd name="T26" fmla="*/ 29 w 34"/>
                  <a:gd name="T27" fmla="*/ 5 h 12"/>
                  <a:gd name="T28" fmla="*/ 32 w 34"/>
                  <a:gd name="T29" fmla="*/ 5 h 12"/>
                  <a:gd name="T30" fmla="*/ 34 w 34"/>
                  <a:gd name="T31" fmla="*/ 6 h 12"/>
                  <a:gd name="T32" fmla="*/ 34 w 34"/>
                  <a:gd name="T33" fmla="*/ 8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4" h="12">
                    <a:moveTo>
                      <a:pt x="34" y="8"/>
                    </a:moveTo>
                    <a:lnTo>
                      <a:pt x="32" y="11"/>
                    </a:lnTo>
                    <a:lnTo>
                      <a:pt x="27" y="12"/>
                    </a:lnTo>
                    <a:lnTo>
                      <a:pt x="23" y="12"/>
                    </a:lnTo>
                    <a:lnTo>
                      <a:pt x="16" y="12"/>
                    </a:lnTo>
                    <a:lnTo>
                      <a:pt x="10" y="11"/>
                    </a:lnTo>
                    <a:lnTo>
                      <a:pt x="4" y="8"/>
                    </a:lnTo>
                    <a:lnTo>
                      <a:pt x="1" y="5"/>
                    </a:lnTo>
                    <a:lnTo>
                      <a:pt x="0" y="0"/>
                    </a:lnTo>
                    <a:lnTo>
                      <a:pt x="4" y="4"/>
                    </a:lnTo>
                    <a:lnTo>
                      <a:pt x="9" y="5"/>
                    </a:lnTo>
                    <a:lnTo>
                      <a:pt x="16" y="5"/>
                    </a:lnTo>
                    <a:lnTo>
                      <a:pt x="23" y="5"/>
                    </a:lnTo>
                    <a:lnTo>
                      <a:pt x="29" y="5"/>
                    </a:lnTo>
                    <a:lnTo>
                      <a:pt x="32" y="5"/>
                    </a:lnTo>
                    <a:lnTo>
                      <a:pt x="34" y="6"/>
                    </a:lnTo>
                    <a:lnTo>
                      <a:pt x="34" y="8"/>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8083" name="Freeform 195"/>
              <p:cNvSpPr>
                <a:spLocks/>
              </p:cNvSpPr>
              <p:nvPr/>
            </p:nvSpPr>
            <p:spPr bwMode="auto">
              <a:xfrm>
                <a:off x="41" y="537"/>
                <a:ext cx="33" cy="28"/>
              </a:xfrm>
              <a:custGeom>
                <a:avLst/>
                <a:gdLst>
                  <a:gd name="T0" fmla="*/ 65 w 65"/>
                  <a:gd name="T1" fmla="*/ 56 h 57"/>
                  <a:gd name="T2" fmla="*/ 62 w 65"/>
                  <a:gd name="T3" fmla="*/ 57 h 57"/>
                  <a:gd name="T4" fmla="*/ 55 w 65"/>
                  <a:gd name="T5" fmla="*/ 53 h 57"/>
                  <a:gd name="T6" fmla="*/ 45 w 65"/>
                  <a:gd name="T7" fmla="*/ 49 h 57"/>
                  <a:gd name="T8" fmla="*/ 34 w 65"/>
                  <a:gd name="T9" fmla="*/ 41 h 57"/>
                  <a:gd name="T10" fmla="*/ 23 w 65"/>
                  <a:gd name="T11" fmla="*/ 31 h 57"/>
                  <a:gd name="T12" fmla="*/ 14 w 65"/>
                  <a:gd name="T13" fmla="*/ 21 h 57"/>
                  <a:gd name="T14" fmla="*/ 6 w 65"/>
                  <a:gd name="T15" fmla="*/ 11 h 57"/>
                  <a:gd name="T16" fmla="*/ 0 w 65"/>
                  <a:gd name="T17" fmla="*/ 0 h 57"/>
                  <a:gd name="T18" fmla="*/ 6 w 65"/>
                  <a:gd name="T19" fmla="*/ 5 h 57"/>
                  <a:gd name="T20" fmla="*/ 14 w 65"/>
                  <a:gd name="T21" fmla="*/ 11 h 57"/>
                  <a:gd name="T22" fmla="*/ 25 w 65"/>
                  <a:gd name="T23" fmla="*/ 19 h 57"/>
                  <a:gd name="T24" fmla="*/ 37 w 65"/>
                  <a:gd name="T25" fmla="*/ 28 h 57"/>
                  <a:gd name="T26" fmla="*/ 48 w 65"/>
                  <a:gd name="T27" fmla="*/ 37 h 57"/>
                  <a:gd name="T28" fmla="*/ 57 w 65"/>
                  <a:gd name="T29" fmla="*/ 45 h 57"/>
                  <a:gd name="T30" fmla="*/ 64 w 65"/>
                  <a:gd name="T31" fmla="*/ 51 h 57"/>
                  <a:gd name="T32" fmla="*/ 65 w 65"/>
                  <a:gd name="T33" fmla="*/ 56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5" h="57">
                    <a:moveTo>
                      <a:pt x="65" y="56"/>
                    </a:moveTo>
                    <a:lnTo>
                      <a:pt x="62" y="57"/>
                    </a:lnTo>
                    <a:lnTo>
                      <a:pt x="55" y="53"/>
                    </a:lnTo>
                    <a:lnTo>
                      <a:pt x="45" y="49"/>
                    </a:lnTo>
                    <a:lnTo>
                      <a:pt x="34" y="41"/>
                    </a:lnTo>
                    <a:lnTo>
                      <a:pt x="23" y="31"/>
                    </a:lnTo>
                    <a:lnTo>
                      <a:pt x="14" y="21"/>
                    </a:lnTo>
                    <a:lnTo>
                      <a:pt x="6" y="11"/>
                    </a:lnTo>
                    <a:lnTo>
                      <a:pt x="0" y="0"/>
                    </a:lnTo>
                    <a:lnTo>
                      <a:pt x="6" y="5"/>
                    </a:lnTo>
                    <a:lnTo>
                      <a:pt x="14" y="11"/>
                    </a:lnTo>
                    <a:lnTo>
                      <a:pt x="25" y="19"/>
                    </a:lnTo>
                    <a:lnTo>
                      <a:pt x="37" y="28"/>
                    </a:lnTo>
                    <a:lnTo>
                      <a:pt x="48" y="37"/>
                    </a:lnTo>
                    <a:lnTo>
                      <a:pt x="57" y="45"/>
                    </a:lnTo>
                    <a:lnTo>
                      <a:pt x="64" y="51"/>
                    </a:lnTo>
                    <a:lnTo>
                      <a:pt x="65" y="56"/>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8084" name="Freeform 196"/>
              <p:cNvSpPr>
                <a:spLocks/>
              </p:cNvSpPr>
              <p:nvPr/>
            </p:nvSpPr>
            <p:spPr bwMode="auto">
              <a:xfrm>
                <a:off x="42" y="515"/>
                <a:ext cx="37" cy="29"/>
              </a:xfrm>
              <a:custGeom>
                <a:avLst/>
                <a:gdLst>
                  <a:gd name="T0" fmla="*/ 75 w 75"/>
                  <a:gd name="T1" fmla="*/ 55 h 56"/>
                  <a:gd name="T2" fmla="*/ 70 w 75"/>
                  <a:gd name="T3" fmla="*/ 56 h 56"/>
                  <a:gd name="T4" fmla="*/ 61 w 75"/>
                  <a:gd name="T5" fmla="*/ 53 h 56"/>
                  <a:gd name="T6" fmla="*/ 51 w 75"/>
                  <a:gd name="T7" fmla="*/ 47 h 56"/>
                  <a:gd name="T8" fmla="*/ 38 w 75"/>
                  <a:gd name="T9" fmla="*/ 39 h 56"/>
                  <a:gd name="T10" fmla="*/ 24 w 75"/>
                  <a:gd name="T11" fmla="*/ 30 h 56"/>
                  <a:gd name="T12" fmla="*/ 14 w 75"/>
                  <a:gd name="T13" fmla="*/ 19 h 56"/>
                  <a:gd name="T14" fmla="*/ 5 w 75"/>
                  <a:gd name="T15" fmla="*/ 9 h 56"/>
                  <a:gd name="T16" fmla="*/ 0 w 75"/>
                  <a:gd name="T17" fmla="*/ 0 h 56"/>
                  <a:gd name="T18" fmla="*/ 6 w 75"/>
                  <a:gd name="T19" fmla="*/ 3 h 56"/>
                  <a:gd name="T20" fmla="*/ 16 w 75"/>
                  <a:gd name="T21" fmla="*/ 9 h 56"/>
                  <a:gd name="T22" fmla="*/ 28 w 75"/>
                  <a:gd name="T23" fmla="*/ 18 h 56"/>
                  <a:gd name="T24" fmla="*/ 42 w 75"/>
                  <a:gd name="T25" fmla="*/ 27 h 56"/>
                  <a:gd name="T26" fmla="*/ 55 w 75"/>
                  <a:gd name="T27" fmla="*/ 37 h 56"/>
                  <a:gd name="T28" fmla="*/ 66 w 75"/>
                  <a:gd name="T29" fmla="*/ 45 h 56"/>
                  <a:gd name="T30" fmla="*/ 73 w 75"/>
                  <a:gd name="T31" fmla="*/ 52 h 56"/>
                  <a:gd name="T32" fmla="*/ 75 w 75"/>
                  <a:gd name="T33" fmla="*/ 55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75" h="56">
                    <a:moveTo>
                      <a:pt x="75" y="55"/>
                    </a:moveTo>
                    <a:lnTo>
                      <a:pt x="70" y="56"/>
                    </a:lnTo>
                    <a:lnTo>
                      <a:pt x="61" y="53"/>
                    </a:lnTo>
                    <a:lnTo>
                      <a:pt x="51" y="47"/>
                    </a:lnTo>
                    <a:lnTo>
                      <a:pt x="38" y="39"/>
                    </a:lnTo>
                    <a:lnTo>
                      <a:pt x="24" y="30"/>
                    </a:lnTo>
                    <a:lnTo>
                      <a:pt x="14" y="19"/>
                    </a:lnTo>
                    <a:lnTo>
                      <a:pt x="5" y="9"/>
                    </a:lnTo>
                    <a:lnTo>
                      <a:pt x="0" y="0"/>
                    </a:lnTo>
                    <a:lnTo>
                      <a:pt x="6" y="3"/>
                    </a:lnTo>
                    <a:lnTo>
                      <a:pt x="16" y="9"/>
                    </a:lnTo>
                    <a:lnTo>
                      <a:pt x="28" y="18"/>
                    </a:lnTo>
                    <a:lnTo>
                      <a:pt x="42" y="27"/>
                    </a:lnTo>
                    <a:lnTo>
                      <a:pt x="55" y="37"/>
                    </a:lnTo>
                    <a:lnTo>
                      <a:pt x="66" y="45"/>
                    </a:lnTo>
                    <a:lnTo>
                      <a:pt x="73" y="52"/>
                    </a:lnTo>
                    <a:lnTo>
                      <a:pt x="75" y="55"/>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8085" name="Freeform 197"/>
              <p:cNvSpPr>
                <a:spLocks/>
              </p:cNvSpPr>
              <p:nvPr/>
            </p:nvSpPr>
            <p:spPr bwMode="auto">
              <a:xfrm>
                <a:off x="49" y="485"/>
                <a:ext cx="36" cy="21"/>
              </a:xfrm>
              <a:custGeom>
                <a:avLst/>
                <a:gdLst>
                  <a:gd name="T0" fmla="*/ 71 w 71"/>
                  <a:gd name="T1" fmla="*/ 41 h 42"/>
                  <a:gd name="T2" fmla="*/ 68 w 71"/>
                  <a:gd name="T3" fmla="*/ 42 h 42"/>
                  <a:gd name="T4" fmla="*/ 60 w 71"/>
                  <a:gd name="T5" fmla="*/ 41 h 42"/>
                  <a:gd name="T6" fmla="*/ 49 w 71"/>
                  <a:gd name="T7" fmla="*/ 38 h 42"/>
                  <a:gd name="T8" fmla="*/ 38 w 71"/>
                  <a:gd name="T9" fmla="*/ 32 h 42"/>
                  <a:gd name="T10" fmla="*/ 25 w 71"/>
                  <a:gd name="T11" fmla="*/ 25 h 42"/>
                  <a:gd name="T12" fmla="*/ 14 w 71"/>
                  <a:gd name="T13" fmla="*/ 18 h 42"/>
                  <a:gd name="T14" fmla="*/ 6 w 71"/>
                  <a:gd name="T15" fmla="*/ 9 h 42"/>
                  <a:gd name="T16" fmla="*/ 0 w 71"/>
                  <a:gd name="T17" fmla="*/ 0 h 42"/>
                  <a:gd name="T18" fmla="*/ 7 w 71"/>
                  <a:gd name="T19" fmla="*/ 4 h 42"/>
                  <a:gd name="T20" fmla="*/ 17 w 71"/>
                  <a:gd name="T21" fmla="*/ 9 h 42"/>
                  <a:gd name="T22" fmla="*/ 30 w 71"/>
                  <a:gd name="T23" fmla="*/ 15 h 42"/>
                  <a:gd name="T24" fmla="*/ 43 w 71"/>
                  <a:gd name="T25" fmla="*/ 22 h 42"/>
                  <a:gd name="T26" fmla="*/ 54 w 71"/>
                  <a:gd name="T27" fmla="*/ 27 h 42"/>
                  <a:gd name="T28" fmla="*/ 64 w 71"/>
                  <a:gd name="T29" fmla="*/ 33 h 42"/>
                  <a:gd name="T30" fmla="*/ 70 w 71"/>
                  <a:gd name="T31" fmla="*/ 38 h 42"/>
                  <a:gd name="T32" fmla="*/ 71 w 71"/>
                  <a:gd name="T33" fmla="*/ 41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71" h="42">
                    <a:moveTo>
                      <a:pt x="71" y="41"/>
                    </a:moveTo>
                    <a:lnTo>
                      <a:pt x="68" y="42"/>
                    </a:lnTo>
                    <a:lnTo>
                      <a:pt x="60" y="41"/>
                    </a:lnTo>
                    <a:lnTo>
                      <a:pt x="49" y="38"/>
                    </a:lnTo>
                    <a:lnTo>
                      <a:pt x="38" y="32"/>
                    </a:lnTo>
                    <a:lnTo>
                      <a:pt x="25" y="25"/>
                    </a:lnTo>
                    <a:lnTo>
                      <a:pt x="14" y="18"/>
                    </a:lnTo>
                    <a:lnTo>
                      <a:pt x="6" y="9"/>
                    </a:lnTo>
                    <a:lnTo>
                      <a:pt x="0" y="0"/>
                    </a:lnTo>
                    <a:lnTo>
                      <a:pt x="7" y="4"/>
                    </a:lnTo>
                    <a:lnTo>
                      <a:pt x="17" y="9"/>
                    </a:lnTo>
                    <a:lnTo>
                      <a:pt x="30" y="15"/>
                    </a:lnTo>
                    <a:lnTo>
                      <a:pt x="43" y="22"/>
                    </a:lnTo>
                    <a:lnTo>
                      <a:pt x="54" y="27"/>
                    </a:lnTo>
                    <a:lnTo>
                      <a:pt x="64" y="33"/>
                    </a:lnTo>
                    <a:lnTo>
                      <a:pt x="70" y="38"/>
                    </a:lnTo>
                    <a:lnTo>
                      <a:pt x="71" y="41"/>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8086" name="Freeform 198"/>
              <p:cNvSpPr>
                <a:spLocks/>
              </p:cNvSpPr>
              <p:nvPr/>
            </p:nvSpPr>
            <p:spPr bwMode="auto">
              <a:xfrm>
                <a:off x="58" y="469"/>
                <a:ext cx="27" cy="22"/>
              </a:xfrm>
              <a:custGeom>
                <a:avLst/>
                <a:gdLst>
                  <a:gd name="T0" fmla="*/ 53 w 53"/>
                  <a:gd name="T1" fmla="*/ 43 h 44"/>
                  <a:gd name="T2" fmla="*/ 50 w 53"/>
                  <a:gd name="T3" fmla="*/ 44 h 44"/>
                  <a:gd name="T4" fmla="*/ 43 w 53"/>
                  <a:gd name="T5" fmla="*/ 41 h 44"/>
                  <a:gd name="T6" fmla="*/ 35 w 53"/>
                  <a:gd name="T7" fmla="*/ 35 h 44"/>
                  <a:gd name="T8" fmla="*/ 26 w 53"/>
                  <a:gd name="T9" fmla="*/ 28 h 44"/>
                  <a:gd name="T10" fmla="*/ 15 w 53"/>
                  <a:gd name="T11" fmla="*/ 20 h 44"/>
                  <a:gd name="T12" fmla="*/ 7 w 53"/>
                  <a:gd name="T13" fmla="*/ 12 h 44"/>
                  <a:gd name="T14" fmla="*/ 3 w 53"/>
                  <a:gd name="T15" fmla="*/ 5 h 44"/>
                  <a:gd name="T16" fmla="*/ 0 w 53"/>
                  <a:gd name="T17" fmla="*/ 0 h 44"/>
                  <a:gd name="T18" fmla="*/ 6 w 53"/>
                  <a:gd name="T19" fmla="*/ 4 h 44"/>
                  <a:gd name="T20" fmla="*/ 13 w 53"/>
                  <a:gd name="T21" fmla="*/ 9 h 44"/>
                  <a:gd name="T22" fmla="*/ 22 w 53"/>
                  <a:gd name="T23" fmla="*/ 14 h 44"/>
                  <a:gd name="T24" fmla="*/ 30 w 53"/>
                  <a:gd name="T25" fmla="*/ 21 h 44"/>
                  <a:gd name="T26" fmla="*/ 39 w 53"/>
                  <a:gd name="T27" fmla="*/ 28 h 44"/>
                  <a:gd name="T28" fmla="*/ 46 w 53"/>
                  <a:gd name="T29" fmla="*/ 34 h 44"/>
                  <a:gd name="T30" fmla="*/ 51 w 53"/>
                  <a:gd name="T31" fmla="*/ 40 h 44"/>
                  <a:gd name="T32" fmla="*/ 53 w 53"/>
                  <a:gd name="T33" fmla="*/ 43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3" h="44">
                    <a:moveTo>
                      <a:pt x="53" y="43"/>
                    </a:moveTo>
                    <a:lnTo>
                      <a:pt x="50" y="44"/>
                    </a:lnTo>
                    <a:lnTo>
                      <a:pt x="43" y="41"/>
                    </a:lnTo>
                    <a:lnTo>
                      <a:pt x="35" y="35"/>
                    </a:lnTo>
                    <a:lnTo>
                      <a:pt x="26" y="28"/>
                    </a:lnTo>
                    <a:lnTo>
                      <a:pt x="15" y="20"/>
                    </a:lnTo>
                    <a:lnTo>
                      <a:pt x="7" y="12"/>
                    </a:lnTo>
                    <a:lnTo>
                      <a:pt x="3" y="5"/>
                    </a:lnTo>
                    <a:lnTo>
                      <a:pt x="0" y="0"/>
                    </a:lnTo>
                    <a:lnTo>
                      <a:pt x="6" y="4"/>
                    </a:lnTo>
                    <a:lnTo>
                      <a:pt x="13" y="9"/>
                    </a:lnTo>
                    <a:lnTo>
                      <a:pt x="22" y="14"/>
                    </a:lnTo>
                    <a:lnTo>
                      <a:pt x="30" y="21"/>
                    </a:lnTo>
                    <a:lnTo>
                      <a:pt x="39" y="28"/>
                    </a:lnTo>
                    <a:lnTo>
                      <a:pt x="46" y="34"/>
                    </a:lnTo>
                    <a:lnTo>
                      <a:pt x="51" y="40"/>
                    </a:lnTo>
                    <a:lnTo>
                      <a:pt x="53" y="43"/>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8087" name="Freeform 199"/>
              <p:cNvSpPr>
                <a:spLocks/>
              </p:cNvSpPr>
              <p:nvPr/>
            </p:nvSpPr>
            <p:spPr bwMode="auto">
              <a:xfrm>
                <a:off x="62" y="466"/>
                <a:ext cx="19" cy="8"/>
              </a:xfrm>
              <a:custGeom>
                <a:avLst/>
                <a:gdLst>
                  <a:gd name="T0" fmla="*/ 39 w 39"/>
                  <a:gd name="T1" fmla="*/ 15 h 17"/>
                  <a:gd name="T2" fmla="*/ 37 w 39"/>
                  <a:gd name="T3" fmla="*/ 16 h 17"/>
                  <a:gd name="T4" fmla="*/ 32 w 39"/>
                  <a:gd name="T5" fmla="*/ 17 h 17"/>
                  <a:gd name="T6" fmla="*/ 27 w 39"/>
                  <a:gd name="T7" fmla="*/ 16 h 17"/>
                  <a:gd name="T8" fmla="*/ 20 w 39"/>
                  <a:gd name="T9" fmla="*/ 15 h 17"/>
                  <a:gd name="T10" fmla="*/ 13 w 39"/>
                  <a:gd name="T11" fmla="*/ 12 h 17"/>
                  <a:gd name="T12" fmla="*/ 7 w 39"/>
                  <a:gd name="T13" fmla="*/ 9 h 17"/>
                  <a:gd name="T14" fmla="*/ 3 w 39"/>
                  <a:gd name="T15" fmla="*/ 4 h 17"/>
                  <a:gd name="T16" fmla="*/ 0 w 39"/>
                  <a:gd name="T17" fmla="*/ 0 h 17"/>
                  <a:gd name="T18" fmla="*/ 5 w 39"/>
                  <a:gd name="T19" fmla="*/ 3 h 17"/>
                  <a:gd name="T20" fmla="*/ 11 w 39"/>
                  <a:gd name="T21" fmla="*/ 5 h 17"/>
                  <a:gd name="T22" fmla="*/ 19 w 39"/>
                  <a:gd name="T23" fmla="*/ 6 h 17"/>
                  <a:gd name="T24" fmla="*/ 26 w 39"/>
                  <a:gd name="T25" fmla="*/ 8 h 17"/>
                  <a:gd name="T26" fmla="*/ 32 w 39"/>
                  <a:gd name="T27" fmla="*/ 9 h 17"/>
                  <a:gd name="T28" fmla="*/ 37 w 39"/>
                  <a:gd name="T29" fmla="*/ 10 h 17"/>
                  <a:gd name="T30" fmla="*/ 39 w 39"/>
                  <a:gd name="T31" fmla="*/ 12 h 17"/>
                  <a:gd name="T32" fmla="*/ 39 w 39"/>
                  <a:gd name="T33" fmla="*/ 15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9" h="17">
                    <a:moveTo>
                      <a:pt x="39" y="15"/>
                    </a:moveTo>
                    <a:lnTo>
                      <a:pt x="37" y="16"/>
                    </a:lnTo>
                    <a:lnTo>
                      <a:pt x="32" y="17"/>
                    </a:lnTo>
                    <a:lnTo>
                      <a:pt x="27" y="16"/>
                    </a:lnTo>
                    <a:lnTo>
                      <a:pt x="20" y="15"/>
                    </a:lnTo>
                    <a:lnTo>
                      <a:pt x="13" y="12"/>
                    </a:lnTo>
                    <a:lnTo>
                      <a:pt x="7" y="9"/>
                    </a:lnTo>
                    <a:lnTo>
                      <a:pt x="3" y="4"/>
                    </a:lnTo>
                    <a:lnTo>
                      <a:pt x="0" y="0"/>
                    </a:lnTo>
                    <a:lnTo>
                      <a:pt x="5" y="3"/>
                    </a:lnTo>
                    <a:lnTo>
                      <a:pt x="11" y="5"/>
                    </a:lnTo>
                    <a:lnTo>
                      <a:pt x="19" y="6"/>
                    </a:lnTo>
                    <a:lnTo>
                      <a:pt x="26" y="8"/>
                    </a:lnTo>
                    <a:lnTo>
                      <a:pt x="32" y="9"/>
                    </a:lnTo>
                    <a:lnTo>
                      <a:pt x="37" y="10"/>
                    </a:lnTo>
                    <a:lnTo>
                      <a:pt x="39" y="12"/>
                    </a:lnTo>
                    <a:lnTo>
                      <a:pt x="39" y="15"/>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8088" name="Freeform 200"/>
              <p:cNvSpPr>
                <a:spLocks/>
              </p:cNvSpPr>
              <p:nvPr/>
            </p:nvSpPr>
            <p:spPr bwMode="auto">
              <a:xfrm>
                <a:off x="46" y="571"/>
                <a:ext cx="16" cy="17"/>
              </a:xfrm>
              <a:custGeom>
                <a:avLst/>
                <a:gdLst>
                  <a:gd name="T0" fmla="*/ 0 w 31"/>
                  <a:gd name="T1" fmla="*/ 0 h 33"/>
                  <a:gd name="T2" fmla="*/ 4 w 31"/>
                  <a:gd name="T3" fmla="*/ 2 h 33"/>
                  <a:gd name="T4" fmla="*/ 8 w 31"/>
                  <a:gd name="T5" fmla="*/ 5 h 33"/>
                  <a:gd name="T6" fmla="*/ 14 w 31"/>
                  <a:gd name="T7" fmla="*/ 10 h 33"/>
                  <a:gd name="T8" fmla="*/ 20 w 31"/>
                  <a:gd name="T9" fmla="*/ 15 h 33"/>
                  <a:gd name="T10" fmla="*/ 25 w 31"/>
                  <a:gd name="T11" fmla="*/ 20 h 33"/>
                  <a:gd name="T12" fmla="*/ 29 w 31"/>
                  <a:gd name="T13" fmla="*/ 25 h 33"/>
                  <a:gd name="T14" fmla="*/ 31 w 31"/>
                  <a:gd name="T15" fmla="*/ 30 h 33"/>
                  <a:gd name="T16" fmla="*/ 30 w 31"/>
                  <a:gd name="T17" fmla="*/ 33 h 33"/>
                  <a:gd name="T18" fmla="*/ 23 w 31"/>
                  <a:gd name="T19" fmla="*/ 32 h 33"/>
                  <a:gd name="T20" fmla="*/ 14 w 31"/>
                  <a:gd name="T21" fmla="*/ 21 h 33"/>
                  <a:gd name="T22" fmla="*/ 6 w 31"/>
                  <a:gd name="T23" fmla="*/ 9 h 33"/>
                  <a:gd name="T24" fmla="*/ 0 w 31"/>
                  <a:gd name="T25" fmla="*/ 0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1" h="33">
                    <a:moveTo>
                      <a:pt x="0" y="0"/>
                    </a:moveTo>
                    <a:lnTo>
                      <a:pt x="4" y="2"/>
                    </a:lnTo>
                    <a:lnTo>
                      <a:pt x="8" y="5"/>
                    </a:lnTo>
                    <a:lnTo>
                      <a:pt x="14" y="10"/>
                    </a:lnTo>
                    <a:lnTo>
                      <a:pt x="20" y="15"/>
                    </a:lnTo>
                    <a:lnTo>
                      <a:pt x="25" y="20"/>
                    </a:lnTo>
                    <a:lnTo>
                      <a:pt x="29" y="25"/>
                    </a:lnTo>
                    <a:lnTo>
                      <a:pt x="31" y="30"/>
                    </a:lnTo>
                    <a:lnTo>
                      <a:pt x="30" y="33"/>
                    </a:lnTo>
                    <a:lnTo>
                      <a:pt x="23" y="32"/>
                    </a:lnTo>
                    <a:lnTo>
                      <a:pt x="14" y="21"/>
                    </a:lnTo>
                    <a:lnTo>
                      <a:pt x="6" y="9"/>
                    </a:lnTo>
                    <a:lnTo>
                      <a:pt x="0" y="0"/>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8089" name="Freeform 201"/>
              <p:cNvSpPr>
                <a:spLocks/>
              </p:cNvSpPr>
              <p:nvPr/>
            </p:nvSpPr>
            <p:spPr bwMode="auto">
              <a:xfrm>
                <a:off x="45" y="575"/>
                <a:ext cx="5" cy="20"/>
              </a:xfrm>
              <a:custGeom>
                <a:avLst/>
                <a:gdLst>
                  <a:gd name="T0" fmla="*/ 2 w 8"/>
                  <a:gd name="T1" fmla="*/ 0 h 42"/>
                  <a:gd name="T2" fmla="*/ 2 w 8"/>
                  <a:gd name="T3" fmla="*/ 9 h 42"/>
                  <a:gd name="T4" fmla="*/ 0 w 8"/>
                  <a:gd name="T5" fmla="*/ 22 h 42"/>
                  <a:gd name="T6" fmla="*/ 0 w 8"/>
                  <a:gd name="T7" fmla="*/ 36 h 42"/>
                  <a:gd name="T8" fmla="*/ 5 w 8"/>
                  <a:gd name="T9" fmla="*/ 42 h 42"/>
                  <a:gd name="T10" fmla="*/ 8 w 8"/>
                  <a:gd name="T11" fmla="*/ 36 h 42"/>
                  <a:gd name="T12" fmla="*/ 8 w 8"/>
                  <a:gd name="T13" fmla="*/ 25 h 42"/>
                  <a:gd name="T14" fmla="*/ 5 w 8"/>
                  <a:gd name="T15" fmla="*/ 11 h 42"/>
                  <a:gd name="T16" fmla="*/ 2 w 8"/>
                  <a:gd name="T17" fmla="*/ 0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 h="42">
                    <a:moveTo>
                      <a:pt x="2" y="0"/>
                    </a:moveTo>
                    <a:lnTo>
                      <a:pt x="2" y="9"/>
                    </a:lnTo>
                    <a:lnTo>
                      <a:pt x="0" y="22"/>
                    </a:lnTo>
                    <a:lnTo>
                      <a:pt x="0" y="36"/>
                    </a:lnTo>
                    <a:lnTo>
                      <a:pt x="5" y="42"/>
                    </a:lnTo>
                    <a:lnTo>
                      <a:pt x="8" y="36"/>
                    </a:lnTo>
                    <a:lnTo>
                      <a:pt x="8" y="25"/>
                    </a:lnTo>
                    <a:lnTo>
                      <a:pt x="5" y="11"/>
                    </a:lnTo>
                    <a:lnTo>
                      <a:pt x="2" y="0"/>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8090" name="Freeform 202"/>
              <p:cNvSpPr>
                <a:spLocks/>
              </p:cNvSpPr>
              <p:nvPr/>
            </p:nvSpPr>
            <p:spPr bwMode="auto">
              <a:xfrm>
                <a:off x="30" y="571"/>
                <a:ext cx="17" cy="19"/>
              </a:xfrm>
              <a:custGeom>
                <a:avLst/>
                <a:gdLst>
                  <a:gd name="T0" fmla="*/ 33 w 33"/>
                  <a:gd name="T1" fmla="*/ 0 h 38"/>
                  <a:gd name="T2" fmla="*/ 25 w 33"/>
                  <a:gd name="T3" fmla="*/ 12 h 38"/>
                  <a:gd name="T4" fmla="*/ 15 w 33"/>
                  <a:gd name="T5" fmla="*/ 26 h 38"/>
                  <a:gd name="T6" fmla="*/ 6 w 33"/>
                  <a:gd name="T7" fmla="*/ 37 h 38"/>
                  <a:gd name="T8" fmla="*/ 0 w 33"/>
                  <a:gd name="T9" fmla="*/ 38 h 38"/>
                  <a:gd name="T10" fmla="*/ 0 w 33"/>
                  <a:gd name="T11" fmla="*/ 35 h 38"/>
                  <a:gd name="T12" fmla="*/ 2 w 33"/>
                  <a:gd name="T13" fmla="*/ 30 h 38"/>
                  <a:gd name="T14" fmla="*/ 7 w 33"/>
                  <a:gd name="T15" fmla="*/ 26 h 38"/>
                  <a:gd name="T16" fmla="*/ 13 w 33"/>
                  <a:gd name="T17" fmla="*/ 19 h 38"/>
                  <a:gd name="T18" fmla="*/ 19 w 33"/>
                  <a:gd name="T19" fmla="*/ 13 h 38"/>
                  <a:gd name="T20" fmla="*/ 25 w 33"/>
                  <a:gd name="T21" fmla="*/ 8 h 38"/>
                  <a:gd name="T22" fmla="*/ 30 w 33"/>
                  <a:gd name="T23" fmla="*/ 4 h 38"/>
                  <a:gd name="T24" fmla="*/ 33 w 33"/>
                  <a:gd name="T25" fmla="*/ 0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3" h="38">
                    <a:moveTo>
                      <a:pt x="33" y="0"/>
                    </a:moveTo>
                    <a:lnTo>
                      <a:pt x="25" y="12"/>
                    </a:lnTo>
                    <a:lnTo>
                      <a:pt x="15" y="26"/>
                    </a:lnTo>
                    <a:lnTo>
                      <a:pt x="6" y="37"/>
                    </a:lnTo>
                    <a:lnTo>
                      <a:pt x="0" y="38"/>
                    </a:lnTo>
                    <a:lnTo>
                      <a:pt x="0" y="35"/>
                    </a:lnTo>
                    <a:lnTo>
                      <a:pt x="2" y="30"/>
                    </a:lnTo>
                    <a:lnTo>
                      <a:pt x="7" y="26"/>
                    </a:lnTo>
                    <a:lnTo>
                      <a:pt x="13" y="19"/>
                    </a:lnTo>
                    <a:lnTo>
                      <a:pt x="19" y="13"/>
                    </a:lnTo>
                    <a:lnTo>
                      <a:pt x="25" y="8"/>
                    </a:lnTo>
                    <a:lnTo>
                      <a:pt x="30" y="4"/>
                    </a:lnTo>
                    <a:lnTo>
                      <a:pt x="33" y="0"/>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8091" name="Freeform 203"/>
              <p:cNvSpPr>
                <a:spLocks/>
              </p:cNvSpPr>
              <p:nvPr/>
            </p:nvSpPr>
            <p:spPr bwMode="auto">
              <a:xfrm>
                <a:off x="33" y="465"/>
                <a:ext cx="26" cy="6"/>
              </a:xfrm>
              <a:custGeom>
                <a:avLst/>
                <a:gdLst>
                  <a:gd name="T0" fmla="*/ 52 w 52"/>
                  <a:gd name="T1" fmla="*/ 10 h 12"/>
                  <a:gd name="T2" fmla="*/ 46 w 52"/>
                  <a:gd name="T3" fmla="*/ 11 h 12"/>
                  <a:gd name="T4" fmla="*/ 38 w 52"/>
                  <a:gd name="T5" fmla="*/ 12 h 12"/>
                  <a:gd name="T6" fmla="*/ 30 w 52"/>
                  <a:gd name="T7" fmla="*/ 12 h 12"/>
                  <a:gd name="T8" fmla="*/ 22 w 52"/>
                  <a:gd name="T9" fmla="*/ 12 h 12"/>
                  <a:gd name="T10" fmla="*/ 14 w 52"/>
                  <a:gd name="T11" fmla="*/ 12 h 12"/>
                  <a:gd name="T12" fmla="*/ 7 w 52"/>
                  <a:gd name="T13" fmla="*/ 11 h 12"/>
                  <a:gd name="T14" fmla="*/ 2 w 52"/>
                  <a:gd name="T15" fmla="*/ 8 h 12"/>
                  <a:gd name="T16" fmla="*/ 0 w 52"/>
                  <a:gd name="T17" fmla="*/ 5 h 12"/>
                  <a:gd name="T18" fmla="*/ 1 w 52"/>
                  <a:gd name="T19" fmla="*/ 2 h 12"/>
                  <a:gd name="T20" fmla="*/ 6 w 52"/>
                  <a:gd name="T21" fmla="*/ 0 h 12"/>
                  <a:gd name="T22" fmla="*/ 12 w 52"/>
                  <a:gd name="T23" fmla="*/ 2 h 12"/>
                  <a:gd name="T24" fmla="*/ 21 w 52"/>
                  <a:gd name="T25" fmla="*/ 3 h 12"/>
                  <a:gd name="T26" fmla="*/ 29 w 52"/>
                  <a:gd name="T27" fmla="*/ 5 h 12"/>
                  <a:gd name="T28" fmla="*/ 38 w 52"/>
                  <a:gd name="T29" fmla="*/ 7 h 12"/>
                  <a:gd name="T30" fmla="*/ 46 w 52"/>
                  <a:gd name="T31" fmla="*/ 8 h 12"/>
                  <a:gd name="T32" fmla="*/ 52 w 52"/>
                  <a:gd name="T33" fmla="*/ 10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2" h="12">
                    <a:moveTo>
                      <a:pt x="52" y="10"/>
                    </a:moveTo>
                    <a:lnTo>
                      <a:pt x="46" y="11"/>
                    </a:lnTo>
                    <a:lnTo>
                      <a:pt x="38" y="12"/>
                    </a:lnTo>
                    <a:lnTo>
                      <a:pt x="30" y="12"/>
                    </a:lnTo>
                    <a:lnTo>
                      <a:pt x="22" y="12"/>
                    </a:lnTo>
                    <a:lnTo>
                      <a:pt x="14" y="12"/>
                    </a:lnTo>
                    <a:lnTo>
                      <a:pt x="7" y="11"/>
                    </a:lnTo>
                    <a:lnTo>
                      <a:pt x="2" y="8"/>
                    </a:lnTo>
                    <a:lnTo>
                      <a:pt x="0" y="5"/>
                    </a:lnTo>
                    <a:lnTo>
                      <a:pt x="1" y="2"/>
                    </a:lnTo>
                    <a:lnTo>
                      <a:pt x="6" y="0"/>
                    </a:lnTo>
                    <a:lnTo>
                      <a:pt x="12" y="2"/>
                    </a:lnTo>
                    <a:lnTo>
                      <a:pt x="21" y="3"/>
                    </a:lnTo>
                    <a:lnTo>
                      <a:pt x="29" y="5"/>
                    </a:lnTo>
                    <a:lnTo>
                      <a:pt x="38" y="7"/>
                    </a:lnTo>
                    <a:lnTo>
                      <a:pt x="46" y="8"/>
                    </a:lnTo>
                    <a:lnTo>
                      <a:pt x="52" y="10"/>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8092" name="Freeform 204"/>
              <p:cNvSpPr>
                <a:spLocks/>
              </p:cNvSpPr>
              <p:nvPr/>
            </p:nvSpPr>
            <p:spPr bwMode="auto">
              <a:xfrm>
                <a:off x="39" y="454"/>
                <a:ext cx="24" cy="11"/>
              </a:xfrm>
              <a:custGeom>
                <a:avLst/>
                <a:gdLst>
                  <a:gd name="T0" fmla="*/ 49 w 49"/>
                  <a:gd name="T1" fmla="*/ 22 h 22"/>
                  <a:gd name="T2" fmla="*/ 44 w 49"/>
                  <a:gd name="T3" fmla="*/ 22 h 22"/>
                  <a:gd name="T4" fmla="*/ 37 w 49"/>
                  <a:gd name="T5" fmla="*/ 21 h 22"/>
                  <a:gd name="T6" fmla="*/ 29 w 49"/>
                  <a:gd name="T7" fmla="*/ 19 h 22"/>
                  <a:gd name="T8" fmla="*/ 21 w 49"/>
                  <a:gd name="T9" fmla="*/ 17 h 22"/>
                  <a:gd name="T10" fmla="*/ 14 w 49"/>
                  <a:gd name="T11" fmla="*/ 13 h 22"/>
                  <a:gd name="T12" fmla="*/ 7 w 49"/>
                  <a:gd name="T13" fmla="*/ 10 h 22"/>
                  <a:gd name="T14" fmla="*/ 3 w 49"/>
                  <a:gd name="T15" fmla="*/ 6 h 22"/>
                  <a:gd name="T16" fmla="*/ 0 w 49"/>
                  <a:gd name="T17" fmla="*/ 3 h 22"/>
                  <a:gd name="T18" fmla="*/ 1 w 49"/>
                  <a:gd name="T19" fmla="*/ 0 h 22"/>
                  <a:gd name="T20" fmla="*/ 6 w 49"/>
                  <a:gd name="T21" fmla="*/ 0 h 22"/>
                  <a:gd name="T22" fmla="*/ 14 w 49"/>
                  <a:gd name="T23" fmla="*/ 3 h 22"/>
                  <a:gd name="T24" fmla="*/ 22 w 49"/>
                  <a:gd name="T25" fmla="*/ 7 h 22"/>
                  <a:gd name="T26" fmla="*/ 30 w 49"/>
                  <a:gd name="T27" fmla="*/ 12 h 22"/>
                  <a:gd name="T28" fmla="*/ 38 w 49"/>
                  <a:gd name="T29" fmla="*/ 17 h 22"/>
                  <a:gd name="T30" fmla="*/ 45 w 49"/>
                  <a:gd name="T31" fmla="*/ 20 h 22"/>
                  <a:gd name="T32" fmla="*/ 49 w 49"/>
                  <a:gd name="T33" fmla="*/ 22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9" h="22">
                    <a:moveTo>
                      <a:pt x="49" y="22"/>
                    </a:moveTo>
                    <a:lnTo>
                      <a:pt x="44" y="22"/>
                    </a:lnTo>
                    <a:lnTo>
                      <a:pt x="37" y="21"/>
                    </a:lnTo>
                    <a:lnTo>
                      <a:pt x="29" y="19"/>
                    </a:lnTo>
                    <a:lnTo>
                      <a:pt x="21" y="17"/>
                    </a:lnTo>
                    <a:lnTo>
                      <a:pt x="14" y="13"/>
                    </a:lnTo>
                    <a:lnTo>
                      <a:pt x="7" y="10"/>
                    </a:lnTo>
                    <a:lnTo>
                      <a:pt x="3" y="6"/>
                    </a:lnTo>
                    <a:lnTo>
                      <a:pt x="0" y="3"/>
                    </a:lnTo>
                    <a:lnTo>
                      <a:pt x="1" y="0"/>
                    </a:lnTo>
                    <a:lnTo>
                      <a:pt x="6" y="0"/>
                    </a:lnTo>
                    <a:lnTo>
                      <a:pt x="14" y="3"/>
                    </a:lnTo>
                    <a:lnTo>
                      <a:pt x="22" y="7"/>
                    </a:lnTo>
                    <a:lnTo>
                      <a:pt x="30" y="12"/>
                    </a:lnTo>
                    <a:lnTo>
                      <a:pt x="38" y="17"/>
                    </a:lnTo>
                    <a:lnTo>
                      <a:pt x="45" y="20"/>
                    </a:lnTo>
                    <a:lnTo>
                      <a:pt x="49" y="22"/>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8093" name="Freeform 205"/>
              <p:cNvSpPr>
                <a:spLocks/>
              </p:cNvSpPr>
              <p:nvPr/>
            </p:nvSpPr>
            <p:spPr bwMode="auto">
              <a:xfrm>
                <a:off x="33" y="476"/>
                <a:ext cx="25" cy="6"/>
              </a:xfrm>
              <a:custGeom>
                <a:avLst/>
                <a:gdLst>
                  <a:gd name="T0" fmla="*/ 48 w 48"/>
                  <a:gd name="T1" fmla="*/ 5 h 12"/>
                  <a:gd name="T2" fmla="*/ 46 w 48"/>
                  <a:gd name="T3" fmla="*/ 7 h 12"/>
                  <a:gd name="T4" fmla="*/ 41 w 48"/>
                  <a:gd name="T5" fmla="*/ 10 h 12"/>
                  <a:gd name="T6" fmla="*/ 33 w 48"/>
                  <a:gd name="T7" fmla="*/ 11 h 12"/>
                  <a:gd name="T8" fmla="*/ 25 w 48"/>
                  <a:gd name="T9" fmla="*/ 12 h 12"/>
                  <a:gd name="T10" fmla="*/ 17 w 48"/>
                  <a:gd name="T11" fmla="*/ 12 h 12"/>
                  <a:gd name="T12" fmla="*/ 9 w 48"/>
                  <a:gd name="T13" fmla="*/ 11 h 12"/>
                  <a:gd name="T14" fmla="*/ 3 w 48"/>
                  <a:gd name="T15" fmla="*/ 8 h 12"/>
                  <a:gd name="T16" fmla="*/ 0 w 48"/>
                  <a:gd name="T17" fmla="*/ 5 h 12"/>
                  <a:gd name="T18" fmla="*/ 0 w 48"/>
                  <a:gd name="T19" fmla="*/ 1 h 12"/>
                  <a:gd name="T20" fmla="*/ 3 w 48"/>
                  <a:gd name="T21" fmla="*/ 0 h 12"/>
                  <a:gd name="T22" fmla="*/ 10 w 48"/>
                  <a:gd name="T23" fmla="*/ 0 h 12"/>
                  <a:gd name="T24" fmla="*/ 17 w 48"/>
                  <a:gd name="T25" fmla="*/ 1 h 12"/>
                  <a:gd name="T26" fmla="*/ 26 w 48"/>
                  <a:gd name="T27" fmla="*/ 3 h 12"/>
                  <a:gd name="T28" fmla="*/ 34 w 48"/>
                  <a:gd name="T29" fmla="*/ 4 h 12"/>
                  <a:gd name="T30" fmla="*/ 42 w 48"/>
                  <a:gd name="T31" fmla="*/ 5 h 12"/>
                  <a:gd name="T32" fmla="*/ 48 w 48"/>
                  <a:gd name="T33" fmla="*/ 5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8" h="12">
                    <a:moveTo>
                      <a:pt x="48" y="5"/>
                    </a:moveTo>
                    <a:lnTo>
                      <a:pt x="46" y="7"/>
                    </a:lnTo>
                    <a:lnTo>
                      <a:pt x="41" y="10"/>
                    </a:lnTo>
                    <a:lnTo>
                      <a:pt x="33" y="11"/>
                    </a:lnTo>
                    <a:lnTo>
                      <a:pt x="25" y="12"/>
                    </a:lnTo>
                    <a:lnTo>
                      <a:pt x="17" y="12"/>
                    </a:lnTo>
                    <a:lnTo>
                      <a:pt x="9" y="11"/>
                    </a:lnTo>
                    <a:lnTo>
                      <a:pt x="3" y="8"/>
                    </a:lnTo>
                    <a:lnTo>
                      <a:pt x="0" y="5"/>
                    </a:lnTo>
                    <a:lnTo>
                      <a:pt x="0" y="1"/>
                    </a:lnTo>
                    <a:lnTo>
                      <a:pt x="3" y="0"/>
                    </a:lnTo>
                    <a:lnTo>
                      <a:pt x="10" y="0"/>
                    </a:lnTo>
                    <a:lnTo>
                      <a:pt x="17" y="1"/>
                    </a:lnTo>
                    <a:lnTo>
                      <a:pt x="26" y="3"/>
                    </a:lnTo>
                    <a:lnTo>
                      <a:pt x="34" y="4"/>
                    </a:lnTo>
                    <a:lnTo>
                      <a:pt x="42" y="5"/>
                    </a:lnTo>
                    <a:lnTo>
                      <a:pt x="48" y="5"/>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8094" name="Freeform 206"/>
              <p:cNvSpPr>
                <a:spLocks/>
              </p:cNvSpPr>
              <p:nvPr/>
            </p:nvSpPr>
            <p:spPr bwMode="auto">
              <a:xfrm>
                <a:off x="27" y="487"/>
                <a:ext cx="26" cy="4"/>
              </a:xfrm>
              <a:custGeom>
                <a:avLst/>
                <a:gdLst>
                  <a:gd name="T0" fmla="*/ 52 w 52"/>
                  <a:gd name="T1" fmla="*/ 0 h 8"/>
                  <a:gd name="T2" fmla="*/ 47 w 52"/>
                  <a:gd name="T3" fmla="*/ 2 h 8"/>
                  <a:gd name="T4" fmla="*/ 42 w 52"/>
                  <a:gd name="T5" fmla="*/ 4 h 8"/>
                  <a:gd name="T6" fmla="*/ 34 w 52"/>
                  <a:gd name="T7" fmla="*/ 6 h 8"/>
                  <a:gd name="T8" fmla="*/ 24 w 52"/>
                  <a:gd name="T9" fmla="*/ 7 h 8"/>
                  <a:gd name="T10" fmla="*/ 16 w 52"/>
                  <a:gd name="T11" fmla="*/ 8 h 8"/>
                  <a:gd name="T12" fmla="*/ 8 w 52"/>
                  <a:gd name="T13" fmla="*/ 8 h 8"/>
                  <a:gd name="T14" fmla="*/ 4 w 52"/>
                  <a:gd name="T15" fmla="*/ 7 h 8"/>
                  <a:gd name="T16" fmla="*/ 0 w 52"/>
                  <a:gd name="T17" fmla="*/ 5 h 8"/>
                  <a:gd name="T18" fmla="*/ 0 w 52"/>
                  <a:gd name="T19" fmla="*/ 2 h 8"/>
                  <a:gd name="T20" fmla="*/ 4 w 52"/>
                  <a:gd name="T21" fmla="*/ 0 h 8"/>
                  <a:gd name="T22" fmla="*/ 9 w 52"/>
                  <a:gd name="T23" fmla="*/ 0 h 8"/>
                  <a:gd name="T24" fmla="*/ 17 w 52"/>
                  <a:gd name="T25" fmla="*/ 0 h 8"/>
                  <a:gd name="T26" fmla="*/ 27 w 52"/>
                  <a:gd name="T27" fmla="*/ 0 h 8"/>
                  <a:gd name="T28" fmla="*/ 36 w 52"/>
                  <a:gd name="T29" fmla="*/ 1 h 8"/>
                  <a:gd name="T30" fmla="*/ 44 w 52"/>
                  <a:gd name="T31" fmla="*/ 1 h 8"/>
                  <a:gd name="T32" fmla="*/ 52 w 52"/>
                  <a:gd name="T33" fmla="*/ 0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2" h="8">
                    <a:moveTo>
                      <a:pt x="52" y="0"/>
                    </a:moveTo>
                    <a:lnTo>
                      <a:pt x="47" y="2"/>
                    </a:lnTo>
                    <a:lnTo>
                      <a:pt x="42" y="4"/>
                    </a:lnTo>
                    <a:lnTo>
                      <a:pt x="34" y="6"/>
                    </a:lnTo>
                    <a:lnTo>
                      <a:pt x="24" y="7"/>
                    </a:lnTo>
                    <a:lnTo>
                      <a:pt x="16" y="8"/>
                    </a:lnTo>
                    <a:lnTo>
                      <a:pt x="8" y="8"/>
                    </a:lnTo>
                    <a:lnTo>
                      <a:pt x="4" y="7"/>
                    </a:lnTo>
                    <a:lnTo>
                      <a:pt x="0" y="5"/>
                    </a:lnTo>
                    <a:lnTo>
                      <a:pt x="0" y="2"/>
                    </a:lnTo>
                    <a:lnTo>
                      <a:pt x="4" y="0"/>
                    </a:lnTo>
                    <a:lnTo>
                      <a:pt x="9" y="0"/>
                    </a:lnTo>
                    <a:lnTo>
                      <a:pt x="17" y="0"/>
                    </a:lnTo>
                    <a:lnTo>
                      <a:pt x="27" y="0"/>
                    </a:lnTo>
                    <a:lnTo>
                      <a:pt x="36" y="1"/>
                    </a:lnTo>
                    <a:lnTo>
                      <a:pt x="44" y="1"/>
                    </a:lnTo>
                    <a:lnTo>
                      <a:pt x="52" y="0"/>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8095" name="Freeform 207"/>
              <p:cNvSpPr>
                <a:spLocks/>
              </p:cNvSpPr>
              <p:nvPr/>
            </p:nvSpPr>
            <p:spPr bwMode="auto">
              <a:xfrm>
                <a:off x="22" y="495"/>
                <a:ext cx="26" cy="6"/>
              </a:xfrm>
              <a:custGeom>
                <a:avLst/>
                <a:gdLst>
                  <a:gd name="T0" fmla="*/ 52 w 52"/>
                  <a:gd name="T1" fmla="*/ 0 h 12"/>
                  <a:gd name="T2" fmla="*/ 47 w 52"/>
                  <a:gd name="T3" fmla="*/ 2 h 12"/>
                  <a:gd name="T4" fmla="*/ 40 w 52"/>
                  <a:gd name="T5" fmla="*/ 4 h 12"/>
                  <a:gd name="T6" fmla="*/ 31 w 52"/>
                  <a:gd name="T7" fmla="*/ 7 h 12"/>
                  <a:gd name="T8" fmla="*/ 23 w 52"/>
                  <a:gd name="T9" fmla="*/ 10 h 12"/>
                  <a:gd name="T10" fmla="*/ 14 w 52"/>
                  <a:gd name="T11" fmla="*/ 11 h 12"/>
                  <a:gd name="T12" fmla="*/ 7 w 52"/>
                  <a:gd name="T13" fmla="*/ 12 h 12"/>
                  <a:gd name="T14" fmla="*/ 2 w 52"/>
                  <a:gd name="T15" fmla="*/ 11 h 12"/>
                  <a:gd name="T16" fmla="*/ 0 w 52"/>
                  <a:gd name="T17" fmla="*/ 8 h 12"/>
                  <a:gd name="T18" fmla="*/ 1 w 52"/>
                  <a:gd name="T19" fmla="*/ 5 h 12"/>
                  <a:gd name="T20" fmla="*/ 6 w 52"/>
                  <a:gd name="T21" fmla="*/ 4 h 12"/>
                  <a:gd name="T22" fmla="*/ 13 w 52"/>
                  <a:gd name="T23" fmla="*/ 3 h 12"/>
                  <a:gd name="T24" fmla="*/ 21 w 52"/>
                  <a:gd name="T25" fmla="*/ 2 h 12"/>
                  <a:gd name="T26" fmla="*/ 29 w 52"/>
                  <a:gd name="T27" fmla="*/ 2 h 12"/>
                  <a:gd name="T28" fmla="*/ 37 w 52"/>
                  <a:gd name="T29" fmla="*/ 2 h 12"/>
                  <a:gd name="T30" fmla="*/ 45 w 52"/>
                  <a:gd name="T31" fmla="*/ 2 h 12"/>
                  <a:gd name="T32" fmla="*/ 52 w 52"/>
                  <a:gd name="T33" fmla="*/ 0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2" h="12">
                    <a:moveTo>
                      <a:pt x="52" y="0"/>
                    </a:moveTo>
                    <a:lnTo>
                      <a:pt x="47" y="2"/>
                    </a:lnTo>
                    <a:lnTo>
                      <a:pt x="40" y="4"/>
                    </a:lnTo>
                    <a:lnTo>
                      <a:pt x="31" y="7"/>
                    </a:lnTo>
                    <a:lnTo>
                      <a:pt x="23" y="10"/>
                    </a:lnTo>
                    <a:lnTo>
                      <a:pt x="14" y="11"/>
                    </a:lnTo>
                    <a:lnTo>
                      <a:pt x="7" y="12"/>
                    </a:lnTo>
                    <a:lnTo>
                      <a:pt x="2" y="11"/>
                    </a:lnTo>
                    <a:lnTo>
                      <a:pt x="0" y="8"/>
                    </a:lnTo>
                    <a:lnTo>
                      <a:pt x="1" y="5"/>
                    </a:lnTo>
                    <a:lnTo>
                      <a:pt x="6" y="4"/>
                    </a:lnTo>
                    <a:lnTo>
                      <a:pt x="13" y="3"/>
                    </a:lnTo>
                    <a:lnTo>
                      <a:pt x="21" y="2"/>
                    </a:lnTo>
                    <a:lnTo>
                      <a:pt x="29" y="2"/>
                    </a:lnTo>
                    <a:lnTo>
                      <a:pt x="37" y="2"/>
                    </a:lnTo>
                    <a:lnTo>
                      <a:pt x="45" y="2"/>
                    </a:lnTo>
                    <a:lnTo>
                      <a:pt x="52" y="0"/>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8096" name="Freeform 208"/>
              <p:cNvSpPr>
                <a:spLocks/>
              </p:cNvSpPr>
              <p:nvPr/>
            </p:nvSpPr>
            <p:spPr bwMode="auto">
              <a:xfrm>
                <a:off x="17" y="504"/>
                <a:ext cx="29" cy="7"/>
              </a:xfrm>
              <a:custGeom>
                <a:avLst/>
                <a:gdLst>
                  <a:gd name="T0" fmla="*/ 57 w 57"/>
                  <a:gd name="T1" fmla="*/ 0 h 14"/>
                  <a:gd name="T2" fmla="*/ 50 w 57"/>
                  <a:gd name="T3" fmla="*/ 3 h 14"/>
                  <a:gd name="T4" fmla="*/ 42 w 57"/>
                  <a:gd name="T5" fmla="*/ 7 h 14"/>
                  <a:gd name="T6" fmla="*/ 33 w 57"/>
                  <a:gd name="T7" fmla="*/ 9 h 14"/>
                  <a:gd name="T8" fmla="*/ 24 w 57"/>
                  <a:gd name="T9" fmla="*/ 12 h 14"/>
                  <a:gd name="T10" fmla="*/ 15 w 57"/>
                  <a:gd name="T11" fmla="*/ 14 h 14"/>
                  <a:gd name="T12" fmla="*/ 6 w 57"/>
                  <a:gd name="T13" fmla="*/ 14 h 14"/>
                  <a:gd name="T14" fmla="*/ 2 w 57"/>
                  <a:gd name="T15" fmla="*/ 11 h 14"/>
                  <a:gd name="T16" fmla="*/ 0 w 57"/>
                  <a:gd name="T17" fmla="*/ 8 h 14"/>
                  <a:gd name="T18" fmla="*/ 1 w 57"/>
                  <a:gd name="T19" fmla="*/ 4 h 14"/>
                  <a:gd name="T20" fmla="*/ 6 w 57"/>
                  <a:gd name="T21" fmla="*/ 2 h 14"/>
                  <a:gd name="T22" fmla="*/ 15 w 57"/>
                  <a:gd name="T23" fmla="*/ 1 h 14"/>
                  <a:gd name="T24" fmla="*/ 24 w 57"/>
                  <a:gd name="T25" fmla="*/ 0 h 14"/>
                  <a:gd name="T26" fmla="*/ 34 w 57"/>
                  <a:gd name="T27" fmla="*/ 1 h 14"/>
                  <a:gd name="T28" fmla="*/ 43 w 57"/>
                  <a:gd name="T29" fmla="*/ 1 h 14"/>
                  <a:gd name="T30" fmla="*/ 51 w 57"/>
                  <a:gd name="T31" fmla="*/ 1 h 14"/>
                  <a:gd name="T32" fmla="*/ 57 w 57"/>
                  <a:gd name="T33" fmla="*/ 0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7" h="14">
                    <a:moveTo>
                      <a:pt x="57" y="0"/>
                    </a:moveTo>
                    <a:lnTo>
                      <a:pt x="50" y="3"/>
                    </a:lnTo>
                    <a:lnTo>
                      <a:pt x="42" y="7"/>
                    </a:lnTo>
                    <a:lnTo>
                      <a:pt x="33" y="9"/>
                    </a:lnTo>
                    <a:lnTo>
                      <a:pt x="24" y="12"/>
                    </a:lnTo>
                    <a:lnTo>
                      <a:pt x="15" y="14"/>
                    </a:lnTo>
                    <a:lnTo>
                      <a:pt x="6" y="14"/>
                    </a:lnTo>
                    <a:lnTo>
                      <a:pt x="2" y="11"/>
                    </a:lnTo>
                    <a:lnTo>
                      <a:pt x="0" y="8"/>
                    </a:lnTo>
                    <a:lnTo>
                      <a:pt x="1" y="4"/>
                    </a:lnTo>
                    <a:lnTo>
                      <a:pt x="6" y="2"/>
                    </a:lnTo>
                    <a:lnTo>
                      <a:pt x="15" y="1"/>
                    </a:lnTo>
                    <a:lnTo>
                      <a:pt x="24" y="0"/>
                    </a:lnTo>
                    <a:lnTo>
                      <a:pt x="34" y="1"/>
                    </a:lnTo>
                    <a:lnTo>
                      <a:pt x="43" y="1"/>
                    </a:lnTo>
                    <a:lnTo>
                      <a:pt x="51" y="1"/>
                    </a:lnTo>
                    <a:lnTo>
                      <a:pt x="57" y="0"/>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8097" name="Freeform 209"/>
              <p:cNvSpPr>
                <a:spLocks/>
              </p:cNvSpPr>
              <p:nvPr/>
            </p:nvSpPr>
            <p:spPr bwMode="auto">
              <a:xfrm>
                <a:off x="13" y="515"/>
                <a:ext cx="31" cy="10"/>
              </a:xfrm>
              <a:custGeom>
                <a:avLst/>
                <a:gdLst>
                  <a:gd name="T0" fmla="*/ 64 w 64"/>
                  <a:gd name="T1" fmla="*/ 0 h 19"/>
                  <a:gd name="T2" fmla="*/ 58 w 64"/>
                  <a:gd name="T3" fmla="*/ 2 h 19"/>
                  <a:gd name="T4" fmla="*/ 49 w 64"/>
                  <a:gd name="T5" fmla="*/ 6 h 19"/>
                  <a:gd name="T6" fmla="*/ 37 w 64"/>
                  <a:gd name="T7" fmla="*/ 11 h 19"/>
                  <a:gd name="T8" fmla="*/ 27 w 64"/>
                  <a:gd name="T9" fmla="*/ 15 h 19"/>
                  <a:gd name="T10" fmla="*/ 15 w 64"/>
                  <a:gd name="T11" fmla="*/ 18 h 19"/>
                  <a:gd name="T12" fmla="*/ 7 w 64"/>
                  <a:gd name="T13" fmla="*/ 19 h 19"/>
                  <a:gd name="T14" fmla="*/ 1 w 64"/>
                  <a:gd name="T15" fmla="*/ 19 h 19"/>
                  <a:gd name="T16" fmla="*/ 0 w 64"/>
                  <a:gd name="T17" fmla="*/ 16 h 19"/>
                  <a:gd name="T18" fmla="*/ 4 w 64"/>
                  <a:gd name="T19" fmla="*/ 11 h 19"/>
                  <a:gd name="T20" fmla="*/ 10 w 64"/>
                  <a:gd name="T21" fmla="*/ 9 h 19"/>
                  <a:gd name="T22" fmla="*/ 19 w 64"/>
                  <a:gd name="T23" fmla="*/ 6 h 19"/>
                  <a:gd name="T24" fmla="*/ 30 w 64"/>
                  <a:gd name="T25" fmla="*/ 4 h 19"/>
                  <a:gd name="T26" fmla="*/ 41 w 64"/>
                  <a:gd name="T27" fmla="*/ 3 h 19"/>
                  <a:gd name="T28" fmla="*/ 51 w 64"/>
                  <a:gd name="T29" fmla="*/ 2 h 19"/>
                  <a:gd name="T30" fmla="*/ 59 w 64"/>
                  <a:gd name="T31" fmla="*/ 1 h 19"/>
                  <a:gd name="T32" fmla="*/ 64 w 64"/>
                  <a:gd name="T33" fmla="*/ 0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4" h="19">
                    <a:moveTo>
                      <a:pt x="64" y="0"/>
                    </a:moveTo>
                    <a:lnTo>
                      <a:pt x="58" y="2"/>
                    </a:lnTo>
                    <a:lnTo>
                      <a:pt x="49" y="6"/>
                    </a:lnTo>
                    <a:lnTo>
                      <a:pt x="37" y="11"/>
                    </a:lnTo>
                    <a:lnTo>
                      <a:pt x="27" y="15"/>
                    </a:lnTo>
                    <a:lnTo>
                      <a:pt x="15" y="18"/>
                    </a:lnTo>
                    <a:lnTo>
                      <a:pt x="7" y="19"/>
                    </a:lnTo>
                    <a:lnTo>
                      <a:pt x="1" y="19"/>
                    </a:lnTo>
                    <a:lnTo>
                      <a:pt x="0" y="16"/>
                    </a:lnTo>
                    <a:lnTo>
                      <a:pt x="4" y="11"/>
                    </a:lnTo>
                    <a:lnTo>
                      <a:pt x="10" y="9"/>
                    </a:lnTo>
                    <a:lnTo>
                      <a:pt x="19" y="6"/>
                    </a:lnTo>
                    <a:lnTo>
                      <a:pt x="30" y="4"/>
                    </a:lnTo>
                    <a:lnTo>
                      <a:pt x="41" y="3"/>
                    </a:lnTo>
                    <a:lnTo>
                      <a:pt x="51" y="2"/>
                    </a:lnTo>
                    <a:lnTo>
                      <a:pt x="59" y="1"/>
                    </a:lnTo>
                    <a:lnTo>
                      <a:pt x="64" y="0"/>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8098" name="Freeform 210"/>
              <p:cNvSpPr>
                <a:spLocks/>
              </p:cNvSpPr>
              <p:nvPr/>
            </p:nvSpPr>
            <p:spPr bwMode="auto">
              <a:xfrm>
                <a:off x="10" y="523"/>
                <a:ext cx="34" cy="13"/>
              </a:xfrm>
              <a:custGeom>
                <a:avLst/>
                <a:gdLst>
                  <a:gd name="T0" fmla="*/ 68 w 68"/>
                  <a:gd name="T1" fmla="*/ 0 h 26"/>
                  <a:gd name="T2" fmla="*/ 62 w 68"/>
                  <a:gd name="T3" fmla="*/ 5 h 26"/>
                  <a:gd name="T4" fmla="*/ 53 w 68"/>
                  <a:gd name="T5" fmla="*/ 12 h 26"/>
                  <a:gd name="T6" fmla="*/ 41 w 68"/>
                  <a:gd name="T7" fmla="*/ 17 h 26"/>
                  <a:gd name="T8" fmla="*/ 30 w 68"/>
                  <a:gd name="T9" fmla="*/ 22 h 26"/>
                  <a:gd name="T10" fmla="*/ 18 w 68"/>
                  <a:gd name="T11" fmla="*/ 25 h 26"/>
                  <a:gd name="T12" fmla="*/ 9 w 68"/>
                  <a:gd name="T13" fmla="*/ 26 h 26"/>
                  <a:gd name="T14" fmla="*/ 2 w 68"/>
                  <a:gd name="T15" fmla="*/ 25 h 26"/>
                  <a:gd name="T16" fmla="*/ 0 w 68"/>
                  <a:gd name="T17" fmla="*/ 22 h 26"/>
                  <a:gd name="T18" fmla="*/ 1 w 68"/>
                  <a:gd name="T19" fmla="*/ 17 h 26"/>
                  <a:gd name="T20" fmla="*/ 8 w 68"/>
                  <a:gd name="T21" fmla="*/ 12 h 26"/>
                  <a:gd name="T22" fmla="*/ 16 w 68"/>
                  <a:gd name="T23" fmla="*/ 9 h 26"/>
                  <a:gd name="T24" fmla="*/ 27 w 68"/>
                  <a:gd name="T25" fmla="*/ 7 h 26"/>
                  <a:gd name="T26" fmla="*/ 39 w 68"/>
                  <a:gd name="T27" fmla="*/ 4 h 26"/>
                  <a:gd name="T28" fmla="*/ 50 w 68"/>
                  <a:gd name="T29" fmla="*/ 2 h 26"/>
                  <a:gd name="T30" fmla="*/ 61 w 68"/>
                  <a:gd name="T31" fmla="*/ 1 h 26"/>
                  <a:gd name="T32" fmla="*/ 68 w 68"/>
                  <a:gd name="T33" fmla="*/ 0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8" h="26">
                    <a:moveTo>
                      <a:pt x="68" y="0"/>
                    </a:moveTo>
                    <a:lnTo>
                      <a:pt x="62" y="5"/>
                    </a:lnTo>
                    <a:lnTo>
                      <a:pt x="53" y="12"/>
                    </a:lnTo>
                    <a:lnTo>
                      <a:pt x="41" y="17"/>
                    </a:lnTo>
                    <a:lnTo>
                      <a:pt x="30" y="22"/>
                    </a:lnTo>
                    <a:lnTo>
                      <a:pt x="18" y="25"/>
                    </a:lnTo>
                    <a:lnTo>
                      <a:pt x="9" y="26"/>
                    </a:lnTo>
                    <a:lnTo>
                      <a:pt x="2" y="25"/>
                    </a:lnTo>
                    <a:lnTo>
                      <a:pt x="0" y="22"/>
                    </a:lnTo>
                    <a:lnTo>
                      <a:pt x="1" y="17"/>
                    </a:lnTo>
                    <a:lnTo>
                      <a:pt x="8" y="12"/>
                    </a:lnTo>
                    <a:lnTo>
                      <a:pt x="16" y="9"/>
                    </a:lnTo>
                    <a:lnTo>
                      <a:pt x="27" y="7"/>
                    </a:lnTo>
                    <a:lnTo>
                      <a:pt x="39" y="4"/>
                    </a:lnTo>
                    <a:lnTo>
                      <a:pt x="50" y="2"/>
                    </a:lnTo>
                    <a:lnTo>
                      <a:pt x="61" y="1"/>
                    </a:lnTo>
                    <a:lnTo>
                      <a:pt x="68" y="0"/>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sp>
          <p:nvSpPr>
            <p:cNvPr id="38099" name="Freeform 211"/>
            <p:cNvSpPr>
              <a:spLocks/>
            </p:cNvSpPr>
            <p:nvPr/>
          </p:nvSpPr>
          <p:spPr bwMode="auto">
            <a:xfrm>
              <a:off x="12" y="536"/>
              <a:ext cx="32" cy="21"/>
            </a:xfrm>
            <a:custGeom>
              <a:avLst/>
              <a:gdLst>
                <a:gd name="T0" fmla="*/ 65 w 65"/>
                <a:gd name="T1" fmla="*/ 0 h 43"/>
                <a:gd name="T2" fmla="*/ 59 w 65"/>
                <a:gd name="T3" fmla="*/ 7 h 43"/>
                <a:gd name="T4" fmla="*/ 51 w 65"/>
                <a:gd name="T5" fmla="*/ 14 h 43"/>
                <a:gd name="T6" fmla="*/ 40 w 65"/>
                <a:gd name="T7" fmla="*/ 22 h 43"/>
                <a:gd name="T8" fmla="*/ 30 w 65"/>
                <a:gd name="T9" fmla="*/ 30 h 43"/>
                <a:gd name="T10" fmla="*/ 20 w 65"/>
                <a:gd name="T11" fmla="*/ 36 h 43"/>
                <a:gd name="T12" fmla="*/ 11 w 65"/>
                <a:gd name="T13" fmla="*/ 41 h 43"/>
                <a:gd name="T14" fmla="*/ 4 w 65"/>
                <a:gd name="T15" fmla="*/ 43 h 43"/>
                <a:gd name="T16" fmla="*/ 0 w 65"/>
                <a:gd name="T17" fmla="*/ 41 h 43"/>
                <a:gd name="T18" fmla="*/ 1 w 65"/>
                <a:gd name="T19" fmla="*/ 36 h 43"/>
                <a:gd name="T20" fmla="*/ 6 w 65"/>
                <a:gd name="T21" fmla="*/ 30 h 43"/>
                <a:gd name="T22" fmla="*/ 13 w 65"/>
                <a:gd name="T23" fmla="*/ 24 h 43"/>
                <a:gd name="T24" fmla="*/ 23 w 65"/>
                <a:gd name="T25" fmla="*/ 17 h 43"/>
                <a:gd name="T26" fmla="*/ 34 w 65"/>
                <a:gd name="T27" fmla="*/ 12 h 43"/>
                <a:gd name="T28" fmla="*/ 45 w 65"/>
                <a:gd name="T29" fmla="*/ 6 h 43"/>
                <a:gd name="T30" fmla="*/ 55 w 65"/>
                <a:gd name="T31" fmla="*/ 3 h 43"/>
                <a:gd name="T32" fmla="*/ 65 w 65"/>
                <a:gd name="T33" fmla="*/ 0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5" h="43">
                  <a:moveTo>
                    <a:pt x="65" y="0"/>
                  </a:moveTo>
                  <a:lnTo>
                    <a:pt x="59" y="7"/>
                  </a:lnTo>
                  <a:lnTo>
                    <a:pt x="51" y="14"/>
                  </a:lnTo>
                  <a:lnTo>
                    <a:pt x="40" y="22"/>
                  </a:lnTo>
                  <a:lnTo>
                    <a:pt x="30" y="30"/>
                  </a:lnTo>
                  <a:lnTo>
                    <a:pt x="20" y="36"/>
                  </a:lnTo>
                  <a:lnTo>
                    <a:pt x="11" y="41"/>
                  </a:lnTo>
                  <a:lnTo>
                    <a:pt x="4" y="43"/>
                  </a:lnTo>
                  <a:lnTo>
                    <a:pt x="0" y="41"/>
                  </a:lnTo>
                  <a:lnTo>
                    <a:pt x="1" y="36"/>
                  </a:lnTo>
                  <a:lnTo>
                    <a:pt x="6" y="30"/>
                  </a:lnTo>
                  <a:lnTo>
                    <a:pt x="13" y="24"/>
                  </a:lnTo>
                  <a:lnTo>
                    <a:pt x="23" y="17"/>
                  </a:lnTo>
                  <a:lnTo>
                    <a:pt x="34" y="12"/>
                  </a:lnTo>
                  <a:lnTo>
                    <a:pt x="45" y="6"/>
                  </a:lnTo>
                  <a:lnTo>
                    <a:pt x="55" y="3"/>
                  </a:lnTo>
                  <a:lnTo>
                    <a:pt x="65" y="0"/>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8100" name="Freeform 212"/>
            <p:cNvSpPr>
              <a:spLocks/>
            </p:cNvSpPr>
            <p:nvPr/>
          </p:nvSpPr>
          <p:spPr bwMode="auto">
            <a:xfrm>
              <a:off x="17" y="548"/>
              <a:ext cx="27" cy="27"/>
            </a:xfrm>
            <a:custGeom>
              <a:avLst/>
              <a:gdLst>
                <a:gd name="T0" fmla="*/ 54 w 54"/>
                <a:gd name="T1" fmla="*/ 0 h 55"/>
                <a:gd name="T2" fmla="*/ 50 w 54"/>
                <a:gd name="T3" fmla="*/ 7 h 55"/>
                <a:gd name="T4" fmla="*/ 43 w 54"/>
                <a:gd name="T5" fmla="*/ 15 h 55"/>
                <a:gd name="T6" fmla="*/ 35 w 54"/>
                <a:gd name="T7" fmla="*/ 26 h 55"/>
                <a:gd name="T8" fmla="*/ 27 w 54"/>
                <a:gd name="T9" fmla="*/ 35 h 55"/>
                <a:gd name="T10" fmla="*/ 18 w 54"/>
                <a:gd name="T11" fmla="*/ 44 h 55"/>
                <a:gd name="T12" fmla="*/ 10 w 54"/>
                <a:gd name="T13" fmla="*/ 51 h 55"/>
                <a:gd name="T14" fmla="*/ 3 w 54"/>
                <a:gd name="T15" fmla="*/ 55 h 55"/>
                <a:gd name="T16" fmla="*/ 0 w 54"/>
                <a:gd name="T17" fmla="*/ 53 h 55"/>
                <a:gd name="T18" fmla="*/ 0 w 54"/>
                <a:gd name="T19" fmla="*/ 48 h 55"/>
                <a:gd name="T20" fmla="*/ 4 w 54"/>
                <a:gd name="T21" fmla="*/ 41 h 55"/>
                <a:gd name="T22" fmla="*/ 11 w 54"/>
                <a:gd name="T23" fmla="*/ 32 h 55"/>
                <a:gd name="T24" fmla="*/ 20 w 54"/>
                <a:gd name="T25" fmla="*/ 23 h 55"/>
                <a:gd name="T26" fmla="*/ 31 w 54"/>
                <a:gd name="T27" fmla="*/ 14 h 55"/>
                <a:gd name="T28" fmla="*/ 40 w 54"/>
                <a:gd name="T29" fmla="*/ 7 h 55"/>
                <a:gd name="T30" fmla="*/ 48 w 54"/>
                <a:gd name="T31" fmla="*/ 3 h 55"/>
                <a:gd name="T32" fmla="*/ 54 w 54"/>
                <a:gd name="T33" fmla="*/ 0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4" h="55">
                  <a:moveTo>
                    <a:pt x="54" y="0"/>
                  </a:moveTo>
                  <a:lnTo>
                    <a:pt x="50" y="7"/>
                  </a:lnTo>
                  <a:lnTo>
                    <a:pt x="43" y="15"/>
                  </a:lnTo>
                  <a:lnTo>
                    <a:pt x="35" y="26"/>
                  </a:lnTo>
                  <a:lnTo>
                    <a:pt x="27" y="35"/>
                  </a:lnTo>
                  <a:lnTo>
                    <a:pt x="18" y="44"/>
                  </a:lnTo>
                  <a:lnTo>
                    <a:pt x="10" y="51"/>
                  </a:lnTo>
                  <a:lnTo>
                    <a:pt x="3" y="55"/>
                  </a:lnTo>
                  <a:lnTo>
                    <a:pt x="0" y="53"/>
                  </a:lnTo>
                  <a:lnTo>
                    <a:pt x="0" y="48"/>
                  </a:lnTo>
                  <a:lnTo>
                    <a:pt x="4" y="41"/>
                  </a:lnTo>
                  <a:lnTo>
                    <a:pt x="11" y="32"/>
                  </a:lnTo>
                  <a:lnTo>
                    <a:pt x="20" y="23"/>
                  </a:lnTo>
                  <a:lnTo>
                    <a:pt x="31" y="14"/>
                  </a:lnTo>
                  <a:lnTo>
                    <a:pt x="40" y="7"/>
                  </a:lnTo>
                  <a:lnTo>
                    <a:pt x="48" y="3"/>
                  </a:lnTo>
                  <a:lnTo>
                    <a:pt x="54" y="0"/>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8101" name="Freeform 213"/>
            <p:cNvSpPr>
              <a:spLocks/>
            </p:cNvSpPr>
            <p:nvPr/>
          </p:nvSpPr>
          <p:spPr bwMode="auto">
            <a:xfrm>
              <a:off x="21" y="560"/>
              <a:ext cx="24" cy="24"/>
            </a:xfrm>
            <a:custGeom>
              <a:avLst/>
              <a:gdLst>
                <a:gd name="T0" fmla="*/ 0 w 50"/>
                <a:gd name="T1" fmla="*/ 47 h 49"/>
                <a:gd name="T2" fmla="*/ 2 w 50"/>
                <a:gd name="T3" fmla="*/ 43 h 49"/>
                <a:gd name="T4" fmla="*/ 6 w 50"/>
                <a:gd name="T5" fmla="*/ 39 h 49"/>
                <a:gd name="T6" fmla="*/ 13 w 50"/>
                <a:gd name="T7" fmla="*/ 34 h 49"/>
                <a:gd name="T8" fmla="*/ 21 w 50"/>
                <a:gd name="T9" fmla="*/ 27 h 49"/>
                <a:gd name="T10" fmla="*/ 30 w 50"/>
                <a:gd name="T11" fmla="*/ 20 h 49"/>
                <a:gd name="T12" fmla="*/ 38 w 50"/>
                <a:gd name="T13" fmla="*/ 13 h 49"/>
                <a:gd name="T14" fmla="*/ 45 w 50"/>
                <a:gd name="T15" fmla="*/ 6 h 49"/>
                <a:gd name="T16" fmla="*/ 50 w 50"/>
                <a:gd name="T17" fmla="*/ 0 h 49"/>
                <a:gd name="T18" fmla="*/ 48 w 50"/>
                <a:gd name="T19" fmla="*/ 9 h 49"/>
                <a:gd name="T20" fmla="*/ 42 w 50"/>
                <a:gd name="T21" fmla="*/ 18 h 49"/>
                <a:gd name="T22" fmla="*/ 35 w 50"/>
                <a:gd name="T23" fmla="*/ 27 h 49"/>
                <a:gd name="T24" fmla="*/ 27 w 50"/>
                <a:gd name="T25" fmla="*/ 36 h 49"/>
                <a:gd name="T26" fmla="*/ 19 w 50"/>
                <a:gd name="T27" fmla="*/ 43 h 49"/>
                <a:gd name="T28" fmla="*/ 12 w 50"/>
                <a:gd name="T29" fmla="*/ 48 h 49"/>
                <a:gd name="T30" fmla="*/ 5 w 50"/>
                <a:gd name="T31" fmla="*/ 49 h 49"/>
                <a:gd name="T32" fmla="*/ 0 w 50"/>
                <a:gd name="T33" fmla="*/ 47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0" h="49">
                  <a:moveTo>
                    <a:pt x="0" y="47"/>
                  </a:moveTo>
                  <a:lnTo>
                    <a:pt x="2" y="43"/>
                  </a:lnTo>
                  <a:lnTo>
                    <a:pt x="6" y="39"/>
                  </a:lnTo>
                  <a:lnTo>
                    <a:pt x="13" y="34"/>
                  </a:lnTo>
                  <a:lnTo>
                    <a:pt x="21" y="27"/>
                  </a:lnTo>
                  <a:lnTo>
                    <a:pt x="30" y="20"/>
                  </a:lnTo>
                  <a:lnTo>
                    <a:pt x="38" y="13"/>
                  </a:lnTo>
                  <a:lnTo>
                    <a:pt x="45" y="6"/>
                  </a:lnTo>
                  <a:lnTo>
                    <a:pt x="50" y="0"/>
                  </a:lnTo>
                  <a:lnTo>
                    <a:pt x="48" y="9"/>
                  </a:lnTo>
                  <a:lnTo>
                    <a:pt x="42" y="18"/>
                  </a:lnTo>
                  <a:lnTo>
                    <a:pt x="35" y="27"/>
                  </a:lnTo>
                  <a:lnTo>
                    <a:pt x="27" y="36"/>
                  </a:lnTo>
                  <a:lnTo>
                    <a:pt x="19" y="43"/>
                  </a:lnTo>
                  <a:lnTo>
                    <a:pt x="12" y="48"/>
                  </a:lnTo>
                  <a:lnTo>
                    <a:pt x="5" y="49"/>
                  </a:lnTo>
                  <a:lnTo>
                    <a:pt x="0" y="47"/>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8102" name="Freeform 214"/>
            <p:cNvSpPr>
              <a:spLocks/>
            </p:cNvSpPr>
            <p:nvPr/>
          </p:nvSpPr>
          <p:spPr bwMode="auto">
            <a:xfrm>
              <a:off x="69" y="585"/>
              <a:ext cx="29" cy="118"/>
            </a:xfrm>
            <a:custGeom>
              <a:avLst/>
              <a:gdLst>
                <a:gd name="T0" fmla="*/ 53 w 59"/>
                <a:gd name="T1" fmla="*/ 0 h 237"/>
                <a:gd name="T2" fmla="*/ 54 w 59"/>
                <a:gd name="T3" fmla="*/ 0 h 237"/>
                <a:gd name="T4" fmla="*/ 56 w 59"/>
                <a:gd name="T5" fmla="*/ 1 h 237"/>
                <a:gd name="T6" fmla="*/ 58 w 59"/>
                <a:gd name="T7" fmla="*/ 4 h 237"/>
                <a:gd name="T8" fmla="*/ 59 w 59"/>
                <a:gd name="T9" fmla="*/ 6 h 237"/>
                <a:gd name="T10" fmla="*/ 36 w 59"/>
                <a:gd name="T11" fmla="*/ 35 h 237"/>
                <a:gd name="T12" fmla="*/ 21 w 59"/>
                <a:gd name="T13" fmla="*/ 66 h 237"/>
                <a:gd name="T14" fmla="*/ 13 w 59"/>
                <a:gd name="T15" fmla="*/ 98 h 237"/>
                <a:gd name="T16" fmla="*/ 12 w 59"/>
                <a:gd name="T17" fmla="*/ 129 h 237"/>
                <a:gd name="T18" fmla="*/ 13 w 59"/>
                <a:gd name="T19" fmla="*/ 160 h 237"/>
                <a:gd name="T20" fmla="*/ 17 w 59"/>
                <a:gd name="T21" fmla="*/ 188 h 237"/>
                <a:gd name="T22" fmla="*/ 23 w 59"/>
                <a:gd name="T23" fmla="*/ 215 h 237"/>
                <a:gd name="T24" fmla="*/ 29 w 59"/>
                <a:gd name="T25" fmla="*/ 237 h 237"/>
                <a:gd name="T26" fmla="*/ 16 w 59"/>
                <a:gd name="T27" fmla="*/ 222 h 237"/>
                <a:gd name="T28" fmla="*/ 7 w 59"/>
                <a:gd name="T29" fmla="*/ 196 h 237"/>
                <a:gd name="T30" fmla="*/ 1 w 59"/>
                <a:gd name="T31" fmla="*/ 164 h 237"/>
                <a:gd name="T32" fmla="*/ 0 w 59"/>
                <a:gd name="T33" fmla="*/ 127 h 237"/>
                <a:gd name="T34" fmla="*/ 5 w 59"/>
                <a:gd name="T35" fmla="*/ 89 h 237"/>
                <a:gd name="T36" fmla="*/ 14 w 59"/>
                <a:gd name="T37" fmla="*/ 52 h 237"/>
                <a:gd name="T38" fmla="*/ 30 w 59"/>
                <a:gd name="T39" fmla="*/ 22 h 237"/>
                <a:gd name="T40" fmla="*/ 53 w 59"/>
                <a:gd name="T41" fmla="*/ 0 h 2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9" h="237">
                  <a:moveTo>
                    <a:pt x="53" y="0"/>
                  </a:moveTo>
                  <a:lnTo>
                    <a:pt x="54" y="0"/>
                  </a:lnTo>
                  <a:lnTo>
                    <a:pt x="56" y="1"/>
                  </a:lnTo>
                  <a:lnTo>
                    <a:pt x="58" y="4"/>
                  </a:lnTo>
                  <a:lnTo>
                    <a:pt x="59" y="6"/>
                  </a:lnTo>
                  <a:lnTo>
                    <a:pt x="36" y="35"/>
                  </a:lnTo>
                  <a:lnTo>
                    <a:pt x="21" y="66"/>
                  </a:lnTo>
                  <a:lnTo>
                    <a:pt x="13" y="98"/>
                  </a:lnTo>
                  <a:lnTo>
                    <a:pt x="12" y="129"/>
                  </a:lnTo>
                  <a:lnTo>
                    <a:pt x="13" y="160"/>
                  </a:lnTo>
                  <a:lnTo>
                    <a:pt x="17" y="188"/>
                  </a:lnTo>
                  <a:lnTo>
                    <a:pt x="23" y="215"/>
                  </a:lnTo>
                  <a:lnTo>
                    <a:pt x="29" y="237"/>
                  </a:lnTo>
                  <a:lnTo>
                    <a:pt x="16" y="222"/>
                  </a:lnTo>
                  <a:lnTo>
                    <a:pt x="7" y="196"/>
                  </a:lnTo>
                  <a:lnTo>
                    <a:pt x="1" y="164"/>
                  </a:lnTo>
                  <a:lnTo>
                    <a:pt x="0" y="127"/>
                  </a:lnTo>
                  <a:lnTo>
                    <a:pt x="5" y="89"/>
                  </a:lnTo>
                  <a:lnTo>
                    <a:pt x="14" y="52"/>
                  </a:lnTo>
                  <a:lnTo>
                    <a:pt x="30" y="22"/>
                  </a:lnTo>
                  <a:lnTo>
                    <a:pt x="53" y="0"/>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8103" name="Freeform 215"/>
            <p:cNvSpPr>
              <a:spLocks/>
            </p:cNvSpPr>
            <p:nvPr/>
          </p:nvSpPr>
          <p:spPr bwMode="auto">
            <a:xfrm>
              <a:off x="75" y="687"/>
              <a:ext cx="26" cy="15"/>
            </a:xfrm>
            <a:custGeom>
              <a:avLst/>
              <a:gdLst>
                <a:gd name="T0" fmla="*/ 0 w 51"/>
                <a:gd name="T1" fmla="*/ 0 h 29"/>
                <a:gd name="T2" fmla="*/ 6 w 51"/>
                <a:gd name="T3" fmla="*/ 6 h 29"/>
                <a:gd name="T4" fmla="*/ 13 w 51"/>
                <a:gd name="T5" fmla="*/ 12 h 29"/>
                <a:gd name="T6" fmla="*/ 21 w 51"/>
                <a:gd name="T7" fmla="*/ 18 h 29"/>
                <a:gd name="T8" fmla="*/ 29 w 51"/>
                <a:gd name="T9" fmla="*/ 22 h 29"/>
                <a:gd name="T10" fmla="*/ 37 w 51"/>
                <a:gd name="T11" fmla="*/ 26 h 29"/>
                <a:gd name="T12" fmla="*/ 44 w 51"/>
                <a:gd name="T13" fmla="*/ 29 h 29"/>
                <a:gd name="T14" fmla="*/ 48 w 51"/>
                <a:gd name="T15" fmla="*/ 29 h 29"/>
                <a:gd name="T16" fmla="*/ 51 w 51"/>
                <a:gd name="T17" fmla="*/ 28 h 29"/>
                <a:gd name="T18" fmla="*/ 51 w 51"/>
                <a:gd name="T19" fmla="*/ 26 h 29"/>
                <a:gd name="T20" fmla="*/ 46 w 51"/>
                <a:gd name="T21" fmla="*/ 23 h 29"/>
                <a:gd name="T22" fmla="*/ 40 w 51"/>
                <a:gd name="T23" fmla="*/ 20 h 29"/>
                <a:gd name="T24" fmla="*/ 32 w 51"/>
                <a:gd name="T25" fmla="*/ 16 h 29"/>
                <a:gd name="T26" fmla="*/ 24 w 51"/>
                <a:gd name="T27" fmla="*/ 13 h 29"/>
                <a:gd name="T28" fmla="*/ 15 w 51"/>
                <a:gd name="T29" fmla="*/ 9 h 29"/>
                <a:gd name="T30" fmla="*/ 7 w 51"/>
                <a:gd name="T31" fmla="*/ 5 h 29"/>
                <a:gd name="T32" fmla="*/ 0 w 51"/>
                <a:gd name="T33" fmla="*/ 0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1" h="29">
                  <a:moveTo>
                    <a:pt x="0" y="0"/>
                  </a:moveTo>
                  <a:lnTo>
                    <a:pt x="6" y="6"/>
                  </a:lnTo>
                  <a:lnTo>
                    <a:pt x="13" y="12"/>
                  </a:lnTo>
                  <a:lnTo>
                    <a:pt x="21" y="18"/>
                  </a:lnTo>
                  <a:lnTo>
                    <a:pt x="29" y="22"/>
                  </a:lnTo>
                  <a:lnTo>
                    <a:pt x="37" y="26"/>
                  </a:lnTo>
                  <a:lnTo>
                    <a:pt x="44" y="29"/>
                  </a:lnTo>
                  <a:lnTo>
                    <a:pt x="48" y="29"/>
                  </a:lnTo>
                  <a:lnTo>
                    <a:pt x="51" y="28"/>
                  </a:lnTo>
                  <a:lnTo>
                    <a:pt x="51" y="26"/>
                  </a:lnTo>
                  <a:lnTo>
                    <a:pt x="46" y="23"/>
                  </a:lnTo>
                  <a:lnTo>
                    <a:pt x="40" y="20"/>
                  </a:lnTo>
                  <a:lnTo>
                    <a:pt x="32" y="16"/>
                  </a:lnTo>
                  <a:lnTo>
                    <a:pt x="24" y="13"/>
                  </a:lnTo>
                  <a:lnTo>
                    <a:pt x="15" y="9"/>
                  </a:lnTo>
                  <a:lnTo>
                    <a:pt x="7" y="5"/>
                  </a:lnTo>
                  <a:lnTo>
                    <a:pt x="0" y="0"/>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8104" name="Freeform 216"/>
            <p:cNvSpPr>
              <a:spLocks/>
            </p:cNvSpPr>
            <p:nvPr/>
          </p:nvSpPr>
          <p:spPr bwMode="auto">
            <a:xfrm>
              <a:off x="73" y="677"/>
              <a:ext cx="28" cy="17"/>
            </a:xfrm>
            <a:custGeom>
              <a:avLst/>
              <a:gdLst>
                <a:gd name="T0" fmla="*/ 58 w 58"/>
                <a:gd name="T1" fmla="*/ 33 h 34"/>
                <a:gd name="T2" fmla="*/ 55 w 58"/>
                <a:gd name="T3" fmla="*/ 34 h 34"/>
                <a:gd name="T4" fmla="*/ 50 w 58"/>
                <a:gd name="T5" fmla="*/ 33 h 34"/>
                <a:gd name="T6" fmla="*/ 43 w 58"/>
                <a:gd name="T7" fmla="*/ 31 h 34"/>
                <a:gd name="T8" fmla="*/ 34 w 58"/>
                <a:gd name="T9" fmla="*/ 26 h 34"/>
                <a:gd name="T10" fmla="*/ 24 w 58"/>
                <a:gd name="T11" fmla="*/ 21 h 34"/>
                <a:gd name="T12" fmla="*/ 15 w 58"/>
                <a:gd name="T13" fmla="*/ 16 h 34"/>
                <a:gd name="T14" fmla="*/ 7 w 58"/>
                <a:gd name="T15" fmla="*/ 8 h 34"/>
                <a:gd name="T16" fmla="*/ 0 w 58"/>
                <a:gd name="T17" fmla="*/ 0 h 34"/>
                <a:gd name="T18" fmla="*/ 7 w 58"/>
                <a:gd name="T19" fmla="*/ 3 h 34"/>
                <a:gd name="T20" fmla="*/ 16 w 58"/>
                <a:gd name="T21" fmla="*/ 8 h 34"/>
                <a:gd name="T22" fmla="*/ 25 w 58"/>
                <a:gd name="T23" fmla="*/ 12 h 34"/>
                <a:gd name="T24" fmla="*/ 36 w 58"/>
                <a:gd name="T25" fmla="*/ 18 h 34"/>
                <a:gd name="T26" fmla="*/ 44 w 58"/>
                <a:gd name="T27" fmla="*/ 23 h 34"/>
                <a:gd name="T28" fmla="*/ 52 w 58"/>
                <a:gd name="T29" fmla="*/ 26 h 34"/>
                <a:gd name="T30" fmla="*/ 57 w 58"/>
                <a:gd name="T31" fmla="*/ 31 h 34"/>
                <a:gd name="T32" fmla="*/ 58 w 58"/>
                <a:gd name="T33" fmla="*/ 33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8" h="34">
                  <a:moveTo>
                    <a:pt x="58" y="33"/>
                  </a:moveTo>
                  <a:lnTo>
                    <a:pt x="55" y="34"/>
                  </a:lnTo>
                  <a:lnTo>
                    <a:pt x="50" y="33"/>
                  </a:lnTo>
                  <a:lnTo>
                    <a:pt x="43" y="31"/>
                  </a:lnTo>
                  <a:lnTo>
                    <a:pt x="34" y="26"/>
                  </a:lnTo>
                  <a:lnTo>
                    <a:pt x="24" y="21"/>
                  </a:lnTo>
                  <a:lnTo>
                    <a:pt x="15" y="16"/>
                  </a:lnTo>
                  <a:lnTo>
                    <a:pt x="7" y="8"/>
                  </a:lnTo>
                  <a:lnTo>
                    <a:pt x="0" y="0"/>
                  </a:lnTo>
                  <a:lnTo>
                    <a:pt x="7" y="3"/>
                  </a:lnTo>
                  <a:lnTo>
                    <a:pt x="16" y="8"/>
                  </a:lnTo>
                  <a:lnTo>
                    <a:pt x="25" y="12"/>
                  </a:lnTo>
                  <a:lnTo>
                    <a:pt x="36" y="18"/>
                  </a:lnTo>
                  <a:lnTo>
                    <a:pt x="44" y="23"/>
                  </a:lnTo>
                  <a:lnTo>
                    <a:pt x="52" y="26"/>
                  </a:lnTo>
                  <a:lnTo>
                    <a:pt x="57" y="31"/>
                  </a:lnTo>
                  <a:lnTo>
                    <a:pt x="58" y="33"/>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8105" name="Freeform 217"/>
            <p:cNvSpPr>
              <a:spLocks/>
            </p:cNvSpPr>
            <p:nvPr/>
          </p:nvSpPr>
          <p:spPr bwMode="auto">
            <a:xfrm>
              <a:off x="70" y="653"/>
              <a:ext cx="37" cy="23"/>
            </a:xfrm>
            <a:custGeom>
              <a:avLst/>
              <a:gdLst>
                <a:gd name="T0" fmla="*/ 73 w 73"/>
                <a:gd name="T1" fmla="*/ 45 h 46"/>
                <a:gd name="T2" fmla="*/ 70 w 73"/>
                <a:gd name="T3" fmla="*/ 46 h 46"/>
                <a:gd name="T4" fmla="*/ 62 w 73"/>
                <a:gd name="T5" fmla="*/ 44 h 46"/>
                <a:gd name="T6" fmla="*/ 51 w 73"/>
                <a:gd name="T7" fmla="*/ 41 h 46"/>
                <a:gd name="T8" fmla="*/ 40 w 73"/>
                <a:gd name="T9" fmla="*/ 35 h 46"/>
                <a:gd name="T10" fmla="*/ 27 w 73"/>
                <a:gd name="T11" fmla="*/ 27 h 46"/>
                <a:gd name="T12" fmla="*/ 16 w 73"/>
                <a:gd name="T13" fmla="*/ 19 h 46"/>
                <a:gd name="T14" fmla="*/ 5 w 73"/>
                <a:gd name="T15" fmla="*/ 9 h 46"/>
                <a:gd name="T16" fmla="*/ 0 w 73"/>
                <a:gd name="T17" fmla="*/ 0 h 46"/>
                <a:gd name="T18" fmla="*/ 5 w 73"/>
                <a:gd name="T19" fmla="*/ 4 h 46"/>
                <a:gd name="T20" fmla="*/ 14 w 73"/>
                <a:gd name="T21" fmla="*/ 9 h 46"/>
                <a:gd name="T22" fmla="*/ 27 w 73"/>
                <a:gd name="T23" fmla="*/ 16 h 46"/>
                <a:gd name="T24" fmla="*/ 41 w 73"/>
                <a:gd name="T25" fmla="*/ 23 h 46"/>
                <a:gd name="T26" fmla="*/ 54 w 73"/>
                <a:gd name="T27" fmla="*/ 30 h 46"/>
                <a:gd name="T28" fmla="*/ 64 w 73"/>
                <a:gd name="T29" fmla="*/ 36 h 46"/>
                <a:gd name="T30" fmla="*/ 71 w 73"/>
                <a:gd name="T31" fmla="*/ 42 h 46"/>
                <a:gd name="T32" fmla="*/ 73 w 73"/>
                <a:gd name="T33" fmla="*/ 45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73" h="46">
                  <a:moveTo>
                    <a:pt x="73" y="45"/>
                  </a:moveTo>
                  <a:lnTo>
                    <a:pt x="70" y="46"/>
                  </a:lnTo>
                  <a:lnTo>
                    <a:pt x="62" y="44"/>
                  </a:lnTo>
                  <a:lnTo>
                    <a:pt x="51" y="41"/>
                  </a:lnTo>
                  <a:lnTo>
                    <a:pt x="40" y="35"/>
                  </a:lnTo>
                  <a:lnTo>
                    <a:pt x="27" y="27"/>
                  </a:lnTo>
                  <a:lnTo>
                    <a:pt x="16" y="19"/>
                  </a:lnTo>
                  <a:lnTo>
                    <a:pt x="5" y="9"/>
                  </a:lnTo>
                  <a:lnTo>
                    <a:pt x="0" y="0"/>
                  </a:lnTo>
                  <a:lnTo>
                    <a:pt x="5" y="4"/>
                  </a:lnTo>
                  <a:lnTo>
                    <a:pt x="14" y="9"/>
                  </a:lnTo>
                  <a:lnTo>
                    <a:pt x="27" y="16"/>
                  </a:lnTo>
                  <a:lnTo>
                    <a:pt x="41" y="23"/>
                  </a:lnTo>
                  <a:lnTo>
                    <a:pt x="54" y="30"/>
                  </a:lnTo>
                  <a:lnTo>
                    <a:pt x="64" y="36"/>
                  </a:lnTo>
                  <a:lnTo>
                    <a:pt x="71" y="42"/>
                  </a:lnTo>
                  <a:lnTo>
                    <a:pt x="73" y="45"/>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8106" name="Freeform 218"/>
            <p:cNvSpPr>
              <a:spLocks/>
            </p:cNvSpPr>
            <p:nvPr/>
          </p:nvSpPr>
          <p:spPr bwMode="auto">
            <a:xfrm>
              <a:off x="72" y="631"/>
              <a:ext cx="40" cy="26"/>
            </a:xfrm>
            <a:custGeom>
              <a:avLst/>
              <a:gdLst>
                <a:gd name="T0" fmla="*/ 81 w 81"/>
                <a:gd name="T1" fmla="*/ 50 h 51"/>
                <a:gd name="T2" fmla="*/ 76 w 81"/>
                <a:gd name="T3" fmla="*/ 51 h 51"/>
                <a:gd name="T4" fmla="*/ 67 w 81"/>
                <a:gd name="T5" fmla="*/ 49 h 51"/>
                <a:gd name="T6" fmla="*/ 55 w 81"/>
                <a:gd name="T7" fmla="*/ 43 h 51"/>
                <a:gd name="T8" fmla="*/ 41 w 81"/>
                <a:gd name="T9" fmla="*/ 36 h 51"/>
                <a:gd name="T10" fmla="*/ 28 w 81"/>
                <a:gd name="T11" fmla="*/ 28 h 51"/>
                <a:gd name="T12" fmla="*/ 16 w 81"/>
                <a:gd name="T13" fmla="*/ 19 h 51"/>
                <a:gd name="T14" fmla="*/ 6 w 81"/>
                <a:gd name="T15" fmla="*/ 10 h 51"/>
                <a:gd name="T16" fmla="*/ 0 w 81"/>
                <a:gd name="T17" fmla="*/ 0 h 51"/>
                <a:gd name="T18" fmla="*/ 6 w 81"/>
                <a:gd name="T19" fmla="*/ 4 h 51"/>
                <a:gd name="T20" fmla="*/ 17 w 81"/>
                <a:gd name="T21" fmla="*/ 10 h 51"/>
                <a:gd name="T22" fmla="*/ 30 w 81"/>
                <a:gd name="T23" fmla="*/ 17 h 51"/>
                <a:gd name="T24" fmla="*/ 45 w 81"/>
                <a:gd name="T25" fmla="*/ 25 h 51"/>
                <a:gd name="T26" fmla="*/ 59 w 81"/>
                <a:gd name="T27" fmla="*/ 34 h 51"/>
                <a:gd name="T28" fmla="*/ 70 w 81"/>
                <a:gd name="T29" fmla="*/ 41 h 51"/>
                <a:gd name="T30" fmla="*/ 78 w 81"/>
                <a:gd name="T31" fmla="*/ 47 h 51"/>
                <a:gd name="T32" fmla="*/ 81 w 81"/>
                <a:gd name="T33" fmla="*/ 50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81" h="51">
                  <a:moveTo>
                    <a:pt x="81" y="50"/>
                  </a:moveTo>
                  <a:lnTo>
                    <a:pt x="76" y="51"/>
                  </a:lnTo>
                  <a:lnTo>
                    <a:pt x="67" y="49"/>
                  </a:lnTo>
                  <a:lnTo>
                    <a:pt x="55" y="43"/>
                  </a:lnTo>
                  <a:lnTo>
                    <a:pt x="41" y="36"/>
                  </a:lnTo>
                  <a:lnTo>
                    <a:pt x="28" y="28"/>
                  </a:lnTo>
                  <a:lnTo>
                    <a:pt x="16" y="19"/>
                  </a:lnTo>
                  <a:lnTo>
                    <a:pt x="6" y="10"/>
                  </a:lnTo>
                  <a:lnTo>
                    <a:pt x="0" y="0"/>
                  </a:lnTo>
                  <a:lnTo>
                    <a:pt x="6" y="4"/>
                  </a:lnTo>
                  <a:lnTo>
                    <a:pt x="17" y="10"/>
                  </a:lnTo>
                  <a:lnTo>
                    <a:pt x="30" y="17"/>
                  </a:lnTo>
                  <a:lnTo>
                    <a:pt x="45" y="25"/>
                  </a:lnTo>
                  <a:lnTo>
                    <a:pt x="59" y="34"/>
                  </a:lnTo>
                  <a:lnTo>
                    <a:pt x="70" y="41"/>
                  </a:lnTo>
                  <a:lnTo>
                    <a:pt x="78" y="47"/>
                  </a:lnTo>
                  <a:lnTo>
                    <a:pt x="81" y="50"/>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8107" name="Freeform 219"/>
            <p:cNvSpPr>
              <a:spLocks/>
            </p:cNvSpPr>
            <p:nvPr/>
          </p:nvSpPr>
          <p:spPr bwMode="auto">
            <a:xfrm>
              <a:off x="76" y="617"/>
              <a:ext cx="32" cy="27"/>
            </a:xfrm>
            <a:custGeom>
              <a:avLst/>
              <a:gdLst>
                <a:gd name="T0" fmla="*/ 65 w 65"/>
                <a:gd name="T1" fmla="*/ 54 h 54"/>
                <a:gd name="T2" fmla="*/ 61 w 65"/>
                <a:gd name="T3" fmla="*/ 54 h 54"/>
                <a:gd name="T4" fmla="*/ 54 w 65"/>
                <a:gd name="T5" fmla="*/ 50 h 54"/>
                <a:gd name="T6" fmla="*/ 44 w 65"/>
                <a:gd name="T7" fmla="*/ 43 h 54"/>
                <a:gd name="T8" fmla="*/ 32 w 65"/>
                <a:gd name="T9" fmla="*/ 35 h 54"/>
                <a:gd name="T10" fmla="*/ 21 w 65"/>
                <a:gd name="T11" fmla="*/ 25 h 54"/>
                <a:gd name="T12" fmla="*/ 10 w 65"/>
                <a:gd name="T13" fmla="*/ 16 h 54"/>
                <a:gd name="T14" fmla="*/ 3 w 65"/>
                <a:gd name="T15" fmla="*/ 7 h 54"/>
                <a:gd name="T16" fmla="*/ 0 w 65"/>
                <a:gd name="T17" fmla="*/ 0 h 54"/>
                <a:gd name="T18" fmla="*/ 6 w 65"/>
                <a:gd name="T19" fmla="*/ 4 h 54"/>
                <a:gd name="T20" fmla="*/ 15 w 65"/>
                <a:gd name="T21" fmla="*/ 11 h 54"/>
                <a:gd name="T22" fmla="*/ 27 w 65"/>
                <a:gd name="T23" fmla="*/ 19 h 54"/>
                <a:gd name="T24" fmla="*/ 39 w 65"/>
                <a:gd name="T25" fmla="*/ 27 h 54"/>
                <a:gd name="T26" fmla="*/ 50 w 65"/>
                <a:gd name="T27" fmla="*/ 35 h 54"/>
                <a:gd name="T28" fmla="*/ 59 w 65"/>
                <a:gd name="T29" fmla="*/ 43 h 54"/>
                <a:gd name="T30" fmla="*/ 65 w 65"/>
                <a:gd name="T31" fmla="*/ 49 h 54"/>
                <a:gd name="T32" fmla="*/ 65 w 65"/>
                <a:gd name="T33" fmla="*/ 54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5" h="54">
                  <a:moveTo>
                    <a:pt x="65" y="54"/>
                  </a:moveTo>
                  <a:lnTo>
                    <a:pt x="61" y="54"/>
                  </a:lnTo>
                  <a:lnTo>
                    <a:pt x="54" y="50"/>
                  </a:lnTo>
                  <a:lnTo>
                    <a:pt x="44" y="43"/>
                  </a:lnTo>
                  <a:lnTo>
                    <a:pt x="32" y="35"/>
                  </a:lnTo>
                  <a:lnTo>
                    <a:pt x="21" y="25"/>
                  </a:lnTo>
                  <a:lnTo>
                    <a:pt x="10" y="16"/>
                  </a:lnTo>
                  <a:lnTo>
                    <a:pt x="3" y="7"/>
                  </a:lnTo>
                  <a:lnTo>
                    <a:pt x="0" y="0"/>
                  </a:lnTo>
                  <a:lnTo>
                    <a:pt x="6" y="4"/>
                  </a:lnTo>
                  <a:lnTo>
                    <a:pt x="15" y="11"/>
                  </a:lnTo>
                  <a:lnTo>
                    <a:pt x="27" y="19"/>
                  </a:lnTo>
                  <a:lnTo>
                    <a:pt x="39" y="27"/>
                  </a:lnTo>
                  <a:lnTo>
                    <a:pt x="50" y="35"/>
                  </a:lnTo>
                  <a:lnTo>
                    <a:pt x="59" y="43"/>
                  </a:lnTo>
                  <a:lnTo>
                    <a:pt x="65" y="49"/>
                  </a:lnTo>
                  <a:lnTo>
                    <a:pt x="65" y="54"/>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8108" name="Freeform 220"/>
            <p:cNvSpPr>
              <a:spLocks/>
            </p:cNvSpPr>
            <p:nvPr/>
          </p:nvSpPr>
          <p:spPr bwMode="auto">
            <a:xfrm>
              <a:off x="80" y="606"/>
              <a:ext cx="27" cy="23"/>
            </a:xfrm>
            <a:custGeom>
              <a:avLst/>
              <a:gdLst>
                <a:gd name="T0" fmla="*/ 54 w 54"/>
                <a:gd name="T1" fmla="*/ 46 h 46"/>
                <a:gd name="T2" fmla="*/ 51 w 54"/>
                <a:gd name="T3" fmla="*/ 46 h 46"/>
                <a:gd name="T4" fmla="*/ 45 w 54"/>
                <a:gd name="T5" fmla="*/ 45 h 46"/>
                <a:gd name="T6" fmla="*/ 37 w 54"/>
                <a:gd name="T7" fmla="*/ 40 h 46"/>
                <a:gd name="T8" fmla="*/ 28 w 54"/>
                <a:gd name="T9" fmla="*/ 34 h 46"/>
                <a:gd name="T10" fmla="*/ 19 w 54"/>
                <a:gd name="T11" fmla="*/ 26 h 46"/>
                <a:gd name="T12" fmla="*/ 10 w 54"/>
                <a:gd name="T13" fmla="*/ 18 h 46"/>
                <a:gd name="T14" fmla="*/ 4 w 54"/>
                <a:gd name="T15" fmla="*/ 9 h 46"/>
                <a:gd name="T16" fmla="*/ 0 w 54"/>
                <a:gd name="T17" fmla="*/ 0 h 46"/>
                <a:gd name="T18" fmla="*/ 6 w 54"/>
                <a:gd name="T19" fmla="*/ 4 h 46"/>
                <a:gd name="T20" fmla="*/ 14 w 54"/>
                <a:gd name="T21" fmla="*/ 11 h 46"/>
                <a:gd name="T22" fmla="*/ 23 w 54"/>
                <a:gd name="T23" fmla="*/ 18 h 46"/>
                <a:gd name="T24" fmla="*/ 33 w 54"/>
                <a:gd name="T25" fmla="*/ 25 h 46"/>
                <a:gd name="T26" fmla="*/ 43 w 54"/>
                <a:gd name="T27" fmla="*/ 32 h 46"/>
                <a:gd name="T28" fmla="*/ 50 w 54"/>
                <a:gd name="T29" fmla="*/ 38 h 46"/>
                <a:gd name="T30" fmla="*/ 54 w 54"/>
                <a:gd name="T31" fmla="*/ 42 h 46"/>
                <a:gd name="T32" fmla="*/ 54 w 54"/>
                <a:gd name="T33" fmla="*/ 46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4" h="46">
                  <a:moveTo>
                    <a:pt x="54" y="46"/>
                  </a:moveTo>
                  <a:lnTo>
                    <a:pt x="51" y="46"/>
                  </a:lnTo>
                  <a:lnTo>
                    <a:pt x="45" y="45"/>
                  </a:lnTo>
                  <a:lnTo>
                    <a:pt x="37" y="40"/>
                  </a:lnTo>
                  <a:lnTo>
                    <a:pt x="28" y="34"/>
                  </a:lnTo>
                  <a:lnTo>
                    <a:pt x="19" y="26"/>
                  </a:lnTo>
                  <a:lnTo>
                    <a:pt x="10" y="18"/>
                  </a:lnTo>
                  <a:lnTo>
                    <a:pt x="4" y="9"/>
                  </a:lnTo>
                  <a:lnTo>
                    <a:pt x="0" y="0"/>
                  </a:lnTo>
                  <a:lnTo>
                    <a:pt x="6" y="4"/>
                  </a:lnTo>
                  <a:lnTo>
                    <a:pt x="14" y="11"/>
                  </a:lnTo>
                  <a:lnTo>
                    <a:pt x="23" y="18"/>
                  </a:lnTo>
                  <a:lnTo>
                    <a:pt x="33" y="25"/>
                  </a:lnTo>
                  <a:lnTo>
                    <a:pt x="43" y="32"/>
                  </a:lnTo>
                  <a:lnTo>
                    <a:pt x="50" y="38"/>
                  </a:lnTo>
                  <a:lnTo>
                    <a:pt x="54" y="42"/>
                  </a:lnTo>
                  <a:lnTo>
                    <a:pt x="54" y="46"/>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8109" name="Freeform 221"/>
            <p:cNvSpPr>
              <a:spLocks/>
            </p:cNvSpPr>
            <p:nvPr/>
          </p:nvSpPr>
          <p:spPr bwMode="auto">
            <a:xfrm>
              <a:off x="88" y="595"/>
              <a:ext cx="19" cy="20"/>
            </a:xfrm>
            <a:custGeom>
              <a:avLst/>
              <a:gdLst>
                <a:gd name="T0" fmla="*/ 38 w 38"/>
                <a:gd name="T1" fmla="*/ 40 h 40"/>
                <a:gd name="T2" fmla="*/ 35 w 38"/>
                <a:gd name="T3" fmla="*/ 40 h 40"/>
                <a:gd name="T4" fmla="*/ 30 w 38"/>
                <a:gd name="T5" fmla="*/ 37 h 40"/>
                <a:gd name="T6" fmla="*/ 23 w 38"/>
                <a:gd name="T7" fmla="*/ 32 h 40"/>
                <a:gd name="T8" fmla="*/ 16 w 38"/>
                <a:gd name="T9" fmla="*/ 25 h 40"/>
                <a:gd name="T10" fmla="*/ 11 w 38"/>
                <a:gd name="T11" fmla="*/ 18 h 40"/>
                <a:gd name="T12" fmla="*/ 5 w 38"/>
                <a:gd name="T13" fmla="*/ 10 h 40"/>
                <a:gd name="T14" fmla="*/ 1 w 38"/>
                <a:gd name="T15" fmla="*/ 4 h 40"/>
                <a:gd name="T16" fmla="*/ 0 w 38"/>
                <a:gd name="T17" fmla="*/ 0 h 40"/>
                <a:gd name="T18" fmla="*/ 4 w 38"/>
                <a:gd name="T19" fmla="*/ 4 h 40"/>
                <a:gd name="T20" fmla="*/ 9 w 38"/>
                <a:gd name="T21" fmla="*/ 9 h 40"/>
                <a:gd name="T22" fmla="*/ 16 w 38"/>
                <a:gd name="T23" fmla="*/ 15 h 40"/>
                <a:gd name="T24" fmla="*/ 22 w 38"/>
                <a:gd name="T25" fmla="*/ 21 h 40"/>
                <a:gd name="T26" fmla="*/ 28 w 38"/>
                <a:gd name="T27" fmla="*/ 26 h 40"/>
                <a:gd name="T28" fmla="*/ 34 w 38"/>
                <a:gd name="T29" fmla="*/ 32 h 40"/>
                <a:gd name="T30" fmla="*/ 37 w 38"/>
                <a:gd name="T31" fmla="*/ 37 h 40"/>
                <a:gd name="T32" fmla="*/ 38 w 38"/>
                <a:gd name="T33" fmla="*/ 4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8" h="40">
                  <a:moveTo>
                    <a:pt x="38" y="40"/>
                  </a:moveTo>
                  <a:lnTo>
                    <a:pt x="35" y="40"/>
                  </a:lnTo>
                  <a:lnTo>
                    <a:pt x="30" y="37"/>
                  </a:lnTo>
                  <a:lnTo>
                    <a:pt x="23" y="32"/>
                  </a:lnTo>
                  <a:lnTo>
                    <a:pt x="16" y="25"/>
                  </a:lnTo>
                  <a:lnTo>
                    <a:pt x="11" y="18"/>
                  </a:lnTo>
                  <a:lnTo>
                    <a:pt x="5" y="10"/>
                  </a:lnTo>
                  <a:lnTo>
                    <a:pt x="1" y="4"/>
                  </a:lnTo>
                  <a:lnTo>
                    <a:pt x="0" y="0"/>
                  </a:lnTo>
                  <a:lnTo>
                    <a:pt x="4" y="4"/>
                  </a:lnTo>
                  <a:lnTo>
                    <a:pt x="9" y="9"/>
                  </a:lnTo>
                  <a:lnTo>
                    <a:pt x="16" y="15"/>
                  </a:lnTo>
                  <a:lnTo>
                    <a:pt x="22" y="21"/>
                  </a:lnTo>
                  <a:lnTo>
                    <a:pt x="28" y="26"/>
                  </a:lnTo>
                  <a:lnTo>
                    <a:pt x="34" y="32"/>
                  </a:lnTo>
                  <a:lnTo>
                    <a:pt x="37" y="37"/>
                  </a:lnTo>
                  <a:lnTo>
                    <a:pt x="38" y="40"/>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8110" name="Freeform 222"/>
            <p:cNvSpPr>
              <a:spLocks/>
            </p:cNvSpPr>
            <p:nvPr/>
          </p:nvSpPr>
          <p:spPr bwMode="auto">
            <a:xfrm>
              <a:off x="93" y="589"/>
              <a:ext cx="11" cy="13"/>
            </a:xfrm>
            <a:custGeom>
              <a:avLst/>
              <a:gdLst>
                <a:gd name="T0" fmla="*/ 23 w 23"/>
                <a:gd name="T1" fmla="*/ 27 h 27"/>
                <a:gd name="T2" fmla="*/ 18 w 23"/>
                <a:gd name="T3" fmla="*/ 25 h 27"/>
                <a:gd name="T4" fmla="*/ 8 w 23"/>
                <a:gd name="T5" fmla="*/ 19 h 27"/>
                <a:gd name="T6" fmla="*/ 0 w 23"/>
                <a:gd name="T7" fmla="*/ 9 h 27"/>
                <a:gd name="T8" fmla="*/ 0 w 23"/>
                <a:gd name="T9" fmla="*/ 0 h 27"/>
                <a:gd name="T10" fmla="*/ 6 w 23"/>
                <a:gd name="T11" fmla="*/ 9 h 27"/>
                <a:gd name="T12" fmla="*/ 15 w 23"/>
                <a:gd name="T13" fmla="*/ 16 h 27"/>
                <a:gd name="T14" fmla="*/ 23 w 23"/>
                <a:gd name="T15" fmla="*/ 22 h 27"/>
                <a:gd name="T16" fmla="*/ 23 w 23"/>
                <a:gd name="T17"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3" h="27">
                  <a:moveTo>
                    <a:pt x="23" y="27"/>
                  </a:moveTo>
                  <a:lnTo>
                    <a:pt x="18" y="25"/>
                  </a:lnTo>
                  <a:lnTo>
                    <a:pt x="8" y="19"/>
                  </a:lnTo>
                  <a:lnTo>
                    <a:pt x="0" y="9"/>
                  </a:lnTo>
                  <a:lnTo>
                    <a:pt x="0" y="0"/>
                  </a:lnTo>
                  <a:lnTo>
                    <a:pt x="6" y="9"/>
                  </a:lnTo>
                  <a:lnTo>
                    <a:pt x="15" y="16"/>
                  </a:lnTo>
                  <a:lnTo>
                    <a:pt x="23" y="22"/>
                  </a:lnTo>
                  <a:lnTo>
                    <a:pt x="23" y="27"/>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8111" name="Freeform 223"/>
            <p:cNvSpPr>
              <a:spLocks/>
            </p:cNvSpPr>
            <p:nvPr/>
          </p:nvSpPr>
          <p:spPr bwMode="auto">
            <a:xfrm>
              <a:off x="80" y="696"/>
              <a:ext cx="17" cy="15"/>
            </a:xfrm>
            <a:custGeom>
              <a:avLst/>
              <a:gdLst>
                <a:gd name="T0" fmla="*/ 0 w 33"/>
                <a:gd name="T1" fmla="*/ 0 h 29"/>
                <a:gd name="T2" fmla="*/ 2 w 33"/>
                <a:gd name="T3" fmla="*/ 2 h 29"/>
                <a:gd name="T4" fmla="*/ 7 w 33"/>
                <a:gd name="T5" fmla="*/ 4 h 29"/>
                <a:gd name="T6" fmla="*/ 14 w 33"/>
                <a:gd name="T7" fmla="*/ 9 h 29"/>
                <a:gd name="T8" fmla="*/ 20 w 33"/>
                <a:gd name="T9" fmla="*/ 12 h 29"/>
                <a:gd name="T10" fmla="*/ 27 w 33"/>
                <a:gd name="T11" fmla="*/ 17 h 29"/>
                <a:gd name="T12" fmla="*/ 31 w 33"/>
                <a:gd name="T13" fmla="*/ 22 h 29"/>
                <a:gd name="T14" fmla="*/ 33 w 33"/>
                <a:gd name="T15" fmla="*/ 25 h 29"/>
                <a:gd name="T16" fmla="*/ 32 w 33"/>
                <a:gd name="T17" fmla="*/ 29 h 29"/>
                <a:gd name="T18" fmla="*/ 25 w 33"/>
                <a:gd name="T19" fmla="*/ 29 h 29"/>
                <a:gd name="T20" fmla="*/ 16 w 33"/>
                <a:gd name="T21" fmla="*/ 19 h 29"/>
                <a:gd name="T22" fmla="*/ 7 w 33"/>
                <a:gd name="T23" fmla="*/ 8 h 29"/>
                <a:gd name="T24" fmla="*/ 0 w 33"/>
                <a:gd name="T25" fmla="*/ 0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3" h="29">
                  <a:moveTo>
                    <a:pt x="0" y="0"/>
                  </a:moveTo>
                  <a:lnTo>
                    <a:pt x="2" y="2"/>
                  </a:lnTo>
                  <a:lnTo>
                    <a:pt x="7" y="4"/>
                  </a:lnTo>
                  <a:lnTo>
                    <a:pt x="14" y="9"/>
                  </a:lnTo>
                  <a:lnTo>
                    <a:pt x="20" y="12"/>
                  </a:lnTo>
                  <a:lnTo>
                    <a:pt x="27" y="17"/>
                  </a:lnTo>
                  <a:lnTo>
                    <a:pt x="31" y="22"/>
                  </a:lnTo>
                  <a:lnTo>
                    <a:pt x="33" y="25"/>
                  </a:lnTo>
                  <a:lnTo>
                    <a:pt x="32" y="29"/>
                  </a:lnTo>
                  <a:lnTo>
                    <a:pt x="25" y="29"/>
                  </a:lnTo>
                  <a:lnTo>
                    <a:pt x="16" y="19"/>
                  </a:lnTo>
                  <a:lnTo>
                    <a:pt x="7" y="8"/>
                  </a:lnTo>
                  <a:lnTo>
                    <a:pt x="0" y="0"/>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8112" name="Freeform 224"/>
            <p:cNvSpPr>
              <a:spLocks/>
            </p:cNvSpPr>
            <p:nvPr/>
          </p:nvSpPr>
          <p:spPr bwMode="auto">
            <a:xfrm>
              <a:off x="71" y="696"/>
              <a:ext cx="8" cy="18"/>
            </a:xfrm>
            <a:custGeom>
              <a:avLst/>
              <a:gdLst>
                <a:gd name="T0" fmla="*/ 16 w 16"/>
                <a:gd name="T1" fmla="*/ 0 h 35"/>
                <a:gd name="T2" fmla="*/ 12 w 16"/>
                <a:gd name="T3" fmla="*/ 5 h 35"/>
                <a:gd name="T4" fmla="*/ 6 w 16"/>
                <a:gd name="T5" fmla="*/ 17 h 35"/>
                <a:gd name="T6" fmla="*/ 0 w 16"/>
                <a:gd name="T7" fmla="*/ 27 h 35"/>
                <a:gd name="T8" fmla="*/ 1 w 16"/>
                <a:gd name="T9" fmla="*/ 35 h 35"/>
                <a:gd name="T10" fmla="*/ 6 w 16"/>
                <a:gd name="T11" fmla="*/ 33 h 35"/>
                <a:gd name="T12" fmla="*/ 10 w 16"/>
                <a:gd name="T13" fmla="*/ 23 h 35"/>
                <a:gd name="T14" fmla="*/ 14 w 16"/>
                <a:gd name="T15" fmla="*/ 9 h 35"/>
                <a:gd name="T16" fmla="*/ 16 w 16"/>
                <a:gd name="T17" fmla="*/ 0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6" h="35">
                  <a:moveTo>
                    <a:pt x="16" y="0"/>
                  </a:moveTo>
                  <a:lnTo>
                    <a:pt x="12" y="5"/>
                  </a:lnTo>
                  <a:lnTo>
                    <a:pt x="6" y="17"/>
                  </a:lnTo>
                  <a:lnTo>
                    <a:pt x="0" y="27"/>
                  </a:lnTo>
                  <a:lnTo>
                    <a:pt x="1" y="35"/>
                  </a:lnTo>
                  <a:lnTo>
                    <a:pt x="6" y="33"/>
                  </a:lnTo>
                  <a:lnTo>
                    <a:pt x="10" y="23"/>
                  </a:lnTo>
                  <a:lnTo>
                    <a:pt x="14" y="9"/>
                  </a:lnTo>
                  <a:lnTo>
                    <a:pt x="16" y="0"/>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8113" name="Freeform 225"/>
            <p:cNvSpPr>
              <a:spLocks/>
            </p:cNvSpPr>
            <p:nvPr/>
          </p:nvSpPr>
          <p:spPr bwMode="auto">
            <a:xfrm>
              <a:off x="81" y="699"/>
              <a:ext cx="5" cy="20"/>
            </a:xfrm>
            <a:custGeom>
              <a:avLst/>
              <a:gdLst>
                <a:gd name="T0" fmla="*/ 0 w 11"/>
                <a:gd name="T1" fmla="*/ 0 h 41"/>
                <a:gd name="T2" fmla="*/ 1 w 11"/>
                <a:gd name="T3" fmla="*/ 9 h 41"/>
                <a:gd name="T4" fmla="*/ 1 w 11"/>
                <a:gd name="T5" fmla="*/ 22 h 41"/>
                <a:gd name="T6" fmla="*/ 3 w 11"/>
                <a:gd name="T7" fmla="*/ 35 h 41"/>
                <a:gd name="T8" fmla="*/ 7 w 11"/>
                <a:gd name="T9" fmla="*/ 41 h 41"/>
                <a:gd name="T10" fmla="*/ 11 w 11"/>
                <a:gd name="T11" fmla="*/ 36 h 41"/>
                <a:gd name="T12" fmla="*/ 8 w 11"/>
                <a:gd name="T13" fmla="*/ 24 h 41"/>
                <a:gd name="T14" fmla="*/ 4 w 11"/>
                <a:gd name="T15" fmla="*/ 10 h 41"/>
                <a:gd name="T16" fmla="*/ 0 w 11"/>
                <a:gd name="T17" fmla="*/ 0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 h="41">
                  <a:moveTo>
                    <a:pt x="0" y="0"/>
                  </a:moveTo>
                  <a:lnTo>
                    <a:pt x="1" y="9"/>
                  </a:lnTo>
                  <a:lnTo>
                    <a:pt x="1" y="22"/>
                  </a:lnTo>
                  <a:lnTo>
                    <a:pt x="3" y="35"/>
                  </a:lnTo>
                  <a:lnTo>
                    <a:pt x="7" y="41"/>
                  </a:lnTo>
                  <a:lnTo>
                    <a:pt x="11" y="36"/>
                  </a:lnTo>
                  <a:lnTo>
                    <a:pt x="8" y="24"/>
                  </a:lnTo>
                  <a:lnTo>
                    <a:pt x="4" y="10"/>
                  </a:lnTo>
                  <a:lnTo>
                    <a:pt x="0" y="0"/>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8114" name="Freeform 226"/>
            <p:cNvSpPr>
              <a:spLocks/>
            </p:cNvSpPr>
            <p:nvPr/>
          </p:nvSpPr>
          <p:spPr bwMode="auto">
            <a:xfrm>
              <a:off x="62" y="689"/>
              <a:ext cx="15" cy="18"/>
            </a:xfrm>
            <a:custGeom>
              <a:avLst/>
              <a:gdLst>
                <a:gd name="T0" fmla="*/ 30 w 30"/>
                <a:gd name="T1" fmla="*/ 0 h 36"/>
                <a:gd name="T2" fmla="*/ 23 w 30"/>
                <a:gd name="T3" fmla="*/ 11 h 36"/>
                <a:gd name="T4" fmla="*/ 15 w 30"/>
                <a:gd name="T5" fmla="*/ 24 h 36"/>
                <a:gd name="T6" fmla="*/ 6 w 30"/>
                <a:gd name="T7" fmla="*/ 34 h 36"/>
                <a:gd name="T8" fmla="*/ 0 w 30"/>
                <a:gd name="T9" fmla="*/ 36 h 36"/>
                <a:gd name="T10" fmla="*/ 0 w 30"/>
                <a:gd name="T11" fmla="*/ 32 h 36"/>
                <a:gd name="T12" fmla="*/ 3 w 30"/>
                <a:gd name="T13" fmla="*/ 29 h 36"/>
                <a:gd name="T14" fmla="*/ 6 w 30"/>
                <a:gd name="T15" fmla="*/ 23 h 36"/>
                <a:gd name="T16" fmla="*/ 12 w 30"/>
                <a:gd name="T17" fmla="*/ 17 h 36"/>
                <a:gd name="T18" fmla="*/ 18 w 30"/>
                <a:gd name="T19" fmla="*/ 13 h 36"/>
                <a:gd name="T20" fmla="*/ 23 w 30"/>
                <a:gd name="T21" fmla="*/ 7 h 36"/>
                <a:gd name="T22" fmla="*/ 28 w 30"/>
                <a:gd name="T23" fmla="*/ 3 h 36"/>
                <a:gd name="T24" fmla="*/ 30 w 30"/>
                <a:gd name="T25" fmla="*/ 0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0" h="36">
                  <a:moveTo>
                    <a:pt x="30" y="0"/>
                  </a:moveTo>
                  <a:lnTo>
                    <a:pt x="23" y="11"/>
                  </a:lnTo>
                  <a:lnTo>
                    <a:pt x="15" y="24"/>
                  </a:lnTo>
                  <a:lnTo>
                    <a:pt x="6" y="34"/>
                  </a:lnTo>
                  <a:lnTo>
                    <a:pt x="0" y="36"/>
                  </a:lnTo>
                  <a:lnTo>
                    <a:pt x="0" y="32"/>
                  </a:lnTo>
                  <a:lnTo>
                    <a:pt x="3" y="29"/>
                  </a:lnTo>
                  <a:lnTo>
                    <a:pt x="6" y="23"/>
                  </a:lnTo>
                  <a:lnTo>
                    <a:pt x="12" y="17"/>
                  </a:lnTo>
                  <a:lnTo>
                    <a:pt x="18" y="13"/>
                  </a:lnTo>
                  <a:lnTo>
                    <a:pt x="23" y="7"/>
                  </a:lnTo>
                  <a:lnTo>
                    <a:pt x="28" y="3"/>
                  </a:lnTo>
                  <a:lnTo>
                    <a:pt x="30" y="0"/>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8115" name="Freeform 227"/>
            <p:cNvSpPr>
              <a:spLocks/>
            </p:cNvSpPr>
            <p:nvPr/>
          </p:nvSpPr>
          <p:spPr bwMode="auto">
            <a:xfrm>
              <a:off x="63" y="592"/>
              <a:ext cx="26" cy="5"/>
            </a:xfrm>
            <a:custGeom>
              <a:avLst/>
              <a:gdLst>
                <a:gd name="T0" fmla="*/ 52 w 52"/>
                <a:gd name="T1" fmla="*/ 9 h 10"/>
                <a:gd name="T2" fmla="*/ 46 w 52"/>
                <a:gd name="T3" fmla="*/ 9 h 10"/>
                <a:gd name="T4" fmla="*/ 38 w 52"/>
                <a:gd name="T5" fmla="*/ 10 h 10"/>
                <a:gd name="T6" fmla="*/ 30 w 52"/>
                <a:gd name="T7" fmla="*/ 10 h 10"/>
                <a:gd name="T8" fmla="*/ 22 w 52"/>
                <a:gd name="T9" fmla="*/ 10 h 10"/>
                <a:gd name="T10" fmla="*/ 14 w 52"/>
                <a:gd name="T11" fmla="*/ 10 h 10"/>
                <a:gd name="T12" fmla="*/ 7 w 52"/>
                <a:gd name="T13" fmla="*/ 9 h 10"/>
                <a:gd name="T14" fmla="*/ 2 w 52"/>
                <a:gd name="T15" fmla="*/ 7 h 10"/>
                <a:gd name="T16" fmla="*/ 0 w 52"/>
                <a:gd name="T17" fmla="*/ 3 h 10"/>
                <a:gd name="T18" fmla="*/ 1 w 52"/>
                <a:gd name="T19" fmla="*/ 1 h 10"/>
                <a:gd name="T20" fmla="*/ 5 w 52"/>
                <a:gd name="T21" fmla="*/ 0 h 10"/>
                <a:gd name="T22" fmla="*/ 12 w 52"/>
                <a:gd name="T23" fmla="*/ 0 h 10"/>
                <a:gd name="T24" fmla="*/ 20 w 52"/>
                <a:gd name="T25" fmla="*/ 2 h 10"/>
                <a:gd name="T26" fmla="*/ 28 w 52"/>
                <a:gd name="T27" fmla="*/ 5 h 10"/>
                <a:gd name="T28" fmla="*/ 38 w 52"/>
                <a:gd name="T29" fmla="*/ 7 h 10"/>
                <a:gd name="T30" fmla="*/ 46 w 52"/>
                <a:gd name="T31" fmla="*/ 8 h 10"/>
                <a:gd name="T32" fmla="*/ 52 w 52"/>
                <a:gd name="T33" fmla="*/ 9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2" h="10">
                  <a:moveTo>
                    <a:pt x="52" y="9"/>
                  </a:moveTo>
                  <a:lnTo>
                    <a:pt x="46" y="9"/>
                  </a:lnTo>
                  <a:lnTo>
                    <a:pt x="38" y="10"/>
                  </a:lnTo>
                  <a:lnTo>
                    <a:pt x="30" y="10"/>
                  </a:lnTo>
                  <a:lnTo>
                    <a:pt x="22" y="10"/>
                  </a:lnTo>
                  <a:lnTo>
                    <a:pt x="14" y="10"/>
                  </a:lnTo>
                  <a:lnTo>
                    <a:pt x="7" y="9"/>
                  </a:lnTo>
                  <a:lnTo>
                    <a:pt x="2" y="7"/>
                  </a:lnTo>
                  <a:lnTo>
                    <a:pt x="0" y="3"/>
                  </a:lnTo>
                  <a:lnTo>
                    <a:pt x="1" y="1"/>
                  </a:lnTo>
                  <a:lnTo>
                    <a:pt x="5" y="0"/>
                  </a:lnTo>
                  <a:lnTo>
                    <a:pt x="12" y="0"/>
                  </a:lnTo>
                  <a:lnTo>
                    <a:pt x="20" y="2"/>
                  </a:lnTo>
                  <a:lnTo>
                    <a:pt x="28" y="5"/>
                  </a:lnTo>
                  <a:lnTo>
                    <a:pt x="38" y="7"/>
                  </a:lnTo>
                  <a:lnTo>
                    <a:pt x="46" y="8"/>
                  </a:lnTo>
                  <a:lnTo>
                    <a:pt x="52" y="9"/>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8116" name="Freeform 228"/>
            <p:cNvSpPr>
              <a:spLocks/>
            </p:cNvSpPr>
            <p:nvPr/>
          </p:nvSpPr>
          <p:spPr bwMode="auto">
            <a:xfrm>
              <a:off x="68" y="582"/>
              <a:ext cx="25" cy="8"/>
            </a:xfrm>
            <a:custGeom>
              <a:avLst/>
              <a:gdLst>
                <a:gd name="T0" fmla="*/ 49 w 49"/>
                <a:gd name="T1" fmla="*/ 18 h 18"/>
                <a:gd name="T2" fmla="*/ 45 w 49"/>
                <a:gd name="T3" fmla="*/ 18 h 18"/>
                <a:gd name="T4" fmla="*/ 38 w 49"/>
                <a:gd name="T5" fmla="*/ 16 h 18"/>
                <a:gd name="T6" fmla="*/ 30 w 49"/>
                <a:gd name="T7" fmla="*/ 15 h 18"/>
                <a:gd name="T8" fmla="*/ 22 w 49"/>
                <a:gd name="T9" fmla="*/ 14 h 18"/>
                <a:gd name="T10" fmla="*/ 14 w 49"/>
                <a:gd name="T11" fmla="*/ 12 h 18"/>
                <a:gd name="T12" fmla="*/ 7 w 49"/>
                <a:gd name="T13" fmla="*/ 10 h 18"/>
                <a:gd name="T14" fmla="*/ 2 w 49"/>
                <a:gd name="T15" fmla="*/ 6 h 18"/>
                <a:gd name="T16" fmla="*/ 0 w 49"/>
                <a:gd name="T17" fmla="*/ 3 h 18"/>
                <a:gd name="T18" fmla="*/ 1 w 49"/>
                <a:gd name="T19" fmla="*/ 0 h 18"/>
                <a:gd name="T20" fmla="*/ 7 w 49"/>
                <a:gd name="T21" fmla="*/ 0 h 18"/>
                <a:gd name="T22" fmla="*/ 14 w 49"/>
                <a:gd name="T23" fmla="*/ 3 h 18"/>
                <a:gd name="T24" fmla="*/ 22 w 49"/>
                <a:gd name="T25" fmla="*/ 6 h 18"/>
                <a:gd name="T26" fmla="*/ 31 w 49"/>
                <a:gd name="T27" fmla="*/ 10 h 18"/>
                <a:gd name="T28" fmla="*/ 39 w 49"/>
                <a:gd name="T29" fmla="*/ 13 h 18"/>
                <a:gd name="T30" fmla="*/ 46 w 49"/>
                <a:gd name="T31" fmla="*/ 16 h 18"/>
                <a:gd name="T32" fmla="*/ 49 w 49"/>
                <a:gd name="T33" fmla="*/ 18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9" h="18">
                  <a:moveTo>
                    <a:pt x="49" y="18"/>
                  </a:moveTo>
                  <a:lnTo>
                    <a:pt x="45" y="18"/>
                  </a:lnTo>
                  <a:lnTo>
                    <a:pt x="38" y="16"/>
                  </a:lnTo>
                  <a:lnTo>
                    <a:pt x="30" y="15"/>
                  </a:lnTo>
                  <a:lnTo>
                    <a:pt x="22" y="14"/>
                  </a:lnTo>
                  <a:lnTo>
                    <a:pt x="14" y="12"/>
                  </a:lnTo>
                  <a:lnTo>
                    <a:pt x="7" y="10"/>
                  </a:lnTo>
                  <a:lnTo>
                    <a:pt x="2" y="6"/>
                  </a:lnTo>
                  <a:lnTo>
                    <a:pt x="0" y="3"/>
                  </a:lnTo>
                  <a:lnTo>
                    <a:pt x="1" y="0"/>
                  </a:lnTo>
                  <a:lnTo>
                    <a:pt x="7" y="0"/>
                  </a:lnTo>
                  <a:lnTo>
                    <a:pt x="14" y="3"/>
                  </a:lnTo>
                  <a:lnTo>
                    <a:pt x="22" y="6"/>
                  </a:lnTo>
                  <a:lnTo>
                    <a:pt x="31" y="10"/>
                  </a:lnTo>
                  <a:lnTo>
                    <a:pt x="39" y="13"/>
                  </a:lnTo>
                  <a:lnTo>
                    <a:pt x="46" y="16"/>
                  </a:lnTo>
                  <a:lnTo>
                    <a:pt x="49" y="18"/>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8117" name="Freeform 229"/>
            <p:cNvSpPr>
              <a:spLocks/>
            </p:cNvSpPr>
            <p:nvPr/>
          </p:nvSpPr>
          <p:spPr bwMode="auto">
            <a:xfrm>
              <a:off x="56" y="605"/>
              <a:ext cx="25" cy="5"/>
            </a:xfrm>
            <a:custGeom>
              <a:avLst/>
              <a:gdLst>
                <a:gd name="T0" fmla="*/ 48 w 48"/>
                <a:gd name="T1" fmla="*/ 5 h 11"/>
                <a:gd name="T2" fmla="*/ 46 w 48"/>
                <a:gd name="T3" fmla="*/ 7 h 11"/>
                <a:gd name="T4" fmla="*/ 41 w 48"/>
                <a:gd name="T5" fmla="*/ 8 h 11"/>
                <a:gd name="T6" fmla="*/ 34 w 48"/>
                <a:gd name="T7" fmla="*/ 11 h 11"/>
                <a:gd name="T8" fmla="*/ 26 w 48"/>
                <a:gd name="T9" fmla="*/ 11 h 11"/>
                <a:gd name="T10" fmla="*/ 17 w 48"/>
                <a:gd name="T11" fmla="*/ 11 h 11"/>
                <a:gd name="T12" fmla="*/ 10 w 48"/>
                <a:gd name="T13" fmla="*/ 10 h 11"/>
                <a:gd name="T14" fmla="*/ 3 w 48"/>
                <a:gd name="T15" fmla="*/ 8 h 11"/>
                <a:gd name="T16" fmla="*/ 0 w 48"/>
                <a:gd name="T17" fmla="*/ 5 h 11"/>
                <a:gd name="T18" fmla="*/ 0 w 48"/>
                <a:gd name="T19" fmla="*/ 2 h 11"/>
                <a:gd name="T20" fmla="*/ 3 w 48"/>
                <a:gd name="T21" fmla="*/ 0 h 11"/>
                <a:gd name="T22" fmla="*/ 10 w 48"/>
                <a:gd name="T23" fmla="*/ 0 h 11"/>
                <a:gd name="T24" fmla="*/ 17 w 48"/>
                <a:gd name="T25" fmla="*/ 2 h 11"/>
                <a:gd name="T26" fmla="*/ 26 w 48"/>
                <a:gd name="T27" fmla="*/ 3 h 11"/>
                <a:gd name="T28" fmla="*/ 34 w 48"/>
                <a:gd name="T29" fmla="*/ 4 h 11"/>
                <a:gd name="T30" fmla="*/ 42 w 48"/>
                <a:gd name="T31" fmla="*/ 5 h 11"/>
                <a:gd name="T32" fmla="*/ 48 w 48"/>
                <a:gd name="T33" fmla="*/ 5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8" h="11">
                  <a:moveTo>
                    <a:pt x="48" y="5"/>
                  </a:moveTo>
                  <a:lnTo>
                    <a:pt x="46" y="7"/>
                  </a:lnTo>
                  <a:lnTo>
                    <a:pt x="41" y="8"/>
                  </a:lnTo>
                  <a:lnTo>
                    <a:pt x="34" y="11"/>
                  </a:lnTo>
                  <a:lnTo>
                    <a:pt x="26" y="11"/>
                  </a:lnTo>
                  <a:lnTo>
                    <a:pt x="17" y="11"/>
                  </a:lnTo>
                  <a:lnTo>
                    <a:pt x="10" y="10"/>
                  </a:lnTo>
                  <a:lnTo>
                    <a:pt x="3" y="8"/>
                  </a:lnTo>
                  <a:lnTo>
                    <a:pt x="0" y="5"/>
                  </a:lnTo>
                  <a:lnTo>
                    <a:pt x="0" y="2"/>
                  </a:lnTo>
                  <a:lnTo>
                    <a:pt x="3" y="0"/>
                  </a:lnTo>
                  <a:lnTo>
                    <a:pt x="10" y="0"/>
                  </a:lnTo>
                  <a:lnTo>
                    <a:pt x="17" y="2"/>
                  </a:lnTo>
                  <a:lnTo>
                    <a:pt x="26" y="3"/>
                  </a:lnTo>
                  <a:lnTo>
                    <a:pt x="34" y="4"/>
                  </a:lnTo>
                  <a:lnTo>
                    <a:pt x="42" y="5"/>
                  </a:lnTo>
                  <a:lnTo>
                    <a:pt x="48" y="5"/>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8118" name="Freeform 230"/>
            <p:cNvSpPr>
              <a:spLocks/>
            </p:cNvSpPr>
            <p:nvPr/>
          </p:nvSpPr>
          <p:spPr bwMode="auto">
            <a:xfrm>
              <a:off x="50" y="617"/>
              <a:ext cx="28" cy="8"/>
            </a:xfrm>
            <a:custGeom>
              <a:avLst/>
              <a:gdLst>
                <a:gd name="T0" fmla="*/ 56 w 56"/>
                <a:gd name="T1" fmla="*/ 0 h 16"/>
                <a:gd name="T2" fmla="*/ 51 w 56"/>
                <a:gd name="T3" fmla="*/ 3 h 16"/>
                <a:gd name="T4" fmla="*/ 43 w 56"/>
                <a:gd name="T5" fmla="*/ 7 h 16"/>
                <a:gd name="T6" fmla="*/ 33 w 56"/>
                <a:gd name="T7" fmla="*/ 10 h 16"/>
                <a:gd name="T8" fmla="*/ 25 w 56"/>
                <a:gd name="T9" fmla="*/ 13 h 16"/>
                <a:gd name="T10" fmla="*/ 16 w 56"/>
                <a:gd name="T11" fmla="*/ 16 h 16"/>
                <a:gd name="T12" fmla="*/ 8 w 56"/>
                <a:gd name="T13" fmla="*/ 16 h 16"/>
                <a:gd name="T14" fmla="*/ 3 w 56"/>
                <a:gd name="T15" fmla="*/ 16 h 16"/>
                <a:gd name="T16" fmla="*/ 0 w 56"/>
                <a:gd name="T17" fmla="*/ 12 h 16"/>
                <a:gd name="T18" fmla="*/ 1 w 56"/>
                <a:gd name="T19" fmla="*/ 9 h 16"/>
                <a:gd name="T20" fmla="*/ 7 w 56"/>
                <a:gd name="T21" fmla="*/ 7 h 16"/>
                <a:gd name="T22" fmla="*/ 14 w 56"/>
                <a:gd name="T23" fmla="*/ 4 h 16"/>
                <a:gd name="T24" fmla="*/ 23 w 56"/>
                <a:gd name="T25" fmla="*/ 3 h 16"/>
                <a:gd name="T26" fmla="*/ 33 w 56"/>
                <a:gd name="T27" fmla="*/ 3 h 16"/>
                <a:gd name="T28" fmla="*/ 43 w 56"/>
                <a:gd name="T29" fmla="*/ 2 h 16"/>
                <a:gd name="T30" fmla="*/ 51 w 56"/>
                <a:gd name="T31" fmla="*/ 1 h 16"/>
                <a:gd name="T32" fmla="*/ 56 w 56"/>
                <a:gd name="T33" fmla="*/ 0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6" h="16">
                  <a:moveTo>
                    <a:pt x="56" y="0"/>
                  </a:moveTo>
                  <a:lnTo>
                    <a:pt x="51" y="3"/>
                  </a:lnTo>
                  <a:lnTo>
                    <a:pt x="43" y="7"/>
                  </a:lnTo>
                  <a:lnTo>
                    <a:pt x="33" y="10"/>
                  </a:lnTo>
                  <a:lnTo>
                    <a:pt x="25" y="13"/>
                  </a:lnTo>
                  <a:lnTo>
                    <a:pt x="16" y="16"/>
                  </a:lnTo>
                  <a:lnTo>
                    <a:pt x="8" y="16"/>
                  </a:lnTo>
                  <a:lnTo>
                    <a:pt x="3" y="16"/>
                  </a:lnTo>
                  <a:lnTo>
                    <a:pt x="0" y="12"/>
                  </a:lnTo>
                  <a:lnTo>
                    <a:pt x="1" y="9"/>
                  </a:lnTo>
                  <a:lnTo>
                    <a:pt x="7" y="7"/>
                  </a:lnTo>
                  <a:lnTo>
                    <a:pt x="14" y="4"/>
                  </a:lnTo>
                  <a:lnTo>
                    <a:pt x="23" y="3"/>
                  </a:lnTo>
                  <a:lnTo>
                    <a:pt x="33" y="3"/>
                  </a:lnTo>
                  <a:lnTo>
                    <a:pt x="43" y="2"/>
                  </a:lnTo>
                  <a:lnTo>
                    <a:pt x="51" y="1"/>
                  </a:lnTo>
                  <a:lnTo>
                    <a:pt x="56" y="0"/>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8119" name="Freeform 231"/>
            <p:cNvSpPr>
              <a:spLocks/>
            </p:cNvSpPr>
            <p:nvPr/>
          </p:nvSpPr>
          <p:spPr bwMode="auto">
            <a:xfrm>
              <a:off x="43" y="629"/>
              <a:ext cx="30" cy="10"/>
            </a:xfrm>
            <a:custGeom>
              <a:avLst/>
              <a:gdLst>
                <a:gd name="T0" fmla="*/ 61 w 61"/>
                <a:gd name="T1" fmla="*/ 0 h 20"/>
                <a:gd name="T2" fmla="*/ 56 w 61"/>
                <a:gd name="T3" fmla="*/ 2 h 20"/>
                <a:gd name="T4" fmla="*/ 47 w 61"/>
                <a:gd name="T5" fmla="*/ 7 h 20"/>
                <a:gd name="T6" fmla="*/ 37 w 61"/>
                <a:gd name="T7" fmla="*/ 10 h 20"/>
                <a:gd name="T8" fmla="*/ 27 w 61"/>
                <a:gd name="T9" fmla="*/ 15 h 20"/>
                <a:gd name="T10" fmla="*/ 16 w 61"/>
                <a:gd name="T11" fmla="*/ 17 h 20"/>
                <a:gd name="T12" fmla="*/ 8 w 61"/>
                <a:gd name="T13" fmla="*/ 20 h 20"/>
                <a:gd name="T14" fmla="*/ 3 w 61"/>
                <a:gd name="T15" fmla="*/ 18 h 20"/>
                <a:gd name="T16" fmla="*/ 0 w 61"/>
                <a:gd name="T17" fmla="*/ 16 h 20"/>
                <a:gd name="T18" fmla="*/ 3 w 61"/>
                <a:gd name="T19" fmla="*/ 12 h 20"/>
                <a:gd name="T20" fmla="*/ 9 w 61"/>
                <a:gd name="T21" fmla="*/ 9 h 20"/>
                <a:gd name="T22" fmla="*/ 19 w 61"/>
                <a:gd name="T23" fmla="*/ 7 h 20"/>
                <a:gd name="T24" fmla="*/ 29 w 61"/>
                <a:gd name="T25" fmla="*/ 5 h 20"/>
                <a:gd name="T26" fmla="*/ 39 w 61"/>
                <a:gd name="T27" fmla="*/ 3 h 20"/>
                <a:gd name="T28" fmla="*/ 49 w 61"/>
                <a:gd name="T29" fmla="*/ 2 h 20"/>
                <a:gd name="T30" fmla="*/ 57 w 61"/>
                <a:gd name="T31" fmla="*/ 1 h 20"/>
                <a:gd name="T32" fmla="*/ 61 w 61"/>
                <a:gd name="T33" fmla="*/ 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1" h="20">
                  <a:moveTo>
                    <a:pt x="61" y="0"/>
                  </a:moveTo>
                  <a:lnTo>
                    <a:pt x="56" y="2"/>
                  </a:lnTo>
                  <a:lnTo>
                    <a:pt x="47" y="7"/>
                  </a:lnTo>
                  <a:lnTo>
                    <a:pt x="37" y="10"/>
                  </a:lnTo>
                  <a:lnTo>
                    <a:pt x="27" y="15"/>
                  </a:lnTo>
                  <a:lnTo>
                    <a:pt x="16" y="17"/>
                  </a:lnTo>
                  <a:lnTo>
                    <a:pt x="8" y="20"/>
                  </a:lnTo>
                  <a:lnTo>
                    <a:pt x="3" y="18"/>
                  </a:lnTo>
                  <a:lnTo>
                    <a:pt x="0" y="16"/>
                  </a:lnTo>
                  <a:lnTo>
                    <a:pt x="3" y="12"/>
                  </a:lnTo>
                  <a:lnTo>
                    <a:pt x="9" y="9"/>
                  </a:lnTo>
                  <a:lnTo>
                    <a:pt x="19" y="7"/>
                  </a:lnTo>
                  <a:lnTo>
                    <a:pt x="29" y="5"/>
                  </a:lnTo>
                  <a:lnTo>
                    <a:pt x="39" y="3"/>
                  </a:lnTo>
                  <a:lnTo>
                    <a:pt x="49" y="2"/>
                  </a:lnTo>
                  <a:lnTo>
                    <a:pt x="57" y="1"/>
                  </a:lnTo>
                  <a:lnTo>
                    <a:pt x="61" y="0"/>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8120" name="Freeform 232"/>
            <p:cNvSpPr>
              <a:spLocks/>
            </p:cNvSpPr>
            <p:nvPr/>
          </p:nvSpPr>
          <p:spPr bwMode="auto">
            <a:xfrm>
              <a:off x="40" y="653"/>
              <a:ext cx="33" cy="17"/>
            </a:xfrm>
            <a:custGeom>
              <a:avLst/>
              <a:gdLst>
                <a:gd name="T0" fmla="*/ 65 w 65"/>
                <a:gd name="T1" fmla="*/ 0 h 35"/>
                <a:gd name="T2" fmla="*/ 60 w 65"/>
                <a:gd name="T3" fmla="*/ 6 h 35"/>
                <a:gd name="T4" fmla="*/ 50 w 65"/>
                <a:gd name="T5" fmla="*/ 13 h 35"/>
                <a:gd name="T6" fmla="*/ 41 w 65"/>
                <a:gd name="T7" fmla="*/ 19 h 35"/>
                <a:gd name="T8" fmla="*/ 30 w 65"/>
                <a:gd name="T9" fmla="*/ 24 h 35"/>
                <a:gd name="T10" fmla="*/ 19 w 65"/>
                <a:gd name="T11" fmla="*/ 30 h 35"/>
                <a:gd name="T12" fmla="*/ 10 w 65"/>
                <a:gd name="T13" fmla="*/ 34 h 35"/>
                <a:gd name="T14" fmla="*/ 3 w 65"/>
                <a:gd name="T15" fmla="*/ 35 h 35"/>
                <a:gd name="T16" fmla="*/ 0 w 65"/>
                <a:gd name="T17" fmla="*/ 32 h 35"/>
                <a:gd name="T18" fmla="*/ 1 w 65"/>
                <a:gd name="T19" fmla="*/ 29 h 35"/>
                <a:gd name="T20" fmla="*/ 8 w 65"/>
                <a:gd name="T21" fmla="*/ 25 h 35"/>
                <a:gd name="T22" fmla="*/ 17 w 65"/>
                <a:gd name="T23" fmla="*/ 21 h 35"/>
                <a:gd name="T24" fmla="*/ 28 w 65"/>
                <a:gd name="T25" fmla="*/ 16 h 35"/>
                <a:gd name="T26" fmla="*/ 41 w 65"/>
                <a:gd name="T27" fmla="*/ 13 h 35"/>
                <a:gd name="T28" fmla="*/ 51 w 65"/>
                <a:gd name="T29" fmla="*/ 8 h 35"/>
                <a:gd name="T30" fmla="*/ 61 w 65"/>
                <a:gd name="T31" fmla="*/ 4 h 35"/>
                <a:gd name="T32" fmla="*/ 65 w 65"/>
                <a:gd name="T33" fmla="*/ 0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5" h="35">
                  <a:moveTo>
                    <a:pt x="65" y="0"/>
                  </a:moveTo>
                  <a:lnTo>
                    <a:pt x="60" y="6"/>
                  </a:lnTo>
                  <a:lnTo>
                    <a:pt x="50" y="13"/>
                  </a:lnTo>
                  <a:lnTo>
                    <a:pt x="41" y="19"/>
                  </a:lnTo>
                  <a:lnTo>
                    <a:pt x="30" y="24"/>
                  </a:lnTo>
                  <a:lnTo>
                    <a:pt x="19" y="30"/>
                  </a:lnTo>
                  <a:lnTo>
                    <a:pt x="10" y="34"/>
                  </a:lnTo>
                  <a:lnTo>
                    <a:pt x="3" y="35"/>
                  </a:lnTo>
                  <a:lnTo>
                    <a:pt x="0" y="32"/>
                  </a:lnTo>
                  <a:lnTo>
                    <a:pt x="1" y="29"/>
                  </a:lnTo>
                  <a:lnTo>
                    <a:pt x="8" y="25"/>
                  </a:lnTo>
                  <a:lnTo>
                    <a:pt x="17" y="21"/>
                  </a:lnTo>
                  <a:lnTo>
                    <a:pt x="28" y="16"/>
                  </a:lnTo>
                  <a:lnTo>
                    <a:pt x="41" y="13"/>
                  </a:lnTo>
                  <a:lnTo>
                    <a:pt x="51" y="8"/>
                  </a:lnTo>
                  <a:lnTo>
                    <a:pt x="61" y="4"/>
                  </a:lnTo>
                  <a:lnTo>
                    <a:pt x="65" y="0"/>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8121" name="Freeform 233"/>
            <p:cNvSpPr>
              <a:spLocks/>
            </p:cNvSpPr>
            <p:nvPr/>
          </p:nvSpPr>
          <p:spPr bwMode="auto">
            <a:xfrm>
              <a:off x="45" y="679"/>
              <a:ext cx="31" cy="20"/>
            </a:xfrm>
            <a:custGeom>
              <a:avLst/>
              <a:gdLst>
                <a:gd name="T0" fmla="*/ 61 w 61"/>
                <a:gd name="T1" fmla="*/ 0 h 39"/>
                <a:gd name="T2" fmla="*/ 56 w 61"/>
                <a:gd name="T3" fmla="*/ 5 h 39"/>
                <a:gd name="T4" fmla="*/ 48 w 61"/>
                <a:gd name="T5" fmla="*/ 12 h 39"/>
                <a:gd name="T6" fmla="*/ 39 w 61"/>
                <a:gd name="T7" fmla="*/ 19 h 39"/>
                <a:gd name="T8" fmla="*/ 29 w 61"/>
                <a:gd name="T9" fmla="*/ 25 h 39"/>
                <a:gd name="T10" fmla="*/ 18 w 61"/>
                <a:gd name="T11" fmla="*/ 32 h 39"/>
                <a:gd name="T12" fmla="*/ 10 w 61"/>
                <a:gd name="T13" fmla="*/ 37 h 39"/>
                <a:gd name="T14" fmla="*/ 3 w 61"/>
                <a:gd name="T15" fmla="*/ 39 h 39"/>
                <a:gd name="T16" fmla="*/ 0 w 61"/>
                <a:gd name="T17" fmla="*/ 37 h 39"/>
                <a:gd name="T18" fmla="*/ 1 w 61"/>
                <a:gd name="T19" fmla="*/ 32 h 39"/>
                <a:gd name="T20" fmla="*/ 7 w 61"/>
                <a:gd name="T21" fmla="*/ 28 h 39"/>
                <a:gd name="T22" fmla="*/ 16 w 61"/>
                <a:gd name="T23" fmla="*/ 22 h 39"/>
                <a:gd name="T24" fmla="*/ 28 w 61"/>
                <a:gd name="T25" fmla="*/ 16 h 39"/>
                <a:gd name="T26" fmla="*/ 38 w 61"/>
                <a:gd name="T27" fmla="*/ 12 h 39"/>
                <a:gd name="T28" fmla="*/ 48 w 61"/>
                <a:gd name="T29" fmla="*/ 7 h 39"/>
                <a:gd name="T30" fmla="*/ 56 w 61"/>
                <a:gd name="T31" fmla="*/ 2 h 39"/>
                <a:gd name="T32" fmla="*/ 61 w 61"/>
                <a:gd name="T33" fmla="*/ 0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1" h="39">
                  <a:moveTo>
                    <a:pt x="61" y="0"/>
                  </a:moveTo>
                  <a:lnTo>
                    <a:pt x="56" y="5"/>
                  </a:lnTo>
                  <a:lnTo>
                    <a:pt x="48" y="12"/>
                  </a:lnTo>
                  <a:lnTo>
                    <a:pt x="39" y="19"/>
                  </a:lnTo>
                  <a:lnTo>
                    <a:pt x="29" y="25"/>
                  </a:lnTo>
                  <a:lnTo>
                    <a:pt x="18" y="32"/>
                  </a:lnTo>
                  <a:lnTo>
                    <a:pt x="10" y="37"/>
                  </a:lnTo>
                  <a:lnTo>
                    <a:pt x="3" y="39"/>
                  </a:lnTo>
                  <a:lnTo>
                    <a:pt x="0" y="37"/>
                  </a:lnTo>
                  <a:lnTo>
                    <a:pt x="1" y="32"/>
                  </a:lnTo>
                  <a:lnTo>
                    <a:pt x="7" y="28"/>
                  </a:lnTo>
                  <a:lnTo>
                    <a:pt x="16" y="22"/>
                  </a:lnTo>
                  <a:lnTo>
                    <a:pt x="28" y="16"/>
                  </a:lnTo>
                  <a:lnTo>
                    <a:pt x="38" y="12"/>
                  </a:lnTo>
                  <a:lnTo>
                    <a:pt x="48" y="7"/>
                  </a:lnTo>
                  <a:lnTo>
                    <a:pt x="56" y="2"/>
                  </a:lnTo>
                  <a:lnTo>
                    <a:pt x="61" y="0"/>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8122" name="Freeform 234"/>
            <p:cNvSpPr>
              <a:spLocks/>
            </p:cNvSpPr>
            <p:nvPr/>
          </p:nvSpPr>
          <p:spPr bwMode="auto">
            <a:xfrm>
              <a:off x="44" y="641"/>
              <a:ext cx="28" cy="17"/>
            </a:xfrm>
            <a:custGeom>
              <a:avLst/>
              <a:gdLst>
                <a:gd name="T0" fmla="*/ 55 w 55"/>
                <a:gd name="T1" fmla="*/ 0 h 33"/>
                <a:gd name="T2" fmla="*/ 50 w 55"/>
                <a:gd name="T3" fmla="*/ 5 h 33"/>
                <a:gd name="T4" fmla="*/ 42 w 55"/>
                <a:gd name="T5" fmla="*/ 10 h 33"/>
                <a:gd name="T6" fmla="*/ 34 w 55"/>
                <a:gd name="T7" fmla="*/ 16 h 33"/>
                <a:gd name="T8" fmla="*/ 24 w 55"/>
                <a:gd name="T9" fmla="*/ 23 h 33"/>
                <a:gd name="T10" fmla="*/ 16 w 55"/>
                <a:gd name="T11" fmla="*/ 29 h 33"/>
                <a:gd name="T12" fmla="*/ 8 w 55"/>
                <a:gd name="T13" fmla="*/ 32 h 33"/>
                <a:gd name="T14" fmla="*/ 2 w 55"/>
                <a:gd name="T15" fmla="*/ 33 h 33"/>
                <a:gd name="T16" fmla="*/ 0 w 55"/>
                <a:gd name="T17" fmla="*/ 31 h 33"/>
                <a:gd name="T18" fmla="*/ 2 w 55"/>
                <a:gd name="T19" fmla="*/ 27 h 33"/>
                <a:gd name="T20" fmla="*/ 7 w 55"/>
                <a:gd name="T21" fmla="*/ 22 h 33"/>
                <a:gd name="T22" fmla="*/ 15 w 55"/>
                <a:gd name="T23" fmla="*/ 17 h 33"/>
                <a:gd name="T24" fmla="*/ 25 w 55"/>
                <a:gd name="T25" fmla="*/ 13 h 33"/>
                <a:gd name="T26" fmla="*/ 34 w 55"/>
                <a:gd name="T27" fmla="*/ 8 h 33"/>
                <a:gd name="T28" fmla="*/ 43 w 55"/>
                <a:gd name="T29" fmla="*/ 5 h 33"/>
                <a:gd name="T30" fmla="*/ 50 w 55"/>
                <a:gd name="T31" fmla="*/ 2 h 33"/>
                <a:gd name="T32" fmla="*/ 55 w 55"/>
                <a:gd name="T33" fmla="*/ 0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5" h="33">
                  <a:moveTo>
                    <a:pt x="55" y="0"/>
                  </a:moveTo>
                  <a:lnTo>
                    <a:pt x="50" y="5"/>
                  </a:lnTo>
                  <a:lnTo>
                    <a:pt x="42" y="10"/>
                  </a:lnTo>
                  <a:lnTo>
                    <a:pt x="34" y="16"/>
                  </a:lnTo>
                  <a:lnTo>
                    <a:pt x="24" y="23"/>
                  </a:lnTo>
                  <a:lnTo>
                    <a:pt x="16" y="29"/>
                  </a:lnTo>
                  <a:lnTo>
                    <a:pt x="8" y="32"/>
                  </a:lnTo>
                  <a:lnTo>
                    <a:pt x="2" y="33"/>
                  </a:lnTo>
                  <a:lnTo>
                    <a:pt x="0" y="31"/>
                  </a:lnTo>
                  <a:lnTo>
                    <a:pt x="2" y="27"/>
                  </a:lnTo>
                  <a:lnTo>
                    <a:pt x="7" y="22"/>
                  </a:lnTo>
                  <a:lnTo>
                    <a:pt x="15" y="17"/>
                  </a:lnTo>
                  <a:lnTo>
                    <a:pt x="25" y="13"/>
                  </a:lnTo>
                  <a:lnTo>
                    <a:pt x="34" y="8"/>
                  </a:lnTo>
                  <a:lnTo>
                    <a:pt x="43" y="5"/>
                  </a:lnTo>
                  <a:lnTo>
                    <a:pt x="50" y="2"/>
                  </a:lnTo>
                  <a:lnTo>
                    <a:pt x="55" y="0"/>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8123" name="Freeform 235"/>
            <p:cNvSpPr>
              <a:spLocks/>
            </p:cNvSpPr>
            <p:nvPr/>
          </p:nvSpPr>
          <p:spPr bwMode="auto">
            <a:xfrm>
              <a:off x="70" y="642"/>
              <a:ext cx="40" cy="26"/>
            </a:xfrm>
            <a:custGeom>
              <a:avLst/>
              <a:gdLst>
                <a:gd name="T0" fmla="*/ 81 w 81"/>
                <a:gd name="T1" fmla="*/ 50 h 51"/>
                <a:gd name="T2" fmla="*/ 76 w 81"/>
                <a:gd name="T3" fmla="*/ 51 h 51"/>
                <a:gd name="T4" fmla="*/ 67 w 81"/>
                <a:gd name="T5" fmla="*/ 49 h 51"/>
                <a:gd name="T6" fmla="*/ 56 w 81"/>
                <a:gd name="T7" fmla="*/ 43 h 51"/>
                <a:gd name="T8" fmla="*/ 42 w 81"/>
                <a:gd name="T9" fmla="*/ 36 h 51"/>
                <a:gd name="T10" fmla="*/ 28 w 81"/>
                <a:gd name="T11" fmla="*/ 28 h 51"/>
                <a:gd name="T12" fmla="*/ 15 w 81"/>
                <a:gd name="T13" fmla="*/ 19 h 51"/>
                <a:gd name="T14" fmla="*/ 6 w 81"/>
                <a:gd name="T15" fmla="*/ 10 h 51"/>
                <a:gd name="T16" fmla="*/ 0 w 81"/>
                <a:gd name="T17" fmla="*/ 0 h 51"/>
                <a:gd name="T18" fmla="*/ 6 w 81"/>
                <a:gd name="T19" fmla="*/ 4 h 51"/>
                <a:gd name="T20" fmla="*/ 18 w 81"/>
                <a:gd name="T21" fmla="*/ 10 h 51"/>
                <a:gd name="T22" fmla="*/ 30 w 81"/>
                <a:gd name="T23" fmla="*/ 16 h 51"/>
                <a:gd name="T24" fmla="*/ 45 w 81"/>
                <a:gd name="T25" fmla="*/ 25 h 51"/>
                <a:gd name="T26" fmla="*/ 59 w 81"/>
                <a:gd name="T27" fmla="*/ 34 h 51"/>
                <a:gd name="T28" fmla="*/ 71 w 81"/>
                <a:gd name="T29" fmla="*/ 41 h 51"/>
                <a:gd name="T30" fmla="*/ 79 w 81"/>
                <a:gd name="T31" fmla="*/ 46 h 51"/>
                <a:gd name="T32" fmla="*/ 81 w 81"/>
                <a:gd name="T33" fmla="*/ 50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81" h="51">
                  <a:moveTo>
                    <a:pt x="81" y="50"/>
                  </a:moveTo>
                  <a:lnTo>
                    <a:pt x="76" y="51"/>
                  </a:lnTo>
                  <a:lnTo>
                    <a:pt x="67" y="49"/>
                  </a:lnTo>
                  <a:lnTo>
                    <a:pt x="56" y="43"/>
                  </a:lnTo>
                  <a:lnTo>
                    <a:pt x="42" y="36"/>
                  </a:lnTo>
                  <a:lnTo>
                    <a:pt x="28" y="28"/>
                  </a:lnTo>
                  <a:lnTo>
                    <a:pt x="15" y="19"/>
                  </a:lnTo>
                  <a:lnTo>
                    <a:pt x="6" y="10"/>
                  </a:lnTo>
                  <a:lnTo>
                    <a:pt x="0" y="0"/>
                  </a:lnTo>
                  <a:lnTo>
                    <a:pt x="6" y="4"/>
                  </a:lnTo>
                  <a:lnTo>
                    <a:pt x="18" y="10"/>
                  </a:lnTo>
                  <a:lnTo>
                    <a:pt x="30" y="16"/>
                  </a:lnTo>
                  <a:lnTo>
                    <a:pt x="45" y="25"/>
                  </a:lnTo>
                  <a:lnTo>
                    <a:pt x="59" y="34"/>
                  </a:lnTo>
                  <a:lnTo>
                    <a:pt x="71" y="41"/>
                  </a:lnTo>
                  <a:lnTo>
                    <a:pt x="79" y="46"/>
                  </a:lnTo>
                  <a:lnTo>
                    <a:pt x="81" y="50"/>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8124" name="Freeform 236"/>
            <p:cNvSpPr>
              <a:spLocks/>
            </p:cNvSpPr>
            <p:nvPr/>
          </p:nvSpPr>
          <p:spPr bwMode="auto">
            <a:xfrm>
              <a:off x="71" y="663"/>
              <a:ext cx="32" cy="22"/>
            </a:xfrm>
            <a:custGeom>
              <a:avLst/>
              <a:gdLst>
                <a:gd name="T0" fmla="*/ 63 w 63"/>
                <a:gd name="T1" fmla="*/ 44 h 44"/>
                <a:gd name="T2" fmla="*/ 60 w 63"/>
                <a:gd name="T3" fmla="*/ 44 h 44"/>
                <a:gd name="T4" fmla="*/ 54 w 63"/>
                <a:gd name="T5" fmla="*/ 43 h 44"/>
                <a:gd name="T6" fmla="*/ 45 w 63"/>
                <a:gd name="T7" fmla="*/ 39 h 44"/>
                <a:gd name="T8" fmla="*/ 34 w 63"/>
                <a:gd name="T9" fmla="*/ 33 h 44"/>
                <a:gd name="T10" fmla="*/ 24 w 63"/>
                <a:gd name="T11" fmla="*/ 26 h 44"/>
                <a:gd name="T12" fmla="*/ 14 w 63"/>
                <a:gd name="T13" fmla="*/ 18 h 44"/>
                <a:gd name="T14" fmla="*/ 6 w 63"/>
                <a:gd name="T15" fmla="*/ 9 h 44"/>
                <a:gd name="T16" fmla="*/ 0 w 63"/>
                <a:gd name="T17" fmla="*/ 0 h 44"/>
                <a:gd name="T18" fmla="*/ 7 w 63"/>
                <a:gd name="T19" fmla="*/ 6 h 44"/>
                <a:gd name="T20" fmla="*/ 16 w 63"/>
                <a:gd name="T21" fmla="*/ 11 h 44"/>
                <a:gd name="T22" fmla="*/ 27 w 63"/>
                <a:gd name="T23" fmla="*/ 18 h 44"/>
                <a:gd name="T24" fmla="*/ 38 w 63"/>
                <a:gd name="T25" fmla="*/ 25 h 44"/>
                <a:gd name="T26" fmla="*/ 48 w 63"/>
                <a:gd name="T27" fmla="*/ 31 h 44"/>
                <a:gd name="T28" fmla="*/ 56 w 63"/>
                <a:gd name="T29" fmla="*/ 37 h 44"/>
                <a:gd name="T30" fmla="*/ 62 w 63"/>
                <a:gd name="T31" fmla="*/ 41 h 44"/>
                <a:gd name="T32" fmla="*/ 63 w 63"/>
                <a:gd name="T33" fmla="*/ 44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3" h="44">
                  <a:moveTo>
                    <a:pt x="63" y="44"/>
                  </a:moveTo>
                  <a:lnTo>
                    <a:pt x="60" y="44"/>
                  </a:lnTo>
                  <a:lnTo>
                    <a:pt x="54" y="43"/>
                  </a:lnTo>
                  <a:lnTo>
                    <a:pt x="45" y="39"/>
                  </a:lnTo>
                  <a:lnTo>
                    <a:pt x="34" y="33"/>
                  </a:lnTo>
                  <a:lnTo>
                    <a:pt x="24" y="26"/>
                  </a:lnTo>
                  <a:lnTo>
                    <a:pt x="14" y="18"/>
                  </a:lnTo>
                  <a:lnTo>
                    <a:pt x="6" y="9"/>
                  </a:lnTo>
                  <a:lnTo>
                    <a:pt x="0" y="0"/>
                  </a:lnTo>
                  <a:lnTo>
                    <a:pt x="7" y="6"/>
                  </a:lnTo>
                  <a:lnTo>
                    <a:pt x="16" y="11"/>
                  </a:lnTo>
                  <a:lnTo>
                    <a:pt x="27" y="18"/>
                  </a:lnTo>
                  <a:lnTo>
                    <a:pt x="38" y="25"/>
                  </a:lnTo>
                  <a:lnTo>
                    <a:pt x="48" y="31"/>
                  </a:lnTo>
                  <a:lnTo>
                    <a:pt x="56" y="37"/>
                  </a:lnTo>
                  <a:lnTo>
                    <a:pt x="62" y="41"/>
                  </a:lnTo>
                  <a:lnTo>
                    <a:pt x="63" y="44"/>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8125" name="Freeform 237"/>
            <p:cNvSpPr>
              <a:spLocks/>
            </p:cNvSpPr>
            <p:nvPr/>
          </p:nvSpPr>
          <p:spPr bwMode="auto">
            <a:xfrm>
              <a:off x="44" y="666"/>
              <a:ext cx="30" cy="19"/>
            </a:xfrm>
            <a:custGeom>
              <a:avLst/>
              <a:gdLst>
                <a:gd name="T0" fmla="*/ 59 w 59"/>
                <a:gd name="T1" fmla="*/ 0 h 39"/>
                <a:gd name="T2" fmla="*/ 55 w 59"/>
                <a:gd name="T3" fmla="*/ 4 h 39"/>
                <a:gd name="T4" fmla="*/ 47 w 59"/>
                <a:gd name="T5" fmla="*/ 11 h 39"/>
                <a:gd name="T6" fmla="*/ 38 w 59"/>
                <a:gd name="T7" fmla="*/ 18 h 39"/>
                <a:gd name="T8" fmla="*/ 28 w 59"/>
                <a:gd name="T9" fmla="*/ 26 h 39"/>
                <a:gd name="T10" fmla="*/ 18 w 59"/>
                <a:gd name="T11" fmla="*/ 32 h 39"/>
                <a:gd name="T12" fmla="*/ 10 w 59"/>
                <a:gd name="T13" fmla="*/ 37 h 39"/>
                <a:gd name="T14" fmla="*/ 3 w 59"/>
                <a:gd name="T15" fmla="*/ 39 h 39"/>
                <a:gd name="T16" fmla="*/ 0 w 59"/>
                <a:gd name="T17" fmla="*/ 37 h 39"/>
                <a:gd name="T18" fmla="*/ 1 w 59"/>
                <a:gd name="T19" fmla="*/ 32 h 39"/>
                <a:gd name="T20" fmla="*/ 5 w 59"/>
                <a:gd name="T21" fmla="*/ 27 h 39"/>
                <a:gd name="T22" fmla="*/ 14 w 59"/>
                <a:gd name="T23" fmla="*/ 23 h 39"/>
                <a:gd name="T24" fmla="*/ 26 w 59"/>
                <a:gd name="T25" fmla="*/ 17 h 39"/>
                <a:gd name="T26" fmla="*/ 36 w 59"/>
                <a:gd name="T27" fmla="*/ 11 h 39"/>
                <a:gd name="T28" fmla="*/ 47 w 59"/>
                <a:gd name="T29" fmla="*/ 7 h 39"/>
                <a:gd name="T30" fmla="*/ 55 w 59"/>
                <a:gd name="T31" fmla="*/ 3 h 39"/>
                <a:gd name="T32" fmla="*/ 59 w 59"/>
                <a:gd name="T33" fmla="*/ 0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9" h="39">
                  <a:moveTo>
                    <a:pt x="59" y="0"/>
                  </a:moveTo>
                  <a:lnTo>
                    <a:pt x="55" y="4"/>
                  </a:lnTo>
                  <a:lnTo>
                    <a:pt x="47" y="11"/>
                  </a:lnTo>
                  <a:lnTo>
                    <a:pt x="38" y="18"/>
                  </a:lnTo>
                  <a:lnTo>
                    <a:pt x="28" y="26"/>
                  </a:lnTo>
                  <a:lnTo>
                    <a:pt x="18" y="32"/>
                  </a:lnTo>
                  <a:lnTo>
                    <a:pt x="10" y="37"/>
                  </a:lnTo>
                  <a:lnTo>
                    <a:pt x="3" y="39"/>
                  </a:lnTo>
                  <a:lnTo>
                    <a:pt x="0" y="37"/>
                  </a:lnTo>
                  <a:lnTo>
                    <a:pt x="1" y="32"/>
                  </a:lnTo>
                  <a:lnTo>
                    <a:pt x="5" y="27"/>
                  </a:lnTo>
                  <a:lnTo>
                    <a:pt x="14" y="23"/>
                  </a:lnTo>
                  <a:lnTo>
                    <a:pt x="26" y="17"/>
                  </a:lnTo>
                  <a:lnTo>
                    <a:pt x="36" y="11"/>
                  </a:lnTo>
                  <a:lnTo>
                    <a:pt x="47" y="7"/>
                  </a:lnTo>
                  <a:lnTo>
                    <a:pt x="55" y="3"/>
                  </a:lnTo>
                  <a:lnTo>
                    <a:pt x="59" y="0"/>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8126" name="Freeform 238"/>
            <p:cNvSpPr>
              <a:spLocks/>
            </p:cNvSpPr>
            <p:nvPr/>
          </p:nvSpPr>
          <p:spPr bwMode="auto">
            <a:xfrm>
              <a:off x="113" y="689"/>
              <a:ext cx="24" cy="100"/>
            </a:xfrm>
            <a:custGeom>
              <a:avLst/>
              <a:gdLst>
                <a:gd name="T0" fmla="*/ 43 w 48"/>
                <a:gd name="T1" fmla="*/ 0 h 200"/>
                <a:gd name="T2" fmla="*/ 45 w 48"/>
                <a:gd name="T3" fmla="*/ 0 h 200"/>
                <a:gd name="T4" fmla="*/ 47 w 48"/>
                <a:gd name="T5" fmla="*/ 1 h 200"/>
                <a:gd name="T6" fmla="*/ 48 w 48"/>
                <a:gd name="T7" fmla="*/ 3 h 200"/>
                <a:gd name="T8" fmla="*/ 48 w 48"/>
                <a:gd name="T9" fmla="*/ 4 h 200"/>
                <a:gd name="T10" fmla="*/ 29 w 48"/>
                <a:gd name="T11" fmla="*/ 29 h 200"/>
                <a:gd name="T12" fmla="*/ 16 w 48"/>
                <a:gd name="T13" fmla="*/ 55 h 200"/>
                <a:gd name="T14" fmla="*/ 10 w 48"/>
                <a:gd name="T15" fmla="*/ 83 h 200"/>
                <a:gd name="T16" fmla="*/ 8 w 48"/>
                <a:gd name="T17" fmla="*/ 109 h 200"/>
                <a:gd name="T18" fmla="*/ 10 w 48"/>
                <a:gd name="T19" fmla="*/ 136 h 200"/>
                <a:gd name="T20" fmla="*/ 14 w 48"/>
                <a:gd name="T21" fmla="*/ 160 h 200"/>
                <a:gd name="T22" fmla="*/ 19 w 48"/>
                <a:gd name="T23" fmla="*/ 182 h 200"/>
                <a:gd name="T24" fmla="*/ 24 w 48"/>
                <a:gd name="T25" fmla="*/ 200 h 200"/>
                <a:gd name="T26" fmla="*/ 14 w 48"/>
                <a:gd name="T27" fmla="*/ 188 h 200"/>
                <a:gd name="T28" fmla="*/ 5 w 48"/>
                <a:gd name="T29" fmla="*/ 167 h 200"/>
                <a:gd name="T30" fmla="*/ 1 w 48"/>
                <a:gd name="T31" fmla="*/ 138 h 200"/>
                <a:gd name="T32" fmla="*/ 0 w 48"/>
                <a:gd name="T33" fmla="*/ 107 h 200"/>
                <a:gd name="T34" fmla="*/ 3 w 48"/>
                <a:gd name="T35" fmla="*/ 75 h 200"/>
                <a:gd name="T36" fmla="*/ 11 w 48"/>
                <a:gd name="T37" fmla="*/ 44 h 200"/>
                <a:gd name="T38" fmla="*/ 24 w 48"/>
                <a:gd name="T39" fmla="*/ 18 h 200"/>
                <a:gd name="T40" fmla="*/ 43 w 48"/>
                <a:gd name="T41" fmla="*/ 0 h 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48" h="200">
                  <a:moveTo>
                    <a:pt x="43" y="0"/>
                  </a:moveTo>
                  <a:lnTo>
                    <a:pt x="45" y="0"/>
                  </a:lnTo>
                  <a:lnTo>
                    <a:pt x="47" y="1"/>
                  </a:lnTo>
                  <a:lnTo>
                    <a:pt x="48" y="3"/>
                  </a:lnTo>
                  <a:lnTo>
                    <a:pt x="48" y="4"/>
                  </a:lnTo>
                  <a:lnTo>
                    <a:pt x="29" y="29"/>
                  </a:lnTo>
                  <a:lnTo>
                    <a:pt x="16" y="55"/>
                  </a:lnTo>
                  <a:lnTo>
                    <a:pt x="10" y="83"/>
                  </a:lnTo>
                  <a:lnTo>
                    <a:pt x="8" y="109"/>
                  </a:lnTo>
                  <a:lnTo>
                    <a:pt x="10" y="136"/>
                  </a:lnTo>
                  <a:lnTo>
                    <a:pt x="14" y="160"/>
                  </a:lnTo>
                  <a:lnTo>
                    <a:pt x="19" y="182"/>
                  </a:lnTo>
                  <a:lnTo>
                    <a:pt x="24" y="200"/>
                  </a:lnTo>
                  <a:lnTo>
                    <a:pt x="14" y="188"/>
                  </a:lnTo>
                  <a:lnTo>
                    <a:pt x="5" y="167"/>
                  </a:lnTo>
                  <a:lnTo>
                    <a:pt x="1" y="138"/>
                  </a:lnTo>
                  <a:lnTo>
                    <a:pt x="0" y="107"/>
                  </a:lnTo>
                  <a:lnTo>
                    <a:pt x="3" y="75"/>
                  </a:lnTo>
                  <a:lnTo>
                    <a:pt x="11" y="44"/>
                  </a:lnTo>
                  <a:lnTo>
                    <a:pt x="24" y="18"/>
                  </a:lnTo>
                  <a:lnTo>
                    <a:pt x="43" y="0"/>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8127" name="Freeform 239"/>
            <p:cNvSpPr>
              <a:spLocks/>
            </p:cNvSpPr>
            <p:nvPr/>
          </p:nvSpPr>
          <p:spPr bwMode="auto">
            <a:xfrm>
              <a:off x="118" y="775"/>
              <a:ext cx="22" cy="13"/>
            </a:xfrm>
            <a:custGeom>
              <a:avLst/>
              <a:gdLst>
                <a:gd name="T0" fmla="*/ 0 w 44"/>
                <a:gd name="T1" fmla="*/ 0 h 25"/>
                <a:gd name="T2" fmla="*/ 5 w 44"/>
                <a:gd name="T3" fmla="*/ 4 h 25"/>
                <a:gd name="T4" fmla="*/ 10 w 44"/>
                <a:gd name="T5" fmla="*/ 10 h 25"/>
                <a:gd name="T6" fmla="*/ 17 w 44"/>
                <a:gd name="T7" fmla="*/ 15 h 25"/>
                <a:gd name="T8" fmla="*/ 25 w 44"/>
                <a:gd name="T9" fmla="*/ 18 h 25"/>
                <a:gd name="T10" fmla="*/ 31 w 44"/>
                <a:gd name="T11" fmla="*/ 22 h 25"/>
                <a:gd name="T12" fmla="*/ 37 w 44"/>
                <a:gd name="T13" fmla="*/ 24 h 25"/>
                <a:gd name="T14" fmla="*/ 42 w 44"/>
                <a:gd name="T15" fmla="*/ 25 h 25"/>
                <a:gd name="T16" fmla="*/ 44 w 44"/>
                <a:gd name="T17" fmla="*/ 24 h 25"/>
                <a:gd name="T18" fmla="*/ 44 w 44"/>
                <a:gd name="T19" fmla="*/ 22 h 25"/>
                <a:gd name="T20" fmla="*/ 40 w 44"/>
                <a:gd name="T21" fmla="*/ 19 h 25"/>
                <a:gd name="T22" fmla="*/ 36 w 44"/>
                <a:gd name="T23" fmla="*/ 17 h 25"/>
                <a:gd name="T24" fmla="*/ 29 w 44"/>
                <a:gd name="T25" fmla="*/ 13 h 25"/>
                <a:gd name="T26" fmla="*/ 22 w 44"/>
                <a:gd name="T27" fmla="*/ 11 h 25"/>
                <a:gd name="T28" fmla="*/ 14 w 44"/>
                <a:gd name="T29" fmla="*/ 8 h 25"/>
                <a:gd name="T30" fmla="*/ 6 w 44"/>
                <a:gd name="T31" fmla="*/ 4 h 25"/>
                <a:gd name="T32" fmla="*/ 0 w 44"/>
                <a:gd name="T33" fmla="*/ 0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4" h="25">
                  <a:moveTo>
                    <a:pt x="0" y="0"/>
                  </a:moveTo>
                  <a:lnTo>
                    <a:pt x="5" y="4"/>
                  </a:lnTo>
                  <a:lnTo>
                    <a:pt x="10" y="10"/>
                  </a:lnTo>
                  <a:lnTo>
                    <a:pt x="17" y="15"/>
                  </a:lnTo>
                  <a:lnTo>
                    <a:pt x="25" y="18"/>
                  </a:lnTo>
                  <a:lnTo>
                    <a:pt x="31" y="22"/>
                  </a:lnTo>
                  <a:lnTo>
                    <a:pt x="37" y="24"/>
                  </a:lnTo>
                  <a:lnTo>
                    <a:pt x="42" y="25"/>
                  </a:lnTo>
                  <a:lnTo>
                    <a:pt x="44" y="24"/>
                  </a:lnTo>
                  <a:lnTo>
                    <a:pt x="44" y="22"/>
                  </a:lnTo>
                  <a:lnTo>
                    <a:pt x="40" y="19"/>
                  </a:lnTo>
                  <a:lnTo>
                    <a:pt x="36" y="17"/>
                  </a:lnTo>
                  <a:lnTo>
                    <a:pt x="29" y="13"/>
                  </a:lnTo>
                  <a:lnTo>
                    <a:pt x="22" y="11"/>
                  </a:lnTo>
                  <a:lnTo>
                    <a:pt x="14" y="8"/>
                  </a:lnTo>
                  <a:lnTo>
                    <a:pt x="6" y="4"/>
                  </a:lnTo>
                  <a:lnTo>
                    <a:pt x="0" y="0"/>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8128" name="Freeform 240"/>
            <p:cNvSpPr>
              <a:spLocks/>
            </p:cNvSpPr>
            <p:nvPr/>
          </p:nvSpPr>
          <p:spPr bwMode="auto">
            <a:xfrm>
              <a:off x="116" y="767"/>
              <a:ext cx="24" cy="14"/>
            </a:xfrm>
            <a:custGeom>
              <a:avLst/>
              <a:gdLst>
                <a:gd name="T0" fmla="*/ 47 w 47"/>
                <a:gd name="T1" fmla="*/ 28 h 29"/>
                <a:gd name="T2" fmla="*/ 45 w 47"/>
                <a:gd name="T3" fmla="*/ 29 h 29"/>
                <a:gd name="T4" fmla="*/ 41 w 47"/>
                <a:gd name="T5" fmla="*/ 28 h 29"/>
                <a:gd name="T6" fmla="*/ 34 w 47"/>
                <a:gd name="T7" fmla="*/ 27 h 29"/>
                <a:gd name="T8" fmla="*/ 27 w 47"/>
                <a:gd name="T9" fmla="*/ 23 h 29"/>
                <a:gd name="T10" fmla="*/ 19 w 47"/>
                <a:gd name="T11" fmla="*/ 19 h 29"/>
                <a:gd name="T12" fmla="*/ 11 w 47"/>
                <a:gd name="T13" fmla="*/ 13 h 29"/>
                <a:gd name="T14" fmla="*/ 5 w 47"/>
                <a:gd name="T15" fmla="*/ 7 h 29"/>
                <a:gd name="T16" fmla="*/ 0 w 47"/>
                <a:gd name="T17" fmla="*/ 0 h 29"/>
                <a:gd name="T18" fmla="*/ 5 w 47"/>
                <a:gd name="T19" fmla="*/ 4 h 29"/>
                <a:gd name="T20" fmla="*/ 12 w 47"/>
                <a:gd name="T21" fmla="*/ 7 h 29"/>
                <a:gd name="T22" fmla="*/ 20 w 47"/>
                <a:gd name="T23" fmla="*/ 12 h 29"/>
                <a:gd name="T24" fmla="*/ 28 w 47"/>
                <a:gd name="T25" fmla="*/ 15 h 29"/>
                <a:gd name="T26" fmla="*/ 36 w 47"/>
                <a:gd name="T27" fmla="*/ 20 h 29"/>
                <a:gd name="T28" fmla="*/ 42 w 47"/>
                <a:gd name="T29" fmla="*/ 23 h 29"/>
                <a:gd name="T30" fmla="*/ 46 w 47"/>
                <a:gd name="T31" fmla="*/ 26 h 29"/>
                <a:gd name="T32" fmla="*/ 47 w 47"/>
                <a:gd name="T33" fmla="*/ 28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7" h="29">
                  <a:moveTo>
                    <a:pt x="47" y="28"/>
                  </a:moveTo>
                  <a:lnTo>
                    <a:pt x="45" y="29"/>
                  </a:lnTo>
                  <a:lnTo>
                    <a:pt x="41" y="28"/>
                  </a:lnTo>
                  <a:lnTo>
                    <a:pt x="34" y="27"/>
                  </a:lnTo>
                  <a:lnTo>
                    <a:pt x="27" y="23"/>
                  </a:lnTo>
                  <a:lnTo>
                    <a:pt x="19" y="19"/>
                  </a:lnTo>
                  <a:lnTo>
                    <a:pt x="11" y="13"/>
                  </a:lnTo>
                  <a:lnTo>
                    <a:pt x="5" y="7"/>
                  </a:lnTo>
                  <a:lnTo>
                    <a:pt x="0" y="0"/>
                  </a:lnTo>
                  <a:lnTo>
                    <a:pt x="5" y="4"/>
                  </a:lnTo>
                  <a:lnTo>
                    <a:pt x="12" y="7"/>
                  </a:lnTo>
                  <a:lnTo>
                    <a:pt x="20" y="12"/>
                  </a:lnTo>
                  <a:lnTo>
                    <a:pt x="28" y="15"/>
                  </a:lnTo>
                  <a:lnTo>
                    <a:pt x="36" y="20"/>
                  </a:lnTo>
                  <a:lnTo>
                    <a:pt x="42" y="23"/>
                  </a:lnTo>
                  <a:lnTo>
                    <a:pt x="46" y="26"/>
                  </a:lnTo>
                  <a:lnTo>
                    <a:pt x="47" y="28"/>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8129" name="Freeform 241"/>
            <p:cNvSpPr>
              <a:spLocks/>
            </p:cNvSpPr>
            <p:nvPr/>
          </p:nvSpPr>
          <p:spPr bwMode="auto">
            <a:xfrm>
              <a:off x="114" y="747"/>
              <a:ext cx="31" cy="19"/>
            </a:xfrm>
            <a:custGeom>
              <a:avLst/>
              <a:gdLst>
                <a:gd name="T0" fmla="*/ 62 w 62"/>
                <a:gd name="T1" fmla="*/ 38 h 39"/>
                <a:gd name="T2" fmla="*/ 59 w 62"/>
                <a:gd name="T3" fmla="*/ 39 h 39"/>
                <a:gd name="T4" fmla="*/ 52 w 62"/>
                <a:gd name="T5" fmla="*/ 38 h 39"/>
                <a:gd name="T6" fmla="*/ 44 w 62"/>
                <a:gd name="T7" fmla="*/ 35 h 39"/>
                <a:gd name="T8" fmla="*/ 33 w 62"/>
                <a:gd name="T9" fmla="*/ 29 h 39"/>
                <a:gd name="T10" fmla="*/ 23 w 62"/>
                <a:gd name="T11" fmla="*/ 23 h 39"/>
                <a:gd name="T12" fmla="*/ 13 w 62"/>
                <a:gd name="T13" fmla="*/ 16 h 39"/>
                <a:gd name="T14" fmla="*/ 5 w 62"/>
                <a:gd name="T15" fmla="*/ 8 h 39"/>
                <a:gd name="T16" fmla="*/ 0 w 62"/>
                <a:gd name="T17" fmla="*/ 0 h 39"/>
                <a:gd name="T18" fmla="*/ 5 w 62"/>
                <a:gd name="T19" fmla="*/ 3 h 39"/>
                <a:gd name="T20" fmla="*/ 13 w 62"/>
                <a:gd name="T21" fmla="*/ 8 h 39"/>
                <a:gd name="T22" fmla="*/ 24 w 62"/>
                <a:gd name="T23" fmla="*/ 14 h 39"/>
                <a:gd name="T24" fmla="*/ 35 w 62"/>
                <a:gd name="T25" fmla="*/ 20 h 39"/>
                <a:gd name="T26" fmla="*/ 46 w 62"/>
                <a:gd name="T27" fmla="*/ 25 h 39"/>
                <a:gd name="T28" fmla="*/ 55 w 62"/>
                <a:gd name="T29" fmla="*/ 31 h 39"/>
                <a:gd name="T30" fmla="*/ 61 w 62"/>
                <a:gd name="T31" fmla="*/ 35 h 39"/>
                <a:gd name="T32" fmla="*/ 62 w 62"/>
                <a:gd name="T33" fmla="*/ 38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2" h="39">
                  <a:moveTo>
                    <a:pt x="62" y="38"/>
                  </a:moveTo>
                  <a:lnTo>
                    <a:pt x="59" y="39"/>
                  </a:lnTo>
                  <a:lnTo>
                    <a:pt x="52" y="38"/>
                  </a:lnTo>
                  <a:lnTo>
                    <a:pt x="44" y="35"/>
                  </a:lnTo>
                  <a:lnTo>
                    <a:pt x="33" y="29"/>
                  </a:lnTo>
                  <a:lnTo>
                    <a:pt x="23" y="23"/>
                  </a:lnTo>
                  <a:lnTo>
                    <a:pt x="13" y="16"/>
                  </a:lnTo>
                  <a:lnTo>
                    <a:pt x="5" y="8"/>
                  </a:lnTo>
                  <a:lnTo>
                    <a:pt x="0" y="0"/>
                  </a:lnTo>
                  <a:lnTo>
                    <a:pt x="5" y="3"/>
                  </a:lnTo>
                  <a:lnTo>
                    <a:pt x="13" y="8"/>
                  </a:lnTo>
                  <a:lnTo>
                    <a:pt x="24" y="14"/>
                  </a:lnTo>
                  <a:lnTo>
                    <a:pt x="35" y="20"/>
                  </a:lnTo>
                  <a:lnTo>
                    <a:pt x="46" y="25"/>
                  </a:lnTo>
                  <a:lnTo>
                    <a:pt x="55" y="31"/>
                  </a:lnTo>
                  <a:lnTo>
                    <a:pt x="61" y="35"/>
                  </a:lnTo>
                  <a:lnTo>
                    <a:pt x="62" y="38"/>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8130" name="Freeform 242"/>
            <p:cNvSpPr>
              <a:spLocks/>
            </p:cNvSpPr>
            <p:nvPr/>
          </p:nvSpPr>
          <p:spPr bwMode="auto">
            <a:xfrm>
              <a:off x="116" y="728"/>
              <a:ext cx="34" cy="22"/>
            </a:xfrm>
            <a:custGeom>
              <a:avLst/>
              <a:gdLst>
                <a:gd name="T0" fmla="*/ 68 w 68"/>
                <a:gd name="T1" fmla="*/ 43 h 44"/>
                <a:gd name="T2" fmla="*/ 65 w 68"/>
                <a:gd name="T3" fmla="*/ 44 h 44"/>
                <a:gd name="T4" fmla="*/ 57 w 68"/>
                <a:gd name="T5" fmla="*/ 42 h 44"/>
                <a:gd name="T6" fmla="*/ 47 w 68"/>
                <a:gd name="T7" fmla="*/ 37 h 44"/>
                <a:gd name="T8" fmla="*/ 35 w 68"/>
                <a:gd name="T9" fmla="*/ 30 h 44"/>
                <a:gd name="T10" fmla="*/ 24 w 68"/>
                <a:gd name="T11" fmla="*/ 23 h 44"/>
                <a:gd name="T12" fmla="*/ 13 w 68"/>
                <a:gd name="T13" fmla="*/ 15 h 44"/>
                <a:gd name="T14" fmla="*/ 5 w 68"/>
                <a:gd name="T15" fmla="*/ 7 h 44"/>
                <a:gd name="T16" fmla="*/ 0 w 68"/>
                <a:gd name="T17" fmla="*/ 0 h 44"/>
                <a:gd name="T18" fmla="*/ 5 w 68"/>
                <a:gd name="T19" fmla="*/ 4 h 44"/>
                <a:gd name="T20" fmla="*/ 14 w 68"/>
                <a:gd name="T21" fmla="*/ 8 h 44"/>
                <a:gd name="T22" fmla="*/ 26 w 68"/>
                <a:gd name="T23" fmla="*/ 14 h 44"/>
                <a:gd name="T24" fmla="*/ 38 w 68"/>
                <a:gd name="T25" fmla="*/ 21 h 44"/>
                <a:gd name="T26" fmla="*/ 50 w 68"/>
                <a:gd name="T27" fmla="*/ 29 h 44"/>
                <a:gd name="T28" fmla="*/ 59 w 68"/>
                <a:gd name="T29" fmla="*/ 35 h 44"/>
                <a:gd name="T30" fmla="*/ 66 w 68"/>
                <a:gd name="T31" fmla="*/ 39 h 44"/>
                <a:gd name="T32" fmla="*/ 68 w 68"/>
                <a:gd name="T33" fmla="*/ 43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8" h="44">
                  <a:moveTo>
                    <a:pt x="68" y="43"/>
                  </a:moveTo>
                  <a:lnTo>
                    <a:pt x="65" y="44"/>
                  </a:lnTo>
                  <a:lnTo>
                    <a:pt x="57" y="42"/>
                  </a:lnTo>
                  <a:lnTo>
                    <a:pt x="47" y="37"/>
                  </a:lnTo>
                  <a:lnTo>
                    <a:pt x="35" y="30"/>
                  </a:lnTo>
                  <a:lnTo>
                    <a:pt x="24" y="23"/>
                  </a:lnTo>
                  <a:lnTo>
                    <a:pt x="13" y="15"/>
                  </a:lnTo>
                  <a:lnTo>
                    <a:pt x="5" y="7"/>
                  </a:lnTo>
                  <a:lnTo>
                    <a:pt x="0" y="0"/>
                  </a:lnTo>
                  <a:lnTo>
                    <a:pt x="5" y="4"/>
                  </a:lnTo>
                  <a:lnTo>
                    <a:pt x="14" y="8"/>
                  </a:lnTo>
                  <a:lnTo>
                    <a:pt x="26" y="14"/>
                  </a:lnTo>
                  <a:lnTo>
                    <a:pt x="38" y="21"/>
                  </a:lnTo>
                  <a:lnTo>
                    <a:pt x="50" y="29"/>
                  </a:lnTo>
                  <a:lnTo>
                    <a:pt x="59" y="35"/>
                  </a:lnTo>
                  <a:lnTo>
                    <a:pt x="66" y="39"/>
                  </a:lnTo>
                  <a:lnTo>
                    <a:pt x="68" y="43"/>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8131" name="Freeform 243"/>
            <p:cNvSpPr>
              <a:spLocks/>
            </p:cNvSpPr>
            <p:nvPr/>
          </p:nvSpPr>
          <p:spPr bwMode="auto">
            <a:xfrm>
              <a:off x="119" y="716"/>
              <a:ext cx="27" cy="23"/>
            </a:xfrm>
            <a:custGeom>
              <a:avLst/>
              <a:gdLst>
                <a:gd name="T0" fmla="*/ 56 w 56"/>
                <a:gd name="T1" fmla="*/ 46 h 46"/>
                <a:gd name="T2" fmla="*/ 52 w 56"/>
                <a:gd name="T3" fmla="*/ 46 h 46"/>
                <a:gd name="T4" fmla="*/ 46 w 56"/>
                <a:gd name="T5" fmla="*/ 43 h 46"/>
                <a:gd name="T6" fmla="*/ 37 w 56"/>
                <a:gd name="T7" fmla="*/ 37 h 46"/>
                <a:gd name="T8" fmla="*/ 28 w 56"/>
                <a:gd name="T9" fmla="*/ 30 h 46"/>
                <a:gd name="T10" fmla="*/ 18 w 56"/>
                <a:gd name="T11" fmla="*/ 22 h 46"/>
                <a:gd name="T12" fmla="*/ 9 w 56"/>
                <a:gd name="T13" fmla="*/ 14 h 46"/>
                <a:gd name="T14" fmla="*/ 3 w 56"/>
                <a:gd name="T15" fmla="*/ 6 h 46"/>
                <a:gd name="T16" fmla="*/ 0 w 56"/>
                <a:gd name="T17" fmla="*/ 0 h 46"/>
                <a:gd name="T18" fmla="*/ 6 w 56"/>
                <a:gd name="T19" fmla="*/ 3 h 46"/>
                <a:gd name="T20" fmla="*/ 14 w 56"/>
                <a:gd name="T21" fmla="*/ 9 h 46"/>
                <a:gd name="T22" fmla="*/ 23 w 56"/>
                <a:gd name="T23" fmla="*/ 16 h 46"/>
                <a:gd name="T24" fmla="*/ 34 w 56"/>
                <a:gd name="T25" fmla="*/ 23 h 46"/>
                <a:gd name="T26" fmla="*/ 43 w 56"/>
                <a:gd name="T27" fmla="*/ 31 h 46"/>
                <a:gd name="T28" fmla="*/ 51 w 56"/>
                <a:gd name="T29" fmla="*/ 37 h 46"/>
                <a:gd name="T30" fmla="*/ 56 w 56"/>
                <a:gd name="T31" fmla="*/ 43 h 46"/>
                <a:gd name="T32" fmla="*/ 56 w 56"/>
                <a:gd name="T33" fmla="*/ 46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6" h="46">
                  <a:moveTo>
                    <a:pt x="56" y="46"/>
                  </a:moveTo>
                  <a:lnTo>
                    <a:pt x="52" y="46"/>
                  </a:lnTo>
                  <a:lnTo>
                    <a:pt x="46" y="43"/>
                  </a:lnTo>
                  <a:lnTo>
                    <a:pt x="37" y="37"/>
                  </a:lnTo>
                  <a:lnTo>
                    <a:pt x="28" y="30"/>
                  </a:lnTo>
                  <a:lnTo>
                    <a:pt x="18" y="22"/>
                  </a:lnTo>
                  <a:lnTo>
                    <a:pt x="9" y="14"/>
                  </a:lnTo>
                  <a:lnTo>
                    <a:pt x="3" y="6"/>
                  </a:lnTo>
                  <a:lnTo>
                    <a:pt x="0" y="0"/>
                  </a:lnTo>
                  <a:lnTo>
                    <a:pt x="6" y="3"/>
                  </a:lnTo>
                  <a:lnTo>
                    <a:pt x="14" y="9"/>
                  </a:lnTo>
                  <a:lnTo>
                    <a:pt x="23" y="16"/>
                  </a:lnTo>
                  <a:lnTo>
                    <a:pt x="34" y="23"/>
                  </a:lnTo>
                  <a:lnTo>
                    <a:pt x="43" y="31"/>
                  </a:lnTo>
                  <a:lnTo>
                    <a:pt x="51" y="37"/>
                  </a:lnTo>
                  <a:lnTo>
                    <a:pt x="56" y="43"/>
                  </a:lnTo>
                  <a:lnTo>
                    <a:pt x="56" y="46"/>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8132" name="Freeform 244"/>
            <p:cNvSpPr>
              <a:spLocks/>
            </p:cNvSpPr>
            <p:nvPr/>
          </p:nvSpPr>
          <p:spPr bwMode="auto">
            <a:xfrm>
              <a:off x="123" y="707"/>
              <a:ext cx="22" cy="19"/>
            </a:xfrm>
            <a:custGeom>
              <a:avLst/>
              <a:gdLst>
                <a:gd name="T0" fmla="*/ 45 w 45"/>
                <a:gd name="T1" fmla="*/ 39 h 39"/>
                <a:gd name="T2" fmla="*/ 43 w 45"/>
                <a:gd name="T3" fmla="*/ 39 h 39"/>
                <a:gd name="T4" fmla="*/ 37 w 45"/>
                <a:gd name="T5" fmla="*/ 37 h 39"/>
                <a:gd name="T6" fmla="*/ 30 w 45"/>
                <a:gd name="T7" fmla="*/ 34 h 39"/>
                <a:gd name="T8" fmla="*/ 23 w 45"/>
                <a:gd name="T9" fmla="*/ 29 h 39"/>
                <a:gd name="T10" fmla="*/ 15 w 45"/>
                <a:gd name="T11" fmla="*/ 22 h 39"/>
                <a:gd name="T12" fmla="*/ 8 w 45"/>
                <a:gd name="T13" fmla="*/ 15 h 39"/>
                <a:gd name="T14" fmla="*/ 3 w 45"/>
                <a:gd name="T15" fmla="*/ 9 h 39"/>
                <a:gd name="T16" fmla="*/ 0 w 45"/>
                <a:gd name="T17" fmla="*/ 0 h 39"/>
                <a:gd name="T18" fmla="*/ 5 w 45"/>
                <a:gd name="T19" fmla="*/ 5 h 39"/>
                <a:gd name="T20" fmla="*/ 12 w 45"/>
                <a:gd name="T21" fmla="*/ 10 h 39"/>
                <a:gd name="T22" fmla="*/ 19 w 45"/>
                <a:gd name="T23" fmla="*/ 15 h 39"/>
                <a:gd name="T24" fmla="*/ 28 w 45"/>
                <a:gd name="T25" fmla="*/ 21 h 39"/>
                <a:gd name="T26" fmla="*/ 35 w 45"/>
                <a:gd name="T27" fmla="*/ 27 h 39"/>
                <a:gd name="T28" fmla="*/ 42 w 45"/>
                <a:gd name="T29" fmla="*/ 33 h 39"/>
                <a:gd name="T30" fmla="*/ 45 w 45"/>
                <a:gd name="T31" fmla="*/ 36 h 39"/>
                <a:gd name="T32" fmla="*/ 45 w 45"/>
                <a:gd name="T33" fmla="*/ 39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5" h="39">
                  <a:moveTo>
                    <a:pt x="45" y="39"/>
                  </a:moveTo>
                  <a:lnTo>
                    <a:pt x="43" y="39"/>
                  </a:lnTo>
                  <a:lnTo>
                    <a:pt x="37" y="37"/>
                  </a:lnTo>
                  <a:lnTo>
                    <a:pt x="30" y="34"/>
                  </a:lnTo>
                  <a:lnTo>
                    <a:pt x="23" y="29"/>
                  </a:lnTo>
                  <a:lnTo>
                    <a:pt x="15" y="22"/>
                  </a:lnTo>
                  <a:lnTo>
                    <a:pt x="8" y="15"/>
                  </a:lnTo>
                  <a:lnTo>
                    <a:pt x="3" y="9"/>
                  </a:lnTo>
                  <a:lnTo>
                    <a:pt x="0" y="0"/>
                  </a:lnTo>
                  <a:lnTo>
                    <a:pt x="5" y="5"/>
                  </a:lnTo>
                  <a:lnTo>
                    <a:pt x="12" y="10"/>
                  </a:lnTo>
                  <a:lnTo>
                    <a:pt x="19" y="15"/>
                  </a:lnTo>
                  <a:lnTo>
                    <a:pt x="28" y="21"/>
                  </a:lnTo>
                  <a:lnTo>
                    <a:pt x="35" y="27"/>
                  </a:lnTo>
                  <a:lnTo>
                    <a:pt x="42" y="33"/>
                  </a:lnTo>
                  <a:lnTo>
                    <a:pt x="45" y="36"/>
                  </a:lnTo>
                  <a:lnTo>
                    <a:pt x="45" y="39"/>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8133" name="Freeform 245"/>
            <p:cNvSpPr>
              <a:spLocks/>
            </p:cNvSpPr>
            <p:nvPr/>
          </p:nvSpPr>
          <p:spPr bwMode="auto">
            <a:xfrm>
              <a:off x="129" y="698"/>
              <a:ext cx="16" cy="16"/>
            </a:xfrm>
            <a:custGeom>
              <a:avLst/>
              <a:gdLst>
                <a:gd name="T0" fmla="*/ 32 w 32"/>
                <a:gd name="T1" fmla="*/ 33 h 33"/>
                <a:gd name="T2" fmla="*/ 30 w 32"/>
                <a:gd name="T3" fmla="*/ 33 h 33"/>
                <a:gd name="T4" fmla="*/ 25 w 32"/>
                <a:gd name="T5" fmla="*/ 31 h 33"/>
                <a:gd name="T6" fmla="*/ 20 w 32"/>
                <a:gd name="T7" fmla="*/ 27 h 33"/>
                <a:gd name="T8" fmla="*/ 14 w 32"/>
                <a:gd name="T9" fmla="*/ 21 h 33"/>
                <a:gd name="T10" fmla="*/ 8 w 32"/>
                <a:gd name="T11" fmla="*/ 15 h 33"/>
                <a:gd name="T12" fmla="*/ 3 w 32"/>
                <a:gd name="T13" fmla="*/ 9 h 33"/>
                <a:gd name="T14" fmla="*/ 1 w 32"/>
                <a:gd name="T15" fmla="*/ 3 h 33"/>
                <a:gd name="T16" fmla="*/ 0 w 32"/>
                <a:gd name="T17" fmla="*/ 0 h 33"/>
                <a:gd name="T18" fmla="*/ 8 w 32"/>
                <a:gd name="T19" fmla="*/ 7 h 33"/>
                <a:gd name="T20" fmla="*/ 18 w 32"/>
                <a:gd name="T21" fmla="*/ 17 h 33"/>
                <a:gd name="T22" fmla="*/ 28 w 32"/>
                <a:gd name="T23" fmla="*/ 27 h 33"/>
                <a:gd name="T24" fmla="*/ 32 w 32"/>
                <a:gd name="T25" fmla="*/ 33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2" h="33">
                  <a:moveTo>
                    <a:pt x="32" y="33"/>
                  </a:moveTo>
                  <a:lnTo>
                    <a:pt x="30" y="33"/>
                  </a:lnTo>
                  <a:lnTo>
                    <a:pt x="25" y="31"/>
                  </a:lnTo>
                  <a:lnTo>
                    <a:pt x="20" y="27"/>
                  </a:lnTo>
                  <a:lnTo>
                    <a:pt x="14" y="21"/>
                  </a:lnTo>
                  <a:lnTo>
                    <a:pt x="8" y="15"/>
                  </a:lnTo>
                  <a:lnTo>
                    <a:pt x="3" y="9"/>
                  </a:lnTo>
                  <a:lnTo>
                    <a:pt x="1" y="3"/>
                  </a:lnTo>
                  <a:lnTo>
                    <a:pt x="0" y="0"/>
                  </a:lnTo>
                  <a:lnTo>
                    <a:pt x="8" y="7"/>
                  </a:lnTo>
                  <a:lnTo>
                    <a:pt x="18" y="17"/>
                  </a:lnTo>
                  <a:lnTo>
                    <a:pt x="28" y="27"/>
                  </a:lnTo>
                  <a:lnTo>
                    <a:pt x="32" y="33"/>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8134" name="Freeform 246"/>
            <p:cNvSpPr>
              <a:spLocks/>
            </p:cNvSpPr>
            <p:nvPr/>
          </p:nvSpPr>
          <p:spPr bwMode="auto">
            <a:xfrm>
              <a:off x="133" y="692"/>
              <a:ext cx="10" cy="11"/>
            </a:xfrm>
            <a:custGeom>
              <a:avLst/>
              <a:gdLst>
                <a:gd name="T0" fmla="*/ 20 w 20"/>
                <a:gd name="T1" fmla="*/ 22 h 22"/>
                <a:gd name="T2" fmla="*/ 14 w 20"/>
                <a:gd name="T3" fmla="*/ 21 h 22"/>
                <a:gd name="T4" fmla="*/ 7 w 20"/>
                <a:gd name="T5" fmla="*/ 17 h 22"/>
                <a:gd name="T6" fmla="*/ 0 w 20"/>
                <a:gd name="T7" fmla="*/ 9 h 22"/>
                <a:gd name="T8" fmla="*/ 0 w 20"/>
                <a:gd name="T9" fmla="*/ 0 h 22"/>
                <a:gd name="T10" fmla="*/ 5 w 20"/>
                <a:gd name="T11" fmla="*/ 9 h 22"/>
                <a:gd name="T12" fmla="*/ 14 w 20"/>
                <a:gd name="T13" fmla="*/ 14 h 22"/>
                <a:gd name="T14" fmla="*/ 20 w 20"/>
                <a:gd name="T15" fmla="*/ 19 h 22"/>
                <a:gd name="T16" fmla="*/ 20 w 20"/>
                <a:gd name="T17" fmla="*/ 22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0" h="22">
                  <a:moveTo>
                    <a:pt x="20" y="22"/>
                  </a:moveTo>
                  <a:lnTo>
                    <a:pt x="14" y="21"/>
                  </a:lnTo>
                  <a:lnTo>
                    <a:pt x="7" y="17"/>
                  </a:lnTo>
                  <a:lnTo>
                    <a:pt x="0" y="9"/>
                  </a:lnTo>
                  <a:lnTo>
                    <a:pt x="0" y="0"/>
                  </a:lnTo>
                  <a:lnTo>
                    <a:pt x="5" y="9"/>
                  </a:lnTo>
                  <a:lnTo>
                    <a:pt x="14" y="14"/>
                  </a:lnTo>
                  <a:lnTo>
                    <a:pt x="20" y="19"/>
                  </a:lnTo>
                  <a:lnTo>
                    <a:pt x="20" y="22"/>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8135" name="Freeform 247"/>
            <p:cNvSpPr>
              <a:spLocks/>
            </p:cNvSpPr>
            <p:nvPr/>
          </p:nvSpPr>
          <p:spPr bwMode="auto">
            <a:xfrm>
              <a:off x="122" y="783"/>
              <a:ext cx="14" cy="13"/>
            </a:xfrm>
            <a:custGeom>
              <a:avLst/>
              <a:gdLst>
                <a:gd name="T0" fmla="*/ 0 w 28"/>
                <a:gd name="T1" fmla="*/ 0 h 25"/>
                <a:gd name="T2" fmla="*/ 7 w 28"/>
                <a:gd name="T3" fmla="*/ 3 h 25"/>
                <a:gd name="T4" fmla="*/ 17 w 28"/>
                <a:gd name="T5" fmla="*/ 10 h 25"/>
                <a:gd name="T6" fmla="*/ 27 w 28"/>
                <a:gd name="T7" fmla="*/ 18 h 25"/>
                <a:gd name="T8" fmla="*/ 28 w 28"/>
                <a:gd name="T9" fmla="*/ 25 h 25"/>
                <a:gd name="T10" fmla="*/ 22 w 28"/>
                <a:gd name="T11" fmla="*/ 24 h 25"/>
                <a:gd name="T12" fmla="*/ 14 w 28"/>
                <a:gd name="T13" fmla="*/ 17 h 25"/>
                <a:gd name="T14" fmla="*/ 6 w 28"/>
                <a:gd name="T15" fmla="*/ 7 h 25"/>
                <a:gd name="T16" fmla="*/ 0 w 28"/>
                <a:gd name="T17" fmla="*/ 0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8" h="25">
                  <a:moveTo>
                    <a:pt x="0" y="0"/>
                  </a:moveTo>
                  <a:lnTo>
                    <a:pt x="7" y="3"/>
                  </a:lnTo>
                  <a:lnTo>
                    <a:pt x="17" y="10"/>
                  </a:lnTo>
                  <a:lnTo>
                    <a:pt x="27" y="18"/>
                  </a:lnTo>
                  <a:lnTo>
                    <a:pt x="28" y="25"/>
                  </a:lnTo>
                  <a:lnTo>
                    <a:pt x="22" y="24"/>
                  </a:lnTo>
                  <a:lnTo>
                    <a:pt x="14" y="17"/>
                  </a:lnTo>
                  <a:lnTo>
                    <a:pt x="6" y="7"/>
                  </a:lnTo>
                  <a:lnTo>
                    <a:pt x="0" y="0"/>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8136" name="Freeform 248"/>
            <p:cNvSpPr>
              <a:spLocks/>
            </p:cNvSpPr>
            <p:nvPr/>
          </p:nvSpPr>
          <p:spPr bwMode="auto">
            <a:xfrm>
              <a:off x="115" y="783"/>
              <a:ext cx="6" cy="15"/>
            </a:xfrm>
            <a:custGeom>
              <a:avLst/>
              <a:gdLst>
                <a:gd name="T0" fmla="*/ 14 w 14"/>
                <a:gd name="T1" fmla="*/ 0 h 30"/>
                <a:gd name="T2" fmla="*/ 11 w 14"/>
                <a:gd name="T3" fmla="*/ 5 h 30"/>
                <a:gd name="T4" fmla="*/ 5 w 14"/>
                <a:gd name="T5" fmla="*/ 15 h 30"/>
                <a:gd name="T6" fmla="*/ 0 w 14"/>
                <a:gd name="T7" fmla="*/ 24 h 30"/>
                <a:gd name="T8" fmla="*/ 1 w 14"/>
                <a:gd name="T9" fmla="*/ 30 h 30"/>
                <a:gd name="T10" fmla="*/ 6 w 14"/>
                <a:gd name="T11" fmla="*/ 27 h 30"/>
                <a:gd name="T12" fmla="*/ 9 w 14"/>
                <a:gd name="T13" fmla="*/ 19 h 30"/>
                <a:gd name="T14" fmla="*/ 13 w 14"/>
                <a:gd name="T15" fmla="*/ 8 h 30"/>
                <a:gd name="T16" fmla="*/ 14 w 14"/>
                <a:gd name="T17" fmla="*/ 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 h="30">
                  <a:moveTo>
                    <a:pt x="14" y="0"/>
                  </a:moveTo>
                  <a:lnTo>
                    <a:pt x="11" y="5"/>
                  </a:lnTo>
                  <a:lnTo>
                    <a:pt x="5" y="15"/>
                  </a:lnTo>
                  <a:lnTo>
                    <a:pt x="0" y="24"/>
                  </a:lnTo>
                  <a:lnTo>
                    <a:pt x="1" y="30"/>
                  </a:lnTo>
                  <a:lnTo>
                    <a:pt x="6" y="27"/>
                  </a:lnTo>
                  <a:lnTo>
                    <a:pt x="9" y="19"/>
                  </a:lnTo>
                  <a:lnTo>
                    <a:pt x="13" y="8"/>
                  </a:lnTo>
                  <a:lnTo>
                    <a:pt x="14" y="0"/>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8137" name="Freeform 249"/>
            <p:cNvSpPr>
              <a:spLocks/>
            </p:cNvSpPr>
            <p:nvPr/>
          </p:nvSpPr>
          <p:spPr bwMode="auto">
            <a:xfrm>
              <a:off x="123" y="786"/>
              <a:ext cx="4" cy="17"/>
            </a:xfrm>
            <a:custGeom>
              <a:avLst/>
              <a:gdLst>
                <a:gd name="T0" fmla="*/ 0 w 9"/>
                <a:gd name="T1" fmla="*/ 0 h 33"/>
                <a:gd name="T2" fmla="*/ 0 w 9"/>
                <a:gd name="T3" fmla="*/ 5 h 33"/>
                <a:gd name="T4" fmla="*/ 0 w 9"/>
                <a:gd name="T5" fmla="*/ 17 h 33"/>
                <a:gd name="T6" fmla="*/ 2 w 9"/>
                <a:gd name="T7" fmla="*/ 28 h 33"/>
                <a:gd name="T8" fmla="*/ 5 w 9"/>
                <a:gd name="T9" fmla="*/ 33 h 33"/>
                <a:gd name="T10" fmla="*/ 9 w 9"/>
                <a:gd name="T11" fmla="*/ 28 h 33"/>
                <a:gd name="T12" fmla="*/ 6 w 9"/>
                <a:gd name="T13" fmla="*/ 18 h 33"/>
                <a:gd name="T14" fmla="*/ 3 w 9"/>
                <a:gd name="T15" fmla="*/ 8 h 33"/>
                <a:gd name="T16" fmla="*/ 0 w 9"/>
                <a:gd name="T17" fmla="*/ 0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 h="33">
                  <a:moveTo>
                    <a:pt x="0" y="0"/>
                  </a:moveTo>
                  <a:lnTo>
                    <a:pt x="0" y="5"/>
                  </a:lnTo>
                  <a:lnTo>
                    <a:pt x="0" y="17"/>
                  </a:lnTo>
                  <a:lnTo>
                    <a:pt x="2" y="28"/>
                  </a:lnTo>
                  <a:lnTo>
                    <a:pt x="5" y="33"/>
                  </a:lnTo>
                  <a:lnTo>
                    <a:pt x="9" y="28"/>
                  </a:lnTo>
                  <a:lnTo>
                    <a:pt x="6" y="18"/>
                  </a:lnTo>
                  <a:lnTo>
                    <a:pt x="3" y="8"/>
                  </a:lnTo>
                  <a:lnTo>
                    <a:pt x="0" y="0"/>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8138" name="Freeform 250"/>
            <p:cNvSpPr>
              <a:spLocks/>
            </p:cNvSpPr>
            <p:nvPr/>
          </p:nvSpPr>
          <p:spPr bwMode="auto">
            <a:xfrm>
              <a:off x="107" y="778"/>
              <a:ext cx="12" cy="15"/>
            </a:xfrm>
            <a:custGeom>
              <a:avLst/>
              <a:gdLst>
                <a:gd name="T0" fmla="*/ 25 w 25"/>
                <a:gd name="T1" fmla="*/ 0 h 30"/>
                <a:gd name="T2" fmla="*/ 20 w 25"/>
                <a:gd name="T3" fmla="*/ 9 h 30"/>
                <a:gd name="T4" fmla="*/ 13 w 25"/>
                <a:gd name="T5" fmla="*/ 21 h 30"/>
                <a:gd name="T6" fmla="*/ 6 w 25"/>
                <a:gd name="T7" fmla="*/ 29 h 30"/>
                <a:gd name="T8" fmla="*/ 0 w 25"/>
                <a:gd name="T9" fmla="*/ 30 h 30"/>
                <a:gd name="T10" fmla="*/ 1 w 25"/>
                <a:gd name="T11" fmla="*/ 24 h 30"/>
                <a:gd name="T12" fmla="*/ 9 w 25"/>
                <a:gd name="T13" fmla="*/ 15 h 30"/>
                <a:gd name="T14" fmla="*/ 18 w 25"/>
                <a:gd name="T15" fmla="*/ 6 h 30"/>
                <a:gd name="T16" fmla="*/ 25 w 25"/>
                <a:gd name="T17" fmla="*/ 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5" h="30">
                  <a:moveTo>
                    <a:pt x="25" y="0"/>
                  </a:moveTo>
                  <a:lnTo>
                    <a:pt x="20" y="9"/>
                  </a:lnTo>
                  <a:lnTo>
                    <a:pt x="13" y="21"/>
                  </a:lnTo>
                  <a:lnTo>
                    <a:pt x="6" y="29"/>
                  </a:lnTo>
                  <a:lnTo>
                    <a:pt x="0" y="30"/>
                  </a:lnTo>
                  <a:lnTo>
                    <a:pt x="1" y="24"/>
                  </a:lnTo>
                  <a:lnTo>
                    <a:pt x="9" y="15"/>
                  </a:lnTo>
                  <a:lnTo>
                    <a:pt x="18" y="6"/>
                  </a:lnTo>
                  <a:lnTo>
                    <a:pt x="25" y="0"/>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8139" name="Freeform 251"/>
            <p:cNvSpPr>
              <a:spLocks/>
            </p:cNvSpPr>
            <p:nvPr/>
          </p:nvSpPr>
          <p:spPr bwMode="auto">
            <a:xfrm>
              <a:off x="108" y="695"/>
              <a:ext cx="22" cy="4"/>
            </a:xfrm>
            <a:custGeom>
              <a:avLst/>
              <a:gdLst>
                <a:gd name="T0" fmla="*/ 43 w 43"/>
                <a:gd name="T1" fmla="*/ 8 h 9"/>
                <a:gd name="T2" fmla="*/ 39 w 43"/>
                <a:gd name="T3" fmla="*/ 8 h 9"/>
                <a:gd name="T4" fmla="*/ 32 w 43"/>
                <a:gd name="T5" fmla="*/ 9 h 9"/>
                <a:gd name="T6" fmla="*/ 25 w 43"/>
                <a:gd name="T7" fmla="*/ 9 h 9"/>
                <a:gd name="T8" fmla="*/ 18 w 43"/>
                <a:gd name="T9" fmla="*/ 9 h 9"/>
                <a:gd name="T10" fmla="*/ 11 w 43"/>
                <a:gd name="T11" fmla="*/ 9 h 9"/>
                <a:gd name="T12" fmla="*/ 5 w 43"/>
                <a:gd name="T13" fmla="*/ 8 h 9"/>
                <a:gd name="T14" fmla="*/ 2 w 43"/>
                <a:gd name="T15" fmla="*/ 6 h 9"/>
                <a:gd name="T16" fmla="*/ 0 w 43"/>
                <a:gd name="T17" fmla="*/ 4 h 9"/>
                <a:gd name="T18" fmla="*/ 1 w 43"/>
                <a:gd name="T19" fmla="*/ 1 h 9"/>
                <a:gd name="T20" fmla="*/ 4 w 43"/>
                <a:gd name="T21" fmla="*/ 0 h 9"/>
                <a:gd name="T22" fmla="*/ 10 w 43"/>
                <a:gd name="T23" fmla="*/ 0 h 9"/>
                <a:gd name="T24" fmla="*/ 17 w 43"/>
                <a:gd name="T25" fmla="*/ 3 h 9"/>
                <a:gd name="T26" fmla="*/ 24 w 43"/>
                <a:gd name="T27" fmla="*/ 4 h 9"/>
                <a:gd name="T28" fmla="*/ 32 w 43"/>
                <a:gd name="T29" fmla="*/ 6 h 9"/>
                <a:gd name="T30" fmla="*/ 38 w 43"/>
                <a:gd name="T31" fmla="*/ 7 h 9"/>
                <a:gd name="T32" fmla="*/ 43 w 43"/>
                <a:gd name="T33" fmla="*/ 8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3" h="9">
                  <a:moveTo>
                    <a:pt x="43" y="8"/>
                  </a:moveTo>
                  <a:lnTo>
                    <a:pt x="39" y="8"/>
                  </a:lnTo>
                  <a:lnTo>
                    <a:pt x="32" y="9"/>
                  </a:lnTo>
                  <a:lnTo>
                    <a:pt x="25" y="9"/>
                  </a:lnTo>
                  <a:lnTo>
                    <a:pt x="18" y="9"/>
                  </a:lnTo>
                  <a:lnTo>
                    <a:pt x="11" y="9"/>
                  </a:lnTo>
                  <a:lnTo>
                    <a:pt x="5" y="8"/>
                  </a:lnTo>
                  <a:lnTo>
                    <a:pt x="2" y="6"/>
                  </a:lnTo>
                  <a:lnTo>
                    <a:pt x="0" y="4"/>
                  </a:lnTo>
                  <a:lnTo>
                    <a:pt x="1" y="1"/>
                  </a:lnTo>
                  <a:lnTo>
                    <a:pt x="4" y="0"/>
                  </a:lnTo>
                  <a:lnTo>
                    <a:pt x="10" y="0"/>
                  </a:lnTo>
                  <a:lnTo>
                    <a:pt x="17" y="3"/>
                  </a:lnTo>
                  <a:lnTo>
                    <a:pt x="24" y="4"/>
                  </a:lnTo>
                  <a:lnTo>
                    <a:pt x="32" y="6"/>
                  </a:lnTo>
                  <a:lnTo>
                    <a:pt x="38" y="7"/>
                  </a:lnTo>
                  <a:lnTo>
                    <a:pt x="43" y="8"/>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8140" name="Freeform 252"/>
            <p:cNvSpPr>
              <a:spLocks/>
            </p:cNvSpPr>
            <p:nvPr/>
          </p:nvSpPr>
          <p:spPr bwMode="auto">
            <a:xfrm>
              <a:off x="112" y="686"/>
              <a:ext cx="21" cy="7"/>
            </a:xfrm>
            <a:custGeom>
              <a:avLst/>
              <a:gdLst>
                <a:gd name="T0" fmla="*/ 43 w 43"/>
                <a:gd name="T1" fmla="*/ 15 h 15"/>
                <a:gd name="T2" fmla="*/ 38 w 43"/>
                <a:gd name="T3" fmla="*/ 15 h 15"/>
                <a:gd name="T4" fmla="*/ 33 w 43"/>
                <a:gd name="T5" fmla="*/ 14 h 15"/>
                <a:gd name="T6" fmla="*/ 26 w 43"/>
                <a:gd name="T7" fmla="*/ 13 h 15"/>
                <a:gd name="T8" fmla="*/ 19 w 43"/>
                <a:gd name="T9" fmla="*/ 11 h 15"/>
                <a:gd name="T10" fmla="*/ 12 w 43"/>
                <a:gd name="T11" fmla="*/ 10 h 15"/>
                <a:gd name="T12" fmla="*/ 6 w 43"/>
                <a:gd name="T13" fmla="*/ 8 h 15"/>
                <a:gd name="T14" fmla="*/ 3 w 43"/>
                <a:gd name="T15" fmla="*/ 5 h 15"/>
                <a:gd name="T16" fmla="*/ 0 w 43"/>
                <a:gd name="T17" fmla="*/ 2 h 15"/>
                <a:gd name="T18" fmla="*/ 2 w 43"/>
                <a:gd name="T19" fmla="*/ 0 h 15"/>
                <a:gd name="T20" fmla="*/ 6 w 43"/>
                <a:gd name="T21" fmla="*/ 0 h 15"/>
                <a:gd name="T22" fmla="*/ 12 w 43"/>
                <a:gd name="T23" fmla="*/ 1 h 15"/>
                <a:gd name="T24" fmla="*/ 19 w 43"/>
                <a:gd name="T25" fmla="*/ 5 h 15"/>
                <a:gd name="T26" fmla="*/ 27 w 43"/>
                <a:gd name="T27" fmla="*/ 8 h 15"/>
                <a:gd name="T28" fmla="*/ 34 w 43"/>
                <a:gd name="T29" fmla="*/ 10 h 15"/>
                <a:gd name="T30" fmla="*/ 40 w 43"/>
                <a:gd name="T31" fmla="*/ 14 h 15"/>
                <a:gd name="T32" fmla="*/ 43 w 43"/>
                <a:gd name="T33" fmla="*/ 15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3" h="15">
                  <a:moveTo>
                    <a:pt x="43" y="15"/>
                  </a:moveTo>
                  <a:lnTo>
                    <a:pt x="38" y="15"/>
                  </a:lnTo>
                  <a:lnTo>
                    <a:pt x="33" y="14"/>
                  </a:lnTo>
                  <a:lnTo>
                    <a:pt x="26" y="13"/>
                  </a:lnTo>
                  <a:lnTo>
                    <a:pt x="19" y="11"/>
                  </a:lnTo>
                  <a:lnTo>
                    <a:pt x="12" y="10"/>
                  </a:lnTo>
                  <a:lnTo>
                    <a:pt x="6" y="8"/>
                  </a:lnTo>
                  <a:lnTo>
                    <a:pt x="3" y="5"/>
                  </a:lnTo>
                  <a:lnTo>
                    <a:pt x="0" y="2"/>
                  </a:lnTo>
                  <a:lnTo>
                    <a:pt x="2" y="0"/>
                  </a:lnTo>
                  <a:lnTo>
                    <a:pt x="6" y="0"/>
                  </a:lnTo>
                  <a:lnTo>
                    <a:pt x="12" y="1"/>
                  </a:lnTo>
                  <a:lnTo>
                    <a:pt x="19" y="5"/>
                  </a:lnTo>
                  <a:lnTo>
                    <a:pt x="27" y="8"/>
                  </a:lnTo>
                  <a:lnTo>
                    <a:pt x="34" y="10"/>
                  </a:lnTo>
                  <a:lnTo>
                    <a:pt x="40" y="14"/>
                  </a:lnTo>
                  <a:lnTo>
                    <a:pt x="43" y="15"/>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8141" name="Freeform 253"/>
            <p:cNvSpPr>
              <a:spLocks/>
            </p:cNvSpPr>
            <p:nvPr/>
          </p:nvSpPr>
          <p:spPr bwMode="auto">
            <a:xfrm>
              <a:off x="102" y="706"/>
              <a:ext cx="21" cy="4"/>
            </a:xfrm>
            <a:custGeom>
              <a:avLst/>
              <a:gdLst>
                <a:gd name="T0" fmla="*/ 40 w 40"/>
                <a:gd name="T1" fmla="*/ 4 h 9"/>
                <a:gd name="T2" fmla="*/ 39 w 40"/>
                <a:gd name="T3" fmla="*/ 6 h 9"/>
                <a:gd name="T4" fmla="*/ 35 w 40"/>
                <a:gd name="T5" fmla="*/ 7 h 9"/>
                <a:gd name="T6" fmla="*/ 29 w 40"/>
                <a:gd name="T7" fmla="*/ 8 h 9"/>
                <a:gd name="T8" fmla="*/ 22 w 40"/>
                <a:gd name="T9" fmla="*/ 9 h 9"/>
                <a:gd name="T10" fmla="*/ 14 w 40"/>
                <a:gd name="T11" fmla="*/ 9 h 9"/>
                <a:gd name="T12" fmla="*/ 8 w 40"/>
                <a:gd name="T13" fmla="*/ 8 h 9"/>
                <a:gd name="T14" fmla="*/ 2 w 40"/>
                <a:gd name="T15" fmla="*/ 7 h 9"/>
                <a:gd name="T16" fmla="*/ 0 w 40"/>
                <a:gd name="T17" fmla="*/ 4 h 9"/>
                <a:gd name="T18" fmla="*/ 0 w 40"/>
                <a:gd name="T19" fmla="*/ 1 h 9"/>
                <a:gd name="T20" fmla="*/ 2 w 40"/>
                <a:gd name="T21" fmla="*/ 0 h 9"/>
                <a:gd name="T22" fmla="*/ 8 w 40"/>
                <a:gd name="T23" fmla="*/ 0 h 9"/>
                <a:gd name="T24" fmla="*/ 14 w 40"/>
                <a:gd name="T25" fmla="*/ 1 h 9"/>
                <a:gd name="T26" fmla="*/ 21 w 40"/>
                <a:gd name="T27" fmla="*/ 2 h 9"/>
                <a:gd name="T28" fmla="*/ 29 w 40"/>
                <a:gd name="T29" fmla="*/ 2 h 9"/>
                <a:gd name="T30" fmla="*/ 35 w 40"/>
                <a:gd name="T31" fmla="*/ 4 h 9"/>
                <a:gd name="T32" fmla="*/ 40 w 40"/>
                <a:gd name="T33" fmla="*/ 4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0" h="9">
                  <a:moveTo>
                    <a:pt x="40" y="4"/>
                  </a:moveTo>
                  <a:lnTo>
                    <a:pt x="39" y="6"/>
                  </a:lnTo>
                  <a:lnTo>
                    <a:pt x="35" y="7"/>
                  </a:lnTo>
                  <a:lnTo>
                    <a:pt x="29" y="8"/>
                  </a:lnTo>
                  <a:lnTo>
                    <a:pt x="22" y="9"/>
                  </a:lnTo>
                  <a:lnTo>
                    <a:pt x="14" y="9"/>
                  </a:lnTo>
                  <a:lnTo>
                    <a:pt x="8" y="8"/>
                  </a:lnTo>
                  <a:lnTo>
                    <a:pt x="2" y="7"/>
                  </a:lnTo>
                  <a:lnTo>
                    <a:pt x="0" y="4"/>
                  </a:lnTo>
                  <a:lnTo>
                    <a:pt x="0" y="1"/>
                  </a:lnTo>
                  <a:lnTo>
                    <a:pt x="2" y="0"/>
                  </a:lnTo>
                  <a:lnTo>
                    <a:pt x="8" y="0"/>
                  </a:lnTo>
                  <a:lnTo>
                    <a:pt x="14" y="1"/>
                  </a:lnTo>
                  <a:lnTo>
                    <a:pt x="21" y="2"/>
                  </a:lnTo>
                  <a:lnTo>
                    <a:pt x="29" y="2"/>
                  </a:lnTo>
                  <a:lnTo>
                    <a:pt x="35" y="4"/>
                  </a:lnTo>
                  <a:lnTo>
                    <a:pt x="40" y="4"/>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8142" name="Freeform 254"/>
            <p:cNvSpPr>
              <a:spLocks/>
            </p:cNvSpPr>
            <p:nvPr/>
          </p:nvSpPr>
          <p:spPr bwMode="auto">
            <a:xfrm>
              <a:off x="97" y="715"/>
              <a:ext cx="23" cy="8"/>
            </a:xfrm>
            <a:custGeom>
              <a:avLst/>
              <a:gdLst>
                <a:gd name="T0" fmla="*/ 48 w 48"/>
                <a:gd name="T1" fmla="*/ 0 h 15"/>
                <a:gd name="T2" fmla="*/ 42 w 48"/>
                <a:gd name="T3" fmla="*/ 3 h 15"/>
                <a:gd name="T4" fmla="*/ 36 w 48"/>
                <a:gd name="T5" fmla="*/ 7 h 15"/>
                <a:gd name="T6" fmla="*/ 28 w 48"/>
                <a:gd name="T7" fmla="*/ 9 h 15"/>
                <a:gd name="T8" fmla="*/ 20 w 48"/>
                <a:gd name="T9" fmla="*/ 12 h 15"/>
                <a:gd name="T10" fmla="*/ 13 w 48"/>
                <a:gd name="T11" fmla="*/ 14 h 15"/>
                <a:gd name="T12" fmla="*/ 6 w 48"/>
                <a:gd name="T13" fmla="*/ 15 h 15"/>
                <a:gd name="T14" fmla="*/ 3 w 48"/>
                <a:gd name="T15" fmla="*/ 14 h 15"/>
                <a:gd name="T16" fmla="*/ 0 w 48"/>
                <a:gd name="T17" fmla="*/ 11 h 15"/>
                <a:gd name="T18" fmla="*/ 2 w 48"/>
                <a:gd name="T19" fmla="*/ 8 h 15"/>
                <a:gd name="T20" fmla="*/ 5 w 48"/>
                <a:gd name="T21" fmla="*/ 6 h 15"/>
                <a:gd name="T22" fmla="*/ 12 w 48"/>
                <a:gd name="T23" fmla="*/ 4 h 15"/>
                <a:gd name="T24" fmla="*/ 20 w 48"/>
                <a:gd name="T25" fmla="*/ 3 h 15"/>
                <a:gd name="T26" fmla="*/ 28 w 48"/>
                <a:gd name="T27" fmla="*/ 3 h 15"/>
                <a:gd name="T28" fmla="*/ 36 w 48"/>
                <a:gd name="T29" fmla="*/ 2 h 15"/>
                <a:gd name="T30" fmla="*/ 43 w 48"/>
                <a:gd name="T31" fmla="*/ 1 h 15"/>
                <a:gd name="T32" fmla="*/ 48 w 48"/>
                <a:gd name="T33" fmla="*/ 0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8" h="15">
                  <a:moveTo>
                    <a:pt x="48" y="0"/>
                  </a:moveTo>
                  <a:lnTo>
                    <a:pt x="42" y="3"/>
                  </a:lnTo>
                  <a:lnTo>
                    <a:pt x="36" y="7"/>
                  </a:lnTo>
                  <a:lnTo>
                    <a:pt x="28" y="9"/>
                  </a:lnTo>
                  <a:lnTo>
                    <a:pt x="20" y="12"/>
                  </a:lnTo>
                  <a:lnTo>
                    <a:pt x="13" y="14"/>
                  </a:lnTo>
                  <a:lnTo>
                    <a:pt x="6" y="15"/>
                  </a:lnTo>
                  <a:lnTo>
                    <a:pt x="3" y="14"/>
                  </a:lnTo>
                  <a:lnTo>
                    <a:pt x="0" y="11"/>
                  </a:lnTo>
                  <a:lnTo>
                    <a:pt x="2" y="8"/>
                  </a:lnTo>
                  <a:lnTo>
                    <a:pt x="5" y="6"/>
                  </a:lnTo>
                  <a:lnTo>
                    <a:pt x="12" y="4"/>
                  </a:lnTo>
                  <a:lnTo>
                    <a:pt x="20" y="3"/>
                  </a:lnTo>
                  <a:lnTo>
                    <a:pt x="28" y="3"/>
                  </a:lnTo>
                  <a:lnTo>
                    <a:pt x="36" y="2"/>
                  </a:lnTo>
                  <a:lnTo>
                    <a:pt x="43" y="1"/>
                  </a:lnTo>
                  <a:lnTo>
                    <a:pt x="48" y="0"/>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8143" name="Freeform 255"/>
            <p:cNvSpPr>
              <a:spLocks/>
            </p:cNvSpPr>
            <p:nvPr/>
          </p:nvSpPr>
          <p:spPr bwMode="auto">
            <a:xfrm>
              <a:off x="90" y="726"/>
              <a:ext cx="26" cy="9"/>
            </a:xfrm>
            <a:custGeom>
              <a:avLst/>
              <a:gdLst>
                <a:gd name="T0" fmla="*/ 52 w 52"/>
                <a:gd name="T1" fmla="*/ 0 h 17"/>
                <a:gd name="T2" fmla="*/ 47 w 52"/>
                <a:gd name="T3" fmla="*/ 2 h 17"/>
                <a:gd name="T4" fmla="*/ 39 w 52"/>
                <a:gd name="T5" fmla="*/ 5 h 17"/>
                <a:gd name="T6" fmla="*/ 31 w 52"/>
                <a:gd name="T7" fmla="*/ 9 h 17"/>
                <a:gd name="T8" fmla="*/ 22 w 52"/>
                <a:gd name="T9" fmla="*/ 12 h 17"/>
                <a:gd name="T10" fmla="*/ 14 w 52"/>
                <a:gd name="T11" fmla="*/ 15 h 17"/>
                <a:gd name="T12" fmla="*/ 6 w 52"/>
                <a:gd name="T13" fmla="*/ 17 h 17"/>
                <a:gd name="T14" fmla="*/ 1 w 52"/>
                <a:gd name="T15" fmla="*/ 16 h 17"/>
                <a:gd name="T16" fmla="*/ 0 w 52"/>
                <a:gd name="T17" fmla="*/ 13 h 17"/>
                <a:gd name="T18" fmla="*/ 2 w 52"/>
                <a:gd name="T19" fmla="*/ 10 h 17"/>
                <a:gd name="T20" fmla="*/ 8 w 52"/>
                <a:gd name="T21" fmla="*/ 8 h 17"/>
                <a:gd name="T22" fmla="*/ 15 w 52"/>
                <a:gd name="T23" fmla="*/ 5 h 17"/>
                <a:gd name="T24" fmla="*/ 24 w 52"/>
                <a:gd name="T25" fmla="*/ 4 h 17"/>
                <a:gd name="T26" fmla="*/ 33 w 52"/>
                <a:gd name="T27" fmla="*/ 3 h 17"/>
                <a:gd name="T28" fmla="*/ 41 w 52"/>
                <a:gd name="T29" fmla="*/ 2 h 17"/>
                <a:gd name="T30" fmla="*/ 48 w 52"/>
                <a:gd name="T31" fmla="*/ 1 h 17"/>
                <a:gd name="T32" fmla="*/ 52 w 52"/>
                <a:gd name="T33" fmla="*/ 0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2" h="17">
                  <a:moveTo>
                    <a:pt x="52" y="0"/>
                  </a:moveTo>
                  <a:lnTo>
                    <a:pt x="47" y="2"/>
                  </a:lnTo>
                  <a:lnTo>
                    <a:pt x="39" y="5"/>
                  </a:lnTo>
                  <a:lnTo>
                    <a:pt x="31" y="9"/>
                  </a:lnTo>
                  <a:lnTo>
                    <a:pt x="22" y="12"/>
                  </a:lnTo>
                  <a:lnTo>
                    <a:pt x="14" y="15"/>
                  </a:lnTo>
                  <a:lnTo>
                    <a:pt x="6" y="17"/>
                  </a:lnTo>
                  <a:lnTo>
                    <a:pt x="1" y="16"/>
                  </a:lnTo>
                  <a:lnTo>
                    <a:pt x="0" y="13"/>
                  </a:lnTo>
                  <a:lnTo>
                    <a:pt x="2" y="10"/>
                  </a:lnTo>
                  <a:lnTo>
                    <a:pt x="8" y="8"/>
                  </a:lnTo>
                  <a:lnTo>
                    <a:pt x="15" y="5"/>
                  </a:lnTo>
                  <a:lnTo>
                    <a:pt x="24" y="4"/>
                  </a:lnTo>
                  <a:lnTo>
                    <a:pt x="33" y="3"/>
                  </a:lnTo>
                  <a:lnTo>
                    <a:pt x="41" y="2"/>
                  </a:lnTo>
                  <a:lnTo>
                    <a:pt x="48" y="1"/>
                  </a:lnTo>
                  <a:lnTo>
                    <a:pt x="52" y="0"/>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8144" name="Freeform 256"/>
            <p:cNvSpPr>
              <a:spLocks/>
            </p:cNvSpPr>
            <p:nvPr/>
          </p:nvSpPr>
          <p:spPr bwMode="auto">
            <a:xfrm>
              <a:off x="89" y="747"/>
              <a:ext cx="27" cy="13"/>
            </a:xfrm>
            <a:custGeom>
              <a:avLst/>
              <a:gdLst>
                <a:gd name="T0" fmla="*/ 56 w 56"/>
                <a:gd name="T1" fmla="*/ 0 h 28"/>
                <a:gd name="T2" fmla="*/ 50 w 56"/>
                <a:gd name="T3" fmla="*/ 5 h 28"/>
                <a:gd name="T4" fmla="*/ 43 w 56"/>
                <a:gd name="T5" fmla="*/ 10 h 28"/>
                <a:gd name="T6" fmla="*/ 35 w 56"/>
                <a:gd name="T7" fmla="*/ 16 h 28"/>
                <a:gd name="T8" fmla="*/ 26 w 56"/>
                <a:gd name="T9" fmla="*/ 21 h 28"/>
                <a:gd name="T10" fmla="*/ 16 w 56"/>
                <a:gd name="T11" fmla="*/ 24 h 28"/>
                <a:gd name="T12" fmla="*/ 10 w 56"/>
                <a:gd name="T13" fmla="*/ 28 h 28"/>
                <a:gd name="T14" fmla="*/ 4 w 56"/>
                <a:gd name="T15" fmla="*/ 28 h 28"/>
                <a:gd name="T16" fmla="*/ 0 w 56"/>
                <a:gd name="T17" fmla="*/ 27 h 28"/>
                <a:gd name="T18" fmla="*/ 2 w 56"/>
                <a:gd name="T19" fmla="*/ 23 h 28"/>
                <a:gd name="T20" fmla="*/ 7 w 56"/>
                <a:gd name="T21" fmla="*/ 20 h 28"/>
                <a:gd name="T22" fmla="*/ 15 w 56"/>
                <a:gd name="T23" fmla="*/ 16 h 28"/>
                <a:gd name="T24" fmla="*/ 25 w 56"/>
                <a:gd name="T25" fmla="*/ 13 h 28"/>
                <a:gd name="T26" fmla="*/ 35 w 56"/>
                <a:gd name="T27" fmla="*/ 10 h 28"/>
                <a:gd name="T28" fmla="*/ 44 w 56"/>
                <a:gd name="T29" fmla="*/ 7 h 28"/>
                <a:gd name="T30" fmla="*/ 51 w 56"/>
                <a:gd name="T31" fmla="*/ 3 h 28"/>
                <a:gd name="T32" fmla="*/ 56 w 56"/>
                <a:gd name="T33" fmla="*/ 0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6" h="28">
                  <a:moveTo>
                    <a:pt x="56" y="0"/>
                  </a:moveTo>
                  <a:lnTo>
                    <a:pt x="50" y="5"/>
                  </a:lnTo>
                  <a:lnTo>
                    <a:pt x="43" y="10"/>
                  </a:lnTo>
                  <a:lnTo>
                    <a:pt x="35" y="16"/>
                  </a:lnTo>
                  <a:lnTo>
                    <a:pt x="26" y="21"/>
                  </a:lnTo>
                  <a:lnTo>
                    <a:pt x="16" y="24"/>
                  </a:lnTo>
                  <a:lnTo>
                    <a:pt x="10" y="28"/>
                  </a:lnTo>
                  <a:lnTo>
                    <a:pt x="4" y="28"/>
                  </a:lnTo>
                  <a:lnTo>
                    <a:pt x="0" y="27"/>
                  </a:lnTo>
                  <a:lnTo>
                    <a:pt x="2" y="23"/>
                  </a:lnTo>
                  <a:lnTo>
                    <a:pt x="7" y="20"/>
                  </a:lnTo>
                  <a:lnTo>
                    <a:pt x="15" y="16"/>
                  </a:lnTo>
                  <a:lnTo>
                    <a:pt x="25" y="13"/>
                  </a:lnTo>
                  <a:lnTo>
                    <a:pt x="35" y="10"/>
                  </a:lnTo>
                  <a:lnTo>
                    <a:pt x="44" y="7"/>
                  </a:lnTo>
                  <a:lnTo>
                    <a:pt x="51" y="3"/>
                  </a:lnTo>
                  <a:lnTo>
                    <a:pt x="56" y="0"/>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8145" name="Freeform 257"/>
            <p:cNvSpPr>
              <a:spLocks/>
            </p:cNvSpPr>
            <p:nvPr/>
          </p:nvSpPr>
          <p:spPr bwMode="auto">
            <a:xfrm>
              <a:off x="93" y="768"/>
              <a:ext cx="26" cy="17"/>
            </a:xfrm>
            <a:custGeom>
              <a:avLst/>
              <a:gdLst>
                <a:gd name="T0" fmla="*/ 50 w 50"/>
                <a:gd name="T1" fmla="*/ 0 h 33"/>
                <a:gd name="T2" fmla="*/ 47 w 50"/>
                <a:gd name="T3" fmla="*/ 4 h 33"/>
                <a:gd name="T4" fmla="*/ 40 w 50"/>
                <a:gd name="T5" fmla="*/ 10 h 33"/>
                <a:gd name="T6" fmla="*/ 32 w 50"/>
                <a:gd name="T7" fmla="*/ 16 h 33"/>
                <a:gd name="T8" fmla="*/ 24 w 50"/>
                <a:gd name="T9" fmla="*/ 23 h 33"/>
                <a:gd name="T10" fmla="*/ 16 w 50"/>
                <a:gd name="T11" fmla="*/ 27 h 33"/>
                <a:gd name="T12" fmla="*/ 8 w 50"/>
                <a:gd name="T13" fmla="*/ 32 h 33"/>
                <a:gd name="T14" fmla="*/ 3 w 50"/>
                <a:gd name="T15" fmla="*/ 33 h 33"/>
                <a:gd name="T16" fmla="*/ 0 w 50"/>
                <a:gd name="T17" fmla="*/ 32 h 33"/>
                <a:gd name="T18" fmla="*/ 1 w 50"/>
                <a:gd name="T19" fmla="*/ 29 h 33"/>
                <a:gd name="T20" fmla="*/ 5 w 50"/>
                <a:gd name="T21" fmla="*/ 24 h 33"/>
                <a:gd name="T22" fmla="*/ 12 w 50"/>
                <a:gd name="T23" fmla="*/ 19 h 33"/>
                <a:gd name="T24" fmla="*/ 21 w 50"/>
                <a:gd name="T25" fmla="*/ 15 h 33"/>
                <a:gd name="T26" fmla="*/ 32 w 50"/>
                <a:gd name="T27" fmla="*/ 10 h 33"/>
                <a:gd name="T28" fmla="*/ 40 w 50"/>
                <a:gd name="T29" fmla="*/ 6 h 33"/>
                <a:gd name="T30" fmla="*/ 47 w 50"/>
                <a:gd name="T31" fmla="*/ 2 h 33"/>
                <a:gd name="T32" fmla="*/ 50 w 50"/>
                <a:gd name="T33" fmla="*/ 0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0" h="33">
                  <a:moveTo>
                    <a:pt x="50" y="0"/>
                  </a:moveTo>
                  <a:lnTo>
                    <a:pt x="47" y="4"/>
                  </a:lnTo>
                  <a:lnTo>
                    <a:pt x="40" y="10"/>
                  </a:lnTo>
                  <a:lnTo>
                    <a:pt x="32" y="16"/>
                  </a:lnTo>
                  <a:lnTo>
                    <a:pt x="24" y="23"/>
                  </a:lnTo>
                  <a:lnTo>
                    <a:pt x="16" y="27"/>
                  </a:lnTo>
                  <a:lnTo>
                    <a:pt x="8" y="32"/>
                  </a:lnTo>
                  <a:lnTo>
                    <a:pt x="3" y="33"/>
                  </a:lnTo>
                  <a:lnTo>
                    <a:pt x="0" y="32"/>
                  </a:lnTo>
                  <a:lnTo>
                    <a:pt x="1" y="29"/>
                  </a:lnTo>
                  <a:lnTo>
                    <a:pt x="5" y="24"/>
                  </a:lnTo>
                  <a:lnTo>
                    <a:pt x="12" y="19"/>
                  </a:lnTo>
                  <a:lnTo>
                    <a:pt x="21" y="15"/>
                  </a:lnTo>
                  <a:lnTo>
                    <a:pt x="32" y="10"/>
                  </a:lnTo>
                  <a:lnTo>
                    <a:pt x="40" y="6"/>
                  </a:lnTo>
                  <a:lnTo>
                    <a:pt x="47" y="2"/>
                  </a:lnTo>
                  <a:lnTo>
                    <a:pt x="50" y="0"/>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8146" name="Freeform 258"/>
            <p:cNvSpPr>
              <a:spLocks/>
            </p:cNvSpPr>
            <p:nvPr/>
          </p:nvSpPr>
          <p:spPr bwMode="auto">
            <a:xfrm>
              <a:off x="92" y="736"/>
              <a:ext cx="23" cy="15"/>
            </a:xfrm>
            <a:custGeom>
              <a:avLst/>
              <a:gdLst>
                <a:gd name="T0" fmla="*/ 46 w 46"/>
                <a:gd name="T1" fmla="*/ 0 h 29"/>
                <a:gd name="T2" fmla="*/ 43 w 46"/>
                <a:gd name="T3" fmla="*/ 4 h 29"/>
                <a:gd name="T4" fmla="*/ 36 w 46"/>
                <a:gd name="T5" fmla="*/ 8 h 29"/>
                <a:gd name="T6" fmla="*/ 29 w 46"/>
                <a:gd name="T7" fmla="*/ 14 h 29"/>
                <a:gd name="T8" fmla="*/ 21 w 46"/>
                <a:gd name="T9" fmla="*/ 20 h 29"/>
                <a:gd name="T10" fmla="*/ 14 w 46"/>
                <a:gd name="T11" fmla="*/ 24 h 29"/>
                <a:gd name="T12" fmla="*/ 7 w 46"/>
                <a:gd name="T13" fmla="*/ 28 h 29"/>
                <a:gd name="T14" fmla="*/ 3 w 46"/>
                <a:gd name="T15" fmla="*/ 29 h 29"/>
                <a:gd name="T16" fmla="*/ 0 w 46"/>
                <a:gd name="T17" fmla="*/ 27 h 29"/>
                <a:gd name="T18" fmla="*/ 1 w 46"/>
                <a:gd name="T19" fmla="*/ 23 h 29"/>
                <a:gd name="T20" fmla="*/ 6 w 46"/>
                <a:gd name="T21" fmla="*/ 19 h 29"/>
                <a:gd name="T22" fmla="*/ 13 w 46"/>
                <a:gd name="T23" fmla="*/ 15 h 29"/>
                <a:gd name="T24" fmla="*/ 21 w 46"/>
                <a:gd name="T25" fmla="*/ 12 h 29"/>
                <a:gd name="T26" fmla="*/ 29 w 46"/>
                <a:gd name="T27" fmla="*/ 8 h 29"/>
                <a:gd name="T28" fmla="*/ 37 w 46"/>
                <a:gd name="T29" fmla="*/ 5 h 29"/>
                <a:gd name="T30" fmla="*/ 43 w 46"/>
                <a:gd name="T31" fmla="*/ 3 h 29"/>
                <a:gd name="T32" fmla="*/ 46 w 46"/>
                <a:gd name="T33" fmla="*/ 0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6" h="29">
                  <a:moveTo>
                    <a:pt x="46" y="0"/>
                  </a:moveTo>
                  <a:lnTo>
                    <a:pt x="43" y="4"/>
                  </a:lnTo>
                  <a:lnTo>
                    <a:pt x="36" y="8"/>
                  </a:lnTo>
                  <a:lnTo>
                    <a:pt x="29" y="14"/>
                  </a:lnTo>
                  <a:lnTo>
                    <a:pt x="21" y="20"/>
                  </a:lnTo>
                  <a:lnTo>
                    <a:pt x="14" y="24"/>
                  </a:lnTo>
                  <a:lnTo>
                    <a:pt x="7" y="28"/>
                  </a:lnTo>
                  <a:lnTo>
                    <a:pt x="3" y="29"/>
                  </a:lnTo>
                  <a:lnTo>
                    <a:pt x="0" y="27"/>
                  </a:lnTo>
                  <a:lnTo>
                    <a:pt x="1" y="23"/>
                  </a:lnTo>
                  <a:lnTo>
                    <a:pt x="6" y="19"/>
                  </a:lnTo>
                  <a:lnTo>
                    <a:pt x="13" y="15"/>
                  </a:lnTo>
                  <a:lnTo>
                    <a:pt x="21" y="12"/>
                  </a:lnTo>
                  <a:lnTo>
                    <a:pt x="29" y="8"/>
                  </a:lnTo>
                  <a:lnTo>
                    <a:pt x="37" y="5"/>
                  </a:lnTo>
                  <a:lnTo>
                    <a:pt x="43" y="3"/>
                  </a:lnTo>
                  <a:lnTo>
                    <a:pt x="46" y="0"/>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8147" name="Freeform 259"/>
            <p:cNvSpPr>
              <a:spLocks/>
            </p:cNvSpPr>
            <p:nvPr/>
          </p:nvSpPr>
          <p:spPr bwMode="auto">
            <a:xfrm>
              <a:off x="113" y="737"/>
              <a:ext cx="34" cy="22"/>
            </a:xfrm>
            <a:custGeom>
              <a:avLst/>
              <a:gdLst>
                <a:gd name="T0" fmla="*/ 68 w 68"/>
                <a:gd name="T1" fmla="*/ 42 h 43"/>
                <a:gd name="T2" fmla="*/ 64 w 68"/>
                <a:gd name="T3" fmla="*/ 43 h 43"/>
                <a:gd name="T4" fmla="*/ 56 w 68"/>
                <a:gd name="T5" fmla="*/ 41 h 43"/>
                <a:gd name="T6" fmla="*/ 46 w 68"/>
                <a:gd name="T7" fmla="*/ 36 h 43"/>
                <a:gd name="T8" fmla="*/ 34 w 68"/>
                <a:gd name="T9" fmla="*/ 31 h 43"/>
                <a:gd name="T10" fmla="*/ 23 w 68"/>
                <a:gd name="T11" fmla="*/ 23 h 43"/>
                <a:gd name="T12" fmla="*/ 13 w 68"/>
                <a:gd name="T13" fmla="*/ 15 h 43"/>
                <a:gd name="T14" fmla="*/ 4 w 68"/>
                <a:gd name="T15" fmla="*/ 6 h 43"/>
                <a:gd name="T16" fmla="*/ 0 w 68"/>
                <a:gd name="T17" fmla="*/ 0 h 43"/>
                <a:gd name="T18" fmla="*/ 6 w 68"/>
                <a:gd name="T19" fmla="*/ 3 h 43"/>
                <a:gd name="T20" fmla="*/ 14 w 68"/>
                <a:gd name="T21" fmla="*/ 8 h 43"/>
                <a:gd name="T22" fmla="*/ 25 w 68"/>
                <a:gd name="T23" fmla="*/ 13 h 43"/>
                <a:gd name="T24" fmla="*/ 38 w 68"/>
                <a:gd name="T25" fmla="*/ 20 h 43"/>
                <a:gd name="T26" fmla="*/ 49 w 68"/>
                <a:gd name="T27" fmla="*/ 28 h 43"/>
                <a:gd name="T28" fmla="*/ 60 w 68"/>
                <a:gd name="T29" fmla="*/ 34 h 43"/>
                <a:gd name="T30" fmla="*/ 66 w 68"/>
                <a:gd name="T31" fmla="*/ 39 h 43"/>
                <a:gd name="T32" fmla="*/ 68 w 68"/>
                <a:gd name="T33" fmla="*/ 42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8" h="43">
                  <a:moveTo>
                    <a:pt x="68" y="42"/>
                  </a:moveTo>
                  <a:lnTo>
                    <a:pt x="64" y="43"/>
                  </a:lnTo>
                  <a:lnTo>
                    <a:pt x="56" y="41"/>
                  </a:lnTo>
                  <a:lnTo>
                    <a:pt x="46" y="36"/>
                  </a:lnTo>
                  <a:lnTo>
                    <a:pt x="34" y="31"/>
                  </a:lnTo>
                  <a:lnTo>
                    <a:pt x="23" y="23"/>
                  </a:lnTo>
                  <a:lnTo>
                    <a:pt x="13" y="15"/>
                  </a:lnTo>
                  <a:lnTo>
                    <a:pt x="4" y="6"/>
                  </a:lnTo>
                  <a:lnTo>
                    <a:pt x="0" y="0"/>
                  </a:lnTo>
                  <a:lnTo>
                    <a:pt x="6" y="3"/>
                  </a:lnTo>
                  <a:lnTo>
                    <a:pt x="14" y="8"/>
                  </a:lnTo>
                  <a:lnTo>
                    <a:pt x="25" y="13"/>
                  </a:lnTo>
                  <a:lnTo>
                    <a:pt x="38" y="20"/>
                  </a:lnTo>
                  <a:lnTo>
                    <a:pt x="49" y="28"/>
                  </a:lnTo>
                  <a:lnTo>
                    <a:pt x="60" y="34"/>
                  </a:lnTo>
                  <a:lnTo>
                    <a:pt x="66" y="39"/>
                  </a:lnTo>
                  <a:lnTo>
                    <a:pt x="68" y="42"/>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8148" name="Freeform 260"/>
            <p:cNvSpPr>
              <a:spLocks/>
            </p:cNvSpPr>
            <p:nvPr/>
          </p:nvSpPr>
          <p:spPr bwMode="auto">
            <a:xfrm>
              <a:off x="115" y="755"/>
              <a:ext cx="27" cy="19"/>
            </a:xfrm>
            <a:custGeom>
              <a:avLst/>
              <a:gdLst>
                <a:gd name="T0" fmla="*/ 53 w 53"/>
                <a:gd name="T1" fmla="*/ 37 h 37"/>
                <a:gd name="T2" fmla="*/ 51 w 53"/>
                <a:gd name="T3" fmla="*/ 37 h 37"/>
                <a:gd name="T4" fmla="*/ 45 w 53"/>
                <a:gd name="T5" fmla="*/ 36 h 37"/>
                <a:gd name="T6" fmla="*/ 37 w 53"/>
                <a:gd name="T7" fmla="*/ 33 h 37"/>
                <a:gd name="T8" fmla="*/ 29 w 53"/>
                <a:gd name="T9" fmla="*/ 28 h 37"/>
                <a:gd name="T10" fmla="*/ 20 w 53"/>
                <a:gd name="T11" fmla="*/ 22 h 37"/>
                <a:gd name="T12" fmla="*/ 12 w 53"/>
                <a:gd name="T13" fmla="*/ 15 h 37"/>
                <a:gd name="T14" fmla="*/ 5 w 53"/>
                <a:gd name="T15" fmla="*/ 8 h 37"/>
                <a:gd name="T16" fmla="*/ 0 w 53"/>
                <a:gd name="T17" fmla="*/ 0 h 37"/>
                <a:gd name="T18" fmla="*/ 6 w 53"/>
                <a:gd name="T19" fmla="*/ 5 h 37"/>
                <a:gd name="T20" fmla="*/ 14 w 53"/>
                <a:gd name="T21" fmla="*/ 10 h 37"/>
                <a:gd name="T22" fmla="*/ 22 w 53"/>
                <a:gd name="T23" fmla="*/ 15 h 37"/>
                <a:gd name="T24" fmla="*/ 33 w 53"/>
                <a:gd name="T25" fmla="*/ 21 h 37"/>
                <a:gd name="T26" fmla="*/ 41 w 53"/>
                <a:gd name="T27" fmla="*/ 27 h 37"/>
                <a:gd name="T28" fmla="*/ 48 w 53"/>
                <a:gd name="T29" fmla="*/ 31 h 37"/>
                <a:gd name="T30" fmla="*/ 52 w 53"/>
                <a:gd name="T31" fmla="*/ 35 h 37"/>
                <a:gd name="T32" fmla="*/ 53 w 53"/>
                <a:gd name="T33" fmla="*/ 37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3" h="37">
                  <a:moveTo>
                    <a:pt x="53" y="37"/>
                  </a:moveTo>
                  <a:lnTo>
                    <a:pt x="51" y="37"/>
                  </a:lnTo>
                  <a:lnTo>
                    <a:pt x="45" y="36"/>
                  </a:lnTo>
                  <a:lnTo>
                    <a:pt x="37" y="33"/>
                  </a:lnTo>
                  <a:lnTo>
                    <a:pt x="29" y="28"/>
                  </a:lnTo>
                  <a:lnTo>
                    <a:pt x="20" y="22"/>
                  </a:lnTo>
                  <a:lnTo>
                    <a:pt x="12" y="15"/>
                  </a:lnTo>
                  <a:lnTo>
                    <a:pt x="5" y="8"/>
                  </a:lnTo>
                  <a:lnTo>
                    <a:pt x="0" y="0"/>
                  </a:lnTo>
                  <a:lnTo>
                    <a:pt x="6" y="5"/>
                  </a:lnTo>
                  <a:lnTo>
                    <a:pt x="14" y="10"/>
                  </a:lnTo>
                  <a:lnTo>
                    <a:pt x="22" y="15"/>
                  </a:lnTo>
                  <a:lnTo>
                    <a:pt x="33" y="21"/>
                  </a:lnTo>
                  <a:lnTo>
                    <a:pt x="41" y="27"/>
                  </a:lnTo>
                  <a:lnTo>
                    <a:pt x="48" y="31"/>
                  </a:lnTo>
                  <a:lnTo>
                    <a:pt x="52" y="35"/>
                  </a:lnTo>
                  <a:lnTo>
                    <a:pt x="53" y="37"/>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8149" name="Freeform 261"/>
            <p:cNvSpPr>
              <a:spLocks/>
            </p:cNvSpPr>
            <p:nvPr/>
          </p:nvSpPr>
          <p:spPr bwMode="auto">
            <a:xfrm>
              <a:off x="91" y="757"/>
              <a:ext cx="26" cy="17"/>
            </a:xfrm>
            <a:custGeom>
              <a:avLst/>
              <a:gdLst>
                <a:gd name="T0" fmla="*/ 52 w 52"/>
                <a:gd name="T1" fmla="*/ 0 h 32"/>
                <a:gd name="T2" fmla="*/ 48 w 52"/>
                <a:gd name="T3" fmla="*/ 5 h 32"/>
                <a:gd name="T4" fmla="*/ 41 w 52"/>
                <a:gd name="T5" fmla="*/ 10 h 32"/>
                <a:gd name="T6" fmla="*/ 33 w 52"/>
                <a:gd name="T7" fmla="*/ 16 h 32"/>
                <a:gd name="T8" fmla="*/ 25 w 52"/>
                <a:gd name="T9" fmla="*/ 22 h 32"/>
                <a:gd name="T10" fmla="*/ 16 w 52"/>
                <a:gd name="T11" fmla="*/ 28 h 32"/>
                <a:gd name="T12" fmla="*/ 9 w 52"/>
                <a:gd name="T13" fmla="*/ 31 h 32"/>
                <a:gd name="T14" fmla="*/ 3 w 52"/>
                <a:gd name="T15" fmla="*/ 32 h 32"/>
                <a:gd name="T16" fmla="*/ 0 w 52"/>
                <a:gd name="T17" fmla="*/ 31 h 32"/>
                <a:gd name="T18" fmla="*/ 1 w 52"/>
                <a:gd name="T19" fmla="*/ 28 h 32"/>
                <a:gd name="T20" fmla="*/ 6 w 52"/>
                <a:gd name="T21" fmla="*/ 24 h 32"/>
                <a:gd name="T22" fmla="*/ 14 w 52"/>
                <a:gd name="T23" fmla="*/ 20 h 32"/>
                <a:gd name="T24" fmla="*/ 23 w 52"/>
                <a:gd name="T25" fmla="*/ 15 h 32"/>
                <a:gd name="T26" fmla="*/ 33 w 52"/>
                <a:gd name="T27" fmla="*/ 10 h 32"/>
                <a:gd name="T28" fmla="*/ 41 w 52"/>
                <a:gd name="T29" fmla="*/ 6 h 32"/>
                <a:gd name="T30" fmla="*/ 48 w 52"/>
                <a:gd name="T31" fmla="*/ 2 h 32"/>
                <a:gd name="T32" fmla="*/ 52 w 52"/>
                <a:gd name="T33" fmla="*/ 0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2" h="32">
                  <a:moveTo>
                    <a:pt x="52" y="0"/>
                  </a:moveTo>
                  <a:lnTo>
                    <a:pt x="48" y="5"/>
                  </a:lnTo>
                  <a:lnTo>
                    <a:pt x="41" y="10"/>
                  </a:lnTo>
                  <a:lnTo>
                    <a:pt x="33" y="16"/>
                  </a:lnTo>
                  <a:lnTo>
                    <a:pt x="25" y="22"/>
                  </a:lnTo>
                  <a:lnTo>
                    <a:pt x="16" y="28"/>
                  </a:lnTo>
                  <a:lnTo>
                    <a:pt x="9" y="31"/>
                  </a:lnTo>
                  <a:lnTo>
                    <a:pt x="3" y="32"/>
                  </a:lnTo>
                  <a:lnTo>
                    <a:pt x="0" y="31"/>
                  </a:lnTo>
                  <a:lnTo>
                    <a:pt x="1" y="28"/>
                  </a:lnTo>
                  <a:lnTo>
                    <a:pt x="6" y="24"/>
                  </a:lnTo>
                  <a:lnTo>
                    <a:pt x="14" y="20"/>
                  </a:lnTo>
                  <a:lnTo>
                    <a:pt x="23" y="15"/>
                  </a:lnTo>
                  <a:lnTo>
                    <a:pt x="33" y="10"/>
                  </a:lnTo>
                  <a:lnTo>
                    <a:pt x="41" y="6"/>
                  </a:lnTo>
                  <a:lnTo>
                    <a:pt x="48" y="2"/>
                  </a:lnTo>
                  <a:lnTo>
                    <a:pt x="52" y="0"/>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8150" name="Freeform 262"/>
            <p:cNvSpPr>
              <a:spLocks/>
            </p:cNvSpPr>
            <p:nvPr/>
          </p:nvSpPr>
          <p:spPr bwMode="auto">
            <a:xfrm>
              <a:off x="2" y="17"/>
              <a:ext cx="254" cy="251"/>
            </a:xfrm>
            <a:custGeom>
              <a:avLst/>
              <a:gdLst>
                <a:gd name="T0" fmla="*/ 201 w 508"/>
                <a:gd name="T1" fmla="*/ 116 h 501"/>
                <a:gd name="T2" fmla="*/ 140 w 508"/>
                <a:gd name="T3" fmla="*/ 73 h 501"/>
                <a:gd name="T4" fmla="*/ 59 w 508"/>
                <a:gd name="T5" fmla="*/ 56 h 501"/>
                <a:gd name="T6" fmla="*/ 29 w 508"/>
                <a:gd name="T7" fmla="*/ 47 h 501"/>
                <a:gd name="T8" fmla="*/ 50 w 508"/>
                <a:gd name="T9" fmla="*/ 115 h 501"/>
                <a:gd name="T10" fmla="*/ 81 w 508"/>
                <a:gd name="T11" fmla="*/ 175 h 501"/>
                <a:gd name="T12" fmla="*/ 142 w 508"/>
                <a:gd name="T13" fmla="*/ 212 h 501"/>
                <a:gd name="T14" fmla="*/ 189 w 508"/>
                <a:gd name="T15" fmla="*/ 238 h 501"/>
                <a:gd name="T16" fmla="*/ 169 w 508"/>
                <a:gd name="T17" fmla="*/ 247 h 501"/>
                <a:gd name="T18" fmla="*/ 129 w 508"/>
                <a:gd name="T19" fmla="*/ 239 h 501"/>
                <a:gd name="T20" fmla="*/ 78 w 508"/>
                <a:gd name="T21" fmla="*/ 264 h 501"/>
                <a:gd name="T22" fmla="*/ 43 w 508"/>
                <a:gd name="T23" fmla="*/ 309 h 501"/>
                <a:gd name="T24" fmla="*/ 9 w 508"/>
                <a:gd name="T25" fmla="*/ 333 h 501"/>
                <a:gd name="T26" fmla="*/ 13 w 508"/>
                <a:gd name="T27" fmla="*/ 349 h 501"/>
                <a:gd name="T28" fmla="*/ 43 w 508"/>
                <a:gd name="T29" fmla="*/ 363 h 501"/>
                <a:gd name="T30" fmla="*/ 105 w 508"/>
                <a:gd name="T31" fmla="*/ 371 h 501"/>
                <a:gd name="T32" fmla="*/ 176 w 508"/>
                <a:gd name="T33" fmla="*/ 328 h 501"/>
                <a:gd name="T34" fmla="*/ 192 w 508"/>
                <a:gd name="T35" fmla="*/ 294 h 501"/>
                <a:gd name="T36" fmla="*/ 212 w 508"/>
                <a:gd name="T37" fmla="*/ 262 h 501"/>
                <a:gd name="T38" fmla="*/ 226 w 508"/>
                <a:gd name="T39" fmla="*/ 276 h 501"/>
                <a:gd name="T40" fmla="*/ 204 w 508"/>
                <a:gd name="T41" fmla="*/ 320 h 501"/>
                <a:gd name="T42" fmla="*/ 167 w 508"/>
                <a:gd name="T43" fmla="*/ 347 h 501"/>
                <a:gd name="T44" fmla="*/ 144 w 508"/>
                <a:gd name="T45" fmla="*/ 401 h 501"/>
                <a:gd name="T46" fmla="*/ 148 w 508"/>
                <a:gd name="T47" fmla="*/ 446 h 501"/>
                <a:gd name="T48" fmla="*/ 142 w 508"/>
                <a:gd name="T49" fmla="*/ 493 h 501"/>
                <a:gd name="T50" fmla="*/ 187 w 508"/>
                <a:gd name="T51" fmla="*/ 494 h 501"/>
                <a:gd name="T52" fmla="*/ 275 w 508"/>
                <a:gd name="T53" fmla="*/ 386 h 501"/>
                <a:gd name="T54" fmla="*/ 250 w 508"/>
                <a:gd name="T55" fmla="*/ 300 h 501"/>
                <a:gd name="T56" fmla="*/ 265 w 508"/>
                <a:gd name="T57" fmla="*/ 284 h 501"/>
                <a:gd name="T58" fmla="*/ 285 w 508"/>
                <a:gd name="T59" fmla="*/ 349 h 501"/>
                <a:gd name="T60" fmla="*/ 311 w 508"/>
                <a:gd name="T61" fmla="*/ 401 h 501"/>
                <a:gd name="T62" fmla="*/ 383 w 508"/>
                <a:gd name="T63" fmla="*/ 433 h 501"/>
                <a:gd name="T64" fmla="*/ 432 w 508"/>
                <a:gd name="T65" fmla="*/ 472 h 501"/>
                <a:gd name="T66" fmla="*/ 431 w 508"/>
                <a:gd name="T67" fmla="*/ 359 h 501"/>
                <a:gd name="T68" fmla="*/ 362 w 508"/>
                <a:gd name="T69" fmla="*/ 305 h 501"/>
                <a:gd name="T70" fmla="*/ 330 w 508"/>
                <a:gd name="T71" fmla="*/ 297 h 501"/>
                <a:gd name="T72" fmla="*/ 336 w 508"/>
                <a:gd name="T73" fmla="*/ 280 h 501"/>
                <a:gd name="T74" fmla="*/ 417 w 508"/>
                <a:gd name="T75" fmla="*/ 303 h 501"/>
                <a:gd name="T76" fmla="*/ 474 w 508"/>
                <a:gd name="T77" fmla="*/ 289 h 501"/>
                <a:gd name="T78" fmla="*/ 504 w 508"/>
                <a:gd name="T79" fmla="*/ 280 h 501"/>
                <a:gd name="T80" fmla="*/ 471 w 508"/>
                <a:gd name="T81" fmla="*/ 257 h 501"/>
                <a:gd name="T82" fmla="*/ 437 w 508"/>
                <a:gd name="T83" fmla="*/ 214 h 501"/>
                <a:gd name="T84" fmla="*/ 368 w 508"/>
                <a:gd name="T85" fmla="*/ 186 h 501"/>
                <a:gd name="T86" fmla="*/ 323 w 508"/>
                <a:gd name="T87" fmla="*/ 205 h 501"/>
                <a:gd name="T88" fmla="*/ 304 w 508"/>
                <a:gd name="T89" fmla="*/ 213 h 501"/>
                <a:gd name="T90" fmla="*/ 307 w 508"/>
                <a:gd name="T91" fmla="*/ 192 h 501"/>
                <a:gd name="T92" fmla="*/ 328 w 508"/>
                <a:gd name="T93" fmla="*/ 186 h 501"/>
                <a:gd name="T94" fmla="*/ 366 w 508"/>
                <a:gd name="T95" fmla="*/ 146 h 501"/>
                <a:gd name="T96" fmla="*/ 371 w 508"/>
                <a:gd name="T97" fmla="*/ 69 h 501"/>
                <a:gd name="T98" fmla="*/ 353 w 508"/>
                <a:gd name="T99" fmla="*/ 10 h 501"/>
                <a:gd name="T100" fmla="*/ 311 w 508"/>
                <a:gd name="T101" fmla="*/ 48 h 501"/>
                <a:gd name="T102" fmla="*/ 256 w 508"/>
                <a:gd name="T103" fmla="*/ 85 h 501"/>
                <a:gd name="T104" fmla="*/ 240 w 508"/>
                <a:gd name="T105" fmla="*/ 182 h 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508" h="501">
                  <a:moveTo>
                    <a:pt x="222" y="183"/>
                  </a:moveTo>
                  <a:lnTo>
                    <a:pt x="220" y="166"/>
                  </a:lnTo>
                  <a:lnTo>
                    <a:pt x="216" y="148"/>
                  </a:lnTo>
                  <a:lnTo>
                    <a:pt x="210" y="132"/>
                  </a:lnTo>
                  <a:lnTo>
                    <a:pt x="201" y="116"/>
                  </a:lnTo>
                  <a:lnTo>
                    <a:pt x="190" y="102"/>
                  </a:lnTo>
                  <a:lnTo>
                    <a:pt x="179" y="91"/>
                  </a:lnTo>
                  <a:lnTo>
                    <a:pt x="166" y="81"/>
                  </a:lnTo>
                  <a:lnTo>
                    <a:pt x="154" y="77"/>
                  </a:lnTo>
                  <a:lnTo>
                    <a:pt x="140" y="73"/>
                  </a:lnTo>
                  <a:lnTo>
                    <a:pt x="124" y="70"/>
                  </a:lnTo>
                  <a:lnTo>
                    <a:pt x="106" y="66"/>
                  </a:lnTo>
                  <a:lnTo>
                    <a:pt x="89" y="63"/>
                  </a:lnTo>
                  <a:lnTo>
                    <a:pt x="73" y="60"/>
                  </a:lnTo>
                  <a:lnTo>
                    <a:pt x="59" y="56"/>
                  </a:lnTo>
                  <a:lnTo>
                    <a:pt x="48" y="53"/>
                  </a:lnTo>
                  <a:lnTo>
                    <a:pt x="41" y="49"/>
                  </a:lnTo>
                  <a:lnTo>
                    <a:pt x="34" y="45"/>
                  </a:lnTo>
                  <a:lnTo>
                    <a:pt x="29" y="43"/>
                  </a:lnTo>
                  <a:lnTo>
                    <a:pt x="29" y="47"/>
                  </a:lnTo>
                  <a:lnTo>
                    <a:pt x="34" y="53"/>
                  </a:lnTo>
                  <a:lnTo>
                    <a:pt x="41" y="63"/>
                  </a:lnTo>
                  <a:lnTo>
                    <a:pt x="44" y="78"/>
                  </a:lnTo>
                  <a:lnTo>
                    <a:pt x="48" y="96"/>
                  </a:lnTo>
                  <a:lnTo>
                    <a:pt x="50" y="115"/>
                  </a:lnTo>
                  <a:lnTo>
                    <a:pt x="52" y="125"/>
                  </a:lnTo>
                  <a:lnTo>
                    <a:pt x="57" y="137"/>
                  </a:lnTo>
                  <a:lnTo>
                    <a:pt x="64" y="149"/>
                  </a:lnTo>
                  <a:lnTo>
                    <a:pt x="72" y="162"/>
                  </a:lnTo>
                  <a:lnTo>
                    <a:pt x="81" y="175"/>
                  </a:lnTo>
                  <a:lnTo>
                    <a:pt x="93" y="186"/>
                  </a:lnTo>
                  <a:lnTo>
                    <a:pt x="104" y="196"/>
                  </a:lnTo>
                  <a:lnTo>
                    <a:pt x="118" y="202"/>
                  </a:lnTo>
                  <a:lnTo>
                    <a:pt x="131" y="207"/>
                  </a:lnTo>
                  <a:lnTo>
                    <a:pt x="142" y="212"/>
                  </a:lnTo>
                  <a:lnTo>
                    <a:pt x="154" y="215"/>
                  </a:lnTo>
                  <a:lnTo>
                    <a:pt x="164" y="220"/>
                  </a:lnTo>
                  <a:lnTo>
                    <a:pt x="173" y="224"/>
                  </a:lnTo>
                  <a:lnTo>
                    <a:pt x="181" y="230"/>
                  </a:lnTo>
                  <a:lnTo>
                    <a:pt x="189" y="238"/>
                  </a:lnTo>
                  <a:lnTo>
                    <a:pt x="196" y="249"/>
                  </a:lnTo>
                  <a:lnTo>
                    <a:pt x="189" y="251"/>
                  </a:lnTo>
                  <a:lnTo>
                    <a:pt x="181" y="251"/>
                  </a:lnTo>
                  <a:lnTo>
                    <a:pt x="176" y="250"/>
                  </a:lnTo>
                  <a:lnTo>
                    <a:pt x="169" y="247"/>
                  </a:lnTo>
                  <a:lnTo>
                    <a:pt x="162" y="246"/>
                  </a:lnTo>
                  <a:lnTo>
                    <a:pt x="156" y="244"/>
                  </a:lnTo>
                  <a:lnTo>
                    <a:pt x="148" y="242"/>
                  </a:lnTo>
                  <a:lnTo>
                    <a:pt x="141" y="241"/>
                  </a:lnTo>
                  <a:lnTo>
                    <a:pt x="129" y="239"/>
                  </a:lnTo>
                  <a:lnTo>
                    <a:pt x="119" y="242"/>
                  </a:lnTo>
                  <a:lnTo>
                    <a:pt x="108" y="245"/>
                  </a:lnTo>
                  <a:lnTo>
                    <a:pt x="97" y="250"/>
                  </a:lnTo>
                  <a:lnTo>
                    <a:pt x="87" y="256"/>
                  </a:lnTo>
                  <a:lnTo>
                    <a:pt x="78" y="264"/>
                  </a:lnTo>
                  <a:lnTo>
                    <a:pt x="71" y="273"/>
                  </a:lnTo>
                  <a:lnTo>
                    <a:pt x="64" y="282"/>
                  </a:lnTo>
                  <a:lnTo>
                    <a:pt x="58" y="291"/>
                  </a:lnTo>
                  <a:lnTo>
                    <a:pt x="51" y="300"/>
                  </a:lnTo>
                  <a:lnTo>
                    <a:pt x="43" y="309"/>
                  </a:lnTo>
                  <a:lnTo>
                    <a:pt x="35" y="315"/>
                  </a:lnTo>
                  <a:lnTo>
                    <a:pt x="28" y="321"/>
                  </a:lnTo>
                  <a:lnTo>
                    <a:pt x="20" y="326"/>
                  </a:lnTo>
                  <a:lnTo>
                    <a:pt x="14" y="330"/>
                  </a:lnTo>
                  <a:lnTo>
                    <a:pt x="9" y="333"/>
                  </a:lnTo>
                  <a:lnTo>
                    <a:pt x="3" y="336"/>
                  </a:lnTo>
                  <a:lnTo>
                    <a:pt x="0" y="340"/>
                  </a:lnTo>
                  <a:lnTo>
                    <a:pt x="4" y="342"/>
                  </a:lnTo>
                  <a:lnTo>
                    <a:pt x="11" y="348"/>
                  </a:lnTo>
                  <a:lnTo>
                    <a:pt x="13" y="349"/>
                  </a:lnTo>
                  <a:lnTo>
                    <a:pt x="18" y="351"/>
                  </a:lnTo>
                  <a:lnTo>
                    <a:pt x="22" y="354"/>
                  </a:lnTo>
                  <a:lnTo>
                    <a:pt x="29" y="357"/>
                  </a:lnTo>
                  <a:lnTo>
                    <a:pt x="35" y="359"/>
                  </a:lnTo>
                  <a:lnTo>
                    <a:pt x="43" y="363"/>
                  </a:lnTo>
                  <a:lnTo>
                    <a:pt x="51" y="365"/>
                  </a:lnTo>
                  <a:lnTo>
                    <a:pt x="60" y="367"/>
                  </a:lnTo>
                  <a:lnTo>
                    <a:pt x="74" y="370"/>
                  </a:lnTo>
                  <a:lnTo>
                    <a:pt x="89" y="371"/>
                  </a:lnTo>
                  <a:lnTo>
                    <a:pt x="105" y="371"/>
                  </a:lnTo>
                  <a:lnTo>
                    <a:pt x="120" y="369"/>
                  </a:lnTo>
                  <a:lnTo>
                    <a:pt x="135" y="363"/>
                  </a:lnTo>
                  <a:lnTo>
                    <a:pt x="150" y="355"/>
                  </a:lnTo>
                  <a:lnTo>
                    <a:pt x="164" y="343"/>
                  </a:lnTo>
                  <a:lnTo>
                    <a:pt x="176" y="328"/>
                  </a:lnTo>
                  <a:lnTo>
                    <a:pt x="179" y="322"/>
                  </a:lnTo>
                  <a:lnTo>
                    <a:pt x="182" y="315"/>
                  </a:lnTo>
                  <a:lnTo>
                    <a:pt x="185" y="310"/>
                  </a:lnTo>
                  <a:lnTo>
                    <a:pt x="188" y="303"/>
                  </a:lnTo>
                  <a:lnTo>
                    <a:pt x="192" y="294"/>
                  </a:lnTo>
                  <a:lnTo>
                    <a:pt x="195" y="284"/>
                  </a:lnTo>
                  <a:lnTo>
                    <a:pt x="199" y="277"/>
                  </a:lnTo>
                  <a:lnTo>
                    <a:pt x="203" y="272"/>
                  </a:lnTo>
                  <a:lnTo>
                    <a:pt x="208" y="266"/>
                  </a:lnTo>
                  <a:lnTo>
                    <a:pt x="212" y="262"/>
                  </a:lnTo>
                  <a:lnTo>
                    <a:pt x="218" y="260"/>
                  </a:lnTo>
                  <a:lnTo>
                    <a:pt x="224" y="259"/>
                  </a:lnTo>
                  <a:lnTo>
                    <a:pt x="224" y="266"/>
                  </a:lnTo>
                  <a:lnTo>
                    <a:pt x="224" y="272"/>
                  </a:lnTo>
                  <a:lnTo>
                    <a:pt x="226" y="276"/>
                  </a:lnTo>
                  <a:lnTo>
                    <a:pt x="228" y="281"/>
                  </a:lnTo>
                  <a:lnTo>
                    <a:pt x="227" y="294"/>
                  </a:lnTo>
                  <a:lnTo>
                    <a:pt x="224" y="304"/>
                  </a:lnTo>
                  <a:lnTo>
                    <a:pt x="216" y="313"/>
                  </a:lnTo>
                  <a:lnTo>
                    <a:pt x="204" y="320"/>
                  </a:lnTo>
                  <a:lnTo>
                    <a:pt x="196" y="324"/>
                  </a:lnTo>
                  <a:lnTo>
                    <a:pt x="189" y="327"/>
                  </a:lnTo>
                  <a:lnTo>
                    <a:pt x="182" y="333"/>
                  </a:lnTo>
                  <a:lnTo>
                    <a:pt x="176" y="339"/>
                  </a:lnTo>
                  <a:lnTo>
                    <a:pt x="167" y="347"/>
                  </a:lnTo>
                  <a:lnTo>
                    <a:pt x="161" y="356"/>
                  </a:lnTo>
                  <a:lnTo>
                    <a:pt x="155" y="366"/>
                  </a:lnTo>
                  <a:lnTo>
                    <a:pt x="150" y="378"/>
                  </a:lnTo>
                  <a:lnTo>
                    <a:pt x="147" y="388"/>
                  </a:lnTo>
                  <a:lnTo>
                    <a:pt x="144" y="401"/>
                  </a:lnTo>
                  <a:lnTo>
                    <a:pt x="143" y="412"/>
                  </a:lnTo>
                  <a:lnTo>
                    <a:pt x="144" y="424"/>
                  </a:lnTo>
                  <a:lnTo>
                    <a:pt x="146" y="432"/>
                  </a:lnTo>
                  <a:lnTo>
                    <a:pt x="147" y="439"/>
                  </a:lnTo>
                  <a:lnTo>
                    <a:pt x="148" y="446"/>
                  </a:lnTo>
                  <a:lnTo>
                    <a:pt x="148" y="452"/>
                  </a:lnTo>
                  <a:lnTo>
                    <a:pt x="149" y="467"/>
                  </a:lnTo>
                  <a:lnTo>
                    <a:pt x="148" y="478"/>
                  </a:lnTo>
                  <a:lnTo>
                    <a:pt x="146" y="487"/>
                  </a:lnTo>
                  <a:lnTo>
                    <a:pt x="142" y="493"/>
                  </a:lnTo>
                  <a:lnTo>
                    <a:pt x="139" y="499"/>
                  </a:lnTo>
                  <a:lnTo>
                    <a:pt x="141" y="501"/>
                  </a:lnTo>
                  <a:lnTo>
                    <a:pt x="147" y="501"/>
                  </a:lnTo>
                  <a:lnTo>
                    <a:pt x="154" y="500"/>
                  </a:lnTo>
                  <a:lnTo>
                    <a:pt x="187" y="494"/>
                  </a:lnTo>
                  <a:lnTo>
                    <a:pt x="217" y="482"/>
                  </a:lnTo>
                  <a:lnTo>
                    <a:pt x="240" y="463"/>
                  </a:lnTo>
                  <a:lnTo>
                    <a:pt x="258" y="440"/>
                  </a:lnTo>
                  <a:lnTo>
                    <a:pt x="270" y="413"/>
                  </a:lnTo>
                  <a:lnTo>
                    <a:pt x="275" y="386"/>
                  </a:lnTo>
                  <a:lnTo>
                    <a:pt x="273" y="358"/>
                  </a:lnTo>
                  <a:lnTo>
                    <a:pt x="265" y="330"/>
                  </a:lnTo>
                  <a:lnTo>
                    <a:pt x="260" y="318"/>
                  </a:lnTo>
                  <a:lnTo>
                    <a:pt x="254" y="307"/>
                  </a:lnTo>
                  <a:lnTo>
                    <a:pt x="250" y="300"/>
                  </a:lnTo>
                  <a:lnTo>
                    <a:pt x="248" y="292"/>
                  </a:lnTo>
                  <a:lnTo>
                    <a:pt x="253" y="291"/>
                  </a:lnTo>
                  <a:lnTo>
                    <a:pt x="258" y="289"/>
                  </a:lnTo>
                  <a:lnTo>
                    <a:pt x="263" y="287"/>
                  </a:lnTo>
                  <a:lnTo>
                    <a:pt x="265" y="284"/>
                  </a:lnTo>
                  <a:lnTo>
                    <a:pt x="273" y="292"/>
                  </a:lnTo>
                  <a:lnTo>
                    <a:pt x="278" y="306"/>
                  </a:lnTo>
                  <a:lnTo>
                    <a:pt x="281" y="321"/>
                  </a:lnTo>
                  <a:lnTo>
                    <a:pt x="284" y="337"/>
                  </a:lnTo>
                  <a:lnTo>
                    <a:pt x="285" y="349"/>
                  </a:lnTo>
                  <a:lnTo>
                    <a:pt x="287" y="360"/>
                  </a:lnTo>
                  <a:lnTo>
                    <a:pt x="291" y="371"/>
                  </a:lnTo>
                  <a:lnTo>
                    <a:pt x="295" y="381"/>
                  </a:lnTo>
                  <a:lnTo>
                    <a:pt x="302" y="392"/>
                  </a:lnTo>
                  <a:lnTo>
                    <a:pt x="311" y="401"/>
                  </a:lnTo>
                  <a:lnTo>
                    <a:pt x="323" y="409"/>
                  </a:lnTo>
                  <a:lnTo>
                    <a:pt x="337" y="416"/>
                  </a:lnTo>
                  <a:lnTo>
                    <a:pt x="353" y="422"/>
                  </a:lnTo>
                  <a:lnTo>
                    <a:pt x="368" y="427"/>
                  </a:lnTo>
                  <a:lnTo>
                    <a:pt x="383" y="433"/>
                  </a:lnTo>
                  <a:lnTo>
                    <a:pt x="395" y="439"/>
                  </a:lnTo>
                  <a:lnTo>
                    <a:pt x="407" y="446"/>
                  </a:lnTo>
                  <a:lnTo>
                    <a:pt x="417" y="453"/>
                  </a:lnTo>
                  <a:lnTo>
                    <a:pt x="425" y="462"/>
                  </a:lnTo>
                  <a:lnTo>
                    <a:pt x="432" y="472"/>
                  </a:lnTo>
                  <a:lnTo>
                    <a:pt x="436" y="456"/>
                  </a:lnTo>
                  <a:lnTo>
                    <a:pt x="438" y="435"/>
                  </a:lnTo>
                  <a:lnTo>
                    <a:pt x="439" y="411"/>
                  </a:lnTo>
                  <a:lnTo>
                    <a:pt x="437" y="385"/>
                  </a:lnTo>
                  <a:lnTo>
                    <a:pt x="431" y="359"/>
                  </a:lnTo>
                  <a:lnTo>
                    <a:pt x="420" y="337"/>
                  </a:lnTo>
                  <a:lnTo>
                    <a:pt x="402" y="320"/>
                  </a:lnTo>
                  <a:lnTo>
                    <a:pt x="378" y="309"/>
                  </a:lnTo>
                  <a:lnTo>
                    <a:pt x="370" y="306"/>
                  </a:lnTo>
                  <a:lnTo>
                    <a:pt x="362" y="305"/>
                  </a:lnTo>
                  <a:lnTo>
                    <a:pt x="354" y="303"/>
                  </a:lnTo>
                  <a:lnTo>
                    <a:pt x="347" y="302"/>
                  </a:lnTo>
                  <a:lnTo>
                    <a:pt x="340" y="299"/>
                  </a:lnTo>
                  <a:lnTo>
                    <a:pt x="334" y="298"/>
                  </a:lnTo>
                  <a:lnTo>
                    <a:pt x="330" y="297"/>
                  </a:lnTo>
                  <a:lnTo>
                    <a:pt x="326" y="296"/>
                  </a:lnTo>
                  <a:lnTo>
                    <a:pt x="329" y="292"/>
                  </a:lnTo>
                  <a:lnTo>
                    <a:pt x="332" y="288"/>
                  </a:lnTo>
                  <a:lnTo>
                    <a:pt x="334" y="283"/>
                  </a:lnTo>
                  <a:lnTo>
                    <a:pt x="336" y="280"/>
                  </a:lnTo>
                  <a:lnTo>
                    <a:pt x="353" y="288"/>
                  </a:lnTo>
                  <a:lnTo>
                    <a:pt x="370" y="295"/>
                  </a:lnTo>
                  <a:lnTo>
                    <a:pt x="386" y="299"/>
                  </a:lnTo>
                  <a:lnTo>
                    <a:pt x="402" y="302"/>
                  </a:lnTo>
                  <a:lnTo>
                    <a:pt x="417" y="303"/>
                  </a:lnTo>
                  <a:lnTo>
                    <a:pt x="431" y="303"/>
                  </a:lnTo>
                  <a:lnTo>
                    <a:pt x="444" y="300"/>
                  </a:lnTo>
                  <a:lnTo>
                    <a:pt x="455" y="297"/>
                  </a:lnTo>
                  <a:lnTo>
                    <a:pt x="466" y="292"/>
                  </a:lnTo>
                  <a:lnTo>
                    <a:pt x="474" y="289"/>
                  </a:lnTo>
                  <a:lnTo>
                    <a:pt x="482" y="286"/>
                  </a:lnTo>
                  <a:lnTo>
                    <a:pt x="489" y="283"/>
                  </a:lnTo>
                  <a:lnTo>
                    <a:pt x="495" y="281"/>
                  </a:lnTo>
                  <a:lnTo>
                    <a:pt x="499" y="280"/>
                  </a:lnTo>
                  <a:lnTo>
                    <a:pt x="504" y="280"/>
                  </a:lnTo>
                  <a:lnTo>
                    <a:pt x="508" y="280"/>
                  </a:lnTo>
                  <a:lnTo>
                    <a:pt x="498" y="275"/>
                  </a:lnTo>
                  <a:lnTo>
                    <a:pt x="489" y="271"/>
                  </a:lnTo>
                  <a:lnTo>
                    <a:pt x="480" y="264"/>
                  </a:lnTo>
                  <a:lnTo>
                    <a:pt x="471" y="257"/>
                  </a:lnTo>
                  <a:lnTo>
                    <a:pt x="465" y="250"/>
                  </a:lnTo>
                  <a:lnTo>
                    <a:pt x="458" y="242"/>
                  </a:lnTo>
                  <a:lnTo>
                    <a:pt x="451" y="232"/>
                  </a:lnTo>
                  <a:lnTo>
                    <a:pt x="445" y="223"/>
                  </a:lnTo>
                  <a:lnTo>
                    <a:pt x="437" y="214"/>
                  </a:lnTo>
                  <a:lnTo>
                    <a:pt x="427" y="205"/>
                  </a:lnTo>
                  <a:lnTo>
                    <a:pt x="413" y="197"/>
                  </a:lnTo>
                  <a:lnTo>
                    <a:pt x="399" y="191"/>
                  </a:lnTo>
                  <a:lnTo>
                    <a:pt x="383" y="188"/>
                  </a:lnTo>
                  <a:lnTo>
                    <a:pt x="368" y="186"/>
                  </a:lnTo>
                  <a:lnTo>
                    <a:pt x="354" y="189"/>
                  </a:lnTo>
                  <a:lnTo>
                    <a:pt x="342" y="193"/>
                  </a:lnTo>
                  <a:lnTo>
                    <a:pt x="336" y="198"/>
                  </a:lnTo>
                  <a:lnTo>
                    <a:pt x="329" y="202"/>
                  </a:lnTo>
                  <a:lnTo>
                    <a:pt x="323" y="205"/>
                  </a:lnTo>
                  <a:lnTo>
                    <a:pt x="318" y="208"/>
                  </a:lnTo>
                  <a:lnTo>
                    <a:pt x="314" y="209"/>
                  </a:lnTo>
                  <a:lnTo>
                    <a:pt x="310" y="212"/>
                  </a:lnTo>
                  <a:lnTo>
                    <a:pt x="307" y="212"/>
                  </a:lnTo>
                  <a:lnTo>
                    <a:pt x="304" y="213"/>
                  </a:lnTo>
                  <a:lnTo>
                    <a:pt x="306" y="209"/>
                  </a:lnTo>
                  <a:lnTo>
                    <a:pt x="306" y="204"/>
                  </a:lnTo>
                  <a:lnTo>
                    <a:pt x="304" y="198"/>
                  </a:lnTo>
                  <a:lnTo>
                    <a:pt x="302" y="194"/>
                  </a:lnTo>
                  <a:lnTo>
                    <a:pt x="307" y="192"/>
                  </a:lnTo>
                  <a:lnTo>
                    <a:pt x="310" y="190"/>
                  </a:lnTo>
                  <a:lnTo>
                    <a:pt x="315" y="189"/>
                  </a:lnTo>
                  <a:lnTo>
                    <a:pt x="319" y="188"/>
                  </a:lnTo>
                  <a:lnTo>
                    <a:pt x="323" y="188"/>
                  </a:lnTo>
                  <a:lnTo>
                    <a:pt x="328" y="186"/>
                  </a:lnTo>
                  <a:lnTo>
                    <a:pt x="332" y="185"/>
                  </a:lnTo>
                  <a:lnTo>
                    <a:pt x="337" y="183"/>
                  </a:lnTo>
                  <a:lnTo>
                    <a:pt x="348" y="174"/>
                  </a:lnTo>
                  <a:lnTo>
                    <a:pt x="357" y="161"/>
                  </a:lnTo>
                  <a:lnTo>
                    <a:pt x="366" y="146"/>
                  </a:lnTo>
                  <a:lnTo>
                    <a:pt x="371" y="129"/>
                  </a:lnTo>
                  <a:lnTo>
                    <a:pt x="376" y="111"/>
                  </a:lnTo>
                  <a:lnTo>
                    <a:pt x="377" y="94"/>
                  </a:lnTo>
                  <a:lnTo>
                    <a:pt x="376" y="80"/>
                  </a:lnTo>
                  <a:lnTo>
                    <a:pt x="371" y="69"/>
                  </a:lnTo>
                  <a:lnTo>
                    <a:pt x="364" y="51"/>
                  </a:lnTo>
                  <a:lnTo>
                    <a:pt x="361" y="32"/>
                  </a:lnTo>
                  <a:lnTo>
                    <a:pt x="360" y="13"/>
                  </a:lnTo>
                  <a:lnTo>
                    <a:pt x="361" y="0"/>
                  </a:lnTo>
                  <a:lnTo>
                    <a:pt x="353" y="10"/>
                  </a:lnTo>
                  <a:lnTo>
                    <a:pt x="345" y="20"/>
                  </a:lnTo>
                  <a:lnTo>
                    <a:pt x="337" y="30"/>
                  </a:lnTo>
                  <a:lnTo>
                    <a:pt x="329" y="36"/>
                  </a:lnTo>
                  <a:lnTo>
                    <a:pt x="319" y="43"/>
                  </a:lnTo>
                  <a:lnTo>
                    <a:pt x="311" y="48"/>
                  </a:lnTo>
                  <a:lnTo>
                    <a:pt x="303" y="53"/>
                  </a:lnTo>
                  <a:lnTo>
                    <a:pt x="296" y="55"/>
                  </a:lnTo>
                  <a:lnTo>
                    <a:pt x="281" y="61"/>
                  </a:lnTo>
                  <a:lnTo>
                    <a:pt x="268" y="71"/>
                  </a:lnTo>
                  <a:lnTo>
                    <a:pt x="256" y="85"/>
                  </a:lnTo>
                  <a:lnTo>
                    <a:pt x="246" y="101"/>
                  </a:lnTo>
                  <a:lnTo>
                    <a:pt x="238" y="119"/>
                  </a:lnTo>
                  <a:lnTo>
                    <a:pt x="234" y="139"/>
                  </a:lnTo>
                  <a:lnTo>
                    <a:pt x="234" y="160"/>
                  </a:lnTo>
                  <a:lnTo>
                    <a:pt x="240" y="182"/>
                  </a:lnTo>
                  <a:lnTo>
                    <a:pt x="237" y="181"/>
                  </a:lnTo>
                  <a:lnTo>
                    <a:pt x="231" y="181"/>
                  </a:lnTo>
                  <a:lnTo>
                    <a:pt x="225" y="181"/>
                  </a:lnTo>
                  <a:lnTo>
                    <a:pt x="222" y="183"/>
                  </a:lnTo>
                  <a:close/>
                </a:path>
              </a:pathLst>
            </a:custGeom>
            <a:solidFill>
              <a:srgbClr val="FF001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8151" name="Freeform 263"/>
            <p:cNvSpPr>
              <a:spLocks/>
            </p:cNvSpPr>
            <p:nvPr/>
          </p:nvSpPr>
          <p:spPr bwMode="auto">
            <a:xfrm>
              <a:off x="73" y="0"/>
              <a:ext cx="77" cy="109"/>
            </a:xfrm>
            <a:custGeom>
              <a:avLst/>
              <a:gdLst>
                <a:gd name="T0" fmla="*/ 154 w 154"/>
                <a:gd name="T1" fmla="*/ 90 h 218"/>
                <a:gd name="T2" fmla="*/ 145 w 154"/>
                <a:gd name="T3" fmla="*/ 93 h 218"/>
                <a:gd name="T4" fmla="*/ 136 w 154"/>
                <a:gd name="T5" fmla="*/ 99 h 218"/>
                <a:gd name="T6" fmla="*/ 127 w 154"/>
                <a:gd name="T7" fmla="*/ 106 h 218"/>
                <a:gd name="T8" fmla="*/ 118 w 154"/>
                <a:gd name="T9" fmla="*/ 114 h 218"/>
                <a:gd name="T10" fmla="*/ 111 w 154"/>
                <a:gd name="T11" fmla="*/ 123 h 218"/>
                <a:gd name="T12" fmla="*/ 104 w 154"/>
                <a:gd name="T13" fmla="*/ 135 h 218"/>
                <a:gd name="T14" fmla="*/ 98 w 154"/>
                <a:gd name="T15" fmla="*/ 146 h 218"/>
                <a:gd name="T16" fmla="*/ 95 w 154"/>
                <a:gd name="T17" fmla="*/ 159 h 218"/>
                <a:gd name="T18" fmla="*/ 93 w 154"/>
                <a:gd name="T19" fmla="*/ 164 h 218"/>
                <a:gd name="T20" fmla="*/ 93 w 154"/>
                <a:gd name="T21" fmla="*/ 167 h 218"/>
                <a:gd name="T22" fmla="*/ 92 w 154"/>
                <a:gd name="T23" fmla="*/ 172 h 218"/>
                <a:gd name="T24" fmla="*/ 92 w 154"/>
                <a:gd name="T25" fmla="*/ 176 h 218"/>
                <a:gd name="T26" fmla="*/ 92 w 154"/>
                <a:gd name="T27" fmla="*/ 186 h 218"/>
                <a:gd name="T28" fmla="*/ 93 w 154"/>
                <a:gd name="T29" fmla="*/ 196 h 218"/>
                <a:gd name="T30" fmla="*/ 95 w 154"/>
                <a:gd name="T31" fmla="*/ 206 h 218"/>
                <a:gd name="T32" fmla="*/ 98 w 154"/>
                <a:gd name="T33" fmla="*/ 217 h 218"/>
                <a:gd name="T34" fmla="*/ 95 w 154"/>
                <a:gd name="T35" fmla="*/ 216 h 218"/>
                <a:gd name="T36" fmla="*/ 89 w 154"/>
                <a:gd name="T37" fmla="*/ 216 h 218"/>
                <a:gd name="T38" fmla="*/ 83 w 154"/>
                <a:gd name="T39" fmla="*/ 216 h 218"/>
                <a:gd name="T40" fmla="*/ 80 w 154"/>
                <a:gd name="T41" fmla="*/ 218 h 218"/>
                <a:gd name="T42" fmla="*/ 78 w 154"/>
                <a:gd name="T43" fmla="*/ 201 h 218"/>
                <a:gd name="T44" fmla="*/ 74 w 154"/>
                <a:gd name="T45" fmla="*/ 183 h 218"/>
                <a:gd name="T46" fmla="*/ 68 w 154"/>
                <a:gd name="T47" fmla="*/ 167 h 218"/>
                <a:gd name="T48" fmla="*/ 59 w 154"/>
                <a:gd name="T49" fmla="*/ 151 h 218"/>
                <a:gd name="T50" fmla="*/ 48 w 154"/>
                <a:gd name="T51" fmla="*/ 137 h 218"/>
                <a:gd name="T52" fmla="*/ 37 w 154"/>
                <a:gd name="T53" fmla="*/ 126 h 218"/>
                <a:gd name="T54" fmla="*/ 24 w 154"/>
                <a:gd name="T55" fmla="*/ 116 h 218"/>
                <a:gd name="T56" fmla="*/ 12 w 154"/>
                <a:gd name="T57" fmla="*/ 112 h 218"/>
                <a:gd name="T58" fmla="*/ 13 w 154"/>
                <a:gd name="T59" fmla="*/ 101 h 218"/>
                <a:gd name="T60" fmla="*/ 13 w 154"/>
                <a:gd name="T61" fmla="*/ 91 h 218"/>
                <a:gd name="T62" fmla="*/ 8 w 154"/>
                <a:gd name="T63" fmla="*/ 83 h 218"/>
                <a:gd name="T64" fmla="*/ 0 w 154"/>
                <a:gd name="T65" fmla="*/ 77 h 218"/>
                <a:gd name="T66" fmla="*/ 9 w 154"/>
                <a:gd name="T67" fmla="*/ 62 h 218"/>
                <a:gd name="T68" fmla="*/ 17 w 154"/>
                <a:gd name="T69" fmla="*/ 42 h 218"/>
                <a:gd name="T70" fmla="*/ 21 w 154"/>
                <a:gd name="T71" fmla="*/ 18 h 218"/>
                <a:gd name="T72" fmla="*/ 14 w 154"/>
                <a:gd name="T73" fmla="*/ 0 h 218"/>
                <a:gd name="T74" fmla="*/ 21 w 154"/>
                <a:gd name="T75" fmla="*/ 6 h 218"/>
                <a:gd name="T76" fmla="*/ 29 w 154"/>
                <a:gd name="T77" fmla="*/ 13 h 218"/>
                <a:gd name="T78" fmla="*/ 37 w 154"/>
                <a:gd name="T79" fmla="*/ 20 h 218"/>
                <a:gd name="T80" fmla="*/ 46 w 154"/>
                <a:gd name="T81" fmla="*/ 25 h 218"/>
                <a:gd name="T82" fmla="*/ 57 w 154"/>
                <a:gd name="T83" fmla="*/ 30 h 218"/>
                <a:gd name="T84" fmla="*/ 68 w 154"/>
                <a:gd name="T85" fmla="*/ 33 h 218"/>
                <a:gd name="T86" fmla="*/ 81 w 154"/>
                <a:gd name="T87" fmla="*/ 35 h 218"/>
                <a:gd name="T88" fmla="*/ 95 w 154"/>
                <a:gd name="T89" fmla="*/ 33 h 218"/>
                <a:gd name="T90" fmla="*/ 95 w 154"/>
                <a:gd name="T91" fmla="*/ 44 h 218"/>
                <a:gd name="T92" fmla="*/ 96 w 154"/>
                <a:gd name="T93" fmla="*/ 55 h 218"/>
                <a:gd name="T94" fmla="*/ 98 w 154"/>
                <a:gd name="T95" fmla="*/ 67 h 218"/>
                <a:gd name="T96" fmla="*/ 103 w 154"/>
                <a:gd name="T97" fmla="*/ 77 h 218"/>
                <a:gd name="T98" fmla="*/ 111 w 154"/>
                <a:gd name="T99" fmla="*/ 86 h 218"/>
                <a:gd name="T100" fmla="*/ 121 w 154"/>
                <a:gd name="T101" fmla="*/ 91 h 218"/>
                <a:gd name="T102" fmla="*/ 136 w 154"/>
                <a:gd name="T103" fmla="*/ 93 h 218"/>
                <a:gd name="T104" fmla="*/ 154 w 154"/>
                <a:gd name="T105" fmla="*/ 90 h 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54" h="218">
                  <a:moveTo>
                    <a:pt x="154" y="90"/>
                  </a:moveTo>
                  <a:lnTo>
                    <a:pt x="145" y="93"/>
                  </a:lnTo>
                  <a:lnTo>
                    <a:pt x="136" y="99"/>
                  </a:lnTo>
                  <a:lnTo>
                    <a:pt x="127" y="106"/>
                  </a:lnTo>
                  <a:lnTo>
                    <a:pt x="118" y="114"/>
                  </a:lnTo>
                  <a:lnTo>
                    <a:pt x="111" y="123"/>
                  </a:lnTo>
                  <a:lnTo>
                    <a:pt x="104" y="135"/>
                  </a:lnTo>
                  <a:lnTo>
                    <a:pt x="98" y="146"/>
                  </a:lnTo>
                  <a:lnTo>
                    <a:pt x="95" y="159"/>
                  </a:lnTo>
                  <a:lnTo>
                    <a:pt x="93" y="164"/>
                  </a:lnTo>
                  <a:lnTo>
                    <a:pt x="93" y="167"/>
                  </a:lnTo>
                  <a:lnTo>
                    <a:pt x="92" y="172"/>
                  </a:lnTo>
                  <a:lnTo>
                    <a:pt x="92" y="176"/>
                  </a:lnTo>
                  <a:lnTo>
                    <a:pt x="92" y="186"/>
                  </a:lnTo>
                  <a:lnTo>
                    <a:pt x="93" y="196"/>
                  </a:lnTo>
                  <a:lnTo>
                    <a:pt x="95" y="206"/>
                  </a:lnTo>
                  <a:lnTo>
                    <a:pt x="98" y="217"/>
                  </a:lnTo>
                  <a:lnTo>
                    <a:pt x="95" y="216"/>
                  </a:lnTo>
                  <a:lnTo>
                    <a:pt x="89" y="216"/>
                  </a:lnTo>
                  <a:lnTo>
                    <a:pt x="83" y="216"/>
                  </a:lnTo>
                  <a:lnTo>
                    <a:pt x="80" y="218"/>
                  </a:lnTo>
                  <a:lnTo>
                    <a:pt x="78" y="201"/>
                  </a:lnTo>
                  <a:lnTo>
                    <a:pt x="74" y="183"/>
                  </a:lnTo>
                  <a:lnTo>
                    <a:pt x="68" y="167"/>
                  </a:lnTo>
                  <a:lnTo>
                    <a:pt x="59" y="151"/>
                  </a:lnTo>
                  <a:lnTo>
                    <a:pt x="48" y="137"/>
                  </a:lnTo>
                  <a:lnTo>
                    <a:pt x="37" y="126"/>
                  </a:lnTo>
                  <a:lnTo>
                    <a:pt x="24" y="116"/>
                  </a:lnTo>
                  <a:lnTo>
                    <a:pt x="12" y="112"/>
                  </a:lnTo>
                  <a:lnTo>
                    <a:pt x="13" y="101"/>
                  </a:lnTo>
                  <a:lnTo>
                    <a:pt x="13" y="91"/>
                  </a:lnTo>
                  <a:lnTo>
                    <a:pt x="8" y="83"/>
                  </a:lnTo>
                  <a:lnTo>
                    <a:pt x="0" y="77"/>
                  </a:lnTo>
                  <a:lnTo>
                    <a:pt x="9" y="62"/>
                  </a:lnTo>
                  <a:lnTo>
                    <a:pt x="17" y="42"/>
                  </a:lnTo>
                  <a:lnTo>
                    <a:pt x="21" y="18"/>
                  </a:lnTo>
                  <a:lnTo>
                    <a:pt x="14" y="0"/>
                  </a:lnTo>
                  <a:lnTo>
                    <a:pt x="21" y="6"/>
                  </a:lnTo>
                  <a:lnTo>
                    <a:pt x="29" y="13"/>
                  </a:lnTo>
                  <a:lnTo>
                    <a:pt x="37" y="20"/>
                  </a:lnTo>
                  <a:lnTo>
                    <a:pt x="46" y="25"/>
                  </a:lnTo>
                  <a:lnTo>
                    <a:pt x="57" y="30"/>
                  </a:lnTo>
                  <a:lnTo>
                    <a:pt x="68" y="33"/>
                  </a:lnTo>
                  <a:lnTo>
                    <a:pt x="81" y="35"/>
                  </a:lnTo>
                  <a:lnTo>
                    <a:pt x="95" y="33"/>
                  </a:lnTo>
                  <a:lnTo>
                    <a:pt x="95" y="44"/>
                  </a:lnTo>
                  <a:lnTo>
                    <a:pt x="96" y="55"/>
                  </a:lnTo>
                  <a:lnTo>
                    <a:pt x="98" y="67"/>
                  </a:lnTo>
                  <a:lnTo>
                    <a:pt x="103" y="77"/>
                  </a:lnTo>
                  <a:lnTo>
                    <a:pt x="111" y="86"/>
                  </a:lnTo>
                  <a:lnTo>
                    <a:pt x="121" y="91"/>
                  </a:lnTo>
                  <a:lnTo>
                    <a:pt x="136" y="93"/>
                  </a:lnTo>
                  <a:lnTo>
                    <a:pt x="154" y="90"/>
                  </a:lnTo>
                  <a:close/>
                </a:path>
              </a:pathLst>
            </a:custGeom>
            <a:solidFill>
              <a:srgbClr val="49A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8152" name="Freeform 264"/>
            <p:cNvSpPr>
              <a:spLocks/>
            </p:cNvSpPr>
            <p:nvPr/>
          </p:nvSpPr>
          <p:spPr bwMode="auto">
            <a:xfrm>
              <a:off x="3" y="182"/>
              <a:ext cx="87" cy="101"/>
            </a:xfrm>
            <a:custGeom>
              <a:avLst/>
              <a:gdLst>
                <a:gd name="T0" fmla="*/ 62 w 174"/>
                <a:gd name="T1" fmla="*/ 41 h 203"/>
                <a:gd name="T2" fmla="*/ 72 w 174"/>
                <a:gd name="T3" fmla="*/ 43 h 203"/>
                <a:gd name="T4" fmla="*/ 83 w 174"/>
                <a:gd name="T5" fmla="*/ 43 h 203"/>
                <a:gd name="T6" fmla="*/ 94 w 174"/>
                <a:gd name="T7" fmla="*/ 43 h 203"/>
                <a:gd name="T8" fmla="*/ 106 w 174"/>
                <a:gd name="T9" fmla="*/ 43 h 203"/>
                <a:gd name="T10" fmla="*/ 116 w 174"/>
                <a:gd name="T11" fmla="*/ 41 h 203"/>
                <a:gd name="T12" fmla="*/ 129 w 174"/>
                <a:gd name="T13" fmla="*/ 37 h 203"/>
                <a:gd name="T14" fmla="*/ 143 w 174"/>
                <a:gd name="T15" fmla="*/ 30 h 203"/>
                <a:gd name="T16" fmla="*/ 155 w 174"/>
                <a:gd name="T17" fmla="*/ 21 h 203"/>
                <a:gd name="T18" fmla="*/ 167 w 174"/>
                <a:gd name="T19" fmla="*/ 8 h 203"/>
                <a:gd name="T20" fmla="*/ 174 w 174"/>
                <a:gd name="T21" fmla="*/ 2 h 203"/>
                <a:gd name="T22" fmla="*/ 174 w 174"/>
                <a:gd name="T23" fmla="*/ 8 h 203"/>
                <a:gd name="T24" fmla="*/ 164 w 174"/>
                <a:gd name="T25" fmla="*/ 19 h 203"/>
                <a:gd name="T26" fmla="*/ 152 w 174"/>
                <a:gd name="T27" fmla="*/ 38 h 203"/>
                <a:gd name="T28" fmla="*/ 144 w 174"/>
                <a:gd name="T29" fmla="*/ 60 h 203"/>
                <a:gd name="T30" fmla="*/ 140 w 174"/>
                <a:gd name="T31" fmla="*/ 84 h 203"/>
                <a:gd name="T32" fmla="*/ 143 w 174"/>
                <a:gd name="T33" fmla="*/ 104 h 203"/>
                <a:gd name="T34" fmla="*/ 145 w 174"/>
                <a:gd name="T35" fmla="*/ 118 h 203"/>
                <a:gd name="T36" fmla="*/ 140 w 174"/>
                <a:gd name="T37" fmla="*/ 122 h 203"/>
                <a:gd name="T38" fmla="*/ 126 w 174"/>
                <a:gd name="T39" fmla="*/ 129 h 203"/>
                <a:gd name="T40" fmla="*/ 114 w 174"/>
                <a:gd name="T41" fmla="*/ 144 h 203"/>
                <a:gd name="T42" fmla="*/ 107 w 174"/>
                <a:gd name="T43" fmla="*/ 171 h 203"/>
                <a:gd name="T44" fmla="*/ 100 w 174"/>
                <a:gd name="T45" fmla="*/ 182 h 203"/>
                <a:gd name="T46" fmla="*/ 79 w 174"/>
                <a:gd name="T47" fmla="*/ 177 h 203"/>
                <a:gd name="T48" fmla="*/ 55 w 174"/>
                <a:gd name="T49" fmla="*/ 179 h 203"/>
                <a:gd name="T50" fmla="*/ 35 w 174"/>
                <a:gd name="T51" fmla="*/ 192 h 203"/>
                <a:gd name="T52" fmla="*/ 30 w 174"/>
                <a:gd name="T53" fmla="*/ 181 h 203"/>
                <a:gd name="T54" fmla="*/ 16 w 174"/>
                <a:gd name="T55" fmla="*/ 139 h 203"/>
                <a:gd name="T56" fmla="*/ 10 w 174"/>
                <a:gd name="T57" fmla="*/ 115 h 203"/>
                <a:gd name="T58" fmla="*/ 18 w 174"/>
                <a:gd name="T59" fmla="*/ 83 h 203"/>
                <a:gd name="T60" fmla="*/ 22 w 174"/>
                <a:gd name="T61" fmla="*/ 70 h 203"/>
                <a:gd name="T62" fmla="*/ 34 w 174"/>
                <a:gd name="T63" fmla="*/ 65 h 203"/>
                <a:gd name="T64" fmla="*/ 46 w 174"/>
                <a:gd name="T65" fmla="*/ 57 h 203"/>
                <a:gd name="T66" fmla="*/ 55 w 174"/>
                <a:gd name="T67" fmla="*/ 46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74" h="203">
                  <a:moveTo>
                    <a:pt x="57" y="39"/>
                  </a:moveTo>
                  <a:lnTo>
                    <a:pt x="62" y="41"/>
                  </a:lnTo>
                  <a:lnTo>
                    <a:pt x="68" y="42"/>
                  </a:lnTo>
                  <a:lnTo>
                    <a:pt x="72" y="43"/>
                  </a:lnTo>
                  <a:lnTo>
                    <a:pt x="78" y="43"/>
                  </a:lnTo>
                  <a:lnTo>
                    <a:pt x="83" y="43"/>
                  </a:lnTo>
                  <a:lnTo>
                    <a:pt x="88" y="43"/>
                  </a:lnTo>
                  <a:lnTo>
                    <a:pt x="94" y="43"/>
                  </a:lnTo>
                  <a:lnTo>
                    <a:pt x="100" y="43"/>
                  </a:lnTo>
                  <a:lnTo>
                    <a:pt x="106" y="43"/>
                  </a:lnTo>
                  <a:lnTo>
                    <a:pt x="111" y="42"/>
                  </a:lnTo>
                  <a:lnTo>
                    <a:pt x="116" y="41"/>
                  </a:lnTo>
                  <a:lnTo>
                    <a:pt x="122" y="39"/>
                  </a:lnTo>
                  <a:lnTo>
                    <a:pt x="129" y="37"/>
                  </a:lnTo>
                  <a:lnTo>
                    <a:pt x="136" y="34"/>
                  </a:lnTo>
                  <a:lnTo>
                    <a:pt x="143" y="30"/>
                  </a:lnTo>
                  <a:lnTo>
                    <a:pt x="149" y="26"/>
                  </a:lnTo>
                  <a:lnTo>
                    <a:pt x="155" y="21"/>
                  </a:lnTo>
                  <a:lnTo>
                    <a:pt x="161" y="15"/>
                  </a:lnTo>
                  <a:lnTo>
                    <a:pt x="167" y="8"/>
                  </a:lnTo>
                  <a:lnTo>
                    <a:pt x="173" y="0"/>
                  </a:lnTo>
                  <a:lnTo>
                    <a:pt x="174" y="2"/>
                  </a:lnTo>
                  <a:lnTo>
                    <a:pt x="174" y="5"/>
                  </a:lnTo>
                  <a:lnTo>
                    <a:pt x="174" y="8"/>
                  </a:lnTo>
                  <a:lnTo>
                    <a:pt x="173" y="11"/>
                  </a:lnTo>
                  <a:lnTo>
                    <a:pt x="164" y="19"/>
                  </a:lnTo>
                  <a:lnTo>
                    <a:pt x="158" y="28"/>
                  </a:lnTo>
                  <a:lnTo>
                    <a:pt x="152" y="38"/>
                  </a:lnTo>
                  <a:lnTo>
                    <a:pt x="147" y="50"/>
                  </a:lnTo>
                  <a:lnTo>
                    <a:pt x="144" y="60"/>
                  </a:lnTo>
                  <a:lnTo>
                    <a:pt x="141" y="73"/>
                  </a:lnTo>
                  <a:lnTo>
                    <a:pt x="140" y="84"/>
                  </a:lnTo>
                  <a:lnTo>
                    <a:pt x="141" y="96"/>
                  </a:lnTo>
                  <a:lnTo>
                    <a:pt x="143" y="104"/>
                  </a:lnTo>
                  <a:lnTo>
                    <a:pt x="144" y="111"/>
                  </a:lnTo>
                  <a:lnTo>
                    <a:pt x="145" y="118"/>
                  </a:lnTo>
                  <a:lnTo>
                    <a:pt x="145" y="124"/>
                  </a:lnTo>
                  <a:lnTo>
                    <a:pt x="140" y="122"/>
                  </a:lnTo>
                  <a:lnTo>
                    <a:pt x="133" y="125"/>
                  </a:lnTo>
                  <a:lnTo>
                    <a:pt x="126" y="129"/>
                  </a:lnTo>
                  <a:lnTo>
                    <a:pt x="120" y="135"/>
                  </a:lnTo>
                  <a:lnTo>
                    <a:pt x="114" y="144"/>
                  </a:lnTo>
                  <a:lnTo>
                    <a:pt x="109" y="157"/>
                  </a:lnTo>
                  <a:lnTo>
                    <a:pt x="107" y="171"/>
                  </a:lnTo>
                  <a:lnTo>
                    <a:pt x="107" y="188"/>
                  </a:lnTo>
                  <a:lnTo>
                    <a:pt x="100" y="182"/>
                  </a:lnTo>
                  <a:lnTo>
                    <a:pt x="90" y="178"/>
                  </a:lnTo>
                  <a:lnTo>
                    <a:pt x="79" y="177"/>
                  </a:lnTo>
                  <a:lnTo>
                    <a:pt x="67" y="177"/>
                  </a:lnTo>
                  <a:lnTo>
                    <a:pt x="55" y="179"/>
                  </a:lnTo>
                  <a:lnTo>
                    <a:pt x="45" y="183"/>
                  </a:lnTo>
                  <a:lnTo>
                    <a:pt x="35" y="192"/>
                  </a:lnTo>
                  <a:lnTo>
                    <a:pt x="30" y="203"/>
                  </a:lnTo>
                  <a:lnTo>
                    <a:pt x="30" y="181"/>
                  </a:lnTo>
                  <a:lnTo>
                    <a:pt x="25" y="157"/>
                  </a:lnTo>
                  <a:lnTo>
                    <a:pt x="16" y="139"/>
                  </a:lnTo>
                  <a:lnTo>
                    <a:pt x="0" y="129"/>
                  </a:lnTo>
                  <a:lnTo>
                    <a:pt x="10" y="115"/>
                  </a:lnTo>
                  <a:lnTo>
                    <a:pt x="16" y="99"/>
                  </a:lnTo>
                  <a:lnTo>
                    <a:pt x="18" y="83"/>
                  </a:lnTo>
                  <a:lnTo>
                    <a:pt x="15" y="73"/>
                  </a:lnTo>
                  <a:lnTo>
                    <a:pt x="22" y="70"/>
                  </a:lnTo>
                  <a:lnTo>
                    <a:pt x="29" y="68"/>
                  </a:lnTo>
                  <a:lnTo>
                    <a:pt x="34" y="65"/>
                  </a:lnTo>
                  <a:lnTo>
                    <a:pt x="41" y="61"/>
                  </a:lnTo>
                  <a:lnTo>
                    <a:pt x="46" y="57"/>
                  </a:lnTo>
                  <a:lnTo>
                    <a:pt x="52" y="52"/>
                  </a:lnTo>
                  <a:lnTo>
                    <a:pt x="55" y="46"/>
                  </a:lnTo>
                  <a:lnTo>
                    <a:pt x="57" y="39"/>
                  </a:lnTo>
                  <a:close/>
                </a:path>
              </a:pathLst>
            </a:custGeom>
            <a:solidFill>
              <a:srgbClr val="49A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8153" name="Freeform 265"/>
            <p:cNvSpPr>
              <a:spLocks/>
            </p:cNvSpPr>
            <p:nvPr/>
          </p:nvSpPr>
          <p:spPr bwMode="auto">
            <a:xfrm>
              <a:off x="77" y="12"/>
              <a:ext cx="53" cy="76"/>
            </a:xfrm>
            <a:custGeom>
              <a:avLst/>
              <a:gdLst>
                <a:gd name="T0" fmla="*/ 85 w 107"/>
                <a:gd name="T1" fmla="*/ 140 h 152"/>
                <a:gd name="T2" fmla="*/ 84 w 107"/>
                <a:gd name="T3" fmla="*/ 148 h 152"/>
                <a:gd name="T4" fmla="*/ 80 w 107"/>
                <a:gd name="T5" fmla="*/ 144 h 152"/>
                <a:gd name="T6" fmla="*/ 70 w 107"/>
                <a:gd name="T7" fmla="*/ 124 h 152"/>
                <a:gd name="T8" fmla="*/ 66 w 107"/>
                <a:gd name="T9" fmla="*/ 116 h 152"/>
                <a:gd name="T10" fmla="*/ 57 w 107"/>
                <a:gd name="T11" fmla="*/ 111 h 152"/>
                <a:gd name="T12" fmla="*/ 45 w 107"/>
                <a:gd name="T13" fmla="*/ 107 h 152"/>
                <a:gd name="T14" fmla="*/ 35 w 107"/>
                <a:gd name="T15" fmla="*/ 104 h 152"/>
                <a:gd name="T16" fmla="*/ 30 w 107"/>
                <a:gd name="T17" fmla="*/ 103 h 152"/>
                <a:gd name="T18" fmla="*/ 28 w 107"/>
                <a:gd name="T19" fmla="*/ 101 h 152"/>
                <a:gd name="T20" fmla="*/ 30 w 107"/>
                <a:gd name="T21" fmla="*/ 99 h 152"/>
                <a:gd name="T22" fmla="*/ 42 w 107"/>
                <a:gd name="T23" fmla="*/ 101 h 152"/>
                <a:gd name="T24" fmla="*/ 54 w 107"/>
                <a:gd name="T25" fmla="*/ 103 h 152"/>
                <a:gd name="T26" fmla="*/ 65 w 107"/>
                <a:gd name="T27" fmla="*/ 104 h 152"/>
                <a:gd name="T28" fmla="*/ 65 w 107"/>
                <a:gd name="T29" fmla="*/ 96 h 152"/>
                <a:gd name="T30" fmla="*/ 59 w 107"/>
                <a:gd name="T31" fmla="*/ 84 h 152"/>
                <a:gd name="T32" fmla="*/ 49 w 107"/>
                <a:gd name="T33" fmla="*/ 76 h 152"/>
                <a:gd name="T34" fmla="*/ 32 w 107"/>
                <a:gd name="T35" fmla="*/ 68 h 152"/>
                <a:gd name="T36" fmla="*/ 19 w 107"/>
                <a:gd name="T37" fmla="*/ 60 h 152"/>
                <a:gd name="T38" fmla="*/ 7 w 107"/>
                <a:gd name="T39" fmla="*/ 54 h 152"/>
                <a:gd name="T40" fmla="*/ 1 w 107"/>
                <a:gd name="T41" fmla="*/ 52 h 152"/>
                <a:gd name="T42" fmla="*/ 1 w 107"/>
                <a:gd name="T43" fmla="*/ 49 h 152"/>
                <a:gd name="T44" fmla="*/ 9 w 107"/>
                <a:gd name="T45" fmla="*/ 52 h 152"/>
                <a:gd name="T46" fmla="*/ 21 w 107"/>
                <a:gd name="T47" fmla="*/ 57 h 152"/>
                <a:gd name="T48" fmla="*/ 35 w 107"/>
                <a:gd name="T49" fmla="*/ 64 h 152"/>
                <a:gd name="T50" fmla="*/ 49 w 107"/>
                <a:gd name="T51" fmla="*/ 69 h 152"/>
                <a:gd name="T52" fmla="*/ 51 w 107"/>
                <a:gd name="T53" fmla="*/ 54 h 152"/>
                <a:gd name="T54" fmla="*/ 32 w 107"/>
                <a:gd name="T55" fmla="*/ 16 h 152"/>
                <a:gd name="T56" fmla="*/ 22 w 107"/>
                <a:gd name="T57" fmla="*/ 1 h 152"/>
                <a:gd name="T58" fmla="*/ 27 w 107"/>
                <a:gd name="T59" fmla="*/ 1 h 152"/>
                <a:gd name="T60" fmla="*/ 40 w 107"/>
                <a:gd name="T61" fmla="*/ 19 h 152"/>
                <a:gd name="T62" fmla="*/ 58 w 107"/>
                <a:gd name="T63" fmla="*/ 51 h 152"/>
                <a:gd name="T64" fmla="*/ 69 w 107"/>
                <a:gd name="T65" fmla="*/ 56 h 152"/>
                <a:gd name="T66" fmla="*/ 80 w 107"/>
                <a:gd name="T67" fmla="*/ 30 h 152"/>
                <a:gd name="T68" fmla="*/ 81 w 107"/>
                <a:gd name="T69" fmla="*/ 16 h 152"/>
                <a:gd name="T70" fmla="*/ 83 w 107"/>
                <a:gd name="T71" fmla="*/ 19 h 152"/>
                <a:gd name="T72" fmla="*/ 83 w 107"/>
                <a:gd name="T73" fmla="*/ 34 h 152"/>
                <a:gd name="T74" fmla="*/ 77 w 107"/>
                <a:gd name="T75" fmla="*/ 64 h 152"/>
                <a:gd name="T76" fmla="*/ 70 w 107"/>
                <a:gd name="T77" fmla="*/ 84 h 152"/>
                <a:gd name="T78" fmla="*/ 75 w 107"/>
                <a:gd name="T79" fmla="*/ 101 h 152"/>
                <a:gd name="T80" fmla="*/ 84 w 107"/>
                <a:gd name="T81" fmla="*/ 101 h 152"/>
                <a:gd name="T82" fmla="*/ 97 w 107"/>
                <a:gd name="T83" fmla="*/ 90 h 152"/>
                <a:gd name="T84" fmla="*/ 104 w 107"/>
                <a:gd name="T85" fmla="*/ 77 h 152"/>
                <a:gd name="T86" fmla="*/ 107 w 107"/>
                <a:gd name="T87" fmla="*/ 79 h 152"/>
                <a:gd name="T88" fmla="*/ 104 w 107"/>
                <a:gd name="T89" fmla="*/ 91 h 152"/>
                <a:gd name="T90" fmla="*/ 88 w 107"/>
                <a:gd name="T91" fmla="*/ 111 h 152"/>
                <a:gd name="T92" fmla="*/ 82 w 107"/>
                <a:gd name="T93" fmla="*/ 121 h 152"/>
                <a:gd name="T94" fmla="*/ 85 w 107"/>
                <a:gd name="T95" fmla="*/ 132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7" h="152">
                  <a:moveTo>
                    <a:pt x="87" y="135"/>
                  </a:moveTo>
                  <a:lnTo>
                    <a:pt x="85" y="140"/>
                  </a:lnTo>
                  <a:lnTo>
                    <a:pt x="85" y="143"/>
                  </a:lnTo>
                  <a:lnTo>
                    <a:pt x="84" y="148"/>
                  </a:lnTo>
                  <a:lnTo>
                    <a:pt x="84" y="152"/>
                  </a:lnTo>
                  <a:lnTo>
                    <a:pt x="80" y="144"/>
                  </a:lnTo>
                  <a:lnTo>
                    <a:pt x="75" y="134"/>
                  </a:lnTo>
                  <a:lnTo>
                    <a:pt x="70" y="124"/>
                  </a:lnTo>
                  <a:lnTo>
                    <a:pt x="69" y="117"/>
                  </a:lnTo>
                  <a:lnTo>
                    <a:pt x="66" y="116"/>
                  </a:lnTo>
                  <a:lnTo>
                    <a:pt x="61" y="113"/>
                  </a:lnTo>
                  <a:lnTo>
                    <a:pt x="57" y="111"/>
                  </a:lnTo>
                  <a:lnTo>
                    <a:pt x="51" y="109"/>
                  </a:lnTo>
                  <a:lnTo>
                    <a:pt x="45" y="107"/>
                  </a:lnTo>
                  <a:lnTo>
                    <a:pt x="40" y="105"/>
                  </a:lnTo>
                  <a:lnTo>
                    <a:pt x="35" y="104"/>
                  </a:lnTo>
                  <a:lnTo>
                    <a:pt x="31" y="104"/>
                  </a:lnTo>
                  <a:lnTo>
                    <a:pt x="30" y="103"/>
                  </a:lnTo>
                  <a:lnTo>
                    <a:pt x="29" y="102"/>
                  </a:lnTo>
                  <a:lnTo>
                    <a:pt x="28" y="101"/>
                  </a:lnTo>
                  <a:lnTo>
                    <a:pt x="27" y="99"/>
                  </a:lnTo>
                  <a:lnTo>
                    <a:pt x="30" y="99"/>
                  </a:lnTo>
                  <a:lnTo>
                    <a:pt x="36" y="101"/>
                  </a:lnTo>
                  <a:lnTo>
                    <a:pt x="42" y="101"/>
                  </a:lnTo>
                  <a:lnTo>
                    <a:pt x="49" y="102"/>
                  </a:lnTo>
                  <a:lnTo>
                    <a:pt x="54" y="103"/>
                  </a:lnTo>
                  <a:lnTo>
                    <a:pt x="60" y="104"/>
                  </a:lnTo>
                  <a:lnTo>
                    <a:pt x="65" y="104"/>
                  </a:lnTo>
                  <a:lnTo>
                    <a:pt x="67" y="105"/>
                  </a:lnTo>
                  <a:lnTo>
                    <a:pt x="65" y="96"/>
                  </a:lnTo>
                  <a:lnTo>
                    <a:pt x="62" y="89"/>
                  </a:lnTo>
                  <a:lnTo>
                    <a:pt x="59" y="84"/>
                  </a:lnTo>
                  <a:lnTo>
                    <a:pt x="57" y="80"/>
                  </a:lnTo>
                  <a:lnTo>
                    <a:pt x="49" y="76"/>
                  </a:lnTo>
                  <a:lnTo>
                    <a:pt x="40" y="73"/>
                  </a:lnTo>
                  <a:lnTo>
                    <a:pt x="32" y="68"/>
                  </a:lnTo>
                  <a:lnTo>
                    <a:pt x="26" y="65"/>
                  </a:lnTo>
                  <a:lnTo>
                    <a:pt x="19" y="60"/>
                  </a:lnTo>
                  <a:lnTo>
                    <a:pt x="13" y="57"/>
                  </a:lnTo>
                  <a:lnTo>
                    <a:pt x="7" y="54"/>
                  </a:lnTo>
                  <a:lnTo>
                    <a:pt x="4" y="53"/>
                  </a:lnTo>
                  <a:lnTo>
                    <a:pt x="1" y="52"/>
                  </a:lnTo>
                  <a:lnTo>
                    <a:pt x="0" y="50"/>
                  </a:lnTo>
                  <a:lnTo>
                    <a:pt x="1" y="49"/>
                  </a:lnTo>
                  <a:lnTo>
                    <a:pt x="6" y="50"/>
                  </a:lnTo>
                  <a:lnTo>
                    <a:pt x="9" y="52"/>
                  </a:lnTo>
                  <a:lnTo>
                    <a:pt x="15" y="54"/>
                  </a:lnTo>
                  <a:lnTo>
                    <a:pt x="21" y="57"/>
                  </a:lnTo>
                  <a:lnTo>
                    <a:pt x="28" y="60"/>
                  </a:lnTo>
                  <a:lnTo>
                    <a:pt x="35" y="64"/>
                  </a:lnTo>
                  <a:lnTo>
                    <a:pt x="42" y="67"/>
                  </a:lnTo>
                  <a:lnTo>
                    <a:pt x="49" y="69"/>
                  </a:lnTo>
                  <a:lnTo>
                    <a:pt x="54" y="71"/>
                  </a:lnTo>
                  <a:lnTo>
                    <a:pt x="51" y="54"/>
                  </a:lnTo>
                  <a:lnTo>
                    <a:pt x="42" y="35"/>
                  </a:lnTo>
                  <a:lnTo>
                    <a:pt x="32" y="16"/>
                  </a:lnTo>
                  <a:lnTo>
                    <a:pt x="24" y="6"/>
                  </a:lnTo>
                  <a:lnTo>
                    <a:pt x="22" y="1"/>
                  </a:lnTo>
                  <a:lnTo>
                    <a:pt x="23" y="0"/>
                  </a:lnTo>
                  <a:lnTo>
                    <a:pt x="27" y="1"/>
                  </a:lnTo>
                  <a:lnTo>
                    <a:pt x="32" y="7"/>
                  </a:lnTo>
                  <a:lnTo>
                    <a:pt x="40" y="19"/>
                  </a:lnTo>
                  <a:lnTo>
                    <a:pt x="50" y="35"/>
                  </a:lnTo>
                  <a:lnTo>
                    <a:pt x="58" y="51"/>
                  </a:lnTo>
                  <a:lnTo>
                    <a:pt x="62" y="64"/>
                  </a:lnTo>
                  <a:lnTo>
                    <a:pt x="69" y="56"/>
                  </a:lnTo>
                  <a:lnTo>
                    <a:pt x="75" y="43"/>
                  </a:lnTo>
                  <a:lnTo>
                    <a:pt x="80" y="30"/>
                  </a:lnTo>
                  <a:lnTo>
                    <a:pt x="81" y="20"/>
                  </a:lnTo>
                  <a:lnTo>
                    <a:pt x="81" y="16"/>
                  </a:lnTo>
                  <a:lnTo>
                    <a:pt x="82" y="15"/>
                  </a:lnTo>
                  <a:lnTo>
                    <a:pt x="83" y="19"/>
                  </a:lnTo>
                  <a:lnTo>
                    <a:pt x="83" y="23"/>
                  </a:lnTo>
                  <a:lnTo>
                    <a:pt x="83" y="34"/>
                  </a:lnTo>
                  <a:lnTo>
                    <a:pt x="82" y="47"/>
                  </a:lnTo>
                  <a:lnTo>
                    <a:pt x="77" y="64"/>
                  </a:lnTo>
                  <a:lnTo>
                    <a:pt x="67" y="76"/>
                  </a:lnTo>
                  <a:lnTo>
                    <a:pt x="70" y="84"/>
                  </a:lnTo>
                  <a:lnTo>
                    <a:pt x="74" y="92"/>
                  </a:lnTo>
                  <a:lnTo>
                    <a:pt x="75" y="101"/>
                  </a:lnTo>
                  <a:lnTo>
                    <a:pt x="76" y="105"/>
                  </a:lnTo>
                  <a:lnTo>
                    <a:pt x="84" y="101"/>
                  </a:lnTo>
                  <a:lnTo>
                    <a:pt x="91" y="96"/>
                  </a:lnTo>
                  <a:lnTo>
                    <a:pt x="97" y="90"/>
                  </a:lnTo>
                  <a:lnTo>
                    <a:pt x="102" y="82"/>
                  </a:lnTo>
                  <a:lnTo>
                    <a:pt x="104" y="77"/>
                  </a:lnTo>
                  <a:lnTo>
                    <a:pt x="106" y="76"/>
                  </a:lnTo>
                  <a:lnTo>
                    <a:pt x="107" y="79"/>
                  </a:lnTo>
                  <a:lnTo>
                    <a:pt x="107" y="83"/>
                  </a:lnTo>
                  <a:lnTo>
                    <a:pt x="104" y="91"/>
                  </a:lnTo>
                  <a:lnTo>
                    <a:pt x="97" y="102"/>
                  </a:lnTo>
                  <a:lnTo>
                    <a:pt x="88" y="111"/>
                  </a:lnTo>
                  <a:lnTo>
                    <a:pt x="80" y="117"/>
                  </a:lnTo>
                  <a:lnTo>
                    <a:pt x="82" y="121"/>
                  </a:lnTo>
                  <a:lnTo>
                    <a:pt x="83" y="127"/>
                  </a:lnTo>
                  <a:lnTo>
                    <a:pt x="85" y="132"/>
                  </a:lnTo>
                  <a:lnTo>
                    <a:pt x="87" y="135"/>
                  </a:lnTo>
                  <a:close/>
                </a:path>
              </a:pathLst>
            </a:custGeom>
            <a:solidFill>
              <a:srgbClr val="004C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8154" name="Freeform 266"/>
            <p:cNvSpPr>
              <a:spLocks/>
            </p:cNvSpPr>
            <p:nvPr/>
          </p:nvSpPr>
          <p:spPr bwMode="auto">
            <a:xfrm>
              <a:off x="11" y="201"/>
              <a:ext cx="53" cy="69"/>
            </a:xfrm>
            <a:custGeom>
              <a:avLst/>
              <a:gdLst>
                <a:gd name="T0" fmla="*/ 100 w 106"/>
                <a:gd name="T1" fmla="*/ 2 h 138"/>
                <a:gd name="T2" fmla="*/ 90 w 106"/>
                <a:gd name="T3" fmla="*/ 4 h 138"/>
                <a:gd name="T4" fmla="*/ 83 w 106"/>
                <a:gd name="T5" fmla="*/ 10 h 138"/>
                <a:gd name="T6" fmla="*/ 75 w 106"/>
                <a:gd name="T7" fmla="*/ 22 h 138"/>
                <a:gd name="T8" fmla="*/ 63 w 106"/>
                <a:gd name="T9" fmla="*/ 26 h 138"/>
                <a:gd name="T10" fmla="*/ 49 w 106"/>
                <a:gd name="T11" fmla="*/ 28 h 138"/>
                <a:gd name="T12" fmla="*/ 33 w 106"/>
                <a:gd name="T13" fmla="*/ 31 h 138"/>
                <a:gd name="T14" fmla="*/ 21 w 106"/>
                <a:gd name="T15" fmla="*/ 37 h 138"/>
                <a:gd name="T16" fmla="*/ 16 w 106"/>
                <a:gd name="T17" fmla="*/ 43 h 138"/>
                <a:gd name="T18" fmla="*/ 16 w 106"/>
                <a:gd name="T19" fmla="*/ 43 h 138"/>
                <a:gd name="T20" fmla="*/ 23 w 106"/>
                <a:gd name="T21" fmla="*/ 41 h 138"/>
                <a:gd name="T22" fmla="*/ 33 w 106"/>
                <a:gd name="T23" fmla="*/ 37 h 138"/>
                <a:gd name="T24" fmla="*/ 46 w 106"/>
                <a:gd name="T25" fmla="*/ 34 h 138"/>
                <a:gd name="T26" fmla="*/ 60 w 106"/>
                <a:gd name="T27" fmla="*/ 34 h 138"/>
                <a:gd name="T28" fmla="*/ 61 w 106"/>
                <a:gd name="T29" fmla="*/ 44 h 138"/>
                <a:gd name="T30" fmla="*/ 52 w 106"/>
                <a:gd name="T31" fmla="*/ 64 h 138"/>
                <a:gd name="T32" fmla="*/ 44 w 106"/>
                <a:gd name="T33" fmla="*/ 70 h 138"/>
                <a:gd name="T34" fmla="*/ 32 w 106"/>
                <a:gd name="T35" fmla="*/ 73 h 138"/>
                <a:gd name="T36" fmla="*/ 18 w 106"/>
                <a:gd name="T37" fmla="*/ 76 h 138"/>
                <a:gd name="T38" fmla="*/ 7 w 106"/>
                <a:gd name="T39" fmla="*/ 79 h 138"/>
                <a:gd name="T40" fmla="*/ 1 w 106"/>
                <a:gd name="T41" fmla="*/ 81 h 138"/>
                <a:gd name="T42" fmla="*/ 1 w 106"/>
                <a:gd name="T43" fmla="*/ 82 h 138"/>
                <a:gd name="T44" fmla="*/ 9 w 106"/>
                <a:gd name="T45" fmla="*/ 82 h 138"/>
                <a:gd name="T46" fmla="*/ 18 w 106"/>
                <a:gd name="T47" fmla="*/ 81 h 138"/>
                <a:gd name="T48" fmla="*/ 29 w 106"/>
                <a:gd name="T49" fmla="*/ 79 h 138"/>
                <a:gd name="T50" fmla="*/ 40 w 106"/>
                <a:gd name="T51" fmla="*/ 78 h 138"/>
                <a:gd name="T52" fmla="*/ 38 w 106"/>
                <a:gd name="T53" fmla="*/ 86 h 138"/>
                <a:gd name="T54" fmla="*/ 25 w 106"/>
                <a:gd name="T55" fmla="*/ 111 h 138"/>
                <a:gd name="T56" fmla="*/ 29 w 106"/>
                <a:gd name="T57" fmla="*/ 125 h 138"/>
                <a:gd name="T58" fmla="*/ 45 w 106"/>
                <a:gd name="T59" fmla="*/ 91 h 138"/>
                <a:gd name="T60" fmla="*/ 55 w 106"/>
                <a:gd name="T61" fmla="*/ 93 h 138"/>
                <a:gd name="T62" fmla="*/ 66 w 106"/>
                <a:gd name="T63" fmla="*/ 116 h 138"/>
                <a:gd name="T64" fmla="*/ 75 w 106"/>
                <a:gd name="T65" fmla="*/ 127 h 138"/>
                <a:gd name="T66" fmla="*/ 74 w 106"/>
                <a:gd name="T67" fmla="*/ 124 h 138"/>
                <a:gd name="T68" fmla="*/ 67 w 106"/>
                <a:gd name="T69" fmla="*/ 108 h 138"/>
                <a:gd name="T70" fmla="*/ 61 w 106"/>
                <a:gd name="T71" fmla="*/ 83 h 138"/>
                <a:gd name="T72" fmla="*/ 63 w 106"/>
                <a:gd name="T73" fmla="*/ 65 h 138"/>
                <a:gd name="T74" fmla="*/ 75 w 106"/>
                <a:gd name="T75" fmla="*/ 43 h 138"/>
                <a:gd name="T76" fmla="*/ 85 w 106"/>
                <a:gd name="T77" fmla="*/ 44 h 138"/>
                <a:gd name="T78" fmla="*/ 99 w 106"/>
                <a:gd name="T79" fmla="*/ 66 h 138"/>
                <a:gd name="T80" fmla="*/ 102 w 106"/>
                <a:gd name="T81" fmla="*/ 88 h 138"/>
                <a:gd name="T82" fmla="*/ 106 w 106"/>
                <a:gd name="T83" fmla="*/ 85 h 138"/>
                <a:gd name="T84" fmla="*/ 104 w 106"/>
                <a:gd name="T85" fmla="*/ 65 h 138"/>
                <a:gd name="T86" fmla="*/ 94 w 106"/>
                <a:gd name="T87" fmla="*/ 37 h 138"/>
                <a:gd name="T88" fmla="*/ 94 w 106"/>
                <a:gd name="T89" fmla="*/ 23 h 138"/>
                <a:gd name="T90" fmla="*/ 104 w 106"/>
                <a:gd name="T91" fmla="*/ 7 h 138"/>
                <a:gd name="T92" fmla="*/ 106 w 106"/>
                <a:gd name="T93" fmla="*/ 0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06" h="138">
                  <a:moveTo>
                    <a:pt x="106" y="0"/>
                  </a:moveTo>
                  <a:lnTo>
                    <a:pt x="100" y="2"/>
                  </a:lnTo>
                  <a:lnTo>
                    <a:pt x="95" y="3"/>
                  </a:lnTo>
                  <a:lnTo>
                    <a:pt x="90" y="4"/>
                  </a:lnTo>
                  <a:lnTo>
                    <a:pt x="84" y="4"/>
                  </a:lnTo>
                  <a:lnTo>
                    <a:pt x="83" y="10"/>
                  </a:lnTo>
                  <a:lnTo>
                    <a:pt x="79" y="17"/>
                  </a:lnTo>
                  <a:lnTo>
                    <a:pt x="75" y="22"/>
                  </a:lnTo>
                  <a:lnTo>
                    <a:pt x="69" y="25"/>
                  </a:lnTo>
                  <a:lnTo>
                    <a:pt x="63" y="26"/>
                  </a:lnTo>
                  <a:lnTo>
                    <a:pt x="56" y="26"/>
                  </a:lnTo>
                  <a:lnTo>
                    <a:pt x="49" y="28"/>
                  </a:lnTo>
                  <a:lnTo>
                    <a:pt x="41" y="29"/>
                  </a:lnTo>
                  <a:lnTo>
                    <a:pt x="33" y="31"/>
                  </a:lnTo>
                  <a:lnTo>
                    <a:pt x="26" y="35"/>
                  </a:lnTo>
                  <a:lnTo>
                    <a:pt x="21" y="37"/>
                  </a:lnTo>
                  <a:lnTo>
                    <a:pt x="17" y="41"/>
                  </a:lnTo>
                  <a:lnTo>
                    <a:pt x="16" y="43"/>
                  </a:lnTo>
                  <a:lnTo>
                    <a:pt x="15" y="43"/>
                  </a:lnTo>
                  <a:lnTo>
                    <a:pt x="16" y="43"/>
                  </a:lnTo>
                  <a:lnTo>
                    <a:pt x="19" y="42"/>
                  </a:lnTo>
                  <a:lnTo>
                    <a:pt x="23" y="41"/>
                  </a:lnTo>
                  <a:lnTo>
                    <a:pt x="28" y="38"/>
                  </a:lnTo>
                  <a:lnTo>
                    <a:pt x="33" y="37"/>
                  </a:lnTo>
                  <a:lnTo>
                    <a:pt x="39" y="35"/>
                  </a:lnTo>
                  <a:lnTo>
                    <a:pt x="46" y="34"/>
                  </a:lnTo>
                  <a:lnTo>
                    <a:pt x="53" y="34"/>
                  </a:lnTo>
                  <a:lnTo>
                    <a:pt x="60" y="34"/>
                  </a:lnTo>
                  <a:lnTo>
                    <a:pt x="66" y="35"/>
                  </a:lnTo>
                  <a:lnTo>
                    <a:pt x="61" y="44"/>
                  </a:lnTo>
                  <a:lnTo>
                    <a:pt x="56" y="55"/>
                  </a:lnTo>
                  <a:lnTo>
                    <a:pt x="52" y="64"/>
                  </a:lnTo>
                  <a:lnTo>
                    <a:pt x="47" y="68"/>
                  </a:lnTo>
                  <a:lnTo>
                    <a:pt x="44" y="70"/>
                  </a:lnTo>
                  <a:lnTo>
                    <a:pt x="38" y="72"/>
                  </a:lnTo>
                  <a:lnTo>
                    <a:pt x="32" y="73"/>
                  </a:lnTo>
                  <a:lnTo>
                    <a:pt x="25" y="75"/>
                  </a:lnTo>
                  <a:lnTo>
                    <a:pt x="18" y="76"/>
                  </a:lnTo>
                  <a:lnTo>
                    <a:pt x="13" y="78"/>
                  </a:lnTo>
                  <a:lnTo>
                    <a:pt x="7" y="79"/>
                  </a:lnTo>
                  <a:lnTo>
                    <a:pt x="3" y="80"/>
                  </a:lnTo>
                  <a:lnTo>
                    <a:pt x="1" y="81"/>
                  </a:lnTo>
                  <a:lnTo>
                    <a:pt x="0" y="81"/>
                  </a:lnTo>
                  <a:lnTo>
                    <a:pt x="1" y="82"/>
                  </a:lnTo>
                  <a:lnTo>
                    <a:pt x="6" y="82"/>
                  </a:lnTo>
                  <a:lnTo>
                    <a:pt x="9" y="82"/>
                  </a:lnTo>
                  <a:lnTo>
                    <a:pt x="14" y="81"/>
                  </a:lnTo>
                  <a:lnTo>
                    <a:pt x="18" y="81"/>
                  </a:lnTo>
                  <a:lnTo>
                    <a:pt x="24" y="80"/>
                  </a:lnTo>
                  <a:lnTo>
                    <a:pt x="29" y="79"/>
                  </a:lnTo>
                  <a:lnTo>
                    <a:pt x="34" y="79"/>
                  </a:lnTo>
                  <a:lnTo>
                    <a:pt x="40" y="78"/>
                  </a:lnTo>
                  <a:lnTo>
                    <a:pt x="45" y="76"/>
                  </a:lnTo>
                  <a:lnTo>
                    <a:pt x="38" y="86"/>
                  </a:lnTo>
                  <a:lnTo>
                    <a:pt x="31" y="95"/>
                  </a:lnTo>
                  <a:lnTo>
                    <a:pt x="25" y="111"/>
                  </a:lnTo>
                  <a:lnTo>
                    <a:pt x="23" y="138"/>
                  </a:lnTo>
                  <a:lnTo>
                    <a:pt x="29" y="125"/>
                  </a:lnTo>
                  <a:lnTo>
                    <a:pt x="37" y="108"/>
                  </a:lnTo>
                  <a:lnTo>
                    <a:pt x="45" y="91"/>
                  </a:lnTo>
                  <a:lnTo>
                    <a:pt x="53" y="81"/>
                  </a:lnTo>
                  <a:lnTo>
                    <a:pt x="55" y="93"/>
                  </a:lnTo>
                  <a:lnTo>
                    <a:pt x="60" y="105"/>
                  </a:lnTo>
                  <a:lnTo>
                    <a:pt x="66" y="116"/>
                  </a:lnTo>
                  <a:lnTo>
                    <a:pt x="71" y="124"/>
                  </a:lnTo>
                  <a:lnTo>
                    <a:pt x="75" y="127"/>
                  </a:lnTo>
                  <a:lnTo>
                    <a:pt x="75" y="126"/>
                  </a:lnTo>
                  <a:lnTo>
                    <a:pt x="74" y="124"/>
                  </a:lnTo>
                  <a:lnTo>
                    <a:pt x="71" y="120"/>
                  </a:lnTo>
                  <a:lnTo>
                    <a:pt x="67" y="108"/>
                  </a:lnTo>
                  <a:lnTo>
                    <a:pt x="63" y="95"/>
                  </a:lnTo>
                  <a:lnTo>
                    <a:pt x="61" y="83"/>
                  </a:lnTo>
                  <a:lnTo>
                    <a:pt x="61" y="74"/>
                  </a:lnTo>
                  <a:lnTo>
                    <a:pt x="63" y="65"/>
                  </a:lnTo>
                  <a:lnTo>
                    <a:pt x="69" y="53"/>
                  </a:lnTo>
                  <a:lnTo>
                    <a:pt x="75" y="43"/>
                  </a:lnTo>
                  <a:lnTo>
                    <a:pt x="78" y="37"/>
                  </a:lnTo>
                  <a:lnTo>
                    <a:pt x="85" y="44"/>
                  </a:lnTo>
                  <a:lnTo>
                    <a:pt x="93" y="55"/>
                  </a:lnTo>
                  <a:lnTo>
                    <a:pt x="99" y="66"/>
                  </a:lnTo>
                  <a:lnTo>
                    <a:pt x="102" y="82"/>
                  </a:lnTo>
                  <a:lnTo>
                    <a:pt x="102" y="88"/>
                  </a:lnTo>
                  <a:lnTo>
                    <a:pt x="105" y="88"/>
                  </a:lnTo>
                  <a:lnTo>
                    <a:pt x="106" y="85"/>
                  </a:lnTo>
                  <a:lnTo>
                    <a:pt x="106" y="80"/>
                  </a:lnTo>
                  <a:lnTo>
                    <a:pt x="104" y="65"/>
                  </a:lnTo>
                  <a:lnTo>
                    <a:pt x="100" y="49"/>
                  </a:lnTo>
                  <a:lnTo>
                    <a:pt x="94" y="37"/>
                  </a:lnTo>
                  <a:lnTo>
                    <a:pt x="90" y="30"/>
                  </a:lnTo>
                  <a:lnTo>
                    <a:pt x="94" y="23"/>
                  </a:lnTo>
                  <a:lnTo>
                    <a:pt x="99" y="15"/>
                  </a:lnTo>
                  <a:lnTo>
                    <a:pt x="104" y="7"/>
                  </a:lnTo>
                  <a:lnTo>
                    <a:pt x="106" y="0"/>
                  </a:lnTo>
                  <a:lnTo>
                    <a:pt x="106" y="0"/>
                  </a:lnTo>
                  <a:close/>
                </a:path>
              </a:pathLst>
            </a:custGeom>
            <a:solidFill>
              <a:srgbClr val="004C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8155" name="Freeform 267"/>
            <p:cNvSpPr>
              <a:spLocks/>
            </p:cNvSpPr>
            <p:nvPr/>
          </p:nvSpPr>
          <p:spPr bwMode="auto">
            <a:xfrm>
              <a:off x="94" y="108"/>
              <a:ext cx="75" cy="58"/>
            </a:xfrm>
            <a:custGeom>
              <a:avLst/>
              <a:gdLst>
                <a:gd name="T0" fmla="*/ 90 w 151"/>
                <a:gd name="T1" fmla="*/ 7 h 116"/>
                <a:gd name="T2" fmla="*/ 105 w 151"/>
                <a:gd name="T3" fmla="*/ 7 h 116"/>
                <a:gd name="T4" fmla="*/ 118 w 151"/>
                <a:gd name="T5" fmla="*/ 15 h 116"/>
                <a:gd name="T6" fmla="*/ 121 w 151"/>
                <a:gd name="T7" fmla="*/ 23 h 116"/>
                <a:gd name="T8" fmla="*/ 117 w 151"/>
                <a:gd name="T9" fmla="*/ 35 h 116"/>
                <a:gd name="T10" fmla="*/ 96 w 151"/>
                <a:gd name="T11" fmla="*/ 41 h 116"/>
                <a:gd name="T12" fmla="*/ 87 w 151"/>
                <a:gd name="T13" fmla="*/ 49 h 116"/>
                <a:gd name="T14" fmla="*/ 86 w 151"/>
                <a:gd name="T15" fmla="*/ 53 h 116"/>
                <a:gd name="T16" fmla="*/ 91 w 151"/>
                <a:gd name="T17" fmla="*/ 50 h 116"/>
                <a:gd name="T18" fmla="*/ 106 w 151"/>
                <a:gd name="T19" fmla="*/ 47 h 116"/>
                <a:gd name="T20" fmla="*/ 113 w 151"/>
                <a:gd name="T21" fmla="*/ 53 h 116"/>
                <a:gd name="T22" fmla="*/ 116 w 151"/>
                <a:gd name="T23" fmla="*/ 57 h 116"/>
                <a:gd name="T24" fmla="*/ 116 w 151"/>
                <a:gd name="T25" fmla="*/ 64 h 116"/>
                <a:gd name="T26" fmla="*/ 111 w 151"/>
                <a:gd name="T27" fmla="*/ 72 h 116"/>
                <a:gd name="T28" fmla="*/ 116 w 151"/>
                <a:gd name="T29" fmla="*/ 76 h 116"/>
                <a:gd name="T30" fmla="*/ 132 w 151"/>
                <a:gd name="T31" fmla="*/ 73 h 116"/>
                <a:gd name="T32" fmla="*/ 148 w 151"/>
                <a:gd name="T33" fmla="*/ 87 h 116"/>
                <a:gd name="T34" fmla="*/ 145 w 151"/>
                <a:gd name="T35" fmla="*/ 109 h 116"/>
                <a:gd name="T36" fmla="*/ 123 w 151"/>
                <a:gd name="T37" fmla="*/ 116 h 116"/>
                <a:gd name="T38" fmla="*/ 109 w 151"/>
                <a:gd name="T39" fmla="*/ 101 h 116"/>
                <a:gd name="T40" fmla="*/ 106 w 151"/>
                <a:gd name="T41" fmla="*/ 86 h 116"/>
                <a:gd name="T42" fmla="*/ 86 w 151"/>
                <a:gd name="T43" fmla="*/ 72 h 116"/>
                <a:gd name="T44" fmla="*/ 84 w 151"/>
                <a:gd name="T45" fmla="*/ 72 h 116"/>
                <a:gd name="T46" fmla="*/ 87 w 151"/>
                <a:gd name="T47" fmla="*/ 90 h 116"/>
                <a:gd name="T48" fmla="*/ 78 w 151"/>
                <a:gd name="T49" fmla="*/ 106 h 116"/>
                <a:gd name="T50" fmla="*/ 63 w 151"/>
                <a:gd name="T51" fmla="*/ 111 h 116"/>
                <a:gd name="T52" fmla="*/ 47 w 151"/>
                <a:gd name="T53" fmla="*/ 105 h 116"/>
                <a:gd name="T54" fmla="*/ 39 w 151"/>
                <a:gd name="T55" fmla="*/ 91 h 116"/>
                <a:gd name="T56" fmla="*/ 41 w 151"/>
                <a:gd name="T57" fmla="*/ 76 h 116"/>
                <a:gd name="T58" fmla="*/ 49 w 151"/>
                <a:gd name="T59" fmla="*/ 68 h 116"/>
                <a:gd name="T60" fmla="*/ 34 w 151"/>
                <a:gd name="T61" fmla="*/ 60 h 116"/>
                <a:gd name="T62" fmla="*/ 29 w 151"/>
                <a:gd name="T63" fmla="*/ 65 h 116"/>
                <a:gd name="T64" fmla="*/ 8 w 151"/>
                <a:gd name="T65" fmla="*/ 64 h 116"/>
                <a:gd name="T66" fmla="*/ 0 w 151"/>
                <a:gd name="T67" fmla="*/ 51 h 116"/>
                <a:gd name="T68" fmla="*/ 7 w 151"/>
                <a:gd name="T69" fmla="*/ 34 h 116"/>
                <a:gd name="T70" fmla="*/ 12 w 151"/>
                <a:gd name="T71" fmla="*/ 28 h 116"/>
                <a:gd name="T72" fmla="*/ 20 w 151"/>
                <a:gd name="T73" fmla="*/ 26 h 116"/>
                <a:gd name="T74" fmla="*/ 26 w 151"/>
                <a:gd name="T75" fmla="*/ 25 h 116"/>
                <a:gd name="T76" fmla="*/ 30 w 151"/>
                <a:gd name="T77" fmla="*/ 7 h 116"/>
                <a:gd name="T78" fmla="*/ 46 w 151"/>
                <a:gd name="T79" fmla="*/ 0 h 116"/>
                <a:gd name="T80" fmla="*/ 62 w 151"/>
                <a:gd name="T81" fmla="*/ 4 h 116"/>
                <a:gd name="T82" fmla="*/ 60 w 151"/>
                <a:gd name="T83" fmla="*/ 27 h 116"/>
                <a:gd name="T84" fmla="*/ 73 w 151"/>
                <a:gd name="T85" fmla="*/ 36 h 116"/>
                <a:gd name="T86" fmla="*/ 73 w 151"/>
                <a:gd name="T87" fmla="*/ 46 h 116"/>
                <a:gd name="T88" fmla="*/ 78 w 151"/>
                <a:gd name="T89" fmla="*/ 43 h 116"/>
                <a:gd name="T90" fmla="*/ 84 w 151"/>
                <a:gd name="T91" fmla="*/ 34 h 116"/>
                <a:gd name="T92" fmla="*/ 80 w 151"/>
                <a:gd name="T93" fmla="*/ 18 h 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51" h="116">
                  <a:moveTo>
                    <a:pt x="83" y="11"/>
                  </a:moveTo>
                  <a:lnTo>
                    <a:pt x="85" y="9"/>
                  </a:lnTo>
                  <a:lnTo>
                    <a:pt x="90" y="7"/>
                  </a:lnTo>
                  <a:lnTo>
                    <a:pt x="94" y="5"/>
                  </a:lnTo>
                  <a:lnTo>
                    <a:pt x="100" y="7"/>
                  </a:lnTo>
                  <a:lnTo>
                    <a:pt x="105" y="7"/>
                  </a:lnTo>
                  <a:lnTo>
                    <a:pt x="109" y="8"/>
                  </a:lnTo>
                  <a:lnTo>
                    <a:pt x="114" y="10"/>
                  </a:lnTo>
                  <a:lnTo>
                    <a:pt x="118" y="15"/>
                  </a:lnTo>
                  <a:lnTo>
                    <a:pt x="117" y="13"/>
                  </a:lnTo>
                  <a:lnTo>
                    <a:pt x="119" y="17"/>
                  </a:lnTo>
                  <a:lnTo>
                    <a:pt x="121" y="23"/>
                  </a:lnTo>
                  <a:lnTo>
                    <a:pt x="121" y="28"/>
                  </a:lnTo>
                  <a:lnTo>
                    <a:pt x="119" y="32"/>
                  </a:lnTo>
                  <a:lnTo>
                    <a:pt x="117" y="35"/>
                  </a:lnTo>
                  <a:lnTo>
                    <a:pt x="115" y="40"/>
                  </a:lnTo>
                  <a:lnTo>
                    <a:pt x="108" y="42"/>
                  </a:lnTo>
                  <a:lnTo>
                    <a:pt x="96" y="41"/>
                  </a:lnTo>
                  <a:lnTo>
                    <a:pt x="93" y="43"/>
                  </a:lnTo>
                  <a:lnTo>
                    <a:pt x="91" y="47"/>
                  </a:lnTo>
                  <a:lnTo>
                    <a:pt x="87" y="49"/>
                  </a:lnTo>
                  <a:lnTo>
                    <a:pt x="85" y="50"/>
                  </a:lnTo>
                  <a:lnTo>
                    <a:pt x="86" y="51"/>
                  </a:lnTo>
                  <a:lnTo>
                    <a:pt x="86" y="53"/>
                  </a:lnTo>
                  <a:lnTo>
                    <a:pt x="87" y="54"/>
                  </a:lnTo>
                  <a:lnTo>
                    <a:pt x="87" y="55"/>
                  </a:lnTo>
                  <a:lnTo>
                    <a:pt x="91" y="50"/>
                  </a:lnTo>
                  <a:lnTo>
                    <a:pt x="95" y="47"/>
                  </a:lnTo>
                  <a:lnTo>
                    <a:pt x="100" y="46"/>
                  </a:lnTo>
                  <a:lnTo>
                    <a:pt x="106" y="47"/>
                  </a:lnTo>
                  <a:lnTo>
                    <a:pt x="109" y="49"/>
                  </a:lnTo>
                  <a:lnTo>
                    <a:pt x="111" y="50"/>
                  </a:lnTo>
                  <a:lnTo>
                    <a:pt x="113" y="53"/>
                  </a:lnTo>
                  <a:lnTo>
                    <a:pt x="115" y="55"/>
                  </a:lnTo>
                  <a:lnTo>
                    <a:pt x="116" y="56"/>
                  </a:lnTo>
                  <a:lnTo>
                    <a:pt x="116" y="57"/>
                  </a:lnTo>
                  <a:lnTo>
                    <a:pt x="116" y="60"/>
                  </a:lnTo>
                  <a:lnTo>
                    <a:pt x="116" y="61"/>
                  </a:lnTo>
                  <a:lnTo>
                    <a:pt x="116" y="64"/>
                  </a:lnTo>
                  <a:lnTo>
                    <a:pt x="115" y="66"/>
                  </a:lnTo>
                  <a:lnTo>
                    <a:pt x="114" y="70"/>
                  </a:lnTo>
                  <a:lnTo>
                    <a:pt x="111" y="72"/>
                  </a:lnTo>
                  <a:lnTo>
                    <a:pt x="113" y="73"/>
                  </a:lnTo>
                  <a:lnTo>
                    <a:pt x="114" y="75"/>
                  </a:lnTo>
                  <a:lnTo>
                    <a:pt x="116" y="76"/>
                  </a:lnTo>
                  <a:lnTo>
                    <a:pt x="117" y="77"/>
                  </a:lnTo>
                  <a:lnTo>
                    <a:pt x="124" y="73"/>
                  </a:lnTo>
                  <a:lnTo>
                    <a:pt x="132" y="73"/>
                  </a:lnTo>
                  <a:lnTo>
                    <a:pt x="139" y="76"/>
                  </a:lnTo>
                  <a:lnTo>
                    <a:pt x="145" y="80"/>
                  </a:lnTo>
                  <a:lnTo>
                    <a:pt x="148" y="87"/>
                  </a:lnTo>
                  <a:lnTo>
                    <a:pt x="151" y="95"/>
                  </a:lnTo>
                  <a:lnTo>
                    <a:pt x="148" y="103"/>
                  </a:lnTo>
                  <a:lnTo>
                    <a:pt x="145" y="109"/>
                  </a:lnTo>
                  <a:lnTo>
                    <a:pt x="138" y="114"/>
                  </a:lnTo>
                  <a:lnTo>
                    <a:pt x="131" y="116"/>
                  </a:lnTo>
                  <a:lnTo>
                    <a:pt x="123" y="116"/>
                  </a:lnTo>
                  <a:lnTo>
                    <a:pt x="116" y="113"/>
                  </a:lnTo>
                  <a:lnTo>
                    <a:pt x="111" y="107"/>
                  </a:lnTo>
                  <a:lnTo>
                    <a:pt x="109" y="101"/>
                  </a:lnTo>
                  <a:lnTo>
                    <a:pt x="109" y="95"/>
                  </a:lnTo>
                  <a:lnTo>
                    <a:pt x="110" y="90"/>
                  </a:lnTo>
                  <a:lnTo>
                    <a:pt x="106" y="86"/>
                  </a:lnTo>
                  <a:lnTo>
                    <a:pt x="99" y="81"/>
                  </a:lnTo>
                  <a:lnTo>
                    <a:pt x="91" y="76"/>
                  </a:lnTo>
                  <a:lnTo>
                    <a:pt x="86" y="72"/>
                  </a:lnTo>
                  <a:lnTo>
                    <a:pt x="85" y="71"/>
                  </a:lnTo>
                  <a:lnTo>
                    <a:pt x="84" y="71"/>
                  </a:lnTo>
                  <a:lnTo>
                    <a:pt x="84" y="72"/>
                  </a:lnTo>
                  <a:lnTo>
                    <a:pt x="84" y="73"/>
                  </a:lnTo>
                  <a:lnTo>
                    <a:pt x="87" y="81"/>
                  </a:lnTo>
                  <a:lnTo>
                    <a:pt x="87" y="90"/>
                  </a:lnTo>
                  <a:lnTo>
                    <a:pt x="84" y="98"/>
                  </a:lnTo>
                  <a:lnTo>
                    <a:pt x="80" y="103"/>
                  </a:lnTo>
                  <a:lnTo>
                    <a:pt x="78" y="106"/>
                  </a:lnTo>
                  <a:lnTo>
                    <a:pt x="73" y="108"/>
                  </a:lnTo>
                  <a:lnTo>
                    <a:pt x="68" y="110"/>
                  </a:lnTo>
                  <a:lnTo>
                    <a:pt x="63" y="111"/>
                  </a:lnTo>
                  <a:lnTo>
                    <a:pt x="57" y="110"/>
                  </a:lnTo>
                  <a:lnTo>
                    <a:pt x="52" y="108"/>
                  </a:lnTo>
                  <a:lnTo>
                    <a:pt x="47" y="105"/>
                  </a:lnTo>
                  <a:lnTo>
                    <a:pt x="43" y="100"/>
                  </a:lnTo>
                  <a:lnTo>
                    <a:pt x="41" y="95"/>
                  </a:lnTo>
                  <a:lnTo>
                    <a:pt x="39" y="91"/>
                  </a:lnTo>
                  <a:lnTo>
                    <a:pt x="39" y="85"/>
                  </a:lnTo>
                  <a:lnTo>
                    <a:pt x="39" y="78"/>
                  </a:lnTo>
                  <a:lnTo>
                    <a:pt x="41" y="76"/>
                  </a:lnTo>
                  <a:lnTo>
                    <a:pt x="43" y="72"/>
                  </a:lnTo>
                  <a:lnTo>
                    <a:pt x="46" y="70"/>
                  </a:lnTo>
                  <a:lnTo>
                    <a:pt x="49" y="68"/>
                  </a:lnTo>
                  <a:lnTo>
                    <a:pt x="43" y="66"/>
                  </a:lnTo>
                  <a:lnTo>
                    <a:pt x="39" y="63"/>
                  </a:lnTo>
                  <a:lnTo>
                    <a:pt x="34" y="60"/>
                  </a:lnTo>
                  <a:lnTo>
                    <a:pt x="32" y="55"/>
                  </a:lnTo>
                  <a:lnTo>
                    <a:pt x="31" y="61"/>
                  </a:lnTo>
                  <a:lnTo>
                    <a:pt x="29" y="65"/>
                  </a:lnTo>
                  <a:lnTo>
                    <a:pt x="23" y="68"/>
                  </a:lnTo>
                  <a:lnTo>
                    <a:pt x="14" y="66"/>
                  </a:lnTo>
                  <a:lnTo>
                    <a:pt x="8" y="64"/>
                  </a:lnTo>
                  <a:lnTo>
                    <a:pt x="3" y="60"/>
                  </a:lnTo>
                  <a:lnTo>
                    <a:pt x="1" y="55"/>
                  </a:lnTo>
                  <a:lnTo>
                    <a:pt x="0" y="51"/>
                  </a:lnTo>
                  <a:lnTo>
                    <a:pt x="1" y="46"/>
                  </a:lnTo>
                  <a:lnTo>
                    <a:pt x="3" y="40"/>
                  </a:lnTo>
                  <a:lnTo>
                    <a:pt x="7" y="34"/>
                  </a:lnTo>
                  <a:lnTo>
                    <a:pt x="9" y="31"/>
                  </a:lnTo>
                  <a:lnTo>
                    <a:pt x="10" y="30"/>
                  </a:lnTo>
                  <a:lnTo>
                    <a:pt x="12" y="28"/>
                  </a:lnTo>
                  <a:lnTo>
                    <a:pt x="15" y="27"/>
                  </a:lnTo>
                  <a:lnTo>
                    <a:pt x="17" y="26"/>
                  </a:lnTo>
                  <a:lnTo>
                    <a:pt x="20" y="26"/>
                  </a:lnTo>
                  <a:lnTo>
                    <a:pt x="23" y="25"/>
                  </a:lnTo>
                  <a:lnTo>
                    <a:pt x="24" y="25"/>
                  </a:lnTo>
                  <a:lnTo>
                    <a:pt x="26" y="25"/>
                  </a:lnTo>
                  <a:lnTo>
                    <a:pt x="26" y="19"/>
                  </a:lnTo>
                  <a:lnTo>
                    <a:pt x="26" y="12"/>
                  </a:lnTo>
                  <a:lnTo>
                    <a:pt x="30" y="7"/>
                  </a:lnTo>
                  <a:lnTo>
                    <a:pt x="37" y="2"/>
                  </a:lnTo>
                  <a:lnTo>
                    <a:pt x="40" y="0"/>
                  </a:lnTo>
                  <a:lnTo>
                    <a:pt x="46" y="0"/>
                  </a:lnTo>
                  <a:lnTo>
                    <a:pt x="52" y="0"/>
                  </a:lnTo>
                  <a:lnTo>
                    <a:pt x="55" y="1"/>
                  </a:lnTo>
                  <a:lnTo>
                    <a:pt x="62" y="4"/>
                  </a:lnTo>
                  <a:lnTo>
                    <a:pt x="65" y="12"/>
                  </a:lnTo>
                  <a:lnTo>
                    <a:pt x="65" y="20"/>
                  </a:lnTo>
                  <a:lnTo>
                    <a:pt x="60" y="27"/>
                  </a:lnTo>
                  <a:lnTo>
                    <a:pt x="64" y="28"/>
                  </a:lnTo>
                  <a:lnTo>
                    <a:pt x="70" y="31"/>
                  </a:lnTo>
                  <a:lnTo>
                    <a:pt x="73" y="36"/>
                  </a:lnTo>
                  <a:lnTo>
                    <a:pt x="75" y="42"/>
                  </a:lnTo>
                  <a:lnTo>
                    <a:pt x="73" y="45"/>
                  </a:lnTo>
                  <a:lnTo>
                    <a:pt x="73" y="46"/>
                  </a:lnTo>
                  <a:lnTo>
                    <a:pt x="73" y="47"/>
                  </a:lnTo>
                  <a:lnTo>
                    <a:pt x="76" y="46"/>
                  </a:lnTo>
                  <a:lnTo>
                    <a:pt x="78" y="43"/>
                  </a:lnTo>
                  <a:lnTo>
                    <a:pt x="80" y="40"/>
                  </a:lnTo>
                  <a:lnTo>
                    <a:pt x="83" y="38"/>
                  </a:lnTo>
                  <a:lnTo>
                    <a:pt x="84" y="34"/>
                  </a:lnTo>
                  <a:lnTo>
                    <a:pt x="81" y="28"/>
                  </a:lnTo>
                  <a:lnTo>
                    <a:pt x="80" y="24"/>
                  </a:lnTo>
                  <a:lnTo>
                    <a:pt x="80" y="18"/>
                  </a:lnTo>
                  <a:lnTo>
                    <a:pt x="83" y="11"/>
                  </a:lnTo>
                  <a:close/>
                </a:path>
              </a:pathLst>
            </a:custGeom>
            <a:solidFill>
              <a:srgbClr val="FFFF7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8156" name="Freeform 268"/>
            <p:cNvSpPr>
              <a:spLocks/>
            </p:cNvSpPr>
            <p:nvPr/>
          </p:nvSpPr>
          <p:spPr bwMode="auto">
            <a:xfrm>
              <a:off x="32" y="55"/>
              <a:ext cx="70" cy="68"/>
            </a:xfrm>
            <a:custGeom>
              <a:avLst/>
              <a:gdLst>
                <a:gd name="T0" fmla="*/ 136 w 141"/>
                <a:gd name="T1" fmla="*/ 134 h 137"/>
                <a:gd name="T2" fmla="*/ 129 w 141"/>
                <a:gd name="T3" fmla="*/ 131 h 137"/>
                <a:gd name="T4" fmla="*/ 115 w 141"/>
                <a:gd name="T5" fmla="*/ 127 h 137"/>
                <a:gd name="T6" fmla="*/ 101 w 141"/>
                <a:gd name="T7" fmla="*/ 129 h 137"/>
                <a:gd name="T8" fmla="*/ 85 w 141"/>
                <a:gd name="T9" fmla="*/ 129 h 137"/>
                <a:gd name="T10" fmla="*/ 74 w 141"/>
                <a:gd name="T11" fmla="*/ 124 h 137"/>
                <a:gd name="T12" fmla="*/ 80 w 141"/>
                <a:gd name="T13" fmla="*/ 122 h 137"/>
                <a:gd name="T14" fmla="*/ 105 w 141"/>
                <a:gd name="T15" fmla="*/ 118 h 137"/>
                <a:gd name="T16" fmla="*/ 98 w 141"/>
                <a:gd name="T17" fmla="*/ 102 h 137"/>
                <a:gd name="T18" fmla="*/ 83 w 141"/>
                <a:gd name="T19" fmla="*/ 94 h 137"/>
                <a:gd name="T20" fmla="*/ 59 w 141"/>
                <a:gd name="T21" fmla="*/ 98 h 137"/>
                <a:gd name="T22" fmla="*/ 36 w 141"/>
                <a:gd name="T23" fmla="*/ 95 h 137"/>
                <a:gd name="T24" fmla="*/ 28 w 141"/>
                <a:gd name="T25" fmla="*/ 87 h 137"/>
                <a:gd name="T26" fmla="*/ 40 w 141"/>
                <a:gd name="T27" fmla="*/ 89 h 137"/>
                <a:gd name="T28" fmla="*/ 56 w 141"/>
                <a:gd name="T29" fmla="*/ 88 h 137"/>
                <a:gd name="T30" fmla="*/ 72 w 141"/>
                <a:gd name="T31" fmla="*/ 85 h 137"/>
                <a:gd name="T32" fmla="*/ 68 w 141"/>
                <a:gd name="T33" fmla="*/ 71 h 137"/>
                <a:gd name="T34" fmla="*/ 50 w 141"/>
                <a:gd name="T35" fmla="*/ 65 h 137"/>
                <a:gd name="T36" fmla="*/ 25 w 141"/>
                <a:gd name="T37" fmla="*/ 66 h 137"/>
                <a:gd name="T38" fmla="*/ 5 w 141"/>
                <a:gd name="T39" fmla="*/ 58 h 137"/>
                <a:gd name="T40" fmla="*/ 0 w 141"/>
                <a:gd name="T41" fmla="*/ 50 h 137"/>
                <a:gd name="T42" fmla="*/ 10 w 141"/>
                <a:gd name="T43" fmla="*/ 55 h 137"/>
                <a:gd name="T44" fmla="*/ 25 w 141"/>
                <a:gd name="T45" fmla="*/ 57 h 137"/>
                <a:gd name="T46" fmla="*/ 42 w 141"/>
                <a:gd name="T47" fmla="*/ 56 h 137"/>
                <a:gd name="T48" fmla="*/ 35 w 141"/>
                <a:gd name="T49" fmla="*/ 43 h 137"/>
                <a:gd name="T50" fmla="*/ 17 w 141"/>
                <a:gd name="T51" fmla="*/ 24 h 137"/>
                <a:gd name="T52" fmla="*/ 4 w 141"/>
                <a:gd name="T53" fmla="*/ 8 h 137"/>
                <a:gd name="T54" fmla="*/ 5 w 141"/>
                <a:gd name="T55" fmla="*/ 1 h 137"/>
                <a:gd name="T56" fmla="*/ 15 w 141"/>
                <a:gd name="T57" fmla="*/ 12 h 137"/>
                <a:gd name="T58" fmla="*/ 34 w 141"/>
                <a:gd name="T59" fmla="*/ 32 h 137"/>
                <a:gd name="T60" fmla="*/ 49 w 141"/>
                <a:gd name="T61" fmla="*/ 46 h 137"/>
                <a:gd name="T62" fmla="*/ 56 w 141"/>
                <a:gd name="T63" fmla="*/ 23 h 137"/>
                <a:gd name="T64" fmla="*/ 55 w 141"/>
                <a:gd name="T65" fmla="*/ 8 h 137"/>
                <a:gd name="T66" fmla="*/ 62 w 141"/>
                <a:gd name="T67" fmla="*/ 24 h 137"/>
                <a:gd name="T68" fmla="*/ 64 w 141"/>
                <a:gd name="T69" fmla="*/ 53 h 137"/>
                <a:gd name="T70" fmla="*/ 80 w 141"/>
                <a:gd name="T71" fmla="*/ 70 h 137"/>
                <a:gd name="T72" fmla="*/ 97 w 141"/>
                <a:gd name="T73" fmla="*/ 64 h 137"/>
                <a:gd name="T74" fmla="*/ 100 w 141"/>
                <a:gd name="T75" fmla="*/ 36 h 137"/>
                <a:gd name="T76" fmla="*/ 104 w 141"/>
                <a:gd name="T77" fmla="*/ 39 h 137"/>
                <a:gd name="T78" fmla="*/ 108 w 141"/>
                <a:gd name="T79" fmla="*/ 76 h 137"/>
                <a:gd name="T80" fmla="*/ 116 w 141"/>
                <a:gd name="T81" fmla="*/ 98 h 137"/>
                <a:gd name="T82" fmla="*/ 127 w 141"/>
                <a:gd name="T83" fmla="*/ 104 h 137"/>
                <a:gd name="T84" fmla="*/ 133 w 141"/>
                <a:gd name="T85" fmla="*/ 92 h 137"/>
                <a:gd name="T86" fmla="*/ 139 w 141"/>
                <a:gd name="T87" fmla="*/ 89 h 137"/>
                <a:gd name="T88" fmla="*/ 136 w 141"/>
                <a:gd name="T89" fmla="*/ 107 h 137"/>
                <a:gd name="T90" fmla="*/ 134 w 141"/>
                <a:gd name="T91" fmla="*/ 121 h 137"/>
                <a:gd name="T92" fmla="*/ 141 w 141"/>
                <a:gd name="T93" fmla="*/ 132 h 1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41" h="137">
                  <a:moveTo>
                    <a:pt x="141" y="132"/>
                  </a:moveTo>
                  <a:lnTo>
                    <a:pt x="139" y="133"/>
                  </a:lnTo>
                  <a:lnTo>
                    <a:pt x="136" y="134"/>
                  </a:lnTo>
                  <a:lnTo>
                    <a:pt x="134" y="136"/>
                  </a:lnTo>
                  <a:lnTo>
                    <a:pt x="133" y="137"/>
                  </a:lnTo>
                  <a:lnTo>
                    <a:pt x="129" y="131"/>
                  </a:lnTo>
                  <a:lnTo>
                    <a:pt x="126" y="127"/>
                  </a:lnTo>
                  <a:lnTo>
                    <a:pt x="121" y="126"/>
                  </a:lnTo>
                  <a:lnTo>
                    <a:pt x="115" y="127"/>
                  </a:lnTo>
                  <a:lnTo>
                    <a:pt x="110" y="129"/>
                  </a:lnTo>
                  <a:lnTo>
                    <a:pt x="105" y="129"/>
                  </a:lnTo>
                  <a:lnTo>
                    <a:pt x="101" y="129"/>
                  </a:lnTo>
                  <a:lnTo>
                    <a:pt x="95" y="129"/>
                  </a:lnTo>
                  <a:lnTo>
                    <a:pt x="89" y="129"/>
                  </a:lnTo>
                  <a:lnTo>
                    <a:pt x="85" y="129"/>
                  </a:lnTo>
                  <a:lnTo>
                    <a:pt x="81" y="127"/>
                  </a:lnTo>
                  <a:lnTo>
                    <a:pt x="78" y="126"/>
                  </a:lnTo>
                  <a:lnTo>
                    <a:pt x="74" y="124"/>
                  </a:lnTo>
                  <a:lnTo>
                    <a:pt x="73" y="122"/>
                  </a:lnTo>
                  <a:lnTo>
                    <a:pt x="74" y="121"/>
                  </a:lnTo>
                  <a:lnTo>
                    <a:pt x="80" y="122"/>
                  </a:lnTo>
                  <a:lnTo>
                    <a:pt x="88" y="122"/>
                  </a:lnTo>
                  <a:lnTo>
                    <a:pt x="97" y="121"/>
                  </a:lnTo>
                  <a:lnTo>
                    <a:pt x="105" y="118"/>
                  </a:lnTo>
                  <a:lnTo>
                    <a:pt x="111" y="116"/>
                  </a:lnTo>
                  <a:lnTo>
                    <a:pt x="105" y="109"/>
                  </a:lnTo>
                  <a:lnTo>
                    <a:pt x="98" y="102"/>
                  </a:lnTo>
                  <a:lnTo>
                    <a:pt x="93" y="96"/>
                  </a:lnTo>
                  <a:lnTo>
                    <a:pt x="89" y="93"/>
                  </a:lnTo>
                  <a:lnTo>
                    <a:pt x="83" y="94"/>
                  </a:lnTo>
                  <a:lnTo>
                    <a:pt x="75" y="95"/>
                  </a:lnTo>
                  <a:lnTo>
                    <a:pt x="67" y="96"/>
                  </a:lnTo>
                  <a:lnTo>
                    <a:pt x="59" y="98"/>
                  </a:lnTo>
                  <a:lnTo>
                    <a:pt x="50" y="98"/>
                  </a:lnTo>
                  <a:lnTo>
                    <a:pt x="43" y="96"/>
                  </a:lnTo>
                  <a:lnTo>
                    <a:pt x="36" y="95"/>
                  </a:lnTo>
                  <a:lnTo>
                    <a:pt x="32" y="93"/>
                  </a:lnTo>
                  <a:lnTo>
                    <a:pt x="28" y="89"/>
                  </a:lnTo>
                  <a:lnTo>
                    <a:pt x="28" y="87"/>
                  </a:lnTo>
                  <a:lnTo>
                    <a:pt x="30" y="87"/>
                  </a:lnTo>
                  <a:lnTo>
                    <a:pt x="35" y="88"/>
                  </a:lnTo>
                  <a:lnTo>
                    <a:pt x="40" y="89"/>
                  </a:lnTo>
                  <a:lnTo>
                    <a:pt x="44" y="89"/>
                  </a:lnTo>
                  <a:lnTo>
                    <a:pt x="50" y="89"/>
                  </a:lnTo>
                  <a:lnTo>
                    <a:pt x="56" y="88"/>
                  </a:lnTo>
                  <a:lnTo>
                    <a:pt x="62" y="87"/>
                  </a:lnTo>
                  <a:lnTo>
                    <a:pt x="67" y="86"/>
                  </a:lnTo>
                  <a:lnTo>
                    <a:pt x="72" y="85"/>
                  </a:lnTo>
                  <a:lnTo>
                    <a:pt x="77" y="83"/>
                  </a:lnTo>
                  <a:lnTo>
                    <a:pt x="73" y="77"/>
                  </a:lnTo>
                  <a:lnTo>
                    <a:pt x="68" y="71"/>
                  </a:lnTo>
                  <a:lnTo>
                    <a:pt x="63" y="66"/>
                  </a:lnTo>
                  <a:lnTo>
                    <a:pt x="57" y="63"/>
                  </a:lnTo>
                  <a:lnTo>
                    <a:pt x="50" y="65"/>
                  </a:lnTo>
                  <a:lnTo>
                    <a:pt x="42" y="66"/>
                  </a:lnTo>
                  <a:lnTo>
                    <a:pt x="33" y="66"/>
                  </a:lnTo>
                  <a:lnTo>
                    <a:pt x="25" y="66"/>
                  </a:lnTo>
                  <a:lnTo>
                    <a:pt x="18" y="64"/>
                  </a:lnTo>
                  <a:lnTo>
                    <a:pt x="11" y="62"/>
                  </a:lnTo>
                  <a:lnTo>
                    <a:pt x="5" y="58"/>
                  </a:lnTo>
                  <a:lnTo>
                    <a:pt x="2" y="54"/>
                  </a:lnTo>
                  <a:lnTo>
                    <a:pt x="0" y="51"/>
                  </a:lnTo>
                  <a:lnTo>
                    <a:pt x="0" y="50"/>
                  </a:lnTo>
                  <a:lnTo>
                    <a:pt x="3" y="51"/>
                  </a:lnTo>
                  <a:lnTo>
                    <a:pt x="6" y="54"/>
                  </a:lnTo>
                  <a:lnTo>
                    <a:pt x="10" y="55"/>
                  </a:lnTo>
                  <a:lnTo>
                    <a:pt x="13" y="56"/>
                  </a:lnTo>
                  <a:lnTo>
                    <a:pt x="19" y="57"/>
                  </a:lnTo>
                  <a:lnTo>
                    <a:pt x="25" y="57"/>
                  </a:lnTo>
                  <a:lnTo>
                    <a:pt x="30" y="57"/>
                  </a:lnTo>
                  <a:lnTo>
                    <a:pt x="36" y="57"/>
                  </a:lnTo>
                  <a:lnTo>
                    <a:pt x="42" y="56"/>
                  </a:lnTo>
                  <a:lnTo>
                    <a:pt x="47" y="55"/>
                  </a:lnTo>
                  <a:lnTo>
                    <a:pt x="41" y="49"/>
                  </a:lnTo>
                  <a:lnTo>
                    <a:pt x="35" y="43"/>
                  </a:lnTo>
                  <a:lnTo>
                    <a:pt x="29" y="38"/>
                  </a:lnTo>
                  <a:lnTo>
                    <a:pt x="22" y="31"/>
                  </a:lnTo>
                  <a:lnTo>
                    <a:pt x="17" y="24"/>
                  </a:lnTo>
                  <a:lnTo>
                    <a:pt x="11" y="18"/>
                  </a:lnTo>
                  <a:lnTo>
                    <a:pt x="7" y="12"/>
                  </a:lnTo>
                  <a:lnTo>
                    <a:pt x="4" y="8"/>
                  </a:lnTo>
                  <a:lnTo>
                    <a:pt x="2" y="2"/>
                  </a:lnTo>
                  <a:lnTo>
                    <a:pt x="2" y="0"/>
                  </a:lnTo>
                  <a:lnTo>
                    <a:pt x="5" y="1"/>
                  </a:lnTo>
                  <a:lnTo>
                    <a:pt x="9" y="4"/>
                  </a:lnTo>
                  <a:lnTo>
                    <a:pt x="11" y="8"/>
                  </a:lnTo>
                  <a:lnTo>
                    <a:pt x="15" y="12"/>
                  </a:lnTo>
                  <a:lnTo>
                    <a:pt x="21" y="19"/>
                  </a:lnTo>
                  <a:lnTo>
                    <a:pt x="27" y="25"/>
                  </a:lnTo>
                  <a:lnTo>
                    <a:pt x="34" y="32"/>
                  </a:lnTo>
                  <a:lnTo>
                    <a:pt x="40" y="38"/>
                  </a:lnTo>
                  <a:lnTo>
                    <a:pt x="45" y="43"/>
                  </a:lnTo>
                  <a:lnTo>
                    <a:pt x="49" y="46"/>
                  </a:lnTo>
                  <a:lnTo>
                    <a:pt x="52" y="39"/>
                  </a:lnTo>
                  <a:lnTo>
                    <a:pt x="55" y="31"/>
                  </a:lnTo>
                  <a:lnTo>
                    <a:pt x="56" y="23"/>
                  </a:lnTo>
                  <a:lnTo>
                    <a:pt x="55" y="16"/>
                  </a:lnTo>
                  <a:lnTo>
                    <a:pt x="53" y="11"/>
                  </a:lnTo>
                  <a:lnTo>
                    <a:pt x="55" y="8"/>
                  </a:lnTo>
                  <a:lnTo>
                    <a:pt x="56" y="9"/>
                  </a:lnTo>
                  <a:lnTo>
                    <a:pt x="58" y="11"/>
                  </a:lnTo>
                  <a:lnTo>
                    <a:pt x="62" y="24"/>
                  </a:lnTo>
                  <a:lnTo>
                    <a:pt x="64" y="36"/>
                  </a:lnTo>
                  <a:lnTo>
                    <a:pt x="64" y="47"/>
                  </a:lnTo>
                  <a:lnTo>
                    <a:pt x="64" y="53"/>
                  </a:lnTo>
                  <a:lnTo>
                    <a:pt x="70" y="57"/>
                  </a:lnTo>
                  <a:lnTo>
                    <a:pt x="75" y="64"/>
                  </a:lnTo>
                  <a:lnTo>
                    <a:pt x="80" y="70"/>
                  </a:lnTo>
                  <a:lnTo>
                    <a:pt x="85" y="73"/>
                  </a:lnTo>
                  <a:lnTo>
                    <a:pt x="91" y="71"/>
                  </a:lnTo>
                  <a:lnTo>
                    <a:pt x="97" y="64"/>
                  </a:lnTo>
                  <a:lnTo>
                    <a:pt x="101" y="55"/>
                  </a:lnTo>
                  <a:lnTo>
                    <a:pt x="101" y="44"/>
                  </a:lnTo>
                  <a:lnTo>
                    <a:pt x="100" y="36"/>
                  </a:lnTo>
                  <a:lnTo>
                    <a:pt x="101" y="33"/>
                  </a:lnTo>
                  <a:lnTo>
                    <a:pt x="102" y="34"/>
                  </a:lnTo>
                  <a:lnTo>
                    <a:pt x="104" y="39"/>
                  </a:lnTo>
                  <a:lnTo>
                    <a:pt x="106" y="50"/>
                  </a:lnTo>
                  <a:lnTo>
                    <a:pt x="108" y="63"/>
                  </a:lnTo>
                  <a:lnTo>
                    <a:pt x="108" y="76"/>
                  </a:lnTo>
                  <a:lnTo>
                    <a:pt x="103" y="85"/>
                  </a:lnTo>
                  <a:lnTo>
                    <a:pt x="110" y="92"/>
                  </a:lnTo>
                  <a:lnTo>
                    <a:pt x="116" y="98"/>
                  </a:lnTo>
                  <a:lnTo>
                    <a:pt x="119" y="103"/>
                  </a:lnTo>
                  <a:lnTo>
                    <a:pt x="123" y="108"/>
                  </a:lnTo>
                  <a:lnTo>
                    <a:pt x="127" y="104"/>
                  </a:lnTo>
                  <a:lnTo>
                    <a:pt x="129" y="100"/>
                  </a:lnTo>
                  <a:lnTo>
                    <a:pt x="132" y="95"/>
                  </a:lnTo>
                  <a:lnTo>
                    <a:pt x="133" y="92"/>
                  </a:lnTo>
                  <a:lnTo>
                    <a:pt x="134" y="89"/>
                  </a:lnTo>
                  <a:lnTo>
                    <a:pt x="136" y="88"/>
                  </a:lnTo>
                  <a:lnTo>
                    <a:pt x="139" y="89"/>
                  </a:lnTo>
                  <a:lnTo>
                    <a:pt x="140" y="94"/>
                  </a:lnTo>
                  <a:lnTo>
                    <a:pt x="139" y="101"/>
                  </a:lnTo>
                  <a:lnTo>
                    <a:pt x="136" y="107"/>
                  </a:lnTo>
                  <a:lnTo>
                    <a:pt x="134" y="114"/>
                  </a:lnTo>
                  <a:lnTo>
                    <a:pt x="132" y="117"/>
                  </a:lnTo>
                  <a:lnTo>
                    <a:pt x="134" y="121"/>
                  </a:lnTo>
                  <a:lnTo>
                    <a:pt x="136" y="124"/>
                  </a:lnTo>
                  <a:lnTo>
                    <a:pt x="139" y="129"/>
                  </a:lnTo>
                  <a:lnTo>
                    <a:pt x="141" y="132"/>
                  </a:lnTo>
                  <a:close/>
                </a:path>
              </a:pathLst>
            </a:custGeom>
            <a:solidFill>
              <a:srgbClr val="BA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8157" name="Freeform 269"/>
            <p:cNvSpPr>
              <a:spLocks/>
            </p:cNvSpPr>
            <p:nvPr/>
          </p:nvSpPr>
          <p:spPr bwMode="auto">
            <a:xfrm>
              <a:off x="124" y="38"/>
              <a:ext cx="56" cy="76"/>
            </a:xfrm>
            <a:custGeom>
              <a:avLst/>
              <a:gdLst>
                <a:gd name="T0" fmla="*/ 15 w 112"/>
                <a:gd name="T1" fmla="*/ 144 h 151"/>
                <a:gd name="T2" fmla="*/ 0 w 112"/>
                <a:gd name="T3" fmla="*/ 114 h 151"/>
                <a:gd name="T4" fmla="*/ 2 w 112"/>
                <a:gd name="T5" fmla="*/ 91 h 151"/>
                <a:gd name="T6" fmla="*/ 5 w 112"/>
                <a:gd name="T7" fmla="*/ 92 h 151"/>
                <a:gd name="T8" fmla="*/ 7 w 112"/>
                <a:gd name="T9" fmla="*/ 108 h 151"/>
                <a:gd name="T10" fmla="*/ 16 w 112"/>
                <a:gd name="T11" fmla="*/ 134 h 151"/>
                <a:gd name="T12" fmla="*/ 28 w 112"/>
                <a:gd name="T13" fmla="*/ 138 h 151"/>
                <a:gd name="T14" fmla="*/ 32 w 112"/>
                <a:gd name="T15" fmla="*/ 130 h 151"/>
                <a:gd name="T16" fmla="*/ 30 w 112"/>
                <a:gd name="T17" fmla="*/ 114 h 151"/>
                <a:gd name="T18" fmla="*/ 24 w 112"/>
                <a:gd name="T19" fmla="*/ 82 h 151"/>
                <a:gd name="T20" fmla="*/ 25 w 112"/>
                <a:gd name="T21" fmla="*/ 66 h 151"/>
                <a:gd name="T22" fmla="*/ 28 w 112"/>
                <a:gd name="T23" fmla="*/ 66 h 151"/>
                <a:gd name="T24" fmla="*/ 30 w 112"/>
                <a:gd name="T25" fmla="*/ 82 h 151"/>
                <a:gd name="T26" fmla="*/ 35 w 112"/>
                <a:gd name="T27" fmla="*/ 107 h 151"/>
                <a:gd name="T28" fmla="*/ 45 w 112"/>
                <a:gd name="T29" fmla="*/ 108 h 151"/>
                <a:gd name="T30" fmla="*/ 53 w 112"/>
                <a:gd name="T31" fmla="*/ 90 h 151"/>
                <a:gd name="T32" fmla="*/ 49 w 112"/>
                <a:gd name="T33" fmla="*/ 66 h 151"/>
                <a:gd name="T34" fmla="*/ 49 w 112"/>
                <a:gd name="T35" fmla="*/ 32 h 151"/>
                <a:gd name="T36" fmla="*/ 58 w 112"/>
                <a:gd name="T37" fmla="*/ 17 h 151"/>
                <a:gd name="T38" fmla="*/ 61 w 112"/>
                <a:gd name="T39" fmla="*/ 19 h 151"/>
                <a:gd name="T40" fmla="*/ 56 w 112"/>
                <a:gd name="T41" fmla="*/ 36 h 151"/>
                <a:gd name="T42" fmla="*/ 57 w 112"/>
                <a:gd name="T43" fmla="*/ 61 h 151"/>
                <a:gd name="T44" fmla="*/ 68 w 112"/>
                <a:gd name="T45" fmla="*/ 60 h 151"/>
                <a:gd name="T46" fmla="*/ 76 w 112"/>
                <a:gd name="T47" fmla="*/ 43 h 151"/>
                <a:gd name="T48" fmla="*/ 79 w 112"/>
                <a:gd name="T49" fmla="*/ 27 h 151"/>
                <a:gd name="T50" fmla="*/ 88 w 112"/>
                <a:gd name="T51" fmla="*/ 9 h 151"/>
                <a:gd name="T52" fmla="*/ 96 w 112"/>
                <a:gd name="T53" fmla="*/ 1 h 151"/>
                <a:gd name="T54" fmla="*/ 102 w 112"/>
                <a:gd name="T55" fmla="*/ 1 h 151"/>
                <a:gd name="T56" fmla="*/ 93 w 112"/>
                <a:gd name="T57" fmla="*/ 15 h 151"/>
                <a:gd name="T58" fmla="*/ 81 w 112"/>
                <a:gd name="T59" fmla="*/ 34 h 151"/>
                <a:gd name="T60" fmla="*/ 79 w 112"/>
                <a:gd name="T61" fmla="*/ 49 h 151"/>
                <a:gd name="T62" fmla="*/ 73 w 112"/>
                <a:gd name="T63" fmla="*/ 66 h 151"/>
                <a:gd name="T64" fmla="*/ 76 w 112"/>
                <a:gd name="T65" fmla="*/ 70 h 151"/>
                <a:gd name="T66" fmla="*/ 87 w 112"/>
                <a:gd name="T67" fmla="*/ 66 h 151"/>
                <a:gd name="T68" fmla="*/ 99 w 112"/>
                <a:gd name="T69" fmla="*/ 60 h 151"/>
                <a:gd name="T70" fmla="*/ 106 w 112"/>
                <a:gd name="T71" fmla="*/ 54 h 151"/>
                <a:gd name="T72" fmla="*/ 110 w 112"/>
                <a:gd name="T73" fmla="*/ 50 h 151"/>
                <a:gd name="T74" fmla="*/ 112 w 112"/>
                <a:gd name="T75" fmla="*/ 51 h 151"/>
                <a:gd name="T76" fmla="*/ 107 w 112"/>
                <a:gd name="T77" fmla="*/ 61 h 151"/>
                <a:gd name="T78" fmla="*/ 95 w 112"/>
                <a:gd name="T79" fmla="*/ 72 h 151"/>
                <a:gd name="T80" fmla="*/ 83 w 112"/>
                <a:gd name="T81" fmla="*/ 77 h 151"/>
                <a:gd name="T82" fmla="*/ 72 w 112"/>
                <a:gd name="T83" fmla="*/ 81 h 151"/>
                <a:gd name="T84" fmla="*/ 64 w 112"/>
                <a:gd name="T85" fmla="*/ 90 h 151"/>
                <a:gd name="T86" fmla="*/ 53 w 112"/>
                <a:gd name="T87" fmla="*/ 113 h 151"/>
                <a:gd name="T88" fmla="*/ 55 w 112"/>
                <a:gd name="T89" fmla="*/ 122 h 151"/>
                <a:gd name="T90" fmla="*/ 66 w 112"/>
                <a:gd name="T91" fmla="*/ 123 h 151"/>
                <a:gd name="T92" fmla="*/ 78 w 112"/>
                <a:gd name="T93" fmla="*/ 121 h 151"/>
                <a:gd name="T94" fmla="*/ 88 w 112"/>
                <a:gd name="T95" fmla="*/ 115 h 151"/>
                <a:gd name="T96" fmla="*/ 95 w 112"/>
                <a:gd name="T97" fmla="*/ 106 h 151"/>
                <a:gd name="T98" fmla="*/ 97 w 112"/>
                <a:gd name="T99" fmla="*/ 106 h 151"/>
                <a:gd name="T100" fmla="*/ 93 w 112"/>
                <a:gd name="T101" fmla="*/ 117 h 151"/>
                <a:gd name="T102" fmla="*/ 83 w 112"/>
                <a:gd name="T103" fmla="*/ 127 h 151"/>
                <a:gd name="T104" fmla="*/ 69 w 112"/>
                <a:gd name="T105" fmla="*/ 132 h 151"/>
                <a:gd name="T106" fmla="*/ 55 w 112"/>
                <a:gd name="T107" fmla="*/ 133 h 151"/>
                <a:gd name="T108" fmla="*/ 46 w 112"/>
                <a:gd name="T109" fmla="*/ 135 h 151"/>
                <a:gd name="T110" fmla="*/ 41 w 112"/>
                <a:gd name="T111" fmla="*/ 143 h 151"/>
                <a:gd name="T112" fmla="*/ 34 w 112"/>
                <a:gd name="T113" fmla="*/ 145 h 151"/>
                <a:gd name="T114" fmla="*/ 25 w 112"/>
                <a:gd name="T115" fmla="*/ 149 h 1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12" h="151">
                  <a:moveTo>
                    <a:pt x="23" y="151"/>
                  </a:moveTo>
                  <a:lnTo>
                    <a:pt x="15" y="144"/>
                  </a:lnTo>
                  <a:lnTo>
                    <a:pt x="7" y="130"/>
                  </a:lnTo>
                  <a:lnTo>
                    <a:pt x="0" y="114"/>
                  </a:lnTo>
                  <a:lnTo>
                    <a:pt x="0" y="96"/>
                  </a:lnTo>
                  <a:lnTo>
                    <a:pt x="2" y="91"/>
                  </a:lnTo>
                  <a:lnTo>
                    <a:pt x="3" y="91"/>
                  </a:lnTo>
                  <a:lnTo>
                    <a:pt x="5" y="92"/>
                  </a:lnTo>
                  <a:lnTo>
                    <a:pt x="5" y="96"/>
                  </a:lnTo>
                  <a:lnTo>
                    <a:pt x="7" y="108"/>
                  </a:lnTo>
                  <a:lnTo>
                    <a:pt x="10" y="122"/>
                  </a:lnTo>
                  <a:lnTo>
                    <a:pt x="16" y="134"/>
                  </a:lnTo>
                  <a:lnTo>
                    <a:pt x="25" y="142"/>
                  </a:lnTo>
                  <a:lnTo>
                    <a:pt x="28" y="138"/>
                  </a:lnTo>
                  <a:lnTo>
                    <a:pt x="31" y="134"/>
                  </a:lnTo>
                  <a:lnTo>
                    <a:pt x="32" y="130"/>
                  </a:lnTo>
                  <a:lnTo>
                    <a:pt x="34" y="128"/>
                  </a:lnTo>
                  <a:lnTo>
                    <a:pt x="30" y="114"/>
                  </a:lnTo>
                  <a:lnTo>
                    <a:pt x="26" y="98"/>
                  </a:lnTo>
                  <a:lnTo>
                    <a:pt x="24" y="82"/>
                  </a:lnTo>
                  <a:lnTo>
                    <a:pt x="24" y="72"/>
                  </a:lnTo>
                  <a:lnTo>
                    <a:pt x="25" y="66"/>
                  </a:lnTo>
                  <a:lnTo>
                    <a:pt x="27" y="65"/>
                  </a:lnTo>
                  <a:lnTo>
                    <a:pt x="28" y="66"/>
                  </a:lnTo>
                  <a:lnTo>
                    <a:pt x="30" y="72"/>
                  </a:lnTo>
                  <a:lnTo>
                    <a:pt x="30" y="82"/>
                  </a:lnTo>
                  <a:lnTo>
                    <a:pt x="32" y="95"/>
                  </a:lnTo>
                  <a:lnTo>
                    <a:pt x="35" y="107"/>
                  </a:lnTo>
                  <a:lnTo>
                    <a:pt x="40" y="115"/>
                  </a:lnTo>
                  <a:lnTo>
                    <a:pt x="45" y="108"/>
                  </a:lnTo>
                  <a:lnTo>
                    <a:pt x="49" y="99"/>
                  </a:lnTo>
                  <a:lnTo>
                    <a:pt x="53" y="90"/>
                  </a:lnTo>
                  <a:lnTo>
                    <a:pt x="55" y="83"/>
                  </a:lnTo>
                  <a:lnTo>
                    <a:pt x="49" y="66"/>
                  </a:lnTo>
                  <a:lnTo>
                    <a:pt x="47" y="49"/>
                  </a:lnTo>
                  <a:lnTo>
                    <a:pt x="49" y="32"/>
                  </a:lnTo>
                  <a:lnTo>
                    <a:pt x="55" y="20"/>
                  </a:lnTo>
                  <a:lnTo>
                    <a:pt x="58" y="17"/>
                  </a:lnTo>
                  <a:lnTo>
                    <a:pt x="59" y="17"/>
                  </a:lnTo>
                  <a:lnTo>
                    <a:pt x="61" y="19"/>
                  </a:lnTo>
                  <a:lnTo>
                    <a:pt x="59" y="22"/>
                  </a:lnTo>
                  <a:lnTo>
                    <a:pt x="56" y="36"/>
                  </a:lnTo>
                  <a:lnTo>
                    <a:pt x="55" y="50"/>
                  </a:lnTo>
                  <a:lnTo>
                    <a:pt x="57" y="61"/>
                  </a:lnTo>
                  <a:lnTo>
                    <a:pt x="61" y="69"/>
                  </a:lnTo>
                  <a:lnTo>
                    <a:pt x="68" y="60"/>
                  </a:lnTo>
                  <a:lnTo>
                    <a:pt x="72" y="51"/>
                  </a:lnTo>
                  <a:lnTo>
                    <a:pt x="76" y="43"/>
                  </a:lnTo>
                  <a:lnTo>
                    <a:pt x="77" y="35"/>
                  </a:lnTo>
                  <a:lnTo>
                    <a:pt x="79" y="27"/>
                  </a:lnTo>
                  <a:lnTo>
                    <a:pt x="84" y="17"/>
                  </a:lnTo>
                  <a:lnTo>
                    <a:pt x="88" y="9"/>
                  </a:lnTo>
                  <a:lnTo>
                    <a:pt x="93" y="4"/>
                  </a:lnTo>
                  <a:lnTo>
                    <a:pt x="96" y="1"/>
                  </a:lnTo>
                  <a:lnTo>
                    <a:pt x="101" y="0"/>
                  </a:lnTo>
                  <a:lnTo>
                    <a:pt x="102" y="1"/>
                  </a:lnTo>
                  <a:lnTo>
                    <a:pt x="101" y="5"/>
                  </a:lnTo>
                  <a:lnTo>
                    <a:pt x="93" y="15"/>
                  </a:lnTo>
                  <a:lnTo>
                    <a:pt x="86" y="24"/>
                  </a:lnTo>
                  <a:lnTo>
                    <a:pt x="81" y="34"/>
                  </a:lnTo>
                  <a:lnTo>
                    <a:pt x="80" y="40"/>
                  </a:lnTo>
                  <a:lnTo>
                    <a:pt x="79" y="49"/>
                  </a:lnTo>
                  <a:lnTo>
                    <a:pt x="77" y="58"/>
                  </a:lnTo>
                  <a:lnTo>
                    <a:pt x="73" y="66"/>
                  </a:lnTo>
                  <a:lnTo>
                    <a:pt x="70" y="72"/>
                  </a:lnTo>
                  <a:lnTo>
                    <a:pt x="76" y="70"/>
                  </a:lnTo>
                  <a:lnTo>
                    <a:pt x="81" y="68"/>
                  </a:lnTo>
                  <a:lnTo>
                    <a:pt x="87" y="66"/>
                  </a:lnTo>
                  <a:lnTo>
                    <a:pt x="93" y="64"/>
                  </a:lnTo>
                  <a:lnTo>
                    <a:pt x="99" y="60"/>
                  </a:lnTo>
                  <a:lnTo>
                    <a:pt x="102" y="57"/>
                  </a:lnTo>
                  <a:lnTo>
                    <a:pt x="106" y="54"/>
                  </a:lnTo>
                  <a:lnTo>
                    <a:pt x="108" y="52"/>
                  </a:lnTo>
                  <a:lnTo>
                    <a:pt x="110" y="50"/>
                  </a:lnTo>
                  <a:lnTo>
                    <a:pt x="112" y="49"/>
                  </a:lnTo>
                  <a:lnTo>
                    <a:pt x="112" y="51"/>
                  </a:lnTo>
                  <a:lnTo>
                    <a:pt x="111" y="54"/>
                  </a:lnTo>
                  <a:lnTo>
                    <a:pt x="107" y="61"/>
                  </a:lnTo>
                  <a:lnTo>
                    <a:pt x="101" y="67"/>
                  </a:lnTo>
                  <a:lnTo>
                    <a:pt x="95" y="72"/>
                  </a:lnTo>
                  <a:lnTo>
                    <a:pt x="89" y="75"/>
                  </a:lnTo>
                  <a:lnTo>
                    <a:pt x="83" y="77"/>
                  </a:lnTo>
                  <a:lnTo>
                    <a:pt x="77" y="80"/>
                  </a:lnTo>
                  <a:lnTo>
                    <a:pt x="72" y="81"/>
                  </a:lnTo>
                  <a:lnTo>
                    <a:pt x="69" y="81"/>
                  </a:lnTo>
                  <a:lnTo>
                    <a:pt x="64" y="90"/>
                  </a:lnTo>
                  <a:lnTo>
                    <a:pt x="57" y="102"/>
                  </a:lnTo>
                  <a:lnTo>
                    <a:pt x="53" y="113"/>
                  </a:lnTo>
                  <a:lnTo>
                    <a:pt x="50" y="121"/>
                  </a:lnTo>
                  <a:lnTo>
                    <a:pt x="55" y="122"/>
                  </a:lnTo>
                  <a:lnTo>
                    <a:pt x="59" y="123"/>
                  </a:lnTo>
                  <a:lnTo>
                    <a:pt x="66" y="123"/>
                  </a:lnTo>
                  <a:lnTo>
                    <a:pt x="72" y="122"/>
                  </a:lnTo>
                  <a:lnTo>
                    <a:pt x="78" y="121"/>
                  </a:lnTo>
                  <a:lnTo>
                    <a:pt x="84" y="119"/>
                  </a:lnTo>
                  <a:lnTo>
                    <a:pt x="88" y="115"/>
                  </a:lnTo>
                  <a:lnTo>
                    <a:pt x="92" y="111"/>
                  </a:lnTo>
                  <a:lnTo>
                    <a:pt x="95" y="106"/>
                  </a:lnTo>
                  <a:lnTo>
                    <a:pt x="97" y="105"/>
                  </a:lnTo>
                  <a:lnTo>
                    <a:pt x="97" y="106"/>
                  </a:lnTo>
                  <a:lnTo>
                    <a:pt x="96" y="111"/>
                  </a:lnTo>
                  <a:lnTo>
                    <a:pt x="93" y="117"/>
                  </a:lnTo>
                  <a:lnTo>
                    <a:pt x="88" y="122"/>
                  </a:lnTo>
                  <a:lnTo>
                    <a:pt x="83" y="127"/>
                  </a:lnTo>
                  <a:lnTo>
                    <a:pt x="76" y="129"/>
                  </a:lnTo>
                  <a:lnTo>
                    <a:pt x="69" y="132"/>
                  </a:lnTo>
                  <a:lnTo>
                    <a:pt x="62" y="133"/>
                  </a:lnTo>
                  <a:lnTo>
                    <a:pt x="55" y="133"/>
                  </a:lnTo>
                  <a:lnTo>
                    <a:pt x="49" y="132"/>
                  </a:lnTo>
                  <a:lnTo>
                    <a:pt x="46" y="135"/>
                  </a:lnTo>
                  <a:lnTo>
                    <a:pt x="43" y="138"/>
                  </a:lnTo>
                  <a:lnTo>
                    <a:pt x="41" y="143"/>
                  </a:lnTo>
                  <a:lnTo>
                    <a:pt x="40" y="147"/>
                  </a:lnTo>
                  <a:lnTo>
                    <a:pt x="34" y="145"/>
                  </a:lnTo>
                  <a:lnTo>
                    <a:pt x="30" y="147"/>
                  </a:lnTo>
                  <a:lnTo>
                    <a:pt x="25" y="149"/>
                  </a:lnTo>
                  <a:lnTo>
                    <a:pt x="23" y="151"/>
                  </a:lnTo>
                  <a:close/>
                </a:path>
              </a:pathLst>
            </a:custGeom>
            <a:solidFill>
              <a:srgbClr val="BA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8158" name="Freeform 270"/>
            <p:cNvSpPr>
              <a:spLocks/>
            </p:cNvSpPr>
            <p:nvPr/>
          </p:nvSpPr>
          <p:spPr bwMode="auto">
            <a:xfrm>
              <a:off x="151" y="123"/>
              <a:ext cx="91" cy="41"/>
            </a:xfrm>
            <a:custGeom>
              <a:avLst/>
              <a:gdLst>
                <a:gd name="T0" fmla="*/ 1 w 181"/>
                <a:gd name="T1" fmla="*/ 26 h 83"/>
                <a:gd name="T2" fmla="*/ 1 w 181"/>
                <a:gd name="T3" fmla="*/ 30 h 83"/>
                <a:gd name="T4" fmla="*/ 8 w 181"/>
                <a:gd name="T5" fmla="*/ 31 h 83"/>
                <a:gd name="T6" fmla="*/ 23 w 181"/>
                <a:gd name="T7" fmla="*/ 31 h 83"/>
                <a:gd name="T8" fmla="*/ 39 w 181"/>
                <a:gd name="T9" fmla="*/ 33 h 83"/>
                <a:gd name="T10" fmla="*/ 49 w 181"/>
                <a:gd name="T11" fmla="*/ 36 h 83"/>
                <a:gd name="T12" fmla="*/ 56 w 181"/>
                <a:gd name="T13" fmla="*/ 46 h 83"/>
                <a:gd name="T14" fmla="*/ 69 w 181"/>
                <a:gd name="T15" fmla="*/ 66 h 83"/>
                <a:gd name="T16" fmla="*/ 85 w 181"/>
                <a:gd name="T17" fmla="*/ 76 h 83"/>
                <a:gd name="T18" fmla="*/ 85 w 181"/>
                <a:gd name="T19" fmla="*/ 72 h 83"/>
                <a:gd name="T20" fmla="*/ 75 w 181"/>
                <a:gd name="T21" fmla="*/ 61 h 83"/>
                <a:gd name="T22" fmla="*/ 69 w 181"/>
                <a:gd name="T23" fmla="*/ 46 h 83"/>
                <a:gd name="T24" fmla="*/ 76 w 181"/>
                <a:gd name="T25" fmla="*/ 40 h 83"/>
                <a:gd name="T26" fmla="*/ 94 w 181"/>
                <a:gd name="T27" fmla="*/ 43 h 83"/>
                <a:gd name="T28" fmla="*/ 104 w 181"/>
                <a:gd name="T29" fmla="*/ 55 h 83"/>
                <a:gd name="T30" fmla="*/ 120 w 181"/>
                <a:gd name="T31" fmla="*/ 73 h 83"/>
                <a:gd name="T32" fmla="*/ 138 w 181"/>
                <a:gd name="T33" fmla="*/ 83 h 83"/>
                <a:gd name="T34" fmla="*/ 145 w 181"/>
                <a:gd name="T35" fmla="*/ 81 h 83"/>
                <a:gd name="T36" fmla="*/ 130 w 181"/>
                <a:gd name="T37" fmla="*/ 71 h 83"/>
                <a:gd name="T38" fmla="*/ 114 w 181"/>
                <a:gd name="T39" fmla="*/ 56 h 83"/>
                <a:gd name="T40" fmla="*/ 119 w 181"/>
                <a:gd name="T41" fmla="*/ 53 h 83"/>
                <a:gd name="T42" fmla="*/ 137 w 181"/>
                <a:gd name="T43" fmla="*/ 57 h 83"/>
                <a:gd name="T44" fmla="*/ 157 w 181"/>
                <a:gd name="T45" fmla="*/ 61 h 83"/>
                <a:gd name="T46" fmla="*/ 171 w 181"/>
                <a:gd name="T47" fmla="*/ 63 h 83"/>
                <a:gd name="T48" fmla="*/ 180 w 181"/>
                <a:gd name="T49" fmla="*/ 63 h 83"/>
                <a:gd name="T50" fmla="*/ 177 w 181"/>
                <a:gd name="T51" fmla="*/ 58 h 83"/>
                <a:gd name="T52" fmla="*/ 166 w 181"/>
                <a:gd name="T53" fmla="*/ 56 h 83"/>
                <a:gd name="T54" fmla="*/ 150 w 181"/>
                <a:gd name="T55" fmla="*/ 53 h 83"/>
                <a:gd name="T56" fmla="*/ 133 w 181"/>
                <a:gd name="T57" fmla="*/ 47 h 83"/>
                <a:gd name="T58" fmla="*/ 121 w 181"/>
                <a:gd name="T59" fmla="*/ 42 h 83"/>
                <a:gd name="T60" fmla="*/ 123 w 181"/>
                <a:gd name="T61" fmla="*/ 35 h 83"/>
                <a:gd name="T62" fmla="*/ 135 w 181"/>
                <a:gd name="T63" fmla="*/ 30 h 83"/>
                <a:gd name="T64" fmla="*/ 145 w 181"/>
                <a:gd name="T65" fmla="*/ 27 h 83"/>
                <a:gd name="T66" fmla="*/ 144 w 181"/>
                <a:gd name="T67" fmla="*/ 24 h 83"/>
                <a:gd name="T68" fmla="*/ 131 w 181"/>
                <a:gd name="T69" fmla="*/ 21 h 83"/>
                <a:gd name="T70" fmla="*/ 114 w 181"/>
                <a:gd name="T71" fmla="*/ 30 h 83"/>
                <a:gd name="T72" fmla="*/ 105 w 181"/>
                <a:gd name="T73" fmla="*/ 35 h 83"/>
                <a:gd name="T74" fmla="*/ 93 w 181"/>
                <a:gd name="T75" fmla="*/ 33 h 83"/>
                <a:gd name="T76" fmla="*/ 83 w 181"/>
                <a:gd name="T77" fmla="*/ 32 h 83"/>
                <a:gd name="T78" fmla="*/ 75 w 181"/>
                <a:gd name="T79" fmla="*/ 32 h 83"/>
                <a:gd name="T80" fmla="*/ 71 w 181"/>
                <a:gd name="T81" fmla="*/ 25 h 83"/>
                <a:gd name="T82" fmla="*/ 79 w 181"/>
                <a:gd name="T83" fmla="*/ 10 h 83"/>
                <a:gd name="T84" fmla="*/ 93 w 181"/>
                <a:gd name="T85" fmla="*/ 2 h 83"/>
                <a:gd name="T86" fmla="*/ 92 w 181"/>
                <a:gd name="T87" fmla="*/ 0 h 83"/>
                <a:gd name="T88" fmla="*/ 84 w 181"/>
                <a:gd name="T89" fmla="*/ 1 h 83"/>
                <a:gd name="T90" fmla="*/ 74 w 181"/>
                <a:gd name="T91" fmla="*/ 6 h 83"/>
                <a:gd name="T92" fmla="*/ 63 w 181"/>
                <a:gd name="T93" fmla="*/ 15 h 83"/>
                <a:gd name="T94" fmla="*/ 55 w 181"/>
                <a:gd name="T95" fmla="*/ 21 h 83"/>
                <a:gd name="T96" fmla="*/ 48 w 181"/>
                <a:gd name="T97" fmla="*/ 24 h 83"/>
                <a:gd name="T98" fmla="*/ 34 w 181"/>
                <a:gd name="T99" fmla="*/ 24 h 83"/>
                <a:gd name="T100" fmla="*/ 18 w 181"/>
                <a:gd name="T101" fmla="*/ 24 h 83"/>
                <a:gd name="T102" fmla="*/ 4 w 181"/>
                <a:gd name="T103" fmla="*/ 24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81" h="83">
                  <a:moveTo>
                    <a:pt x="0" y="25"/>
                  </a:moveTo>
                  <a:lnTo>
                    <a:pt x="1" y="26"/>
                  </a:lnTo>
                  <a:lnTo>
                    <a:pt x="1" y="27"/>
                  </a:lnTo>
                  <a:lnTo>
                    <a:pt x="1" y="30"/>
                  </a:lnTo>
                  <a:lnTo>
                    <a:pt x="1" y="31"/>
                  </a:lnTo>
                  <a:lnTo>
                    <a:pt x="8" y="31"/>
                  </a:lnTo>
                  <a:lnTo>
                    <a:pt x="15" y="31"/>
                  </a:lnTo>
                  <a:lnTo>
                    <a:pt x="23" y="31"/>
                  </a:lnTo>
                  <a:lnTo>
                    <a:pt x="31" y="32"/>
                  </a:lnTo>
                  <a:lnTo>
                    <a:pt x="39" y="33"/>
                  </a:lnTo>
                  <a:lnTo>
                    <a:pt x="45" y="35"/>
                  </a:lnTo>
                  <a:lnTo>
                    <a:pt x="49" y="36"/>
                  </a:lnTo>
                  <a:lnTo>
                    <a:pt x="53" y="39"/>
                  </a:lnTo>
                  <a:lnTo>
                    <a:pt x="56" y="46"/>
                  </a:lnTo>
                  <a:lnTo>
                    <a:pt x="61" y="56"/>
                  </a:lnTo>
                  <a:lnTo>
                    <a:pt x="69" y="66"/>
                  </a:lnTo>
                  <a:lnTo>
                    <a:pt x="79" y="75"/>
                  </a:lnTo>
                  <a:lnTo>
                    <a:pt x="85" y="76"/>
                  </a:lnTo>
                  <a:lnTo>
                    <a:pt x="86" y="75"/>
                  </a:lnTo>
                  <a:lnTo>
                    <a:pt x="85" y="72"/>
                  </a:lnTo>
                  <a:lnTo>
                    <a:pt x="80" y="68"/>
                  </a:lnTo>
                  <a:lnTo>
                    <a:pt x="75" y="61"/>
                  </a:lnTo>
                  <a:lnTo>
                    <a:pt x="71" y="54"/>
                  </a:lnTo>
                  <a:lnTo>
                    <a:pt x="69" y="46"/>
                  </a:lnTo>
                  <a:lnTo>
                    <a:pt x="68" y="40"/>
                  </a:lnTo>
                  <a:lnTo>
                    <a:pt x="76" y="40"/>
                  </a:lnTo>
                  <a:lnTo>
                    <a:pt x="86" y="41"/>
                  </a:lnTo>
                  <a:lnTo>
                    <a:pt x="94" y="43"/>
                  </a:lnTo>
                  <a:lnTo>
                    <a:pt x="101" y="46"/>
                  </a:lnTo>
                  <a:lnTo>
                    <a:pt x="104" y="55"/>
                  </a:lnTo>
                  <a:lnTo>
                    <a:pt x="110" y="64"/>
                  </a:lnTo>
                  <a:lnTo>
                    <a:pt x="120" y="73"/>
                  </a:lnTo>
                  <a:lnTo>
                    <a:pt x="130" y="80"/>
                  </a:lnTo>
                  <a:lnTo>
                    <a:pt x="138" y="83"/>
                  </a:lnTo>
                  <a:lnTo>
                    <a:pt x="144" y="83"/>
                  </a:lnTo>
                  <a:lnTo>
                    <a:pt x="145" y="81"/>
                  </a:lnTo>
                  <a:lnTo>
                    <a:pt x="142" y="78"/>
                  </a:lnTo>
                  <a:lnTo>
                    <a:pt x="130" y="71"/>
                  </a:lnTo>
                  <a:lnTo>
                    <a:pt x="121" y="63"/>
                  </a:lnTo>
                  <a:lnTo>
                    <a:pt x="114" y="56"/>
                  </a:lnTo>
                  <a:lnTo>
                    <a:pt x="112" y="49"/>
                  </a:lnTo>
                  <a:lnTo>
                    <a:pt x="119" y="53"/>
                  </a:lnTo>
                  <a:lnTo>
                    <a:pt x="128" y="56"/>
                  </a:lnTo>
                  <a:lnTo>
                    <a:pt x="137" y="57"/>
                  </a:lnTo>
                  <a:lnTo>
                    <a:pt x="147" y="60"/>
                  </a:lnTo>
                  <a:lnTo>
                    <a:pt x="157" y="61"/>
                  </a:lnTo>
                  <a:lnTo>
                    <a:pt x="165" y="62"/>
                  </a:lnTo>
                  <a:lnTo>
                    <a:pt x="171" y="63"/>
                  </a:lnTo>
                  <a:lnTo>
                    <a:pt x="176" y="63"/>
                  </a:lnTo>
                  <a:lnTo>
                    <a:pt x="180" y="63"/>
                  </a:lnTo>
                  <a:lnTo>
                    <a:pt x="181" y="61"/>
                  </a:lnTo>
                  <a:lnTo>
                    <a:pt x="177" y="58"/>
                  </a:lnTo>
                  <a:lnTo>
                    <a:pt x="173" y="57"/>
                  </a:lnTo>
                  <a:lnTo>
                    <a:pt x="166" y="56"/>
                  </a:lnTo>
                  <a:lnTo>
                    <a:pt x="159" y="55"/>
                  </a:lnTo>
                  <a:lnTo>
                    <a:pt x="150" y="53"/>
                  </a:lnTo>
                  <a:lnTo>
                    <a:pt x="142" y="50"/>
                  </a:lnTo>
                  <a:lnTo>
                    <a:pt x="133" y="47"/>
                  </a:lnTo>
                  <a:lnTo>
                    <a:pt x="125" y="45"/>
                  </a:lnTo>
                  <a:lnTo>
                    <a:pt x="121" y="42"/>
                  </a:lnTo>
                  <a:lnTo>
                    <a:pt x="117" y="41"/>
                  </a:lnTo>
                  <a:lnTo>
                    <a:pt x="123" y="35"/>
                  </a:lnTo>
                  <a:lnTo>
                    <a:pt x="129" y="32"/>
                  </a:lnTo>
                  <a:lnTo>
                    <a:pt x="135" y="30"/>
                  </a:lnTo>
                  <a:lnTo>
                    <a:pt x="140" y="28"/>
                  </a:lnTo>
                  <a:lnTo>
                    <a:pt x="145" y="27"/>
                  </a:lnTo>
                  <a:lnTo>
                    <a:pt x="146" y="26"/>
                  </a:lnTo>
                  <a:lnTo>
                    <a:pt x="144" y="24"/>
                  </a:lnTo>
                  <a:lnTo>
                    <a:pt x="138" y="21"/>
                  </a:lnTo>
                  <a:lnTo>
                    <a:pt x="131" y="21"/>
                  </a:lnTo>
                  <a:lnTo>
                    <a:pt x="122" y="25"/>
                  </a:lnTo>
                  <a:lnTo>
                    <a:pt x="114" y="30"/>
                  </a:lnTo>
                  <a:lnTo>
                    <a:pt x="109" y="35"/>
                  </a:lnTo>
                  <a:lnTo>
                    <a:pt x="105" y="35"/>
                  </a:lnTo>
                  <a:lnTo>
                    <a:pt x="99" y="34"/>
                  </a:lnTo>
                  <a:lnTo>
                    <a:pt x="93" y="33"/>
                  </a:lnTo>
                  <a:lnTo>
                    <a:pt x="87" y="33"/>
                  </a:lnTo>
                  <a:lnTo>
                    <a:pt x="83" y="32"/>
                  </a:lnTo>
                  <a:lnTo>
                    <a:pt x="78" y="32"/>
                  </a:lnTo>
                  <a:lnTo>
                    <a:pt x="75" y="32"/>
                  </a:lnTo>
                  <a:lnTo>
                    <a:pt x="72" y="32"/>
                  </a:lnTo>
                  <a:lnTo>
                    <a:pt x="71" y="25"/>
                  </a:lnTo>
                  <a:lnTo>
                    <a:pt x="74" y="17"/>
                  </a:lnTo>
                  <a:lnTo>
                    <a:pt x="79" y="10"/>
                  </a:lnTo>
                  <a:lnTo>
                    <a:pt x="87" y="5"/>
                  </a:lnTo>
                  <a:lnTo>
                    <a:pt x="93" y="2"/>
                  </a:lnTo>
                  <a:lnTo>
                    <a:pt x="94" y="1"/>
                  </a:lnTo>
                  <a:lnTo>
                    <a:pt x="92" y="0"/>
                  </a:lnTo>
                  <a:lnTo>
                    <a:pt x="87" y="0"/>
                  </a:lnTo>
                  <a:lnTo>
                    <a:pt x="84" y="1"/>
                  </a:lnTo>
                  <a:lnTo>
                    <a:pt x="79" y="3"/>
                  </a:lnTo>
                  <a:lnTo>
                    <a:pt x="74" y="6"/>
                  </a:lnTo>
                  <a:lnTo>
                    <a:pt x="69" y="10"/>
                  </a:lnTo>
                  <a:lnTo>
                    <a:pt x="63" y="15"/>
                  </a:lnTo>
                  <a:lnTo>
                    <a:pt x="59" y="18"/>
                  </a:lnTo>
                  <a:lnTo>
                    <a:pt x="55" y="21"/>
                  </a:lnTo>
                  <a:lnTo>
                    <a:pt x="53" y="24"/>
                  </a:lnTo>
                  <a:lnTo>
                    <a:pt x="48" y="24"/>
                  </a:lnTo>
                  <a:lnTo>
                    <a:pt x="41" y="24"/>
                  </a:lnTo>
                  <a:lnTo>
                    <a:pt x="34" y="24"/>
                  </a:lnTo>
                  <a:lnTo>
                    <a:pt x="26" y="24"/>
                  </a:lnTo>
                  <a:lnTo>
                    <a:pt x="18" y="24"/>
                  </a:lnTo>
                  <a:lnTo>
                    <a:pt x="10" y="24"/>
                  </a:lnTo>
                  <a:lnTo>
                    <a:pt x="4" y="24"/>
                  </a:lnTo>
                  <a:lnTo>
                    <a:pt x="0" y="25"/>
                  </a:lnTo>
                  <a:close/>
                </a:path>
              </a:pathLst>
            </a:custGeom>
            <a:solidFill>
              <a:srgbClr val="BA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8159" name="Freeform 271"/>
            <p:cNvSpPr>
              <a:spLocks/>
            </p:cNvSpPr>
            <p:nvPr/>
          </p:nvSpPr>
          <p:spPr bwMode="auto">
            <a:xfrm>
              <a:off x="142" y="160"/>
              <a:ext cx="74" cy="84"/>
            </a:xfrm>
            <a:custGeom>
              <a:avLst/>
              <a:gdLst>
                <a:gd name="T0" fmla="*/ 6 w 148"/>
                <a:gd name="T1" fmla="*/ 5 h 169"/>
                <a:gd name="T2" fmla="*/ 20 w 148"/>
                <a:gd name="T3" fmla="*/ 22 h 169"/>
                <a:gd name="T4" fmla="*/ 21 w 148"/>
                <a:gd name="T5" fmla="*/ 40 h 169"/>
                <a:gd name="T6" fmla="*/ 22 w 148"/>
                <a:gd name="T7" fmla="*/ 76 h 169"/>
                <a:gd name="T8" fmla="*/ 27 w 148"/>
                <a:gd name="T9" fmla="*/ 74 h 169"/>
                <a:gd name="T10" fmla="*/ 30 w 148"/>
                <a:gd name="T11" fmla="*/ 45 h 169"/>
                <a:gd name="T12" fmla="*/ 37 w 148"/>
                <a:gd name="T13" fmla="*/ 35 h 169"/>
                <a:gd name="T14" fmla="*/ 41 w 148"/>
                <a:gd name="T15" fmla="*/ 38 h 169"/>
                <a:gd name="T16" fmla="*/ 49 w 148"/>
                <a:gd name="T17" fmla="*/ 48 h 169"/>
                <a:gd name="T18" fmla="*/ 63 w 148"/>
                <a:gd name="T19" fmla="*/ 64 h 169"/>
                <a:gd name="T20" fmla="*/ 65 w 148"/>
                <a:gd name="T21" fmla="*/ 83 h 169"/>
                <a:gd name="T22" fmla="*/ 65 w 148"/>
                <a:gd name="T23" fmla="*/ 114 h 169"/>
                <a:gd name="T24" fmla="*/ 72 w 148"/>
                <a:gd name="T25" fmla="*/ 112 h 169"/>
                <a:gd name="T26" fmla="*/ 74 w 148"/>
                <a:gd name="T27" fmla="*/ 85 h 169"/>
                <a:gd name="T28" fmla="*/ 86 w 148"/>
                <a:gd name="T29" fmla="*/ 82 h 169"/>
                <a:gd name="T30" fmla="*/ 102 w 148"/>
                <a:gd name="T31" fmla="*/ 103 h 169"/>
                <a:gd name="T32" fmla="*/ 121 w 148"/>
                <a:gd name="T33" fmla="*/ 129 h 169"/>
                <a:gd name="T34" fmla="*/ 138 w 148"/>
                <a:gd name="T35" fmla="*/ 154 h 169"/>
                <a:gd name="T36" fmla="*/ 146 w 148"/>
                <a:gd name="T37" fmla="*/ 168 h 169"/>
                <a:gd name="T38" fmla="*/ 148 w 148"/>
                <a:gd name="T39" fmla="*/ 165 h 169"/>
                <a:gd name="T40" fmla="*/ 143 w 148"/>
                <a:gd name="T41" fmla="*/ 153 h 169"/>
                <a:gd name="T42" fmla="*/ 129 w 148"/>
                <a:gd name="T43" fmla="*/ 128 h 169"/>
                <a:gd name="T44" fmla="*/ 111 w 148"/>
                <a:gd name="T45" fmla="*/ 101 h 169"/>
                <a:gd name="T46" fmla="*/ 95 w 148"/>
                <a:gd name="T47" fmla="*/ 79 h 169"/>
                <a:gd name="T48" fmla="*/ 93 w 148"/>
                <a:gd name="T49" fmla="*/ 71 h 169"/>
                <a:gd name="T50" fmla="*/ 102 w 148"/>
                <a:gd name="T51" fmla="*/ 66 h 169"/>
                <a:gd name="T52" fmla="*/ 110 w 148"/>
                <a:gd name="T53" fmla="*/ 64 h 169"/>
                <a:gd name="T54" fmla="*/ 119 w 148"/>
                <a:gd name="T55" fmla="*/ 65 h 169"/>
                <a:gd name="T56" fmla="*/ 131 w 148"/>
                <a:gd name="T57" fmla="*/ 71 h 169"/>
                <a:gd name="T58" fmla="*/ 134 w 148"/>
                <a:gd name="T59" fmla="*/ 71 h 169"/>
                <a:gd name="T60" fmla="*/ 128 w 148"/>
                <a:gd name="T61" fmla="*/ 63 h 169"/>
                <a:gd name="T62" fmla="*/ 116 w 148"/>
                <a:gd name="T63" fmla="*/ 58 h 169"/>
                <a:gd name="T64" fmla="*/ 101 w 148"/>
                <a:gd name="T65" fmla="*/ 57 h 169"/>
                <a:gd name="T66" fmla="*/ 87 w 148"/>
                <a:gd name="T67" fmla="*/ 59 h 169"/>
                <a:gd name="T68" fmla="*/ 73 w 148"/>
                <a:gd name="T69" fmla="*/ 56 h 169"/>
                <a:gd name="T70" fmla="*/ 57 w 148"/>
                <a:gd name="T71" fmla="*/ 41 h 169"/>
                <a:gd name="T72" fmla="*/ 58 w 148"/>
                <a:gd name="T73" fmla="*/ 33 h 169"/>
                <a:gd name="T74" fmla="*/ 75 w 148"/>
                <a:gd name="T75" fmla="*/ 30 h 169"/>
                <a:gd name="T76" fmla="*/ 87 w 148"/>
                <a:gd name="T77" fmla="*/ 33 h 169"/>
                <a:gd name="T78" fmla="*/ 86 w 148"/>
                <a:gd name="T79" fmla="*/ 29 h 169"/>
                <a:gd name="T80" fmla="*/ 78 w 148"/>
                <a:gd name="T81" fmla="*/ 28 h 169"/>
                <a:gd name="T82" fmla="*/ 67 w 148"/>
                <a:gd name="T83" fmla="*/ 26 h 169"/>
                <a:gd name="T84" fmla="*/ 56 w 148"/>
                <a:gd name="T85" fmla="*/ 25 h 169"/>
                <a:gd name="T86" fmla="*/ 45 w 148"/>
                <a:gd name="T87" fmla="*/ 25 h 169"/>
                <a:gd name="T88" fmla="*/ 37 w 148"/>
                <a:gd name="T89" fmla="*/ 23 h 169"/>
                <a:gd name="T90" fmla="*/ 26 w 148"/>
                <a:gd name="T91" fmla="*/ 15 h 169"/>
                <a:gd name="T92" fmla="*/ 14 w 148"/>
                <a:gd name="T93" fmla="*/ 6 h 169"/>
                <a:gd name="T94" fmla="*/ 5 w 148"/>
                <a:gd name="T95" fmla="*/ 0 h 1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48" h="169">
                  <a:moveTo>
                    <a:pt x="0" y="0"/>
                  </a:moveTo>
                  <a:lnTo>
                    <a:pt x="6" y="5"/>
                  </a:lnTo>
                  <a:lnTo>
                    <a:pt x="13" y="13"/>
                  </a:lnTo>
                  <a:lnTo>
                    <a:pt x="20" y="22"/>
                  </a:lnTo>
                  <a:lnTo>
                    <a:pt x="25" y="27"/>
                  </a:lnTo>
                  <a:lnTo>
                    <a:pt x="21" y="40"/>
                  </a:lnTo>
                  <a:lnTo>
                    <a:pt x="21" y="58"/>
                  </a:lnTo>
                  <a:lnTo>
                    <a:pt x="22" y="76"/>
                  </a:lnTo>
                  <a:lnTo>
                    <a:pt x="28" y="89"/>
                  </a:lnTo>
                  <a:lnTo>
                    <a:pt x="27" y="74"/>
                  </a:lnTo>
                  <a:lnTo>
                    <a:pt x="28" y="59"/>
                  </a:lnTo>
                  <a:lnTo>
                    <a:pt x="30" y="45"/>
                  </a:lnTo>
                  <a:lnTo>
                    <a:pt x="35" y="37"/>
                  </a:lnTo>
                  <a:lnTo>
                    <a:pt x="37" y="35"/>
                  </a:lnTo>
                  <a:lnTo>
                    <a:pt x="40" y="36"/>
                  </a:lnTo>
                  <a:lnTo>
                    <a:pt x="41" y="38"/>
                  </a:lnTo>
                  <a:lnTo>
                    <a:pt x="43" y="42"/>
                  </a:lnTo>
                  <a:lnTo>
                    <a:pt x="49" y="48"/>
                  </a:lnTo>
                  <a:lnTo>
                    <a:pt x="56" y="56"/>
                  </a:lnTo>
                  <a:lnTo>
                    <a:pt x="63" y="64"/>
                  </a:lnTo>
                  <a:lnTo>
                    <a:pt x="67" y="70"/>
                  </a:lnTo>
                  <a:lnTo>
                    <a:pt x="65" y="83"/>
                  </a:lnTo>
                  <a:lnTo>
                    <a:pt x="63" y="100"/>
                  </a:lnTo>
                  <a:lnTo>
                    <a:pt x="65" y="114"/>
                  </a:lnTo>
                  <a:lnTo>
                    <a:pt x="74" y="127"/>
                  </a:lnTo>
                  <a:lnTo>
                    <a:pt x="72" y="112"/>
                  </a:lnTo>
                  <a:lnTo>
                    <a:pt x="72" y="97"/>
                  </a:lnTo>
                  <a:lnTo>
                    <a:pt x="74" y="85"/>
                  </a:lnTo>
                  <a:lnTo>
                    <a:pt x="80" y="76"/>
                  </a:lnTo>
                  <a:lnTo>
                    <a:pt x="86" y="82"/>
                  </a:lnTo>
                  <a:lnTo>
                    <a:pt x="94" y="90"/>
                  </a:lnTo>
                  <a:lnTo>
                    <a:pt x="102" y="103"/>
                  </a:lnTo>
                  <a:lnTo>
                    <a:pt x="112" y="116"/>
                  </a:lnTo>
                  <a:lnTo>
                    <a:pt x="121" y="129"/>
                  </a:lnTo>
                  <a:lnTo>
                    <a:pt x="131" y="142"/>
                  </a:lnTo>
                  <a:lnTo>
                    <a:pt x="138" y="154"/>
                  </a:lnTo>
                  <a:lnTo>
                    <a:pt x="142" y="162"/>
                  </a:lnTo>
                  <a:lnTo>
                    <a:pt x="146" y="168"/>
                  </a:lnTo>
                  <a:lnTo>
                    <a:pt x="148" y="169"/>
                  </a:lnTo>
                  <a:lnTo>
                    <a:pt x="148" y="165"/>
                  </a:lnTo>
                  <a:lnTo>
                    <a:pt x="147" y="159"/>
                  </a:lnTo>
                  <a:lnTo>
                    <a:pt x="143" y="153"/>
                  </a:lnTo>
                  <a:lnTo>
                    <a:pt x="138" y="142"/>
                  </a:lnTo>
                  <a:lnTo>
                    <a:pt x="129" y="128"/>
                  </a:lnTo>
                  <a:lnTo>
                    <a:pt x="121" y="114"/>
                  </a:lnTo>
                  <a:lnTo>
                    <a:pt x="111" y="101"/>
                  </a:lnTo>
                  <a:lnTo>
                    <a:pt x="103" y="88"/>
                  </a:lnTo>
                  <a:lnTo>
                    <a:pt x="95" y="79"/>
                  </a:lnTo>
                  <a:lnTo>
                    <a:pt x="89" y="73"/>
                  </a:lnTo>
                  <a:lnTo>
                    <a:pt x="93" y="71"/>
                  </a:lnTo>
                  <a:lnTo>
                    <a:pt x="97" y="67"/>
                  </a:lnTo>
                  <a:lnTo>
                    <a:pt x="102" y="66"/>
                  </a:lnTo>
                  <a:lnTo>
                    <a:pt x="106" y="65"/>
                  </a:lnTo>
                  <a:lnTo>
                    <a:pt x="110" y="64"/>
                  </a:lnTo>
                  <a:lnTo>
                    <a:pt x="114" y="64"/>
                  </a:lnTo>
                  <a:lnTo>
                    <a:pt x="119" y="65"/>
                  </a:lnTo>
                  <a:lnTo>
                    <a:pt x="124" y="67"/>
                  </a:lnTo>
                  <a:lnTo>
                    <a:pt x="131" y="71"/>
                  </a:lnTo>
                  <a:lnTo>
                    <a:pt x="134" y="72"/>
                  </a:lnTo>
                  <a:lnTo>
                    <a:pt x="134" y="71"/>
                  </a:lnTo>
                  <a:lnTo>
                    <a:pt x="132" y="66"/>
                  </a:lnTo>
                  <a:lnTo>
                    <a:pt x="128" y="63"/>
                  </a:lnTo>
                  <a:lnTo>
                    <a:pt x="123" y="60"/>
                  </a:lnTo>
                  <a:lnTo>
                    <a:pt x="116" y="58"/>
                  </a:lnTo>
                  <a:lnTo>
                    <a:pt x="109" y="57"/>
                  </a:lnTo>
                  <a:lnTo>
                    <a:pt x="101" y="57"/>
                  </a:lnTo>
                  <a:lnTo>
                    <a:pt x="93" y="58"/>
                  </a:lnTo>
                  <a:lnTo>
                    <a:pt x="87" y="59"/>
                  </a:lnTo>
                  <a:lnTo>
                    <a:pt x="81" y="63"/>
                  </a:lnTo>
                  <a:lnTo>
                    <a:pt x="73" y="56"/>
                  </a:lnTo>
                  <a:lnTo>
                    <a:pt x="65" y="48"/>
                  </a:lnTo>
                  <a:lnTo>
                    <a:pt x="57" y="41"/>
                  </a:lnTo>
                  <a:lnTo>
                    <a:pt x="52" y="36"/>
                  </a:lnTo>
                  <a:lnTo>
                    <a:pt x="58" y="33"/>
                  </a:lnTo>
                  <a:lnTo>
                    <a:pt x="66" y="31"/>
                  </a:lnTo>
                  <a:lnTo>
                    <a:pt x="75" y="30"/>
                  </a:lnTo>
                  <a:lnTo>
                    <a:pt x="83" y="31"/>
                  </a:lnTo>
                  <a:lnTo>
                    <a:pt x="87" y="33"/>
                  </a:lnTo>
                  <a:lnTo>
                    <a:pt x="88" y="31"/>
                  </a:lnTo>
                  <a:lnTo>
                    <a:pt x="86" y="29"/>
                  </a:lnTo>
                  <a:lnTo>
                    <a:pt x="81" y="28"/>
                  </a:lnTo>
                  <a:lnTo>
                    <a:pt x="78" y="28"/>
                  </a:lnTo>
                  <a:lnTo>
                    <a:pt x="73" y="27"/>
                  </a:lnTo>
                  <a:lnTo>
                    <a:pt x="67" y="26"/>
                  </a:lnTo>
                  <a:lnTo>
                    <a:pt x="61" y="26"/>
                  </a:lnTo>
                  <a:lnTo>
                    <a:pt x="56" y="25"/>
                  </a:lnTo>
                  <a:lnTo>
                    <a:pt x="51" y="25"/>
                  </a:lnTo>
                  <a:lnTo>
                    <a:pt x="45" y="25"/>
                  </a:lnTo>
                  <a:lnTo>
                    <a:pt x="42" y="25"/>
                  </a:lnTo>
                  <a:lnTo>
                    <a:pt x="37" y="23"/>
                  </a:lnTo>
                  <a:lnTo>
                    <a:pt x="32" y="20"/>
                  </a:lnTo>
                  <a:lnTo>
                    <a:pt x="26" y="15"/>
                  </a:lnTo>
                  <a:lnTo>
                    <a:pt x="20" y="11"/>
                  </a:lnTo>
                  <a:lnTo>
                    <a:pt x="14" y="6"/>
                  </a:lnTo>
                  <a:lnTo>
                    <a:pt x="10" y="3"/>
                  </a:lnTo>
                  <a:lnTo>
                    <a:pt x="5" y="0"/>
                  </a:lnTo>
                  <a:lnTo>
                    <a:pt x="0" y="0"/>
                  </a:lnTo>
                  <a:close/>
                </a:path>
              </a:pathLst>
            </a:custGeom>
            <a:solidFill>
              <a:srgbClr val="BA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8160" name="Freeform 272"/>
            <p:cNvSpPr>
              <a:spLocks/>
            </p:cNvSpPr>
            <p:nvPr/>
          </p:nvSpPr>
          <p:spPr bwMode="auto">
            <a:xfrm>
              <a:off x="79" y="167"/>
              <a:ext cx="55" cy="98"/>
            </a:xfrm>
            <a:custGeom>
              <a:avLst/>
              <a:gdLst>
                <a:gd name="T0" fmla="*/ 72 w 110"/>
                <a:gd name="T1" fmla="*/ 25 h 195"/>
                <a:gd name="T2" fmla="*/ 61 w 110"/>
                <a:gd name="T3" fmla="*/ 36 h 195"/>
                <a:gd name="T4" fmla="*/ 35 w 110"/>
                <a:gd name="T5" fmla="*/ 49 h 195"/>
                <a:gd name="T6" fmla="*/ 14 w 110"/>
                <a:gd name="T7" fmla="*/ 64 h 195"/>
                <a:gd name="T8" fmla="*/ 12 w 110"/>
                <a:gd name="T9" fmla="*/ 73 h 195"/>
                <a:gd name="T10" fmla="*/ 21 w 110"/>
                <a:gd name="T11" fmla="*/ 66 h 195"/>
                <a:gd name="T12" fmla="*/ 37 w 110"/>
                <a:gd name="T13" fmla="*/ 56 h 195"/>
                <a:gd name="T14" fmla="*/ 56 w 110"/>
                <a:gd name="T15" fmla="*/ 49 h 195"/>
                <a:gd name="T16" fmla="*/ 59 w 110"/>
                <a:gd name="T17" fmla="*/ 68 h 195"/>
                <a:gd name="T18" fmla="*/ 45 w 110"/>
                <a:gd name="T19" fmla="*/ 82 h 195"/>
                <a:gd name="T20" fmla="*/ 22 w 110"/>
                <a:gd name="T21" fmla="*/ 93 h 195"/>
                <a:gd name="T22" fmla="*/ 8 w 110"/>
                <a:gd name="T23" fmla="*/ 108 h 195"/>
                <a:gd name="T24" fmla="*/ 8 w 110"/>
                <a:gd name="T25" fmla="*/ 118 h 195"/>
                <a:gd name="T26" fmla="*/ 14 w 110"/>
                <a:gd name="T27" fmla="*/ 109 h 195"/>
                <a:gd name="T28" fmla="*/ 29 w 110"/>
                <a:gd name="T29" fmla="*/ 98 h 195"/>
                <a:gd name="T30" fmla="*/ 48 w 110"/>
                <a:gd name="T31" fmla="*/ 91 h 195"/>
                <a:gd name="T32" fmla="*/ 52 w 110"/>
                <a:gd name="T33" fmla="*/ 111 h 195"/>
                <a:gd name="T34" fmla="*/ 39 w 110"/>
                <a:gd name="T35" fmla="*/ 127 h 195"/>
                <a:gd name="T36" fmla="*/ 21 w 110"/>
                <a:gd name="T37" fmla="*/ 136 h 195"/>
                <a:gd name="T38" fmla="*/ 10 w 110"/>
                <a:gd name="T39" fmla="*/ 151 h 195"/>
                <a:gd name="T40" fmla="*/ 26 w 110"/>
                <a:gd name="T41" fmla="*/ 141 h 195"/>
                <a:gd name="T42" fmla="*/ 41 w 110"/>
                <a:gd name="T43" fmla="*/ 139 h 195"/>
                <a:gd name="T44" fmla="*/ 31 w 110"/>
                <a:gd name="T45" fmla="*/ 163 h 195"/>
                <a:gd name="T46" fmla="*/ 11 w 110"/>
                <a:gd name="T47" fmla="*/ 185 h 195"/>
                <a:gd name="T48" fmla="*/ 0 w 110"/>
                <a:gd name="T49" fmla="*/ 194 h 195"/>
                <a:gd name="T50" fmla="*/ 10 w 110"/>
                <a:gd name="T51" fmla="*/ 192 h 195"/>
                <a:gd name="T52" fmla="*/ 30 w 110"/>
                <a:gd name="T53" fmla="*/ 174 h 195"/>
                <a:gd name="T54" fmla="*/ 48 w 110"/>
                <a:gd name="T55" fmla="*/ 144 h 195"/>
                <a:gd name="T56" fmla="*/ 67 w 110"/>
                <a:gd name="T57" fmla="*/ 141 h 195"/>
                <a:gd name="T58" fmla="*/ 69 w 110"/>
                <a:gd name="T59" fmla="*/ 163 h 195"/>
                <a:gd name="T60" fmla="*/ 73 w 110"/>
                <a:gd name="T61" fmla="*/ 165 h 195"/>
                <a:gd name="T62" fmla="*/ 78 w 110"/>
                <a:gd name="T63" fmla="*/ 155 h 195"/>
                <a:gd name="T64" fmla="*/ 69 w 110"/>
                <a:gd name="T65" fmla="*/ 134 h 195"/>
                <a:gd name="T66" fmla="*/ 63 w 110"/>
                <a:gd name="T67" fmla="*/ 116 h 195"/>
                <a:gd name="T68" fmla="*/ 67 w 110"/>
                <a:gd name="T69" fmla="*/ 88 h 195"/>
                <a:gd name="T70" fmla="*/ 72 w 110"/>
                <a:gd name="T71" fmla="*/ 86 h 195"/>
                <a:gd name="T72" fmla="*/ 91 w 110"/>
                <a:gd name="T73" fmla="*/ 98 h 195"/>
                <a:gd name="T74" fmla="*/ 100 w 110"/>
                <a:gd name="T75" fmla="*/ 125 h 195"/>
                <a:gd name="T76" fmla="*/ 103 w 110"/>
                <a:gd name="T77" fmla="*/ 119 h 195"/>
                <a:gd name="T78" fmla="*/ 100 w 110"/>
                <a:gd name="T79" fmla="*/ 101 h 195"/>
                <a:gd name="T80" fmla="*/ 85 w 110"/>
                <a:gd name="T81" fmla="*/ 81 h 195"/>
                <a:gd name="T82" fmla="*/ 71 w 110"/>
                <a:gd name="T83" fmla="*/ 67 h 195"/>
                <a:gd name="T84" fmla="*/ 76 w 110"/>
                <a:gd name="T85" fmla="*/ 48 h 195"/>
                <a:gd name="T86" fmla="*/ 102 w 110"/>
                <a:gd name="T87" fmla="*/ 60 h 195"/>
                <a:gd name="T88" fmla="*/ 109 w 110"/>
                <a:gd name="T89" fmla="*/ 76 h 195"/>
                <a:gd name="T90" fmla="*/ 107 w 110"/>
                <a:gd name="T91" fmla="*/ 59 h 195"/>
                <a:gd name="T92" fmla="*/ 82 w 110"/>
                <a:gd name="T93" fmla="*/ 36 h 195"/>
                <a:gd name="T94" fmla="*/ 82 w 110"/>
                <a:gd name="T95" fmla="*/ 12 h 195"/>
                <a:gd name="T96" fmla="*/ 77 w 110"/>
                <a:gd name="T97" fmla="*/ 0 h 1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10" h="195">
                  <a:moveTo>
                    <a:pt x="73" y="10"/>
                  </a:moveTo>
                  <a:lnTo>
                    <a:pt x="73" y="18"/>
                  </a:lnTo>
                  <a:lnTo>
                    <a:pt x="72" y="25"/>
                  </a:lnTo>
                  <a:lnTo>
                    <a:pt x="70" y="29"/>
                  </a:lnTo>
                  <a:lnTo>
                    <a:pt x="67" y="33"/>
                  </a:lnTo>
                  <a:lnTo>
                    <a:pt x="61" y="36"/>
                  </a:lnTo>
                  <a:lnTo>
                    <a:pt x="53" y="40"/>
                  </a:lnTo>
                  <a:lnTo>
                    <a:pt x="45" y="44"/>
                  </a:lnTo>
                  <a:lnTo>
                    <a:pt x="35" y="49"/>
                  </a:lnTo>
                  <a:lnTo>
                    <a:pt x="26" y="53"/>
                  </a:lnTo>
                  <a:lnTo>
                    <a:pt x="19" y="58"/>
                  </a:lnTo>
                  <a:lnTo>
                    <a:pt x="14" y="64"/>
                  </a:lnTo>
                  <a:lnTo>
                    <a:pt x="11" y="68"/>
                  </a:lnTo>
                  <a:lnTo>
                    <a:pt x="11" y="72"/>
                  </a:lnTo>
                  <a:lnTo>
                    <a:pt x="12" y="73"/>
                  </a:lnTo>
                  <a:lnTo>
                    <a:pt x="14" y="72"/>
                  </a:lnTo>
                  <a:lnTo>
                    <a:pt x="17" y="70"/>
                  </a:lnTo>
                  <a:lnTo>
                    <a:pt x="21" y="66"/>
                  </a:lnTo>
                  <a:lnTo>
                    <a:pt x="25" y="61"/>
                  </a:lnTo>
                  <a:lnTo>
                    <a:pt x="31" y="58"/>
                  </a:lnTo>
                  <a:lnTo>
                    <a:pt x="37" y="56"/>
                  </a:lnTo>
                  <a:lnTo>
                    <a:pt x="42" y="52"/>
                  </a:lnTo>
                  <a:lnTo>
                    <a:pt x="49" y="51"/>
                  </a:lnTo>
                  <a:lnTo>
                    <a:pt x="56" y="49"/>
                  </a:lnTo>
                  <a:lnTo>
                    <a:pt x="62" y="49"/>
                  </a:lnTo>
                  <a:lnTo>
                    <a:pt x="61" y="59"/>
                  </a:lnTo>
                  <a:lnTo>
                    <a:pt x="59" y="68"/>
                  </a:lnTo>
                  <a:lnTo>
                    <a:pt x="55" y="75"/>
                  </a:lnTo>
                  <a:lnTo>
                    <a:pt x="53" y="81"/>
                  </a:lnTo>
                  <a:lnTo>
                    <a:pt x="45" y="82"/>
                  </a:lnTo>
                  <a:lnTo>
                    <a:pt x="35" y="86"/>
                  </a:lnTo>
                  <a:lnTo>
                    <a:pt x="29" y="88"/>
                  </a:lnTo>
                  <a:lnTo>
                    <a:pt x="22" y="93"/>
                  </a:lnTo>
                  <a:lnTo>
                    <a:pt x="15" y="97"/>
                  </a:lnTo>
                  <a:lnTo>
                    <a:pt x="10" y="102"/>
                  </a:lnTo>
                  <a:lnTo>
                    <a:pt x="8" y="108"/>
                  </a:lnTo>
                  <a:lnTo>
                    <a:pt x="7" y="113"/>
                  </a:lnTo>
                  <a:lnTo>
                    <a:pt x="7" y="117"/>
                  </a:lnTo>
                  <a:lnTo>
                    <a:pt x="8" y="118"/>
                  </a:lnTo>
                  <a:lnTo>
                    <a:pt x="10" y="116"/>
                  </a:lnTo>
                  <a:lnTo>
                    <a:pt x="11" y="112"/>
                  </a:lnTo>
                  <a:lnTo>
                    <a:pt x="14" y="109"/>
                  </a:lnTo>
                  <a:lnTo>
                    <a:pt x="17" y="105"/>
                  </a:lnTo>
                  <a:lnTo>
                    <a:pt x="23" y="102"/>
                  </a:lnTo>
                  <a:lnTo>
                    <a:pt x="29" y="98"/>
                  </a:lnTo>
                  <a:lnTo>
                    <a:pt x="35" y="95"/>
                  </a:lnTo>
                  <a:lnTo>
                    <a:pt x="42" y="93"/>
                  </a:lnTo>
                  <a:lnTo>
                    <a:pt x="48" y="91"/>
                  </a:lnTo>
                  <a:lnTo>
                    <a:pt x="54" y="90"/>
                  </a:lnTo>
                  <a:lnTo>
                    <a:pt x="54" y="102"/>
                  </a:lnTo>
                  <a:lnTo>
                    <a:pt x="52" y="111"/>
                  </a:lnTo>
                  <a:lnTo>
                    <a:pt x="49" y="119"/>
                  </a:lnTo>
                  <a:lnTo>
                    <a:pt x="46" y="125"/>
                  </a:lnTo>
                  <a:lnTo>
                    <a:pt x="39" y="127"/>
                  </a:lnTo>
                  <a:lnTo>
                    <a:pt x="32" y="129"/>
                  </a:lnTo>
                  <a:lnTo>
                    <a:pt x="26" y="133"/>
                  </a:lnTo>
                  <a:lnTo>
                    <a:pt x="21" y="136"/>
                  </a:lnTo>
                  <a:lnTo>
                    <a:pt x="16" y="141"/>
                  </a:lnTo>
                  <a:lnTo>
                    <a:pt x="12" y="146"/>
                  </a:lnTo>
                  <a:lnTo>
                    <a:pt x="10" y="151"/>
                  </a:lnTo>
                  <a:lnTo>
                    <a:pt x="9" y="157"/>
                  </a:lnTo>
                  <a:lnTo>
                    <a:pt x="17" y="149"/>
                  </a:lnTo>
                  <a:lnTo>
                    <a:pt x="26" y="141"/>
                  </a:lnTo>
                  <a:lnTo>
                    <a:pt x="35" y="135"/>
                  </a:lnTo>
                  <a:lnTo>
                    <a:pt x="42" y="133"/>
                  </a:lnTo>
                  <a:lnTo>
                    <a:pt x="41" y="139"/>
                  </a:lnTo>
                  <a:lnTo>
                    <a:pt x="39" y="146"/>
                  </a:lnTo>
                  <a:lnTo>
                    <a:pt x="35" y="154"/>
                  </a:lnTo>
                  <a:lnTo>
                    <a:pt x="31" y="163"/>
                  </a:lnTo>
                  <a:lnTo>
                    <a:pt x="24" y="171"/>
                  </a:lnTo>
                  <a:lnTo>
                    <a:pt x="18" y="179"/>
                  </a:lnTo>
                  <a:lnTo>
                    <a:pt x="11" y="185"/>
                  </a:lnTo>
                  <a:lnTo>
                    <a:pt x="4" y="189"/>
                  </a:lnTo>
                  <a:lnTo>
                    <a:pt x="1" y="192"/>
                  </a:lnTo>
                  <a:lnTo>
                    <a:pt x="0" y="194"/>
                  </a:lnTo>
                  <a:lnTo>
                    <a:pt x="1" y="195"/>
                  </a:lnTo>
                  <a:lnTo>
                    <a:pt x="6" y="194"/>
                  </a:lnTo>
                  <a:lnTo>
                    <a:pt x="10" y="192"/>
                  </a:lnTo>
                  <a:lnTo>
                    <a:pt x="16" y="188"/>
                  </a:lnTo>
                  <a:lnTo>
                    <a:pt x="23" y="183"/>
                  </a:lnTo>
                  <a:lnTo>
                    <a:pt x="30" y="174"/>
                  </a:lnTo>
                  <a:lnTo>
                    <a:pt x="37" y="166"/>
                  </a:lnTo>
                  <a:lnTo>
                    <a:pt x="44" y="156"/>
                  </a:lnTo>
                  <a:lnTo>
                    <a:pt x="48" y="144"/>
                  </a:lnTo>
                  <a:lnTo>
                    <a:pt x="52" y="133"/>
                  </a:lnTo>
                  <a:lnTo>
                    <a:pt x="60" y="135"/>
                  </a:lnTo>
                  <a:lnTo>
                    <a:pt x="67" y="141"/>
                  </a:lnTo>
                  <a:lnTo>
                    <a:pt x="71" y="149"/>
                  </a:lnTo>
                  <a:lnTo>
                    <a:pt x="71" y="156"/>
                  </a:lnTo>
                  <a:lnTo>
                    <a:pt x="69" y="163"/>
                  </a:lnTo>
                  <a:lnTo>
                    <a:pt x="69" y="168"/>
                  </a:lnTo>
                  <a:lnTo>
                    <a:pt x="70" y="169"/>
                  </a:lnTo>
                  <a:lnTo>
                    <a:pt x="73" y="165"/>
                  </a:lnTo>
                  <a:lnTo>
                    <a:pt x="76" y="162"/>
                  </a:lnTo>
                  <a:lnTo>
                    <a:pt x="78" y="158"/>
                  </a:lnTo>
                  <a:lnTo>
                    <a:pt x="78" y="155"/>
                  </a:lnTo>
                  <a:lnTo>
                    <a:pt x="77" y="150"/>
                  </a:lnTo>
                  <a:lnTo>
                    <a:pt x="73" y="142"/>
                  </a:lnTo>
                  <a:lnTo>
                    <a:pt x="69" y="134"/>
                  </a:lnTo>
                  <a:lnTo>
                    <a:pt x="64" y="128"/>
                  </a:lnTo>
                  <a:lnTo>
                    <a:pt x="61" y="125"/>
                  </a:lnTo>
                  <a:lnTo>
                    <a:pt x="63" y="116"/>
                  </a:lnTo>
                  <a:lnTo>
                    <a:pt x="64" y="105"/>
                  </a:lnTo>
                  <a:lnTo>
                    <a:pt x="67" y="95"/>
                  </a:lnTo>
                  <a:lnTo>
                    <a:pt x="67" y="88"/>
                  </a:lnTo>
                  <a:lnTo>
                    <a:pt x="68" y="85"/>
                  </a:lnTo>
                  <a:lnTo>
                    <a:pt x="69" y="85"/>
                  </a:lnTo>
                  <a:lnTo>
                    <a:pt x="72" y="86"/>
                  </a:lnTo>
                  <a:lnTo>
                    <a:pt x="78" y="88"/>
                  </a:lnTo>
                  <a:lnTo>
                    <a:pt x="85" y="93"/>
                  </a:lnTo>
                  <a:lnTo>
                    <a:pt x="91" y="98"/>
                  </a:lnTo>
                  <a:lnTo>
                    <a:pt x="97" y="108"/>
                  </a:lnTo>
                  <a:lnTo>
                    <a:pt x="99" y="120"/>
                  </a:lnTo>
                  <a:lnTo>
                    <a:pt x="100" y="125"/>
                  </a:lnTo>
                  <a:lnTo>
                    <a:pt x="101" y="126"/>
                  </a:lnTo>
                  <a:lnTo>
                    <a:pt x="103" y="125"/>
                  </a:lnTo>
                  <a:lnTo>
                    <a:pt x="103" y="119"/>
                  </a:lnTo>
                  <a:lnTo>
                    <a:pt x="103" y="114"/>
                  </a:lnTo>
                  <a:lnTo>
                    <a:pt x="102" y="109"/>
                  </a:lnTo>
                  <a:lnTo>
                    <a:pt x="100" y="101"/>
                  </a:lnTo>
                  <a:lnTo>
                    <a:pt x="97" y="94"/>
                  </a:lnTo>
                  <a:lnTo>
                    <a:pt x="92" y="87"/>
                  </a:lnTo>
                  <a:lnTo>
                    <a:pt x="85" y="81"/>
                  </a:lnTo>
                  <a:lnTo>
                    <a:pt x="78" y="75"/>
                  </a:lnTo>
                  <a:lnTo>
                    <a:pt x="69" y="73"/>
                  </a:lnTo>
                  <a:lnTo>
                    <a:pt x="71" y="67"/>
                  </a:lnTo>
                  <a:lnTo>
                    <a:pt x="73" y="59"/>
                  </a:lnTo>
                  <a:lnTo>
                    <a:pt x="76" y="52"/>
                  </a:lnTo>
                  <a:lnTo>
                    <a:pt x="76" y="48"/>
                  </a:lnTo>
                  <a:lnTo>
                    <a:pt x="85" y="50"/>
                  </a:lnTo>
                  <a:lnTo>
                    <a:pt x="95" y="53"/>
                  </a:lnTo>
                  <a:lnTo>
                    <a:pt x="102" y="60"/>
                  </a:lnTo>
                  <a:lnTo>
                    <a:pt x="107" y="71"/>
                  </a:lnTo>
                  <a:lnTo>
                    <a:pt x="108" y="75"/>
                  </a:lnTo>
                  <a:lnTo>
                    <a:pt x="109" y="76"/>
                  </a:lnTo>
                  <a:lnTo>
                    <a:pt x="110" y="74"/>
                  </a:lnTo>
                  <a:lnTo>
                    <a:pt x="110" y="68"/>
                  </a:lnTo>
                  <a:lnTo>
                    <a:pt x="107" y="59"/>
                  </a:lnTo>
                  <a:lnTo>
                    <a:pt x="100" y="49"/>
                  </a:lnTo>
                  <a:lnTo>
                    <a:pt x="91" y="40"/>
                  </a:lnTo>
                  <a:lnTo>
                    <a:pt x="82" y="36"/>
                  </a:lnTo>
                  <a:lnTo>
                    <a:pt x="82" y="27"/>
                  </a:lnTo>
                  <a:lnTo>
                    <a:pt x="82" y="19"/>
                  </a:lnTo>
                  <a:lnTo>
                    <a:pt x="82" y="12"/>
                  </a:lnTo>
                  <a:lnTo>
                    <a:pt x="82" y="5"/>
                  </a:lnTo>
                  <a:lnTo>
                    <a:pt x="79" y="0"/>
                  </a:lnTo>
                  <a:lnTo>
                    <a:pt x="77" y="0"/>
                  </a:lnTo>
                  <a:lnTo>
                    <a:pt x="75" y="5"/>
                  </a:lnTo>
                  <a:lnTo>
                    <a:pt x="73" y="10"/>
                  </a:lnTo>
                  <a:close/>
                </a:path>
              </a:pathLst>
            </a:custGeom>
            <a:solidFill>
              <a:srgbClr val="BA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8161" name="Freeform 273"/>
            <p:cNvSpPr>
              <a:spLocks/>
            </p:cNvSpPr>
            <p:nvPr/>
          </p:nvSpPr>
          <p:spPr bwMode="auto">
            <a:xfrm>
              <a:off x="18" y="145"/>
              <a:ext cx="89" cy="50"/>
            </a:xfrm>
            <a:custGeom>
              <a:avLst/>
              <a:gdLst>
                <a:gd name="T0" fmla="*/ 152 w 177"/>
                <a:gd name="T1" fmla="*/ 5 h 101"/>
                <a:gd name="T2" fmla="*/ 137 w 177"/>
                <a:gd name="T3" fmla="*/ 11 h 101"/>
                <a:gd name="T4" fmla="*/ 119 w 177"/>
                <a:gd name="T5" fmla="*/ 19 h 101"/>
                <a:gd name="T6" fmla="*/ 107 w 177"/>
                <a:gd name="T7" fmla="*/ 25 h 101"/>
                <a:gd name="T8" fmla="*/ 101 w 177"/>
                <a:gd name="T9" fmla="*/ 25 h 101"/>
                <a:gd name="T10" fmla="*/ 91 w 177"/>
                <a:gd name="T11" fmla="*/ 20 h 101"/>
                <a:gd name="T12" fmla="*/ 78 w 177"/>
                <a:gd name="T13" fmla="*/ 18 h 101"/>
                <a:gd name="T14" fmla="*/ 66 w 177"/>
                <a:gd name="T15" fmla="*/ 18 h 101"/>
                <a:gd name="T16" fmla="*/ 57 w 177"/>
                <a:gd name="T17" fmla="*/ 21 h 101"/>
                <a:gd name="T18" fmla="*/ 61 w 177"/>
                <a:gd name="T19" fmla="*/ 22 h 101"/>
                <a:gd name="T20" fmla="*/ 72 w 177"/>
                <a:gd name="T21" fmla="*/ 23 h 101"/>
                <a:gd name="T22" fmla="*/ 91 w 177"/>
                <a:gd name="T23" fmla="*/ 32 h 101"/>
                <a:gd name="T24" fmla="*/ 93 w 177"/>
                <a:gd name="T25" fmla="*/ 40 h 101"/>
                <a:gd name="T26" fmla="*/ 83 w 177"/>
                <a:gd name="T27" fmla="*/ 49 h 101"/>
                <a:gd name="T28" fmla="*/ 72 w 177"/>
                <a:gd name="T29" fmla="*/ 50 h 101"/>
                <a:gd name="T30" fmla="*/ 57 w 177"/>
                <a:gd name="T31" fmla="*/ 48 h 101"/>
                <a:gd name="T32" fmla="*/ 41 w 177"/>
                <a:gd name="T33" fmla="*/ 45 h 101"/>
                <a:gd name="T34" fmla="*/ 28 w 177"/>
                <a:gd name="T35" fmla="*/ 46 h 101"/>
                <a:gd name="T36" fmla="*/ 28 w 177"/>
                <a:gd name="T37" fmla="*/ 48 h 101"/>
                <a:gd name="T38" fmla="*/ 39 w 177"/>
                <a:gd name="T39" fmla="*/ 50 h 101"/>
                <a:gd name="T40" fmla="*/ 50 w 177"/>
                <a:gd name="T41" fmla="*/ 52 h 101"/>
                <a:gd name="T42" fmla="*/ 61 w 177"/>
                <a:gd name="T43" fmla="*/ 56 h 101"/>
                <a:gd name="T44" fmla="*/ 60 w 177"/>
                <a:gd name="T45" fmla="*/ 64 h 101"/>
                <a:gd name="T46" fmla="*/ 45 w 177"/>
                <a:gd name="T47" fmla="*/ 73 h 101"/>
                <a:gd name="T48" fmla="*/ 28 w 177"/>
                <a:gd name="T49" fmla="*/ 79 h 101"/>
                <a:gd name="T50" fmla="*/ 12 w 177"/>
                <a:gd name="T51" fmla="*/ 81 h 101"/>
                <a:gd name="T52" fmla="*/ 2 w 177"/>
                <a:gd name="T53" fmla="*/ 81 h 101"/>
                <a:gd name="T54" fmla="*/ 1 w 177"/>
                <a:gd name="T55" fmla="*/ 83 h 101"/>
                <a:gd name="T56" fmla="*/ 11 w 177"/>
                <a:gd name="T57" fmla="*/ 85 h 101"/>
                <a:gd name="T58" fmla="*/ 27 w 177"/>
                <a:gd name="T59" fmla="*/ 83 h 101"/>
                <a:gd name="T60" fmla="*/ 47 w 177"/>
                <a:gd name="T61" fmla="*/ 80 h 101"/>
                <a:gd name="T62" fmla="*/ 65 w 177"/>
                <a:gd name="T63" fmla="*/ 72 h 101"/>
                <a:gd name="T64" fmla="*/ 78 w 177"/>
                <a:gd name="T65" fmla="*/ 73 h 101"/>
                <a:gd name="T66" fmla="*/ 77 w 177"/>
                <a:gd name="T67" fmla="*/ 89 h 101"/>
                <a:gd name="T68" fmla="*/ 70 w 177"/>
                <a:gd name="T69" fmla="*/ 100 h 101"/>
                <a:gd name="T70" fmla="*/ 73 w 177"/>
                <a:gd name="T71" fmla="*/ 101 h 101"/>
                <a:gd name="T72" fmla="*/ 81 w 177"/>
                <a:gd name="T73" fmla="*/ 94 h 101"/>
                <a:gd name="T74" fmla="*/ 86 w 177"/>
                <a:gd name="T75" fmla="*/ 74 h 101"/>
                <a:gd name="T76" fmla="*/ 93 w 177"/>
                <a:gd name="T77" fmla="*/ 56 h 101"/>
                <a:gd name="T78" fmla="*/ 109 w 177"/>
                <a:gd name="T79" fmla="*/ 40 h 101"/>
                <a:gd name="T80" fmla="*/ 123 w 177"/>
                <a:gd name="T81" fmla="*/ 43 h 101"/>
                <a:gd name="T82" fmla="*/ 125 w 177"/>
                <a:gd name="T83" fmla="*/ 64 h 101"/>
                <a:gd name="T84" fmla="*/ 122 w 177"/>
                <a:gd name="T85" fmla="*/ 76 h 101"/>
                <a:gd name="T86" fmla="*/ 125 w 177"/>
                <a:gd name="T87" fmla="*/ 78 h 101"/>
                <a:gd name="T88" fmla="*/ 131 w 177"/>
                <a:gd name="T89" fmla="*/ 66 h 101"/>
                <a:gd name="T90" fmla="*/ 132 w 177"/>
                <a:gd name="T91" fmla="*/ 43 h 101"/>
                <a:gd name="T92" fmla="*/ 132 w 177"/>
                <a:gd name="T93" fmla="*/ 27 h 101"/>
                <a:gd name="T94" fmla="*/ 144 w 177"/>
                <a:gd name="T95" fmla="*/ 19 h 101"/>
                <a:gd name="T96" fmla="*/ 160 w 177"/>
                <a:gd name="T97" fmla="*/ 10 h 101"/>
                <a:gd name="T98" fmla="*/ 172 w 177"/>
                <a:gd name="T99" fmla="*/ 4 h 101"/>
                <a:gd name="T100" fmla="*/ 174 w 177"/>
                <a:gd name="T101" fmla="*/ 0 h 101"/>
                <a:gd name="T102" fmla="*/ 161 w 177"/>
                <a:gd name="T103" fmla="*/ 3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77" h="101">
                  <a:moveTo>
                    <a:pt x="157" y="3"/>
                  </a:moveTo>
                  <a:lnTo>
                    <a:pt x="152" y="5"/>
                  </a:lnTo>
                  <a:lnTo>
                    <a:pt x="145" y="7"/>
                  </a:lnTo>
                  <a:lnTo>
                    <a:pt x="137" y="11"/>
                  </a:lnTo>
                  <a:lnTo>
                    <a:pt x="128" y="14"/>
                  </a:lnTo>
                  <a:lnTo>
                    <a:pt x="119" y="19"/>
                  </a:lnTo>
                  <a:lnTo>
                    <a:pt x="113" y="22"/>
                  </a:lnTo>
                  <a:lnTo>
                    <a:pt x="107" y="25"/>
                  </a:lnTo>
                  <a:lnTo>
                    <a:pt x="105" y="27"/>
                  </a:lnTo>
                  <a:lnTo>
                    <a:pt x="101" y="25"/>
                  </a:lnTo>
                  <a:lnTo>
                    <a:pt x="96" y="21"/>
                  </a:lnTo>
                  <a:lnTo>
                    <a:pt x="91" y="20"/>
                  </a:lnTo>
                  <a:lnTo>
                    <a:pt x="85" y="18"/>
                  </a:lnTo>
                  <a:lnTo>
                    <a:pt x="78" y="18"/>
                  </a:lnTo>
                  <a:lnTo>
                    <a:pt x="72" y="17"/>
                  </a:lnTo>
                  <a:lnTo>
                    <a:pt x="66" y="18"/>
                  </a:lnTo>
                  <a:lnTo>
                    <a:pt x="61" y="19"/>
                  </a:lnTo>
                  <a:lnTo>
                    <a:pt x="57" y="21"/>
                  </a:lnTo>
                  <a:lnTo>
                    <a:pt x="58" y="22"/>
                  </a:lnTo>
                  <a:lnTo>
                    <a:pt x="61" y="22"/>
                  </a:lnTo>
                  <a:lnTo>
                    <a:pt x="65" y="22"/>
                  </a:lnTo>
                  <a:lnTo>
                    <a:pt x="72" y="23"/>
                  </a:lnTo>
                  <a:lnTo>
                    <a:pt x="83" y="27"/>
                  </a:lnTo>
                  <a:lnTo>
                    <a:pt x="91" y="32"/>
                  </a:lnTo>
                  <a:lnTo>
                    <a:pt x="96" y="35"/>
                  </a:lnTo>
                  <a:lnTo>
                    <a:pt x="93" y="40"/>
                  </a:lnTo>
                  <a:lnTo>
                    <a:pt x="88" y="44"/>
                  </a:lnTo>
                  <a:lnTo>
                    <a:pt x="83" y="49"/>
                  </a:lnTo>
                  <a:lnTo>
                    <a:pt x="79" y="51"/>
                  </a:lnTo>
                  <a:lnTo>
                    <a:pt x="72" y="50"/>
                  </a:lnTo>
                  <a:lnTo>
                    <a:pt x="65" y="49"/>
                  </a:lnTo>
                  <a:lnTo>
                    <a:pt x="57" y="48"/>
                  </a:lnTo>
                  <a:lnTo>
                    <a:pt x="49" y="46"/>
                  </a:lnTo>
                  <a:lnTo>
                    <a:pt x="41" y="45"/>
                  </a:lnTo>
                  <a:lnTo>
                    <a:pt x="34" y="45"/>
                  </a:lnTo>
                  <a:lnTo>
                    <a:pt x="28" y="46"/>
                  </a:lnTo>
                  <a:lnTo>
                    <a:pt x="24" y="48"/>
                  </a:lnTo>
                  <a:lnTo>
                    <a:pt x="28" y="48"/>
                  </a:lnTo>
                  <a:lnTo>
                    <a:pt x="33" y="49"/>
                  </a:lnTo>
                  <a:lnTo>
                    <a:pt x="39" y="50"/>
                  </a:lnTo>
                  <a:lnTo>
                    <a:pt x="45" y="51"/>
                  </a:lnTo>
                  <a:lnTo>
                    <a:pt x="50" y="52"/>
                  </a:lnTo>
                  <a:lnTo>
                    <a:pt x="56" y="53"/>
                  </a:lnTo>
                  <a:lnTo>
                    <a:pt x="61" y="56"/>
                  </a:lnTo>
                  <a:lnTo>
                    <a:pt x="65" y="58"/>
                  </a:lnTo>
                  <a:lnTo>
                    <a:pt x="60" y="64"/>
                  </a:lnTo>
                  <a:lnTo>
                    <a:pt x="53" y="68"/>
                  </a:lnTo>
                  <a:lnTo>
                    <a:pt x="45" y="73"/>
                  </a:lnTo>
                  <a:lnTo>
                    <a:pt x="37" y="76"/>
                  </a:lnTo>
                  <a:lnTo>
                    <a:pt x="28" y="79"/>
                  </a:lnTo>
                  <a:lnTo>
                    <a:pt x="19" y="80"/>
                  </a:lnTo>
                  <a:lnTo>
                    <a:pt x="12" y="81"/>
                  </a:lnTo>
                  <a:lnTo>
                    <a:pt x="7" y="81"/>
                  </a:lnTo>
                  <a:lnTo>
                    <a:pt x="2" y="81"/>
                  </a:lnTo>
                  <a:lnTo>
                    <a:pt x="0" y="82"/>
                  </a:lnTo>
                  <a:lnTo>
                    <a:pt x="1" y="83"/>
                  </a:lnTo>
                  <a:lnTo>
                    <a:pt x="5" y="85"/>
                  </a:lnTo>
                  <a:lnTo>
                    <a:pt x="11" y="85"/>
                  </a:lnTo>
                  <a:lnTo>
                    <a:pt x="18" y="85"/>
                  </a:lnTo>
                  <a:lnTo>
                    <a:pt x="27" y="83"/>
                  </a:lnTo>
                  <a:lnTo>
                    <a:pt x="37" y="82"/>
                  </a:lnTo>
                  <a:lnTo>
                    <a:pt x="47" y="80"/>
                  </a:lnTo>
                  <a:lnTo>
                    <a:pt x="56" y="76"/>
                  </a:lnTo>
                  <a:lnTo>
                    <a:pt x="65" y="72"/>
                  </a:lnTo>
                  <a:lnTo>
                    <a:pt x="73" y="66"/>
                  </a:lnTo>
                  <a:lnTo>
                    <a:pt x="78" y="73"/>
                  </a:lnTo>
                  <a:lnTo>
                    <a:pt x="79" y="81"/>
                  </a:lnTo>
                  <a:lnTo>
                    <a:pt x="77" y="89"/>
                  </a:lnTo>
                  <a:lnTo>
                    <a:pt x="72" y="97"/>
                  </a:lnTo>
                  <a:lnTo>
                    <a:pt x="70" y="100"/>
                  </a:lnTo>
                  <a:lnTo>
                    <a:pt x="70" y="101"/>
                  </a:lnTo>
                  <a:lnTo>
                    <a:pt x="73" y="101"/>
                  </a:lnTo>
                  <a:lnTo>
                    <a:pt x="77" y="98"/>
                  </a:lnTo>
                  <a:lnTo>
                    <a:pt x="81" y="94"/>
                  </a:lnTo>
                  <a:lnTo>
                    <a:pt x="85" y="85"/>
                  </a:lnTo>
                  <a:lnTo>
                    <a:pt x="86" y="74"/>
                  </a:lnTo>
                  <a:lnTo>
                    <a:pt x="85" y="64"/>
                  </a:lnTo>
                  <a:lnTo>
                    <a:pt x="93" y="56"/>
                  </a:lnTo>
                  <a:lnTo>
                    <a:pt x="101" y="46"/>
                  </a:lnTo>
                  <a:lnTo>
                    <a:pt x="109" y="40"/>
                  </a:lnTo>
                  <a:lnTo>
                    <a:pt x="118" y="36"/>
                  </a:lnTo>
                  <a:lnTo>
                    <a:pt x="123" y="43"/>
                  </a:lnTo>
                  <a:lnTo>
                    <a:pt x="125" y="52"/>
                  </a:lnTo>
                  <a:lnTo>
                    <a:pt x="125" y="64"/>
                  </a:lnTo>
                  <a:lnTo>
                    <a:pt x="123" y="73"/>
                  </a:lnTo>
                  <a:lnTo>
                    <a:pt x="122" y="76"/>
                  </a:lnTo>
                  <a:lnTo>
                    <a:pt x="123" y="78"/>
                  </a:lnTo>
                  <a:lnTo>
                    <a:pt x="125" y="78"/>
                  </a:lnTo>
                  <a:lnTo>
                    <a:pt x="128" y="74"/>
                  </a:lnTo>
                  <a:lnTo>
                    <a:pt x="131" y="66"/>
                  </a:lnTo>
                  <a:lnTo>
                    <a:pt x="133" y="56"/>
                  </a:lnTo>
                  <a:lnTo>
                    <a:pt x="132" y="43"/>
                  </a:lnTo>
                  <a:lnTo>
                    <a:pt x="129" y="30"/>
                  </a:lnTo>
                  <a:lnTo>
                    <a:pt x="132" y="27"/>
                  </a:lnTo>
                  <a:lnTo>
                    <a:pt x="138" y="23"/>
                  </a:lnTo>
                  <a:lnTo>
                    <a:pt x="144" y="19"/>
                  </a:lnTo>
                  <a:lnTo>
                    <a:pt x="152" y="14"/>
                  </a:lnTo>
                  <a:lnTo>
                    <a:pt x="160" y="10"/>
                  </a:lnTo>
                  <a:lnTo>
                    <a:pt x="167" y="6"/>
                  </a:lnTo>
                  <a:lnTo>
                    <a:pt x="172" y="4"/>
                  </a:lnTo>
                  <a:lnTo>
                    <a:pt x="177" y="2"/>
                  </a:lnTo>
                  <a:lnTo>
                    <a:pt x="174" y="0"/>
                  </a:lnTo>
                  <a:lnTo>
                    <a:pt x="168" y="2"/>
                  </a:lnTo>
                  <a:lnTo>
                    <a:pt x="161" y="3"/>
                  </a:lnTo>
                  <a:lnTo>
                    <a:pt x="157" y="3"/>
                  </a:lnTo>
                  <a:close/>
                </a:path>
              </a:pathLst>
            </a:custGeom>
            <a:solidFill>
              <a:srgbClr val="BA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8162" name="Freeform 274"/>
            <p:cNvSpPr>
              <a:spLocks/>
            </p:cNvSpPr>
            <p:nvPr/>
          </p:nvSpPr>
          <p:spPr bwMode="auto">
            <a:xfrm>
              <a:off x="141" y="117"/>
              <a:ext cx="8" cy="9"/>
            </a:xfrm>
            <a:custGeom>
              <a:avLst/>
              <a:gdLst>
                <a:gd name="T0" fmla="*/ 2 w 16"/>
                <a:gd name="T1" fmla="*/ 1 h 17"/>
                <a:gd name="T2" fmla="*/ 7 w 16"/>
                <a:gd name="T3" fmla="*/ 0 h 17"/>
                <a:gd name="T4" fmla="*/ 11 w 16"/>
                <a:gd name="T5" fmla="*/ 0 h 17"/>
                <a:gd name="T6" fmla="*/ 14 w 16"/>
                <a:gd name="T7" fmla="*/ 1 h 17"/>
                <a:gd name="T8" fmla="*/ 15 w 16"/>
                <a:gd name="T9" fmla="*/ 5 h 17"/>
                <a:gd name="T10" fmla="*/ 16 w 16"/>
                <a:gd name="T11" fmla="*/ 8 h 17"/>
                <a:gd name="T12" fmla="*/ 16 w 16"/>
                <a:gd name="T13" fmla="*/ 12 h 17"/>
                <a:gd name="T14" fmla="*/ 15 w 16"/>
                <a:gd name="T15" fmla="*/ 14 h 17"/>
                <a:gd name="T16" fmla="*/ 14 w 16"/>
                <a:gd name="T17" fmla="*/ 16 h 17"/>
                <a:gd name="T18" fmla="*/ 12 w 16"/>
                <a:gd name="T19" fmla="*/ 17 h 17"/>
                <a:gd name="T20" fmla="*/ 9 w 16"/>
                <a:gd name="T21" fmla="*/ 17 h 17"/>
                <a:gd name="T22" fmla="*/ 6 w 16"/>
                <a:gd name="T23" fmla="*/ 16 h 17"/>
                <a:gd name="T24" fmla="*/ 2 w 16"/>
                <a:gd name="T25" fmla="*/ 14 h 17"/>
                <a:gd name="T26" fmla="*/ 1 w 16"/>
                <a:gd name="T27" fmla="*/ 10 h 17"/>
                <a:gd name="T28" fmla="*/ 0 w 16"/>
                <a:gd name="T29" fmla="*/ 6 h 17"/>
                <a:gd name="T30" fmla="*/ 0 w 16"/>
                <a:gd name="T31" fmla="*/ 2 h 17"/>
                <a:gd name="T32" fmla="*/ 2 w 16"/>
                <a:gd name="T33" fmla="*/ 1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6" h="17">
                  <a:moveTo>
                    <a:pt x="2" y="1"/>
                  </a:moveTo>
                  <a:lnTo>
                    <a:pt x="7" y="0"/>
                  </a:lnTo>
                  <a:lnTo>
                    <a:pt x="11" y="0"/>
                  </a:lnTo>
                  <a:lnTo>
                    <a:pt x="14" y="1"/>
                  </a:lnTo>
                  <a:lnTo>
                    <a:pt x="15" y="5"/>
                  </a:lnTo>
                  <a:lnTo>
                    <a:pt x="16" y="8"/>
                  </a:lnTo>
                  <a:lnTo>
                    <a:pt x="16" y="12"/>
                  </a:lnTo>
                  <a:lnTo>
                    <a:pt x="15" y="14"/>
                  </a:lnTo>
                  <a:lnTo>
                    <a:pt x="14" y="16"/>
                  </a:lnTo>
                  <a:lnTo>
                    <a:pt x="12" y="17"/>
                  </a:lnTo>
                  <a:lnTo>
                    <a:pt x="9" y="17"/>
                  </a:lnTo>
                  <a:lnTo>
                    <a:pt x="6" y="16"/>
                  </a:lnTo>
                  <a:lnTo>
                    <a:pt x="2" y="14"/>
                  </a:lnTo>
                  <a:lnTo>
                    <a:pt x="1" y="10"/>
                  </a:lnTo>
                  <a:lnTo>
                    <a:pt x="0" y="6"/>
                  </a:lnTo>
                  <a:lnTo>
                    <a:pt x="0" y="2"/>
                  </a:lnTo>
                  <a:lnTo>
                    <a:pt x="2" y="1"/>
                  </a:lnTo>
                  <a:close/>
                </a:path>
              </a:pathLst>
            </a:custGeom>
            <a:solidFill>
              <a:srgbClr val="007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8163" name="Freeform 275"/>
            <p:cNvSpPr>
              <a:spLocks/>
            </p:cNvSpPr>
            <p:nvPr/>
          </p:nvSpPr>
          <p:spPr bwMode="auto">
            <a:xfrm>
              <a:off x="139" y="137"/>
              <a:ext cx="7" cy="6"/>
            </a:xfrm>
            <a:custGeom>
              <a:avLst/>
              <a:gdLst>
                <a:gd name="T0" fmla="*/ 1 w 14"/>
                <a:gd name="T1" fmla="*/ 2 h 12"/>
                <a:gd name="T2" fmla="*/ 4 w 14"/>
                <a:gd name="T3" fmla="*/ 0 h 12"/>
                <a:gd name="T4" fmla="*/ 7 w 14"/>
                <a:gd name="T5" fmla="*/ 0 h 12"/>
                <a:gd name="T6" fmla="*/ 10 w 14"/>
                <a:gd name="T7" fmla="*/ 2 h 12"/>
                <a:gd name="T8" fmla="*/ 12 w 14"/>
                <a:gd name="T9" fmla="*/ 3 h 12"/>
                <a:gd name="T10" fmla="*/ 14 w 14"/>
                <a:gd name="T11" fmla="*/ 5 h 12"/>
                <a:gd name="T12" fmla="*/ 14 w 14"/>
                <a:gd name="T13" fmla="*/ 6 h 12"/>
                <a:gd name="T14" fmla="*/ 12 w 14"/>
                <a:gd name="T15" fmla="*/ 8 h 12"/>
                <a:gd name="T16" fmla="*/ 11 w 14"/>
                <a:gd name="T17" fmla="*/ 11 h 12"/>
                <a:gd name="T18" fmla="*/ 9 w 14"/>
                <a:gd name="T19" fmla="*/ 12 h 12"/>
                <a:gd name="T20" fmla="*/ 5 w 14"/>
                <a:gd name="T21" fmla="*/ 12 h 12"/>
                <a:gd name="T22" fmla="*/ 2 w 14"/>
                <a:gd name="T23" fmla="*/ 11 h 12"/>
                <a:gd name="T24" fmla="*/ 1 w 14"/>
                <a:gd name="T25" fmla="*/ 10 h 12"/>
                <a:gd name="T26" fmla="*/ 1 w 14"/>
                <a:gd name="T27" fmla="*/ 8 h 12"/>
                <a:gd name="T28" fmla="*/ 0 w 14"/>
                <a:gd name="T29" fmla="*/ 7 h 12"/>
                <a:gd name="T30" fmla="*/ 0 w 14"/>
                <a:gd name="T31" fmla="*/ 4 h 12"/>
                <a:gd name="T32" fmla="*/ 1 w 14"/>
                <a:gd name="T33" fmla="*/ 2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4" h="12">
                  <a:moveTo>
                    <a:pt x="1" y="2"/>
                  </a:moveTo>
                  <a:lnTo>
                    <a:pt x="4" y="0"/>
                  </a:lnTo>
                  <a:lnTo>
                    <a:pt x="7" y="0"/>
                  </a:lnTo>
                  <a:lnTo>
                    <a:pt x="10" y="2"/>
                  </a:lnTo>
                  <a:lnTo>
                    <a:pt x="12" y="3"/>
                  </a:lnTo>
                  <a:lnTo>
                    <a:pt x="14" y="5"/>
                  </a:lnTo>
                  <a:lnTo>
                    <a:pt x="14" y="6"/>
                  </a:lnTo>
                  <a:lnTo>
                    <a:pt x="12" y="8"/>
                  </a:lnTo>
                  <a:lnTo>
                    <a:pt x="11" y="11"/>
                  </a:lnTo>
                  <a:lnTo>
                    <a:pt x="9" y="12"/>
                  </a:lnTo>
                  <a:lnTo>
                    <a:pt x="5" y="12"/>
                  </a:lnTo>
                  <a:lnTo>
                    <a:pt x="2" y="11"/>
                  </a:lnTo>
                  <a:lnTo>
                    <a:pt x="1" y="10"/>
                  </a:lnTo>
                  <a:lnTo>
                    <a:pt x="1" y="8"/>
                  </a:lnTo>
                  <a:lnTo>
                    <a:pt x="0" y="7"/>
                  </a:lnTo>
                  <a:lnTo>
                    <a:pt x="0" y="4"/>
                  </a:lnTo>
                  <a:lnTo>
                    <a:pt x="1" y="2"/>
                  </a:lnTo>
                  <a:close/>
                </a:path>
              </a:pathLst>
            </a:custGeom>
            <a:solidFill>
              <a:srgbClr val="007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8164" name="Freeform 276"/>
            <p:cNvSpPr>
              <a:spLocks/>
            </p:cNvSpPr>
            <p:nvPr/>
          </p:nvSpPr>
          <p:spPr bwMode="auto">
            <a:xfrm>
              <a:off x="154" y="151"/>
              <a:ext cx="10" cy="9"/>
            </a:xfrm>
            <a:custGeom>
              <a:avLst/>
              <a:gdLst>
                <a:gd name="T0" fmla="*/ 2 w 18"/>
                <a:gd name="T1" fmla="*/ 5 h 17"/>
                <a:gd name="T2" fmla="*/ 5 w 18"/>
                <a:gd name="T3" fmla="*/ 1 h 17"/>
                <a:gd name="T4" fmla="*/ 9 w 18"/>
                <a:gd name="T5" fmla="*/ 0 h 17"/>
                <a:gd name="T6" fmla="*/ 11 w 18"/>
                <a:gd name="T7" fmla="*/ 0 h 17"/>
                <a:gd name="T8" fmla="*/ 15 w 18"/>
                <a:gd name="T9" fmla="*/ 2 h 17"/>
                <a:gd name="T10" fmla="*/ 17 w 18"/>
                <a:gd name="T11" fmla="*/ 5 h 17"/>
                <a:gd name="T12" fmla="*/ 18 w 18"/>
                <a:gd name="T13" fmla="*/ 8 h 17"/>
                <a:gd name="T14" fmla="*/ 18 w 18"/>
                <a:gd name="T15" fmla="*/ 12 h 17"/>
                <a:gd name="T16" fmla="*/ 16 w 18"/>
                <a:gd name="T17" fmla="*/ 14 h 17"/>
                <a:gd name="T18" fmla="*/ 13 w 18"/>
                <a:gd name="T19" fmla="*/ 16 h 17"/>
                <a:gd name="T20" fmla="*/ 10 w 18"/>
                <a:gd name="T21" fmla="*/ 17 h 17"/>
                <a:gd name="T22" fmla="*/ 5 w 18"/>
                <a:gd name="T23" fmla="*/ 17 h 17"/>
                <a:gd name="T24" fmla="*/ 3 w 18"/>
                <a:gd name="T25" fmla="*/ 16 h 17"/>
                <a:gd name="T26" fmla="*/ 1 w 18"/>
                <a:gd name="T27" fmla="*/ 13 h 17"/>
                <a:gd name="T28" fmla="*/ 0 w 18"/>
                <a:gd name="T29" fmla="*/ 10 h 17"/>
                <a:gd name="T30" fmla="*/ 0 w 18"/>
                <a:gd name="T31" fmla="*/ 7 h 17"/>
                <a:gd name="T32" fmla="*/ 2 w 18"/>
                <a:gd name="T33" fmla="*/ 5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8" h="17">
                  <a:moveTo>
                    <a:pt x="2" y="5"/>
                  </a:moveTo>
                  <a:lnTo>
                    <a:pt x="5" y="1"/>
                  </a:lnTo>
                  <a:lnTo>
                    <a:pt x="9" y="0"/>
                  </a:lnTo>
                  <a:lnTo>
                    <a:pt x="11" y="0"/>
                  </a:lnTo>
                  <a:lnTo>
                    <a:pt x="15" y="2"/>
                  </a:lnTo>
                  <a:lnTo>
                    <a:pt x="17" y="5"/>
                  </a:lnTo>
                  <a:lnTo>
                    <a:pt x="18" y="8"/>
                  </a:lnTo>
                  <a:lnTo>
                    <a:pt x="18" y="12"/>
                  </a:lnTo>
                  <a:lnTo>
                    <a:pt x="16" y="14"/>
                  </a:lnTo>
                  <a:lnTo>
                    <a:pt x="13" y="16"/>
                  </a:lnTo>
                  <a:lnTo>
                    <a:pt x="10" y="17"/>
                  </a:lnTo>
                  <a:lnTo>
                    <a:pt x="5" y="17"/>
                  </a:lnTo>
                  <a:lnTo>
                    <a:pt x="3" y="16"/>
                  </a:lnTo>
                  <a:lnTo>
                    <a:pt x="1" y="13"/>
                  </a:lnTo>
                  <a:lnTo>
                    <a:pt x="0" y="10"/>
                  </a:lnTo>
                  <a:lnTo>
                    <a:pt x="0" y="7"/>
                  </a:lnTo>
                  <a:lnTo>
                    <a:pt x="2" y="5"/>
                  </a:lnTo>
                  <a:close/>
                </a:path>
              </a:pathLst>
            </a:custGeom>
            <a:solidFill>
              <a:srgbClr val="007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8165" name="Freeform 277"/>
            <p:cNvSpPr>
              <a:spLocks/>
            </p:cNvSpPr>
            <p:nvPr/>
          </p:nvSpPr>
          <p:spPr bwMode="auto">
            <a:xfrm>
              <a:off x="120" y="148"/>
              <a:ext cx="11" cy="9"/>
            </a:xfrm>
            <a:custGeom>
              <a:avLst/>
              <a:gdLst>
                <a:gd name="T0" fmla="*/ 10 w 20"/>
                <a:gd name="T1" fmla="*/ 0 h 20"/>
                <a:gd name="T2" fmla="*/ 15 w 20"/>
                <a:gd name="T3" fmla="*/ 1 h 20"/>
                <a:gd name="T4" fmla="*/ 18 w 20"/>
                <a:gd name="T5" fmla="*/ 2 h 20"/>
                <a:gd name="T6" fmla="*/ 20 w 20"/>
                <a:gd name="T7" fmla="*/ 6 h 20"/>
                <a:gd name="T8" fmla="*/ 20 w 20"/>
                <a:gd name="T9" fmla="*/ 9 h 20"/>
                <a:gd name="T10" fmla="*/ 19 w 20"/>
                <a:gd name="T11" fmla="*/ 14 h 20"/>
                <a:gd name="T12" fmla="*/ 18 w 20"/>
                <a:gd name="T13" fmla="*/ 17 h 20"/>
                <a:gd name="T14" fmla="*/ 15 w 20"/>
                <a:gd name="T15" fmla="*/ 20 h 20"/>
                <a:gd name="T16" fmla="*/ 11 w 20"/>
                <a:gd name="T17" fmla="*/ 20 h 20"/>
                <a:gd name="T18" fmla="*/ 7 w 20"/>
                <a:gd name="T19" fmla="*/ 19 h 20"/>
                <a:gd name="T20" fmla="*/ 3 w 20"/>
                <a:gd name="T21" fmla="*/ 17 h 20"/>
                <a:gd name="T22" fmla="*/ 1 w 20"/>
                <a:gd name="T23" fmla="*/ 15 h 20"/>
                <a:gd name="T24" fmla="*/ 0 w 20"/>
                <a:gd name="T25" fmla="*/ 12 h 20"/>
                <a:gd name="T26" fmla="*/ 1 w 20"/>
                <a:gd name="T27" fmla="*/ 8 h 20"/>
                <a:gd name="T28" fmla="*/ 2 w 20"/>
                <a:gd name="T29" fmla="*/ 4 h 20"/>
                <a:gd name="T30" fmla="*/ 5 w 20"/>
                <a:gd name="T31" fmla="*/ 1 h 20"/>
                <a:gd name="T32" fmla="*/ 10 w 20"/>
                <a:gd name="T33" fmla="*/ 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0" h="20">
                  <a:moveTo>
                    <a:pt x="10" y="0"/>
                  </a:moveTo>
                  <a:lnTo>
                    <a:pt x="15" y="1"/>
                  </a:lnTo>
                  <a:lnTo>
                    <a:pt x="18" y="2"/>
                  </a:lnTo>
                  <a:lnTo>
                    <a:pt x="20" y="6"/>
                  </a:lnTo>
                  <a:lnTo>
                    <a:pt x="20" y="9"/>
                  </a:lnTo>
                  <a:lnTo>
                    <a:pt x="19" y="14"/>
                  </a:lnTo>
                  <a:lnTo>
                    <a:pt x="18" y="17"/>
                  </a:lnTo>
                  <a:lnTo>
                    <a:pt x="15" y="20"/>
                  </a:lnTo>
                  <a:lnTo>
                    <a:pt x="11" y="20"/>
                  </a:lnTo>
                  <a:lnTo>
                    <a:pt x="7" y="19"/>
                  </a:lnTo>
                  <a:lnTo>
                    <a:pt x="3" y="17"/>
                  </a:lnTo>
                  <a:lnTo>
                    <a:pt x="1" y="15"/>
                  </a:lnTo>
                  <a:lnTo>
                    <a:pt x="0" y="12"/>
                  </a:lnTo>
                  <a:lnTo>
                    <a:pt x="1" y="8"/>
                  </a:lnTo>
                  <a:lnTo>
                    <a:pt x="2" y="4"/>
                  </a:lnTo>
                  <a:lnTo>
                    <a:pt x="5" y="1"/>
                  </a:lnTo>
                  <a:lnTo>
                    <a:pt x="10" y="0"/>
                  </a:lnTo>
                  <a:close/>
                </a:path>
              </a:pathLst>
            </a:custGeom>
            <a:solidFill>
              <a:srgbClr val="007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8166" name="Freeform 278"/>
            <p:cNvSpPr>
              <a:spLocks/>
            </p:cNvSpPr>
            <p:nvPr/>
          </p:nvSpPr>
          <p:spPr bwMode="auto">
            <a:xfrm>
              <a:off x="115" y="126"/>
              <a:ext cx="11" cy="9"/>
            </a:xfrm>
            <a:custGeom>
              <a:avLst/>
              <a:gdLst>
                <a:gd name="T0" fmla="*/ 0 w 21"/>
                <a:gd name="T1" fmla="*/ 11 h 19"/>
                <a:gd name="T2" fmla="*/ 0 w 21"/>
                <a:gd name="T3" fmla="*/ 6 h 19"/>
                <a:gd name="T4" fmla="*/ 3 w 21"/>
                <a:gd name="T5" fmla="*/ 3 h 19"/>
                <a:gd name="T6" fmla="*/ 6 w 21"/>
                <a:gd name="T7" fmla="*/ 2 h 19"/>
                <a:gd name="T8" fmla="*/ 11 w 21"/>
                <a:gd name="T9" fmla="*/ 0 h 19"/>
                <a:gd name="T10" fmla="*/ 14 w 21"/>
                <a:gd name="T11" fmla="*/ 0 h 19"/>
                <a:gd name="T12" fmla="*/ 18 w 21"/>
                <a:gd name="T13" fmla="*/ 2 h 19"/>
                <a:gd name="T14" fmla="*/ 20 w 21"/>
                <a:gd name="T15" fmla="*/ 4 h 19"/>
                <a:gd name="T16" fmla="*/ 21 w 21"/>
                <a:gd name="T17" fmla="*/ 6 h 19"/>
                <a:gd name="T18" fmla="*/ 21 w 21"/>
                <a:gd name="T19" fmla="*/ 10 h 19"/>
                <a:gd name="T20" fmla="*/ 20 w 21"/>
                <a:gd name="T21" fmla="*/ 13 h 19"/>
                <a:gd name="T22" fmla="*/ 18 w 21"/>
                <a:gd name="T23" fmla="*/ 17 h 19"/>
                <a:gd name="T24" fmla="*/ 14 w 21"/>
                <a:gd name="T25" fmla="*/ 19 h 19"/>
                <a:gd name="T26" fmla="*/ 11 w 21"/>
                <a:gd name="T27" fmla="*/ 19 h 19"/>
                <a:gd name="T28" fmla="*/ 6 w 21"/>
                <a:gd name="T29" fmla="*/ 18 h 19"/>
                <a:gd name="T30" fmla="*/ 3 w 21"/>
                <a:gd name="T31" fmla="*/ 14 h 19"/>
                <a:gd name="T32" fmla="*/ 0 w 21"/>
                <a:gd name="T33" fmla="*/ 11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1" h="19">
                  <a:moveTo>
                    <a:pt x="0" y="11"/>
                  </a:moveTo>
                  <a:lnTo>
                    <a:pt x="0" y="6"/>
                  </a:lnTo>
                  <a:lnTo>
                    <a:pt x="3" y="3"/>
                  </a:lnTo>
                  <a:lnTo>
                    <a:pt x="6" y="2"/>
                  </a:lnTo>
                  <a:lnTo>
                    <a:pt x="11" y="0"/>
                  </a:lnTo>
                  <a:lnTo>
                    <a:pt x="14" y="0"/>
                  </a:lnTo>
                  <a:lnTo>
                    <a:pt x="18" y="2"/>
                  </a:lnTo>
                  <a:lnTo>
                    <a:pt x="20" y="4"/>
                  </a:lnTo>
                  <a:lnTo>
                    <a:pt x="21" y="6"/>
                  </a:lnTo>
                  <a:lnTo>
                    <a:pt x="21" y="10"/>
                  </a:lnTo>
                  <a:lnTo>
                    <a:pt x="20" y="13"/>
                  </a:lnTo>
                  <a:lnTo>
                    <a:pt x="18" y="17"/>
                  </a:lnTo>
                  <a:lnTo>
                    <a:pt x="14" y="19"/>
                  </a:lnTo>
                  <a:lnTo>
                    <a:pt x="11" y="19"/>
                  </a:lnTo>
                  <a:lnTo>
                    <a:pt x="6" y="18"/>
                  </a:lnTo>
                  <a:lnTo>
                    <a:pt x="3" y="14"/>
                  </a:lnTo>
                  <a:lnTo>
                    <a:pt x="0" y="11"/>
                  </a:lnTo>
                  <a:close/>
                </a:path>
              </a:pathLst>
            </a:custGeom>
            <a:solidFill>
              <a:srgbClr val="007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8167" name="Freeform 279"/>
            <p:cNvSpPr>
              <a:spLocks/>
            </p:cNvSpPr>
            <p:nvPr/>
          </p:nvSpPr>
          <p:spPr bwMode="auto">
            <a:xfrm>
              <a:off x="100" y="126"/>
              <a:ext cx="8" cy="8"/>
            </a:xfrm>
            <a:custGeom>
              <a:avLst/>
              <a:gdLst>
                <a:gd name="T0" fmla="*/ 0 w 18"/>
                <a:gd name="T1" fmla="*/ 11 h 16"/>
                <a:gd name="T2" fmla="*/ 0 w 18"/>
                <a:gd name="T3" fmla="*/ 7 h 16"/>
                <a:gd name="T4" fmla="*/ 3 w 18"/>
                <a:gd name="T5" fmla="*/ 4 h 16"/>
                <a:gd name="T6" fmla="*/ 5 w 18"/>
                <a:gd name="T7" fmla="*/ 1 h 16"/>
                <a:gd name="T8" fmla="*/ 8 w 18"/>
                <a:gd name="T9" fmla="*/ 0 h 16"/>
                <a:gd name="T10" fmla="*/ 12 w 18"/>
                <a:gd name="T11" fmla="*/ 0 h 16"/>
                <a:gd name="T12" fmla="*/ 15 w 18"/>
                <a:gd name="T13" fmla="*/ 1 h 16"/>
                <a:gd name="T14" fmla="*/ 16 w 18"/>
                <a:gd name="T15" fmla="*/ 5 h 16"/>
                <a:gd name="T16" fmla="*/ 18 w 18"/>
                <a:gd name="T17" fmla="*/ 7 h 16"/>
                <a:gd name="T18" fmla="*/ 16 w 18"/>
                <a:gd name="T19" fmla="*/ 11 h 16"/>
                <a:gd name="T20" fmla="*/ 15 w 18"/>
                <a:gd name="T21" fmla="*/ 13 h 16"/>
                <a:gd name="T22" fmla="*/ 13 w 18"/>
                <a:gd name="T23" fmla="*/ 15 h 16"/>
                <a:gd name="T24" fmla="*/ 11 w 18"/>
                <a:gd name="T25" fmla="*/ 16 h 16"/>
                <a:gd name="T26" fmla="*/ 7 w 18"/>
                <a:gd name="T27" fmla="*/ 16 h 16"/>
                <a:gd name="T28" fmla="*/ 4 w 18"/>
                <a:gd name="T29" fmla="*/ 15 h 16"/>
                <a:gd name="T30" fmla="*/ 0 w 18"/>
                <a:gd name="T31" fmla="*/ 14 h 16"/>
                <a:gd name="T32" fmla="*/ 0 w 18"/>
                <a:gd name="T33" fmla="*/ 11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8" h="16">
                  <a:moveTo>
                    <a:pt x="0" y="11"/>
                  </a:moveTo>
                  <a:lnTo>
                    <a:pt x="0" y="7"/>
                  </a:lnTo>
                  <a:lnTo>
                    <a:pt x="3" y="4"/>
                  </a:lnTo>
                  <a:lnTo>
                    <a:pt x="5" y="1"/>
                  </a:lnTo>
                  <a:lnTo>
                    <a:pt x="8" y="0"/>
                  </a:lnTo>
                  <a:lnTo>
                    <a:pt x="12" y="0"/>
                  </a:lnTo>
                  <a:lnTo>
                    <a:pt x="15" y="1"/>
                  </a:lnTo>
                  <a:lnTo>
                    <a:pt x="16" y="5"/>
                  </a:lnTo>
                  <a:lnTo>
                    <a:pt x="18" y="7"/>
                  </a:lnTo>
                  <a:lnTo>
                    <a:pt x="16" y="11"/>
                  </a:lnTo>
                  <a:lnTo>
                    <a:pt x="15" y="13"/>
                  </a:lnTo>
                  <a:lnTo>
                    <a:pt x="13" y="15"/>
                  </a:lnTo>
                  <a:lnTo>
                    <a:pt x="11" y="16"/>
                  </a:lnTo>
                  <a:lnTo>
                    <a:pt x="7" y="16"/>
                  </a:lnTo>
                  <a:lnTo>
                    <a:pt x="4" y="15"/>
                  </a:lnTo>
                  <a:lnTo>
                    <a:pt x="0" y="14"/>
                  </a:lnTo>
                  <a:lnTo>
                    <a:pt x="0" y="11"/>
                  </a:lnTo>
                  <a:close/>
                </a:path>
              </a:pathLst>
            </a:custGeom>
            <a:solidFill>
              <a:srgbClr val="007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8168" name="Freeform 280"/>
            <p:cNvSpPr>
              <a:spLocks/>
            </p:cNvSpPr>
            <p:nvPr/>
          </p:nvSpPr>
          <p:spPr bwMode="auto">
            <a:xfrm>
              <a:off x="112" y="111"/>
              <a:ext cx="9" cy="9"/>
            </a:xfrm>
            <a:custGeom>
              <a:avLst/>
              <a:gdLst>
                <a:gd name="T0" fmla="*/ 0 w 18"/>
                <a:gd name="T1" fmla="*/ 9 h 17"/>
                <a:gd name="T2" fmla="*/ 1 w 18"/>
                <a:gd name="T3" fmla="*/ 6 h 17"/>
                <a:gd name="T4" fmla="*/ 2 w 18"/>
                <a:gd name="T5" fmla="*/ 3 h 17"/>
                <a:gd name="T6" fmla="*/ 4 w 18"/>
                <a:gd name="T7" fmla="*/ 1 h 17"/>
                <a:gd name="T8" fmla="*/ 8 w 18"/>
                <a:gd name="T9" fmla="*/ 0 h 17"/>
                <a:gd name="T10" fmla="*/ 11 w 18"/>
                <a:gd name="T11" fmla="*/ 0 h 17"/>
                <a:gd name="T12" fmla="*/ 15 w 18"/>
                <a:gd name="T13" fmla="*/ 1 h 17"/>
                <a:gd name="T14" fmla="*/ 17 w 18"/>
                <a:gd name="T15" fmla="*/ 3 h 17"/>
                <a:gd name="T16" fmla="*/ 18 w 18"/>
                <a:gd name="T17" fmla="*/ 5 h 17"/>
                <a:gd name="T18" fmla="*/ 18 w 18"/>
                <a:gd name="T19" fmla="*/ 9 h 17"/>
                <a:gd name="T20" fmla="*/ 17 w 18"/>
                <a:gd name="T21" fmla="*/ 12 h 17"/>
                <a:gd name="T22" fmla="*/ 15 w 18"/>
                <a:gd name="T23" fmla="*/ 16 h 17"/>
                <a:gd name="T24" fmla="*/ 11 w 18"/>
                <a:gd name="T25" fmla="*/ 17 h 17"/>
                <a:gd name="T26" fmla="*/ 8 w 18"/>
                <a:gd name="T27" fmla="*/ 17 h 17"/>
                <a:gd name="T28" fmla="*/ 4 w 18"/>
                <a:gd name="T29" fmla="*/ 16 h 17"/>
                <a:gd name="T30" fmla="*/ 1 w 18"/>
                <a:gd name="T31" fmla="*/ 12 h 17"/>
                <a:gd name="T32" fmla="*/ 0 w 18"/>
                <a:gd name="T33" fmla="*/ 9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8" h="17">
                  <a:moveTo>
                    <a:pt x="0" y="9"/>
                  </a:moveTo>
                  <a:lnTo>
                    <a:pt x="1" y="6"/>
                  </a:lnTo>
                  <a:lnTo>
                    <a:pt x="2" y="3"/>
                  </a:lnTo>
                  <a:lnTo>
                    <a:pt x="4" y="1"/>
                  </a:lnTo>
                  <a:lnTo>
                    <a:pt x="8" y="0"/>
                  </a:lnTo>
                  <a:lnTo>
                    <a:pt x="11" y="0"/>
                  </a:lnTo>
                  <a:lnTo>
                    <a:pt x="15" y="1"/>
                  </a:lnTo>
                  <a:lnTo>
                    <a:pt x="17" y="3"/>
                  </a:lnTo>
                  <a:lnTo>
                    <a:pt x="18" y="5"/>
                  </a:lnTo>
                  <a:lnTo>
                    <a:pt x="18" y="9"/>
                  </a:lnTo>
                  <a:lnTo>
                    <a:pt x="17" y="12"/>
                  </a:lnTo>
                  <a:lnTo>
                    <a:pt x="15" y="16"/>
                  </a:lnTo>
                  <a:lnTo>
                    <a:pt x="11" y="17"/>
                  </a:lnTo>
                  <a:lnTo>
                    <a:pt x="8" y="17"/>
                  </a:lnTo>
                  <a:lnTo>
                    <a:pt x="4" y="16"/>
                  </a:lnTo>
                  <a:lnTo>
                    <a:pt x="1" y="12"/>
                  </a:lnTo>
                  <a:lnTo>
                    <a:pt x="0" y="9"/>
                  </a:lnTo>
                  <a:close/>
                </a:path>
              </a:pathLst>
            </a:custGeom>
            <a:solidFill>
              <a:srgbClr val="007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8169" name="Freeform 281"/>
            <p:cNvSpPr>
              <a:spLocks/>
            </p:cNvSpPr>
            <p:nvPr/>
          </p:nvSpPr>
          <p:spPr bwMode="auto">
            <a:xfrm>
              <a:off x="290" y="109"/>
              <a:ext cx="66" cy="67"/>
            </a:xfrm>
            <a:custGeom>
              <a:avLst/>
              <a:gdLst>
                <a:gd name="T0" fmla="*/ 14 w 132"/>
                <a:gd name="T1" fmla="*/ 38 h 134"/>
                <a:gd name="T2" fmla="*/ 21 w 132"/>
                <a:gd name="T3" fmla="*/ 64 h 134"/>
                <a:gd name="T4" fmla="*/ 33 w 132"/>
                <a:gd name="T5" fmla="*/ 62 h 134"/>
                <a:gd name="T6" fmla="*/ 43 w 132"/>
                <a:gd name="T7" fmla="*/ 71 h 134"/>
                <a:gd name="T8" fmla="*/ 46 w 132"/>
                <a:gd name="T9" fmla="*/ 78 h 134"/>
                <a:gd name="T10" fmla="*/ 35 w 132"/>
                <a:gd name="T11" fmla="*/ 76 h 134"/>
                <a:gd name="T12" fmla="*/ 28 w 132"/>
                <a:gd name="T13" fmla="*/ 74 h 134"/>
                <a:gd name="T14" fmla="*/ 19 w 132"/>
                <a:gd name="T15" fmla="*/ 68 h 134"/>
                <a:gd name="T16" fmla="*/ 3 w 132"/>
                <a:gd name="T17" fmla="*/ 75 h 134"/>
                <a:gd name="T18" fmla="*/ 2 w 132"/>
                <a:gd name="T19" fmla="*/ 92 h 134"/>
                <a:gd name="T20" fmla="*/ 5 w 132"/>
                <a:gd name="T21" fmla="*/ 100 h 134"/>
                <a:gd name="T22" fmla="*/ 27 w 132"/>
                <a:gd name="T23" fmla="*/ 103 h 134"/>
                <a:gd name="T24" fmla="*/ 38 w 132"/>
                <a:gd name="T25" fmla="*/ 97 h 134"/>
                <a:gd name="T26" fmla="*/ 38 w 132"/>
                <a:gd name="T27" fmla="*/ 104 h 134"/>
                <a:gd name="T28" fmla="*/ 32 w 132"/>
                <a:gd name="T29" fmla="*/ 129 h 134"/>
                <a:gd name="T30" fmla="*/ 53 w 132"/>
                <a:gd name="T31" fmla="*/ 131 h 134"/>
                <a:gd name="T32" fmla="*/ 63 w 132"/>
                <a:gd name="T33" fmla="*/ 113 h 134"/>
                <a:gd name="T34" fmla="*/ 56 w 132"/>
                <a:gd name="T35" fmla="*/ 98 h 134"/>
                <a:gd name="T36" fmla="*/ 60 w 132"/>
                <a:gd name="T37" fmla="*/ 93 h 134"/>
                <a:gd name="T38" fmla="*/ 64 w 132"/>
                <a:gd name="T39" fmla="*/ 100 h 134"/>
                <a:gd name="T40" fmla="*/ 71 w 132"/>
                <a:gd name="T41" fmla="*/ 114 h 134"/>
                <a:gd name="T42" fmla="*/ 89 w 132"/>
                <a:gd name="T43" fmla="*/ 113 h 134"/>
                <a:gd name="T44" fmla="*/ 105 w 132"/>
                <a:gd name="T45" fmla="*/ 117 h 134"/>
                <a:gd name="T46" fmla="*/ 120 w 132"/>
                <a:gd name="T47" fmla="*/ 108 h 134"/>
                <a:gd name="T48" fmla="*/ 124 w 132"/>
                <a:gd name="T49" fmla="*/ 99 h 134"/>
                <a:gd name="T50" fmla="*/ 120 w 132"/>
                <a:gd name="T51" fmla="*/ 93 h 134"/>
                <a:gd name="T52" fmla="*/ 103 w 132"/>
                <a:gd name="T53" fmla="*/ 85 h 134"/>
                <a:gd name="T54" fmla="*/ 91 w 132"/>
                <a:gd name="T55" fmla="*/ 82 h 134"/>
                <a:gd name="T56" fmla="*/ 97 w 132"/>
                <a:gd name="T57" fmla="*/ 69 h 134"/>
                <a:gd name="T58" fmla="*/ 113 w 132"/>
                <a:gd name="T59" fmla="*/ 63 h 134"/>
                <a:gd name="T60" fmla="*/ 129 w 132"/>
                <a:gd name="T61" fmla="*/ 54 h 134"/>
                <a:gd name="T62" fmla="*/ 129 w 132"/>
                <a:gd name="T63" fmla="*/ 38 h 134"/>
                <a:gd name="T64" fmla="*/ 114 w 132"/>
                <a:gd name="T65" fmla="*/ 29 h 134"/>
                <a:gd name="T66" fmla="*/ 98 w 132"/>
                <a:gd name="T67" fmla="*/ 37 h 134"/>
                <a:gd name="T68" fmla="*/ 98 w 132"/>
                <a:gd name="T69" fmla="*/ 47 h 134"/>
                <a:gd name="T70" fmla="*/ 83 w 132"/>
                <a:gd name="T71" fmla="*/ 60 h 134"/>
                <a:gd name="T72" fmla="*/ 78 w 132"/>
                <a:gd name="T73" fmla="*/ 59 h 134"/>
                <a:gd name="T74" fmla="*/ 75 w 132"/>
                <a:gd name="T75" fmla="*/ 51 h 134"/>
                <a:gd name="T76" fmla="*/ 80 w 132"/>
                <a:gd name="T77" fmla="*/ 36 h 134"/>
                <a:gd name="T78" fmla="*/ 93 w 132"/>
                <a:gd name="T79" fmla="*/ 19 h 134"/>
                <a:gd name="T80" fmla="*/ 84 w 132"/>
                <a:gd name="T81" fmla="*/ 2 h 134"/>
                <a:gd name="T82" fmla="*/ 67 w 132"/>
                <a:gd name="T83" fmla="*/ 1 h 134"/>
                <a:gd name="T84" fmla="*/ 57 w 132"/>
                <a:gd name="T85" fmla="*/ 8 h 134"/>
                <a:gd name="T86" fmla="*/ 52 w 132"/>
                <a:gd name="T87" fmla="*/ 16 h 134"/>
                <a:gd name="T88" fmla="*/ 57 w 132"/>
                <a:gd name="T89" fmla="*/ 29 h 134"/>
                <a:gd name="T90" fmla="*/ 64 w 132"/>
                <a:gd name="T91" fmla="*/ 40 h 134"/>
                <a:gd name="T92" fmla="*/ 63 w 132"/>
                <a:gd name="T93" fmla="*/ 53 h 134"/>
                <a:gd name="T94" fmla="*/ 56 w 132"/>
                <a:gd name="T95" fmla="*/ 55 h 134"/>
                <a:gd name="T96" fmla="*/ 48 w 132"/>
                <a:gd name="T97" fmla="*/ 40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2" h="134">
                  <a:moveTo>
                    <a:pt x="33" y="30"/>
                  </a:moveTo>
                  <a:lnTo>
                    <a:pt x="23" y="32"/>
                  </a:lnTo>
                  <a:lnTo>
                    <a:pt x="14" y="38"/>
                  </a:lnTo>
                  <a:lnTo>
                    <a:pt x="11" y="48"/>
                  </a:lnTo>
                  <a:lnTo>
                    <a:pt x="17" y="62"/>
                  </a:lnTo>
                  <a:lnTo>
                    <a:pt x="21" y="64"/>
                  </a:lnTo>
                  <a:lnTo>
                    <a:pt x="26" y="66"/>
                  </a:lnTo>
                  <a:lnTo>
                    <a:pt x="30" y="64"/>
                  </a:lnTo>
                  <a:lnTo>
                    <a:pt x="33" y="62"/>
                  </a:lnTo>
                  <a:lnTo>
                    <a:pt x="36" y="66"/>
                  </a:lnTo>
                  <a:lnTo>
                    <a:pt x="40" y="68"/>
                  </a:lnTo>
                  <a:lnTo>
                    <a:pt x="43" y="71"/>
                  </a:lnTo>
                  <a:lnTo>
                    <a:pt x="45" y="75"/>
                  </a:lnTo>
                  <a:lnTo>
                    <a:pt x="46" y="77"/>
                  </a:lnTo>
                  <a:lnTo>
                    <a:pt x="46" y="78"/>
                  </a:lnTo>
                  <a:lnTo>
                    <a:pt x="44" y="78"/>
                  </a:lnTo>
                  <a:lnTo>
                    <a:pt x="40" y="77"/>
                  </a:lnTo>
                  <a:lnTo>
                    <a:pt x="35" y="76"/>
                  </a:lnTo>
                  <a:lnTo>
                    <a:pt x="32" y="76"/>
                  </a:lnTo>
                  <a:lnTo>
                    <a:pt x="29" y="75"/>
                  </a:lnTo>
                  <a:lnTo>
                    <a:pt x="28" y="74"/>
                  </a:lnTo>
                  <a:lnTo>
                    <a:pt x="27" y="71"/>
                  </a:lnTo>
                  <a:lnTo>
                    <a:pt x="23" y="69"/>
                  </a:lnTo>
                  <a:lnTo>
                    <a:pt x="19" y="68"/>
                  </a:lnTo>
                  <a:lnTo>
                    <a:pt x="13" y="68"/>
                  </a:lnTo>
                  <a:lnTo>
                    <a:pt x="7" y="70"/>
                  </a:lnTo>
                  <a:lnTo>
                    <a:pt x="3" y="75"/>
                  </a:lnTo>
                  <a:lnTo>
                    <a:pt x="0" y="82"/>
                  </a:lnTo>
                  <a:lnTo>
                    <a:pt x="0" y="89"/>
                  </a:lnTo>
                  <a:lnTo>
                    <a:pt x="2" y="92"/>
                  </a:lnTo>
                  <a:lnTo>
                    <a:pt x="3" y="96"/>
                  </a:lnTo>
                  <a:lnTo>
                    <a:pt x="4" y="98"/>
                  </a:lnTo>
                  <a:lnTo>
                    <a:pt x="5" y="100"/>
                  </a:lnTo>
                  <a:lnTo>
                    <a:pt x="12" y="104"/>
                  </a:lnTo>
                  <a:lnTo>
                    <a:pt x="20" y="104"/>
                  </a:lnTo>
                  <a:lnTo>
                    <a:pt x="27" y="103"/>
                  </a:lnTo>
                  <a:lnTo>
                    <a:pt x="32" y="99"/>
                  </a:lnTo>
                  <a:lnTo>
                    <a:pt x="35" y="97"/>
                  </a:lnTo>
                  <a:lnTo>
                    <a:pt x="38" y="97"/>
                  </a:lnTo>
                  <a:lnTo>
                    <a:pt x="42" y="97"/>
                  </a:lnTo>
                  <a:lnTo>
                    <a:pt x="45" y="98"/>
                  </a:lnTo>
                  <a:lnTo>
                    <a:pt x="38" y="104"/>
                  </a:lnTo>
                  <a:lnTo>
                    <a:pt x="33" y="113"/>
                  </a:lnTo>
                  <a:lnTo>
                    <a:pt x="29" y="122"/>
                  </a:lnTo>
                  <a:lnTo>
                    <a:pt x="32" y="129"/>
                  </a:lnTo>
                  <a:lnTo>
                    <a:pt x="38" y="132"/>
                  </a:lnTo>
                  <a:lnTo>
                    <a:pt x="46" y="134"/>
                  </a:lnTo>
                  <a:lnTo>
                    <a:pt x="53" y="131"/>
                  </a:lnTo>
                  <a:lnTo>
                    <a:pt x="59" y="127"/>
                  </a:lnTo>
                  <a:lnTo>
                    <a:pt x="61" y="120"/>
                  </a:lnTo>
                  <a:lnTo>
                    <a:pt x="63" y="113"/>
                  </a:lnTo>
                  <a:lnTo>
                    <a:pt x="60" y="107"/>
                  </a:lnTo>
                  <a:lnTo>
                    <a:pt x="58" y="101"/>
                  </a:lnTo>
                  <a:lnTo>
                    <a:pt x="56" y="98"/>
                  </a:lnTo>
                  <a:lnTo>
                    <a:pt x="56" y="96"/>
                  </a:lnTo>
                  <a:lnTo>
                    <a:pt x="58" y="94"/>
                  </a:lnTo>
                  <a:lnTo>
                    <a:pt x="60" y="93"/>
                  </a:lnTo>
                  <a:lnTo>
                    <a:pt x="61" y="94"/>
                  </a:lnTo>
                  <a:lnTo>
                    <a:pt x="63" y="97"/>
                  </a:lnTo>
                  <a:lnTo>
                    <a:pt x="64" y="100"/>
                  </a:lnTo>
                  <a:lnTo>
                    <a:pt x="65" y="105"/>
                  </a:lnTo>
                  <a:lnTo>
                    <a:pt x="66" y="109"/>
                  </a:lnTo>
                  <a:lnTo>
                    <a:pt x="71" y="114"/>
                  </a:lnTo>
                  <a:lnTo>
                    <a:pt x="76" y="114"/>
                  </a:lnTo>
                  <a:lnTo>
                    <a:pt x="86" y="109"/>
                  </a:lnTo>
                  <a:lnTo>
                    <a:pt x="89" y="113"/>
                  </a:lnTo>
                  <a:lnTo>
                    <a:pt x="94" y="115"/>
                  </a:lnTo>
                  <a:lnTo>
                    <a:pt x="99" y="117"/>
                  </a:lnTo>
                  <a:lnTo>
                    <a:pt x="105" y="117"/>
                  </a:lnTo>
                  <a:lnTo>
                    <a:pt x="110" y="116"/>
                  </a:lnTo>
                  <a:lnTo>
                    <a:pt x="116" y="114"/>
                  </a:lnTo>
                  <a:lnTo>
                    <a:pt x="120" y="108"/>
                  </a:lnTo>
                  <a:lnTo>
                    <a:pt x="124" y="101"/>
                  </a:lnTo>
                  <a:lnTo>
                    <a:pt x="124" y="100"/>
                  </a:lnTo>
                  <a:lnTo>
                    <a:pt x="124" y="99"/>
                  </a:lnTo>
                  <a:lnTo>
                    <a:pt x="123" y="98"/>
                  </a:lnTo>
                  <a:lnTo>
                    <a:pt x="123" y="97"/>
                  </a:lnTo>
                  <a:lnTo>
                    <a:pt x="120" y="93"/>
                  </a:lnTo>
                  <a:lnTo>
                    <a:pt x="117" y="89"/>
                  </a:lnTo>
                  <a:lnTo>
                    <a:pt x="111" y="85"/>
                  </a:lnTo>
                  <a:lnTo>
                    <a:pt x="103" y="85"/>
                  </a:lnTo>
                  <a:lnTo>
                    <a:pt x="98" y="85"/>
                  </a:lnTo>
                  <a:lnTo>
                    <a:pt x="95" y="84"/>
                  </a:lnTo>
                  <a:lnTo>
                    <a:pt x="91" y="82"/>
                  </a:lnTo>
                  <a:lnTo>
                    <a:pt x="89" y="79"/>
                  </a:lnTo>
                  <a:lnTo>
                    <a:pt x="93" y="75"/>
                  </a:lnTo>
                  <a:lnTo>
                    <a:pt x="97" y="69"/>
                  </a:lnTo>
                  <a:lnTo>
                    <a:pt x="101" y="66"/>
                  </a:lnTo>
                  <a:lnTo>
                    <a:pt x="104" y="63"/>
                  </a:lnTo>
                  <a:lnTo>
                    <a:pt x="113" y="63"/>
                  </a:lnTo>
                  <a:lnTo>
                    <a:pt x="120" y="62"/>
                  </a:lnTo>
                  <a:lnTo>
                    <a:pt x="125" y="59"/>
                  </a:lnTo>
                  <a:lnTo>
                    <a:pt x="129" y="54"/>
                  </a:lnTo>
                  <a:lnTo>
                    <a:pt x="132" y="48"/>
                  </a:lnTo>
                  <a:lnTo>
                    <a:pt x="132" y="44"/>
                  </a:lnTo>
                  <a:lnTo>
                    <a:pt x="129" y="38"/>
                  </a:lnTo>
                  <a:lnTo>
                    <a:pt x="127" y="33"/>
                  </a:lnTo>
                  <a:lnTo>
                    <a:pt x="121" y="30"/>
                  </a:lnTo>
                  <a:lnTo>
                    <a:pt x="114" y="29"/>
                  </a:lnTo>
                  <a:lnTo>
                    <a:pt x="108" y="30"/>
                  </a:lnTo>
                  <a:lnTo>
                    <a:pt x="102" y="32"/>
                  </a:lnTo>
                  <a:lnTo>
                    <a:pt x="98" y="37"/>
                  </a:lnTo>
                  <a:lnTo>
                    <a:pt x="97" y="40"/>
                  </a:lnTo>
                  <a:lnTo>
                    <a:pt x="97" y="44"/>
                  </a:lnTo>
                  <a:lnTo>
                    <a:pt x="98" y="47"/>
                  </a:lnTo>
                  <a:lnTo>
                    <a:pt x="94" y="52"/>
                  </a:lnTo>
                  <a:lnTo>
                    <a:pt x="88" y="56"/>
                  </a:lnTo>
                  <a:lnTo>
                    <a:pt x="83" y="60"/>
                  </a:lnTo>
                  <a:lnTo>
                    <a:pt x="81" y="62"/>
                  </a:lnTo>
                  <a:lnTo>
                    <a:pt x="80" y="60"/>
                  </a:lnTo>
                  <a:lnTo>
                    <a:pt x="78" y="59"/>
                  </a:lnTo>
                  <a:lnTo>
                    <a:pt x="75" y="56"/>
                  </a:lnTo>
                  <a:lnTo>
                    <a:pt x="73" y="55"/>
                  </a:lnTo>
                  <a:lnTo>
                    <a:pt x="75" y="51"/>
                  </a:lnTo>
                  <a:lnTo>
                    <a:pt x="78" y="45"/>
                  </a:lnTo>
                  <a:lnTo>
                    <a:pt x="79" y="40"/>
                  </a:lnTo>
                  <a:lnTo>
                    <a:pt x="80" y="36"/>
                  </a:lnTo>
                  <a:lnTo>
                    <a:pt x="86" y="31"/>
                  </a:lnTo>
                  <a:lnTo>
                    <a:pt x="90" y="25"/>
                  </a:lnTo>
                  <a:lnTo>
                    <a:pt x="93" y="19"/>
                  </a:lnTo>
                  <a:lnTo>
                    <a:pt x="93" y="13"/>
                  </a:lnTo>
                  <a:lnTo>
                    <a:pt x="89" y="7"/>
                  </a:lnTo>
                  <a:lnTo>
                    <a:pt x="84" y="2"/>
                  </a:lnTo>
                  <a:lnTo>
                    <a:pt x="78" y="0"/>
                  </a:lnTo>
                  <a:lnTo>
                    <a:pt x="72" y="0"/>
                  </a:lnTo>
                  <a:lnTo>
                    <a:pt x="67" y="1"/>
                  </a:lnTo>
                  <a:lnTo>
                    <a:pt x="64" y="2"/>
                  </a:lnTo>
                  <a:lnTo>
                    <a:pt x="60" y="6"/>
                  </a:lnTo>
                  <a:lnTo>
                    <a:pt x="57" y="8"/>
                  </a:lnTo>
                  <a:lnTo>
                    <a:pt x="55" y="10"/>
                  </a:lnTo>
                  <a:lnTo>
                    <a:pt x="53" y="14"/>
                  </a:lnTo>
                  <a:lnTo>
                    <a:pt x="52" y="16"/>
                  </a:lnTo>
                  <a:lnTo>
                    <a:pt x="52" y="19"/>
                  </a:lnTo>
                  <a:lnTo>
                    <a:pt x="53" y="25"/>
                  </a:lnTo>
                  <a:lnTo>
                    <a:pt x="57" y="29"/>
                  </a:lnTo>
                  <a:lnTo>
                    <a:pt x="60" y="32"/>
                  </a:lnTo>
                  <a:lnTo>
                    <a:pt x="64" y="34"/>
                  </a:lnTo>
                  <a:lnTo>
                    <a:pt x="64" y="40"/>
                  </a:lnTo>
                  <a:lnTo>
                    <a:pt x="64" y="45"/>
                  </a:lnTo>
                  <a:lnTo>
                    <a:pt x="63" y="49"/>
                  </a:lnTo>
                  <a:lnTo>
                    <a:pt x="63" y="53"/>
                  </a:lnTo>
                  <a:lnTo>
                    <a:pt x="60" y="53"/>
                  </a:lnTo>
                  <a:lnTo>
                    <a:pt x="57" y="54"/>
                  </a:lnTo>
                  <a:lnTo>
                    <a:pt x="56" y="55"/>
                  </a:lnTo>
                  <a:lnTo>
                    <a:pt x="55" y="55"/>
                  </a:lnTo>
                  <a:lnTo>
                    <a:pt x="50" y="49"/>
                  </a:lnTo>
                  <a:lnTo>
                    <a:pt x="48" y="40"/>
                  </a:lnTo>
                  <a:lnTo>
                    <a:pt x="42" y="33"/>
                  </a:lnTo>
                  <a:lnTo>
                    <a:pt x="33" y="30"/>
                  </a:lnTo>
                  <a:close/>
                </a:path>
              </a:pathLst>
            </a:custGeom>
            <a:solidFill>
              <a:srgbClr val="FFFF7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8170" name="Freeform 282"/>
            <p:cNvSpPr>
              <a:spLocks/>
            </p:cNvSpPr>
            <p:nvPr/>
          </p:nvSpPr>
          <p:spPr bwMode="auto">
            <a:xfrm>
              <a:off x="244" y="197"/>
              <a:ext cx="68" cy="118"/>
            </a:xfrm>
            <a:custGeom>
              <a:avLst/>
              <a:gdLst>
                <a:gd name="T0" fmla="*/ 134 w 135"/>
                <a:gd name="T1" fmla="*/ 0 h 235"/>
                <a:gd name="T2" fmla="*/ 124 w 135"/>
                <a:gd name="T3" fmla="*/ 15 h 235"/>
                <a:gd name="T4" fmla="*/ 111 w 135"/>
                <a:gd name="T5" fmla="*/ 28 h 235"/>
                <a:gd name="T6" fmla="*/ 97 w 135"/>
                <a:gd name="T7" fmla="*/ 39 h 235"/>
                <a:gd name="T8" fmla="*/ 83 w 135"/>
                <a:gd name="T9" fmla="*/ 48 h 235"/>
                <a:gd name="T10" fmla="*/ 68 w 135"/>
                <a:gd name="T11" fmla="*/ 53 h 235"/>
                <a:gd name="T12" fmla="*/ 53 w 135"/>
                <a:gd name="T13" fmla="*/ 58 h 235"/>
                <a:gd name="T14" fmla="*/ 39 w 135"/>
                <a:gd name="T15" fmla="*/ 60 h 235"/>
                <a:gd name="T16" fmla="*/ 26 w 135"/>
                <a:gd name="T17" fmla="*/ 60 h 235"/>
                <a:gd name="T18" fmla="*/ 26 w 135"/>
                <a:gd name="T19" fmla="*/ 72 h 235"/>
                <a:gd name="T20" fmla="*/ 23 w 135"/>
                <a:gd name="T21" fmla="*/ 84 h 235"/>
                <a:gd name="T22" fmla="*/ 15 w 135"/>
                <a:gd name="T23" fmla="*/ 98 h 235"/>
                <a:gd name="T24" fmla="*/ 0 w 135"/>
                <a:gd name="T25" fmla="*/ 109 h 235"/>
                <a:gd name="T26" fmla="*/ 10 w 135"/>
                <a:gd name="T27" fmla="*/ 124 h 235"/>
                <a:gd name="T28" fmla="*/ 15 w 135"/>
                <a:gd name="T29" fmla="*/ 142 h 235"/>
                <a:gd name="T30" fmla="*/ 16 w 135"/>
                <a:gd name="T31" fmla="*/ 162 h 235"/>
                <a:gd name="T32" fmla="*/ 10 w 135"/>
                <a:gd name="T33" fmla="*/ 178 h 235"/>
                <a:gd name="T34" fmla="*/ 15 w 135"/>
                <a:gd name="T35" fmla="*/ 180 h 235"/>
                <a:gd name="T36" fmla="*/ 22 w 135"/>
                <a:gd name="T37" fmla="*/ 184 h 235"/>
                <a:gd name="T38" fmla="*/ 30 w 135"/>
                <a:gd name="T39" fmla="*/ 187 h 235"/>
                <a:gd name="T40" fmla="*/ 39 w 135"/>
                <a:gd name="T41" fmla="*/ 193 h 235"/>
                <a:gd name="T42" fmla="*/ 48 w 135"/>
                <a:gd name="T43" fmla="*/ 201 h 235"/>
                <a:gd name="T44" fmla="*/ 56 w 135"/>
                <a:gd name="T45" fmla="*/ 210 h 235"/>
                <a:gd name="T46" fmla="*/ 61 w 135"/>
                <a:gd name="T47" fmla="*/ 222 h 235"/>
                <a:gd name="T48" fmla="*/ 66 w 135"/>
                <a:gd name="T49" fmla="*/ 235 h 235"/>
                <a:gd name="T50" fmla="*/ 69 w 135"/>
                <a:gd name="T51" fmla="*/ 227 h 235"/>
                <a:gd name="T52" fmla="*/ 74 w 135"/>
                <a:gd name="T53" fmla="*/ 218 h 235"/>
                <a:gd name="T54" fmla="*/ 80 w 135"/>
                <a:gd name="T55" fmla="*/ 210 h 235"/>
                <a:gd name="T56" fmla="*/ 86 w 135"/>
                <a:gd name="T57" fmla="*/ 202 h 235"/>
                <a:gd name="T58" fmla="*/ 94 w 135"/>
                <a:gd name="T59" fmla="*/ 194 h 235"/>
                <a:gd name="T60" fmla="*/ 103 w 135"/>
                <a:gd name="T61" fmla="*/ 188 h 235"/>
                <a:gd name="T62" fmla="*/ 112 w 135"/>
                <a:gd name="T63" fmla="*/ 185 h 235"/>
                <a:gd name="T64" fmla="*/ 122 w 135"/>
                <a:gd name="T65" fmla="*/ 182 h 235"/>
                <a:gd name="T66" fmla="*/ 118 w 135"/>
                <a:gd name="T67" fmla="*/ 172 h 235"/>
                <a:gd name="T68" fmla="*/ 114 w 135"/>
                <a:gd name="T69" fmla="*/ 158 h 235"/>
                <a:gd name="T70" fmla="*/ 117 w 135"/>
                <a:gd name="T71" fmla="*/ 144 h 235"/>
                <a:gd name="T72" fmla="*/ 126 w 135"/>
                <a:gd name="T73" fmla="*/ 128 h 235"/>
                <a:gd name="T74" fmla="*/ 117 w 135"/>
                <a:gd name="T75" fmla="*/ 103 h 235"/>
                <a:gd name="T76" fmla="*/ 114 w 135"/>
                <a:gd name="T77" fmla="*/ 79 h 235"/>
                <a:gd name="T78" fmla="*/ 115 w 135"/>
                <a:gd name="T79" fmla="*/ 57 h 235"/>
                <a:gd name="T80" fmla="*/ 118 w 135"/>
                <a:gd name="T81" fmla="*/ 41 h 235"/>
                <a:gd name="T82" fmla="*/ 121 w 135"/>
                <a:gd name="T83" fmla="*/ 31 h 235"/>
                <a:gd name="T84" fmla="*/ 126 w 135"/>
                <a:gd name="T85" fmla="*/ 21 h 235"/>
                <a:gd name="T86" fmla="*/ 130 w 135"/>
                <a:gd name="T87" fmla="*/ 12 h 235"/>
                <a:gd name="T88" fmla="*/ 134 w 135"/>
                <a:gd name="T89" fmla="*/ 7 h 235"/>
                <a:gd name="T90" fmla="*/ 135 w 135"/>
                <a:gd name="T91" fmla="*/ 6 h 235"/>
                <a:gd name="T92" fmla="*/ 135 w 135"/>
                <a:gd name="T93" fmla="*/ 4 h 235"/>
                <a:gd name="T94" fmla="*/ 134 w 135"/>
                <a:gd name="T95" fmla="*/ 3 h 235"/>
                <a:gd name="T96" fmla="*/ 134 w 135"/>
                <a:gd name="T97" fmla="*/ 3 h 235"/>
                <a:gd name="T98" fmla="*/ 134 w 135"/>
                <a:gd name="T99" fmla="*/ 0 h 2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35" h="235">
                  <a:moveTo>
                    <a:pt x="134" y="0"/>
                  </a:moveTo>
                  <a:lnTo>
                    <a:pt x="124" y="15"/>
                  </a:lnTo>
                  <a:lnTo>
                    <a:pt x="111" y="28"/>
                  </a:lnTo>
                  <a:lnTo>
                    <a:pt x="97" y="39"/>
                  </a:lnTo>
                  <a:lnTo>
                    <a:pt x="83" y="48"/>
                  </a:lnTo>
                  <a:lnTo>
                    <a:pt x="68" y="53"/>
                  </a:lnTo>
                  <a:lnTo>
                    <a:pt x="53" y="58"/>
                  </a:lnTo>
                  <a:lnTo>
                    <a:pt x="39" y="60"/>
                  </a:lnTo>
                  <a:lnTo>
                    <a:pt x="26" y="60"/>
                  </a:lnTo>
                  <a:lnTo>
                    <a:pt x="26" y="72"/>
                  </a:lnTo>
                  <a:lnTo>
                    <a:pt x="23" y="84"/>
                  </a:lnTo>
                  <a:lnTo>
                    <a:pt x="15" y="98"/>
                  </a:lnTo>
                  <a:lnTo>
                    <a:pt x="0" y="109"/>
                  </a:lnTo>
                  <a:lnTo>
                    <a:pt x="10" y="124"/>
                  </a:lnTo>
                  <a:lnTo>
                    <a:pt x="15" y="142"/>
                  </a:lnTo>
                  <a:lnTo>
                    <a:pt x="16" y="162"/>
                  </a:lnTo>
                  <a:lnTo>
                    <a:pt x="10" y="178"/>
                  </a:lnTo>
                  <a:lnTo>
                    <a:pt x="15" y="180"/>
                  </a:lnTo>
                  <a:lnTo>
                    <a:pt x="22" y="184"/>
                  </a:lnTo>
                  <a:lnTo>
                    <a:pt x="30" y="187"/>
                  </a:lnTo>
                  <a:lnTo>
                    <a:pt x="39" y="193"/>
                  </a:lnTo>
                  <a:lnTo>
                    <a:pt x="48" y="201"/>
                  </a:lnTo>
                  <a:lnTo>
                    <a:pt x="56" y="210"/>
                  </a:lnTo>
                  <a:lnTo>
                    <a:pt x="61" y="222"/>
                  </a:lnTo>
                  <a:lnTo>
                    <a:pt x="66" y="235"/>
                  </a:lnTo>
                  <a:lnTo>
                    <a:pt x="69" y="227"/>
                  </a:lnTo>
                  <a:lnTo>
                    <a:pt x="74" y="218"/>
                  </a:lnTo>
                  <a:lnTo>
                    <a:pt x="80" y="210"/>
                  </a:lnTo>
                  <a:lnTo>
                    <a:pt x="86" y="202"/>
                  </a:lnTo>
                  <a:lnTo>
                    <a:pt x="94" y="194"/>
                  </a:lnTo>
                  <a:lnTo>
                    <a:pt x="103" y="188"/>
                  </a:lnTo>
                  <a:lnTo>
                    <a:pt x="112" y="185"/>
                  </a:lnTo>
                  <a:lnTo>
                    <a:pt x="122" y="182"/>
                  </a:lnTo>
                  <a:lnTo>
                    <a:pt x="118" y="172"/>
                  </a:lnTo>
                  <a:lnTo>
                    <a:pt x="114" y="158"/>
                  </a:lnTo>
                  <a:lnTo>
                    <a:pt x="117" y="144"/>
                  </a:lnTo>
                  <a:lnTo>
                    <a:pt x="126" y="128"/>
                  </a:lnTo>
                  <a:lnTo>
                    <a:pt x="117" y="103"/>
                  </a:lnTo>
                  <a:lnTo>
                    <a:pt x="114" y="79"/>
                  </a:lnTo>
                  <a:lnTo>
                    <a:pt x="115" y="57"/>
                  </a:lnTo>
                  <a:lnTo>
                    <a:pt x="118" y="41"/>
                  </a:lnTo>
                  <a:lnTo>
                    <a:pt x="121" y="31"/>
                  </a:lnTo>
                  <a:lnTo>
                    <a:pt x="126" y="21"/>
                  </a:lnTo>
                  <a:lnTo>
                    <a:pt x="130" y="12"/>
                  </a:lnTo>
                  <a:lnTo>
                    <a:pt x="134" y="7"/>
                  </a:lnTo>
                  <a:lnTo>
                    <a:pt x="135" y="6"/>
                  </a:lnTo>
                  <a:lnTo>
                    <a:pt x="135" y="4"/>
                  </a:lnTo>
                  <a:lnTo>
                    <a:pt x="134" y="3"/>
                  </a:lnTo>
                  <a:lnTo>
                    <a:pt x="134" y="3"/>
                  </a:lnTo>
                  <a:lnTo>
                    <a:pt x="134" y="0"/>
                  </a:lnTo>
                  <a:close/>
                </a:path>
              </a:pathLst>
            </a:custGeom>
            <a:solidFill>
              <a:srgbClr val="49A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8171" name="Freeform 283"/>
            <p:cNvSpPr>
              <a:spLocks/>
            </p:cNvSpPr>
            <p:nvPr/>
          </p:nvSpPr>
          <p:spPr bwMode="auto">
            <a:xfrm>
              <a:off x="416" y="168"/>
              <a:ext cx="127" cy="97"/>
            </a:xfrm>
            <a:custGeom>
              <a:avLst/>
              <a:gdLst>
                <a:gd name="T0" fmla="*/ 115 w 253"/>
                <a:gd name="T1" fmla="*/ 0 h 194"/>
                <a:gd name="T2" fmla="*/ 106 w 253"/>
                <a:gd name="T3" fmla="*/ 3 h 194"/>
                <a:gd name="T4" fmla="*/ 95 w 253"/>
                <a:gd name="T5" fmla="*/ 7 h 194"/>
                <a:gd name="T6" fmla="*/ 83 w 253"/>
                <a:gd name="T7" fmla="*/ 11 h 194"/>
                <a:gd name="T8" fmla="*/ 69 w 253"/>
                <a:gd name="T9" fmla="*/ 15 h 194"/>
                <a:gd name="T10" fmla="*/ 54 w 253"/>
                <a:gd name="T11" fmla="*/ 20 h 194"/>
                <a:gd name="T12" fmla="*/ 40 w 253"/>
                <a:gd name="T13" fmla="*/ 24 h 194"/>
                <a:gd name="T14" fmla="*/ 27 w 253"/>
                <a:gd name="T15" fmla="*/ 26 h 194"/>
                <a:gd name="T16" fmla="*/ 16 w 253"/>
                <a:gd name="T17" fmla="*/ 27 h 194"/>
                <a:gd name="T18" fmla="*/ 11 w 253"/>
                <a:gd name="T19" fmla="*/ 26 h 194"/>
                <a:gd name="T20" fmla="*/ 7 w 253"/>
                <a:gd name="T21" fmla="*/ 26 h 194"/>
                <a:gd name="T22" fmla="*/ 2 w 253"/>
                <a:gd name="T23" fmla="*/ 25 h 194"/>
                <a:gd name="T24" fmla="*/ 0 w 253"/>
                <a:gd name="T25" fmla="*/ 25 h 194"/>
                <a:gd name="T26" fmla="*/ 13 w 253"/>
                <a:gd name="T27" fmla="*/ 33 h 194"/>
                <a:gd name="T28" fmla="*/ 26 w 253"/>
                <a:gd name="T29" fmla="*/ 44 h 194"/>
                <a:gd name="T30" fmla="*/ 36 w 253"/>
                <a:gd name="T31" fmla="*/ 58 h 194"/>
                <a:gd name="T32" fmla="*/ 47 w 253"/>
                <a:gd name="T33" fmla="*/ 73 h 194"/>
                <a:gd name="T34" fmla="*/ 55 w 253"/>
                <a:gd name="T35" fmla="*/ 90 h 194"/>
                <a:gd name="T36" fmla="*/ 62 w 253"/>
                <a:gd name="T37" fmla="*/ 109 h 194"/>
                <a:gd name="T38" fmla="*/ 66 w 253"/>
                <a:gd name="T39" fmla="*/ 127 h 194"/>
                <a:gd name="T40" fmla="*/ 70 w 253"/>
                <a:gd name="T41" fmla="*/ 146 h 194"/>
                <a:gd name="T42" fmla="*/ 77 w 253"/>
                <a:gd name="T43" fmla="*/ 146 h 194"/>
                <a:gd name="T44" fmla="*/ 85 w 253"/>
                <a:gd name="T45" fmla="*/ 148 h 194"/>
                <a:gd name="T46" fmla="*/ 94 w 253"/>
                <a:gd name="T47" fmla="*/ 153 h 194"/>
                <a:gd name="T48" fmla="*/ 104 w 253"/>
                <a:gd name="T49" fmla="*/ 157 h 194"/>
                <a:gd name="T50" fmla="*/ 114 w 253"/>
                <a:gd name="T51" fmla="*/ 165 h 194"/>
                <a:gd name="T52" fmla="*/ 123 w 253"/>
                <a:gd name="T53" fmla="*/ 173 h 194"/>
                <a:gd name="T54" fmla="*/ 131 w 253"/>
                <a:gd name="T55" fmla="*/ 184 h 194"/>
                <a:gd name="T56" fmla="*/ 137 w 253"/>
                <a:gd name="T57" fmla="*/ 194 h 194"/>
                <a:gd name="T58" fmla="*/ 144 w 253"/>
                <a:gd name="T59" fmla="*/ 188 h 194"/>
                <a:gd name="T60" fmla="*/ 154 w 253"/>
                <a:gd name="T61" fmla="*/ 183 h 194"/>
                <a:gd name="T62" fmla="*/ 165 w 253"/>
                <a:gd name="T63" fmla="*/ 178 h 194"/>
                <a:gd name="T64" fmla="*/ 179 w 253"/>
                <a:gd name="T65" fmla="*/ 175 h 194"/>
                <a:gd name="T66" fmla="*/ 195 w 253"/>
                <a:gd name="T67" fmla="*/ 173 h 194"/>
                <a:gd name="T68" fmla="*/ 214 w 253"/>
                <a:gd name="T69" fmla="*/ 175 h 194"/>
                <a:gd name="T70" fmla="*/ 232 w 253"/>
                <a:gd name="T71" fmla="*/ 180 h 194"/>
                <a:gd name="T72" fmla="*/ 253 w 253"/>
                <a:gd name="T73" fmla="*/ 188 h 194"/>
                <a:gd name="T74" fmla="*/ 247 w 253"/>
                <a:gd name="T75" fmla="*/ 180 h 194"/>
                <a:gd name="T76" fmla="*/ 240 w 253"/>
                <a:gd name="T77" fmla="*/ 172 h 194"/>
                <a:gd name="T78" fmla="*/ 236 w 253"/>
                <a:gd name="T79" fmla="*/ 162 h 194"/>
                <a:gd name="T80" fmla="*/ 231 w 253"/>
                <a:gd name="T81" fmla="*/ 149 h 194"/>
                <a:gd name="T82" fmla="*/ 230 w 253"/>
                <a:gd name="T83" fmla="*/ 135 h 194"/>
                <a:gd name="T84" fmla="*/ 230 w 253"/>
                <a:gd name="T85" fmla="*/ 120 h 194"/>
                <a:gd name="T86" fmla="*/ 235 w 253"/>
                <a:gd name="T87" fmla="*/ 103 h 194"/>
                <a:gd name="T88" fmla="*/ 243 w 253"/>
                <a:gd name="T89" fmla="*/ 84 h 194"/>
                <a:gd name="T90" fmla="*/ 231 w 253"/>
                <a:gd name="T91" fmla="*/ 81 h 194"/>
                <a:gd name="T92" fmla="*/ 218 w 253"/>
                <a:gd name="T93" fmla="*/ 78 h 194"/>
                <a:gd name="T94" fmla="*/ 207 w 253"/>
                <a:gd name="T95" fmla="*/ 72 h 194"/>
                <a:gd name="T96" fmla="*/ 197 w 253"/>
                <a:gd name="T97" fmla="*/ 65 h 194"/>
                <a:gd name="T98" fmla="*/ 187 w 253"/>
                <a:gd name="T99" fmla="*/ 57 h 194"/>
                <a:gd name="T100" fmla="*/ 180 w 253"/>
                <a:gd name="T101" fmla="*/ 44 h 194"/>
                <a:gd name="T102" fmla="*/ 177 w 253"/>
                <a:gd name="T103" fmla="*/ 30 h 194"/>
                <a:gd name="T104" fmla="*/ 176 w 253"/>
                <a:gd name="T105" fmla="*/ 12 h 194"/>
                <a:gd name="T106" fmla="*/ 169 w 253"/>
                <a:gd name="T107" fmla="*/ 13 h 194"/>
                <a:gd name="T108" fmla="*/ 162 w 253"/>
                <a:gd name="T109" fmla="*/ 15 h 194"/>
                <a:gd name="T110" fmla="*/ 155 w 253"/>
                <a:gd name="T111" fmla="*/ 15 h 194"/>
                <a:gd name="T112" fmla="*/ 148 w 253"/>
                <a:gd name="T113" fmla="*/ 15 h 194"/>
                <a:gd name="T114" fmla="*/ 140 w 253"/>
                <a:gd name="T115" fmla="*/ 14 h 194"/>
                <a:gd name="T116" fmla="*/ 132 w 253"/>
                <a:gd name="T117" fmla="*/ 11 h 194"/>
                <a:gd name="T118" fmla="*/ 124 w 253"/>
                <a:gd name="T119" fmla="*/ 6 h 194"/>
                <a:gd name="T120" fmla="*/ 115 w 253"/>
                <a:gd name="T121" fmla="*/ 0 h 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53" h="194">
                  <a:moveTo>
                    <a:pt x="115" y="0"/>
                  </a:moveTo>
                  <a:lnTo>
                    <a:pt x="106" y="3"/>
                  </a:lnTo>
                  <a:lnTo>
                    <a:pt x="95" y="7"/>
                  </a:lnTo>
                  <a:lnTo>
                    <a:pt x="83" y="11"/>
                  </a:lnTo>
                  <a:lnTo>
                    <a:pt x="69" y="15"/>
                  </a:lnTo>
                  <a:lnTo>
                    <a:pt x="54" y="20"/>
                  </a:lnTo>
                  <a:lnTo>
                    <a:pt x="40" y="24"/>
                  </a:lnTo>
                  <a:lnTo>
                    <a:pt x="27" y="26"/>
                  </a:lnTo>
                  <a:lnTo>
                    <a:pt x="16" y="27"/>
                  </a:lnTo>
                  <a:lnTo>
                    <a:pt x="11" y="26"/>
                  </a:lnTo>
                  <a:lnTo>
                    <a:pt x="7" y="26"/>
                  </a:lnTo>
                  <a:lnTo>
                    <a:pt x="2" y="25"/>
                  </a:lnTo>
                  <a:lnTo>
                    <a:pt x="0" y="25"/>
                  </a:lnTo>
                  <a:lnTo>
                    <a:pt x="13" y="33"/>
                  </a:lnTo>
                  <a:lnTo>
                    <a:pt x="26" y="44"/>
                  </a:lnTo>
                  <a:lnTo>
                    <a:pt x="36" y="58"/>
                  </a:lnTo>
                  <a:lnTo>
                    <a:pt x="47" y="73"/>
                  </a:lnTo>
                  <a:lnTo>
                    <a:pt x="55" y="90"/>
                  </a:lnTo>
                  <a:lnTo>
                    <a:pt x="62" y="109"/>
                  </a:lnTo>
                  <a:lnTo>
                    <a:pt x="66" y="127"/>
                  </a:lnTo>
                  <a:lnTo>
                    <a:pt x="70" y="146"/>
                  </a:lnTo>
                  <a:lnTo>
                    <a:pt x="77" y="146"/>
                  </a:lnTo>
                  <a:lnTo>
                    <a:pt x="85" y="148"/>
                  </a:lnTo>
                  <a:lnTo>
                    <a:pt x="94" y="153"/>
                  </a:lnTo>
                  <a:lnTo>
                    <a:pt x="104" y="157"/>
                  </a:lnTo>
                  <a:lnTo>
                    <a:pt x="114" y="165"/>
                  </a:lnTo>
                  <a:lnTo>
                    <a:pt x="123" y="173"/>
                  </a:lnTo>
                  <a:lnTo>
                    <a:pt x="131" y="184"/>
                  </a:lnTo>
                  <a:lnTo>
                    <a:pt x="137" y="194"/>
                  </a:lnTo>
                  <a:lnTo>
                    <a:pt x="144" y="188"/>
                  </a:lnTo>
                  <a:lnTo>
                    <a:pt x="154" y="183"/>
                  </a:lnTo>
                  <a:lnTo>
                    <a:pt x="165" y="178"/>
                  </a:lnTo>
                  <a:lnTo>
                    <a:pt x="179" y="175"/>
                  </a:lnTo>
                  <a:lnTo>
                    <a:pt x="195" y="173"/>
                  </a:lnTo>
                  <a:lnTo>
                    <a:pt x="214" y="175"/>
                  </a:lnTo>
                  <a:lnTo>
                    <a:pt x="232" y="180"/>
                  </a:lnTo>
                  <a:lnTo>
                    <a:pt x="253" y="188"/>
                  </a:lnTo>
                  <a:lnTo>
                    <a:pt x="247" y="180"/>
                  </a:lnTo>
                  <a:lnTo>
                    <a:pt x="240" y="172"/>
                  </a:lnTo>
                  <a:lnTo>
                    <a:pt x="236" y="162"/>
                  </a:lnTo>
                  <a:lnTo>
                    <a:pt x="231" y="149"/>
                  </a:lnTo>
                  <a:lnTo>
                    <a:pt x="230" y="135"/>
                  </a:lnTo>
                  <a:lnTo>
                    <a:pt x="230" y="120"/>
                  </a:lnTo>
                  <a:lnTo>
                    <a:pt x="235" y="103"/>
                  </a:lnTo>
                  <a:lnTo>
                    <a:pt x="243" y="84"/>
                  </a:lnTo>
                  <a:lnTo>
                    <a:pt x="231" y="81"/>
                  </a:lnTo>
                  <a:lnTo>
                    <a:pt x="218" y="78"/>
                  </a:lnTo>
                  <a:lnTo>
                    <a:pt x="207" y="72"/>
                  </a:lnTo>
                  <a:lnTo>
                    <a:pt x="197" y="65"/>
                  </a:lnTo>
                  <a:lnTo>
                    <a:pt x="187" y="57"/>
                  </a:lnTo>
                  <a:lnTo>
                    <a:pt x="180" y="44"/>
                  </a:lnTo>
                  <a:lnTo>
                    <a:pt x="177" y="30"/>
                  </a:lnTo>
                  <a:lnTo>
                    <a:pt x="176" y="12"/>
                  </a:lnTo>
                  <a:lnTo>
                    <a:pt x="169" y="13"/>
                  </a:lnTo>
                  <a:lnTo>
                    <a:pt x="162" y="15"/>
                  </a:lnTo>
                  <a:lnTo>
                    <a:pt x="155" y="15"/>
                  </a:lnTo>
                  <a:lnTo>
                    <a:pt x="148" y="15"/>
                  </a:lnTo>
                  <a:lnTo>
                    <a:pt x="140" y="14"/>
                  </a:lnTo>
                  <a:lnTo>
                    <a:pt x="132" y="11"/>
                  </a:lnTo>
                  <a:lnTo>
                    <a:pt x="124" y="6"/>
                  </a:lnTo>
                  <a:lnTo>
                    <a:pt x="115" y="0"/>
                  </a:lnTo>
                  <a:close/>
                </a:path>
              </a:pathLst>
            </a:custGeom>
            <a:solidFill>
              <a:srgbClr val="49A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8172" name="Freeform 284"/>
            <p:cNvSpPr>
              <a:spLocks/>
            </p:cNvSpPr>
            <p:nvPr/>
          </p:nvSpPr>
          <p:spPr bwMode="auto">
            <a:xfrm>
              <a:off x="351" y="22"/>
              <a:ext cx="111" cy="138"/>
            </a:xfrm>
            <a:custGeom>
              <a:avLst/>
              <a:gdLst>
                <a:gd name="T0" fmla="*/ 187 w 222"/>
                <a:gd name="T1" fmla="*/ 133 h 274"/>
                <a:gd name="T2" fmla="*/ 158 w 222"/>
                <a:gd name="T3" fmla="*/ 135 h 274"/>
                <a:gd name="T4" fmla="*/ 120 w 222"/>
                <a:gd name="T5" fmla="*/ 148 h 274"/>
                <a:gd name="T6" fmla="*/ 85 w 222"/>
                <a:gd name="T7" fmla="*/ 179 h 274"/>
                <a:gd name="T8" fmla="*/ 64 w 222"/>
                <a:gd name="T9" fmla="*/ 228 h 274"/>
                <a:gd name="T10" fmla="*/ 49 w 222"/>
                <a:gd name="T11" fmla="*/ 258 h 274"/>
                <a:gd name="T12" fmla="*/ 34 w 222"/>
                <a:gd name="T13" fmla="*/ 265 h 274"/>
                <a:gd name="T14" fmla="*/ 24 w 222"/>
                <a:gd name="T15" fmla="*/ 267 h 274"/>
                <a:gd name="T16" fmla="*/ 13 w 222"/>
                <a:gd name="T17" fmla="*/ 270 h 274"/>
                <a:gd name="T18" fmla="*/ 4 w 222"/>
                <a:gd name="T19" fmla="*/ 273 h 274"/>
                <a:gd name="T20" fmla="*/ 1 w 222"/>
                <a:gd name="T21" fmla="*/ 273 h 274"/>
                <a:gd name="T22" fmla="*/ 0 w 222"/>
                <a:gd name="T23" fmla="*/ 271 h 274"/>
                <a:gd name="T24" fmla="*/ 18 w 222"/>
                <a:gd name="T25" fmla="*/ 262 h 274"/>
                <a:gd name="T26" fmla="*/ 42 w 222"/>
                <a:gd name="T27" fmla="*/ 234 h 274"/>
                <a:gd name="T28" fmla="*/ 52 w 222"/>
                <a:gd name="T29" fmla="*/ 201 h 274"/>
                <a:gd name="T30" fmla="*/ 55 w 222"/>
                <a:gd name="T31" fmla="*/ 172 h 274"/>
                <a:gd name="T32" fmla="*/ 54 w 222"/>
                <a:gd name="T33" fmla="*/ 152 h 274"/>
                <a:gd name="T34" fmla="*/ 49 w 222"/>
                <a:gd name="T35" fmla="*/ 130 h 274"/>
                <a:gd name="T36" fmla="*/ 52 w 222"/>
                <a:gd name="T37" fmla="*/ 116 h 274"/>
                <a:gd name="T38" fmla="*/ 70 w 222"/>
                <a:gd name="T39" fmla="*/ 104 h 274"/>
                <a:gd name="T40" fmla="*/ 86 w 222"/>
                <a:gd name="T41" fmla="*/ 84 h 274"/>
                <a:gd name="T42" fmla="*/ 92 w 222"/>
                <a:gd name="T43" fmla="*/ 61 h 274"/>
                <a:gd name="T44" fmla="*/ 97 w 222"/>
                <a:gd name="T45" fmla="*/ 47 h 274"/>
                <a:gd name="T46" fmla="*/ 123 w 222"/>
                <a:gd name="T47" fmla="*/ 39 h 274"/>
                <a:gd name="T48" fmla="*/ 150 w 222"/>
                <a:gd name="T49" fmla="*/ 25 h 274"/>
                <a:gd name="T50" fmla="*/ 173 w 222"/>
                <a:gd name="T51" fmla="*/ 8 h 274"/>
                <a:gd name="T52" fmla="*/ 180 w 222"/>
                <a:gd name="T53" fmla="*/ 10 h 274"/>
                <a:gd name="T54" fmla="*/ 184 w 222"/>
                <a:gd name="T55" fmla="*/ 37 h 274"/>
                <a:gd name="T56" fmla="*/ 194 w 222"/>
                <a:gd name="T57" fmla="*/ 62 h 274"/>
                <a:gd name="T58" fmla="*/ 211 w 222"/>
                <a:gd name="T59" fmla="*/ 83 h 274"/>
                <a:gd name="T60" fmla="*/ 215 w 222"/>
                <a:gd name="T61" fmla="*/ 91 h 274"/>
                <a:gd name="T62" fmla="*/ 201 w 222"/>
                <a:gd name="T63" fmla="*/ 97 h 274"/>
                <a:gd name="T64" fmla="*/ 191 w 222"/>
                <a:gd name="T65" fmla="*/ 107 h 274"/>
                <a:gd name="T66" fmla="*/ 190 w 222"/>
                <a:gd name="T67" fmla="*/ 123 h 2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222" h="274">
                  <a:moveTo>
                    <a:pt x="194" y="133"/>
                  </a:moveTo>
                  <a:lnTo>
                    <a:pt x="187" y="133"/>
                  </a:lnTo>
                  <a:lnTo>
                    <a:pt x="175" y="133"/>
                  </a:lnTo>
                  <a:lnTo>
                    <a:pt x="158" y="135"/>
                  </a:lnTo>
                  <a:lnTo>
                    <a:pt x="140" y="139"/>
                  </a:lnTo>
                  <a:lnTo>
                    <a:pt x="120" y="148"/>
                  </a:lnTo>
                  <a:lnTo>
                    <a:pt x="102" y="160"/>
                  </a:lnTo>
                  <a:lnTo>
                    <a:pt x="85" y="179"/>
                  </a:lnTo>
                  <a:lnTo>
                    <a:pt x="72" y="205"/>
                  </a:lnTo>
                  <a:lnTo>
                    <a:pt x="64" y="228"/>
                  </a:lnTo>
                  <a:lnTo>
                    <a:pt x="57" y="247"/>
                  </a:lnTo>
                  <a:lnTo>
                    <a:pt x="49" y="258"/>
                  </a:lnTo>
                  <a:lnTo>
                    <a:pt x="40" y="264"/>
                  </a:lnTo>
                  <a:lnTo>
                    <a:pt x="34" y="265"/>
                  </a:lnTo>
                  <a:lnTo>
                    <a:pt x="29" y="266"/>
                  </a:lnTo>
                  <a:lnTo>
                    <a:pt x="24" y="267"/>
                  </a:lnTo>
                  <a:lnTo>
                    <a:pt x="18" y="269"/>
                  </a:lnTo>
                  <a:lnTo>
                    <a:pt x="13" y="270"/>
                  </a:lnTo>
                  <a:lnTo>
                    <a:pt x="9" y="271"/>
                  </a:lnTo>
                  <a:lnTo>
                    <a:pt x="4" y="273"/>
                  </a:lnTo>
                  <a:lnTo>
                    <a:pt x="1" y="274"/>
                  </a:lnTo>
                  <a:lnTo>
                    <a:pt x="1" y="273"/>
                  </a:lnTo>
                  <a:lnTo>
                    <a:pt x="1" y="272"/>
                  </a:lnTo>
                  <a:lnTo>
                    <a:pt x="0" y="271"/>
                  </a:lnTo>
                  <a:lnTo>
                    <a:pt x="0" y="270"/>
                  </a:lnTo>
                  <a:lnTo>
                    <a:pt x="18" y="262"/>
                  </a:lnTo>
                  <a:lnTo>
                    <a:pt x="33" y="249"/>
                  </a:lnTo>
                  <a:lnTo>
                    <a:pt x="42" y="234"/>
                  </a:lnTo>
                  <a:lnTo>
                    <a:pt x="49" y="218"/>
                  </a:lnTo>
                  <a:lnTo>
                    <a:pt x="52" y="201"/>
                  </a:lnTo>
                  <a:lnTo>
                    <a:pt x="55" y="186"/>
                  </a:lnTo>
                  <a:lnTo>
                    <a:pt x="55" y="172"/>
                  </a:lnTo>
                  <a:lnTo>
                    <a:pt x="55" y="161"/>
                  </a:lnTo>
                  <a:lnTo>
                    <a:pt x="54" y="152"/>
                  </a:lnTo>
                  <a:lnTo>
                    <a:pt x="52" y="142"/>
                  </a:lnTo>
                  <a:lnTo>
                    <a:pt x="49" y="130"/>
                  </a:lnTo>
                  <a:lnTo>
                    <a:pt x="46" y="118"/>
                  </a:lnTo>
                  <a:lnTo>
                    <a:pt x="52" y="116"/>
                  </a:lnTo>
                  <a:lnTo>
                    <a:pt x="62" y="112"/>
                  </a:lnTo>
                  <a:lnTo>
                    <a:pt x="70" y="104"/>
                  </a:lnTo>
                  <a:lnTo>
                    <a:pt x="79" y="95"/>
                  </a:lnTo>
                  <a:lnTo>
                    <a:pt x="86" y="84"/>
                  </a:lnTo>
                  <a:lnTo>
                    <a:pt x="90" y="73"/>
                  </a:lnTo>
                  <a:lnTo>
                    <a:pt x="92" y="61"/>
                  </a:lnTo>
                  <a:lnTo>
                    <a:pt x="88" y="48"/>
                  </a:lnTo>
                  <a:lnTo>
                    <a:pt x="97" y="47"/>
                  </a:lnTo>
                  <a:lnTo>
                    <a:pt x="110" y="44"/>
                  </a:lnTo>
                  <a:lnTo>
                    <a:pt x="123" y="39"/>
                  </a:lnTo>
                  <a:lnTo>
                    <a:pt x="138" y="32"/>
                  </a:lnTo>
                  <a:lnTo>
                    <a:pt x="150" y="25"/>
                  </a:lnTo>
                  <a:lnTo>
                    <a:pt x="163" y="17"/>
                  </a:lnTo>
                  <a:lnTo>
                    <a:pt x="173" y="8"/>
                  </a:lnTo>
                  <a:lnTo>
                    <a:pt x="180" y="0"/>
                  </a:lnTo>
                  <a:lnTo>
                    <a:pt x="180" y="10"/>
                  </a:lnTo>
                  <a:lnTo>
                    <a:pt x="181" y="23"/>
                  </a:lnTo>
                  <a:lnTo>
                    <a:pt x="184" y="37"/>
                  </a:lnTo>
                  <a:lnTo>
                    <a:pt x="188" y="50"/>
                  </a:lnTo>
                  <a:lnTo>
                    <a:pt x="194" y="62"/>
                  </a:lnTo>
                  <a:lnTo>
                    <a:pt x="202" y="74"/>
                  </a:lnTo>
                  <a:lnTo>
                    <a:pt x="211" y="83"/>
                  </a:lnTo>
                  <a:lnTo>
                    <a:pt x="222" y="90"/>
                  </a:lnTo>
                  <a:lnTo>
                    <a:pt x="215" y="91"/>
                  </a:lnTo>
                  <a:lnTo>
                    <a:pt x="208" y="93"/>
                  </a:lnTo>
                  <a:lnTo>
                    <a:pt x="201" y="97"/>
                  </a:lnTo>
                  <a:lnTo>
                    <a:pt x="195" y="101"/>
                  </a:lnTo>
                  <a:lnTo>
                    <a:pt x="191" y="107"/>
                  </a:lnTo>
                  <a:lnTo>
                    <a:pt x="190" y="115"/>
                  </a:lnTo>
                  <a:lnTo>
                    <a:pt x="190" y="123"/>
                  </a:lnTo>
                  <a:lnTo>
                    <a:pt x="194" y="133"/>
                  </a:lnTo>
                  <a:close/>
                </a:path>
              </a:pathLst>
            </a:custGeom>
            <a:solidFill>
              <a:srgbClr val="49A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8173" name="Freeform 285"/>
            <p:cNvSpPr>
              <a:spLocks/>
            </p:cNvSpPr>
            <p:nvPr/>
          </p:nvSpPr>
          <p:spPr bwMode="auto">
            <a:xfrm>
              <a:off x="315" y="25"/>
              <a:ext cx="66" cy="132"/>
            </a:xfrm>
            <a:custGeom>
              <a:avLst/>
              <a:gdLst>
                <a:gd name="T0" fmla="*/ 70 w 131"/>
                <a:gd name="T1" fmla="*/ 261 h 265"/>
                <a:gd name="T2" fmla="*/ 61 w 131"/>
                <a:gd name="T3" fmla="*/ 253 h 265"/>
                <a:gd name="T4" fmla="*/ 48 w 131"/>
                <a:gd name="T5" fmla="*/ 253 h 265"/>
                <a:gd name="T6" fmla="*/ 41 w 131"/>
                <a:gd name="T7" fmla="*/ 250 h 265"/>
                <a:gd name="T8" fmla="*/ 43 w 131"/>
                <a:gd name="T9" fmla="*/ 243 h 265"/>
                <a:gd name="T10" fmla="*/ 51 w 131"/>
                <a:gd name="T11" fmla="*/ 234 h 265"/>
                <a:gd name="T12" fmla="*/ 63 w 131"/>
                <a:gd name="T13" fmla="*/ 231 h 265"/>
                <a:gd name="T14" fmla="*/ 75 w 131"/>
                <a:gd name="T15" fmla="*/ 227 h 265"/>
                <a:gd name="T16" fmla="*/ 81 w 131"/>
                <a:gd name="T17" fmla="*/ 220 h 265"/>
                <a:gd name="T18" fmla="*/ 82 w 131"/>
                <a:gd name="T19" fmla="*/ 214 h 265"/>
                <a:gd name="T20" fmla="*/ 81 w 131"/>
                <a:gd name="T21" fmla="*/ 209 h 265"/>
                <a:gd name="T22" fmla="*/ 78 w 131"/>
                <a:gd name="T23" fmla="*/ 204 h 265"/>
                <a:gd name="T24" fmla="*/ 71 w 131"/>
                <a:gd name="T25" fmla="*/ 198 h 265"/>
                <a:gd name="T26" fmla="*/ 58 w 131"/>
                <a:gd name="T27" fmla="*/ 198 h 265"/>
                <a:gd name="T28" fmla="*/ 48 w 131"/>
                <a:gd name="T29" fmla="*/ 205 h 265"/>
                <a:gd name="T30" fmla="*/ 47 w 131"/>
                <a:gd name="T31" fmla="*/ 212 h 265"/>
                <a:gd name="T32" fmla="*/ 44 w 131"/>
                <a:gd name="T33" fmla="*/ 220 h 265"/>
                <a:gd name="T34" fmla="*/ 33 w 131"/>
                <a:gd name="T35" fmla="*/ 228 h 265"/>
                <a:gd name="T36" fmla="*/ 30 w 131"/>
                <a:gd name="T37" fmla="*/ 228 h 265"/>
                <a:gd name="T38" fmla="*/ 25 w 131"/>
                <a:gd name="T39" fmla="*/ 224 h 265"/>
                <a:gd name="T40" fmla="*/ 25 w 131"/>
                <a:gd name="T41" fmla="*/ 219 h 265"/>
                <a:gd name="T42" fmla="*/ 29 w 131"/>
                <a:gd name="T43" fmla="*/ 208 h 265"/>
                <a:gd name="T44" fmla="*/ 34 w 131"/>
                <a:gd name="T45" fmla="*/ 200 h 265"/>
                <a:gd name="T46" fmla="*/ 41 w 131"/>
                <a:gd name="T47" fmla="*/ 192 h 265"/>
                <a:gd name="T48" fmla="*/ 43 w 131"/>
                <a:gd name="T49" fmla="*/ 185 h 265"/>
                <a:gd name="T50" fmla="*/ 43 w 131"/>
                <a:gd name="T51" fmla="*/ 182 h 265"/>
                <a:gd name="T52" fmla="*/ 40 w 131"/>
                <a:gd name="T53" fmla="*/ 176 h 265"/>
                <a:gd name="T54" fmla="*/ 33 w 131"/>
                <a:gd name="T55" fmla="*/ 170 h 265"/>
                <a:gd name="T56" fmla="*/ 24 w 131"/>
                <a:gd name="T57" fmla="*/ 168 h 265"/>
                <a:gd name="T58" fmla="*/ 17 w 131"/>
                <a:gd name="T59" fmla="*/ 169 h 265"/>
                <a:gd name="T60" fmla="*/ 13 w 131"/>
                <a:gd name="T61" fmla="*/ 171 h 265"/>
                <a:gd name="T62" fmla="*/ 8 w 131"/>
                <a:gd name="T63" fmla="*/ 175 h 265"/>
                <a:gd name="T64" fmla="*/ 0 w 131"/>
                <a:gd name="T65" fmla="*/ 152 h 265"/>
                <a:gd name="T66" fmla="*/ 11 w 131"/>
                <a:gd name="T67" fmla="*/ 100 h 265"/>
                <a:gd name="T68" fmla="*/ 47 w 131"/>
                <a:gd name="T69" fmla="*/ 53 h 265"/>
                <a:gd name="T70" fmla="*/ 92 w 131"/>
                <a:gd name="T71" fmla="*/ 18 h 265"/>
                <a:gd name="T72" fmla="*/ 117 w 131"/>
                <a:gd name="T73" fmla="*/ 4 h 265"/>
                <a:gd name="T74" fmla="*/ 131 w 131"/>
                <a:gd name="T75" fmla="*/ 0 h 265"/>
                <a:gd name="T76" fmla="*/ 120 w 131"/>
                <a:gd name="T77" fmla="*/ 16 h 265"/>
                <a:gd name="T78" fmla="*/ 107 w 131"/>
                <a:gd name="T79" fmla="*/ 46 h 265"/>
                <a:gd name="T80" fmla="*/ 107 w 131"/>
                <a:gd name="T81" fmla="*/ 72 h 265"/>
                <a:gd name="T82" fmla="*/ 114 w 131"/>
                <a:gd name="T83" fmla="*/ 98 h 265"/>
                <a:gd name="T84" fmla="*/ 122 w 131"/>
                <a:gd name="T85" fmla="*/ 125 h 265"/>
                <a:gd name="T86" fmla="*/ 127 w 131"/>
                <a:gd name="T87" fmla="*/ 147 h 265"/>
                <a:gd name="T88" fmla="*/ 128 w 131"/>
                <a:gd name="T89" fmla="*/ 167 h 265"/>
                <a:gd name="T90" fmla="*/ 125 w 131"/>
                <a:gd name="T91" fmla="*/ 196 h 265"/>
                <a:gd name="T92" fmla="*/ 115 w 131"/>
                <a:gd name="T93" fmla="*/ 229 h 265"/>
                <a:gd name="T94" fmla="*/ 91 w 131"/>
                <a:gd name="T95" fmla="*/ 257 h 2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31" h="265">
                  <a:moveTo>
                    <a:pt x="73" y="265"/>
                  </a:moveTo>
                  <a:lnTo>
                    <a:pt x="70" y="261"/>
                  </a:lnTo>
                  <a:lnTo>
                    <a:pt x="67" y="257"/>
                  </a:lnTo>
                  <a:lnTo>
                    <a:pt x="61" y="253"/>
                  </a:lnTo>
                  <a:lnTo>
                    <a:pt x="53" y="253"/>
                  </a:lnTo>
                  <a:lnTo>
                    <a:pt x="48" y="253"/>
                  </a:lnTo>
                  <a:lnTo>
                    <a:pt x="45" y="252"/>
                  </a:lnTo>
                  <a:lnTo>
                    <a:pt x="41" y="250"/>
                  </a:lnTo>
                  <a:lnTo>
                    <a:pt x="39" y="247"/>
                  </a:lnTo>
                  <a:lnTo>
                    <a:pt x="43" y="243"/>
                  </a:lnTo>
                  <a:lnTo>
                    <a:pt x="47" y="237"/>
                  </a:lnTo>
                  <a:lnTo>
                    <a:pt x="51" y="234"/>
                  </a:lnTo>
                  <a:lnTo>
                    <a:pt x="54" y="231"/>
                  </a:lnTo>
                  <a:lnTo>
                    <a:pt x="63" y="231"/>
                  </a:lnTo>
                  <a:lnTo>
                    <a:pt x="70" y="230"/>
                  </a:lnTo>
                  <a:lnTo>
                    <a:pt x="75" y="227"/>
                  </a:lnTo>
                  <a:lnTo>
                    <a:pt x="79" y="222"/>
                  </a:lnTo>
                  <a:lnTo>
                    <a:pt x="81" y="220"/>
                  </a:lnTo>
                  <a:lnTo>
                    <a:pt x="81" y="216"/>
                  </a:lnTo>
                  <a:lnTo>
                    <a:pt x="82" y="214"/>
                  </a:lnTo>
                  <a:lnTo>
                    <a:pt x="82" y="212"/>
                  </a:lnTo>
                  <a:lnTo>
                    <a:pt x="81" y="209"/>
                  </a:lnTo>
                  <a:lnTo>
                    <a:pt x="79" y="206"/>
                  </a:lnTo>
                  <a:lnTo>
                    <a:pt x="78" y="204"/>
                  </a:lnTo>
                  <a:lnTo>
                    <a:pt x="77" y="201"/>
                  </a:lnTo>
                  <a:lnTo>
                    <a:pt x="71" y="198"/>
                  </a:lnTo>
                  <a:lnTo>
                    <a:pt x="64" y="197"/>
                  </a:lnTo>
                  <a:lnTo>
                    <a:pt x="58" y="198"/>
                  </a:lnTo>
                  <a:lnTo>
                    <a:pt x="52" y="200"/>
                  </a:lnTo>
                  <a:lnTo>
                    <a:pt x="48" y="205"/>
                  </a:lnTo>
                  <a:lnTo>
                    <a:pt x="47" y="208"/>
                  </a:lnTo>
                  <a:lnTo>
                    <a:pt x="47" y="212"/>
                  </a:lnTo>
                  <a:lnTo>
                    <a:pt x="48" y="215"/>
                  </a:lnTo>
                  <a:lnTo>
                    <a:pt x="44" y="220"/>
                  </a:lnTo>
                  <a:lnTo>
                    <a:pt x="38" y="224"/>
                  </a:lnTo>
                  <a:lnTo>
                    <a:pt x="33" y="228"/>
                  </a:lnTo>
                  <a:lnTo>
                    <a:pt x="31" y="230"/>
                  </a:lnTo>
                  <a:lnTo>
                    <a:pt x="30" y="228"/>
                  </a:lnTo>
                  <a:lnTo>
                    <a:pt x="28" y="227"/>
                  </a:lnTo>
                  <a:lnTo>
                    <a:pt x="25" y="224"/>
                  </a:lnTo>
                  <a:lnTo>
                    <a:pt x="23" y="223"/>
                  </a:lnTo>
                  <a:lnTo>
                    <a:pt x="25" y="219"/>
                  </a:lnTo>
                  <a:lnTo>
                    <a:pt x="28" y="213"/>
                  </a:lnTo>
                  <a:lnTo>
                    <a:pt x="29" y="208"/>
                  </a:lnTo>
                  <a:lnTo>
                    <a:pt x="30" y="204"/>
                  </a:lnTo>
                  <a:lnTo>
                    <a:pt x="34" y="200"/>
                  </a:lnTo>
                  <a:lnTo>
                    <a:pt x="38" y="197"/>
                  </a:lnTo>
                  <a:lnTo>
                    <a:pt x="41" y="192"/>
                  </a:lnTo>
                  <a:lnTo>
                    <a:pt x="43" y="187"/>
                  </a:lnTo>
                  <a:lnTo>
                    <a:pt x="43" y="185"/>
                  </a:lnTo>
                  <a:lnTo>
                    <a:pt x="43" y="184"/>
                  </a:lnTo>
                  <a:lnTo>
                    <a:pt x="43" y="182"/>
                  </a:lnTo>
                  <a:lnTo>
                    <a:pt x="43" y="181"/>
                  </a:lnTo>
                  <a:lnTo>
                    <a:pt x="40" y="176"/>
                  </a:lnTo>
                  <a:lnTo>
                    <a:pt x="38" y="173"/>
                  </a:lnTo>
                  <a:lnTo>
                    <a:pt x="33" y="170"/>
                  </a:lnTo>
                  <a:lnTo>
                    <a:pt x="26" y="168"/>
                  </a:lnTo>
                  <a:lnTo>
                    <a:pt x="24" y="168"/>
                  </a:lnTo>
                  <a:lnTo>
                    <a:pt x="21" y="168"/>
                  </a:lnTo>
                  <a:lnTo>
                    <a:pt x="17" y="169"/>
                  </a:lnTo>
                  <a:lnTo>
                    <a:pt x="15" y="170"/>
                  </a:lnTo>
                  <a:lnTo>
                    <a:pt x="13" y="171"/>
                  </a:lnTo>
                  <a:lnTo>
                    <a:pt x="10" y="173"/>
                  </a:lnTo>
                  <a:lnTo>
                    <a:pt x="8" y="175"/>
                  </a:lnTo>
                  <a:lnTo>
                    <a:pt x="7" y="176"/>
                  </a:lnTo>
                  <a:lnTo>
                    <a:pt x="0" y="152"/>
                  </a:lnTo>
                  <a:lnTo>
                    <a:pt x="2" y="125"/>
                  </a:lnTo>
                  <a:lnTo>
                    <a:pt x="11" y="100"/>
                  </a:lnTo>
                  <a:lnTo>
                    <a:pt x="28" y="75"/>
                  </a:lnTo>
                  <a:lnTo>
                    <a:pt x="47" y="53"/>
                  </a:lnTo>
                  <a:lnTo>
                    <a:pt x="69" y="33"/>
                  </a:lnTo>
                  <a:lnTo>
                    <a:pt x="92" y="18"/>
                  </a:lnTo>
                  <a:lnTo>
                    <a:pt x="112" y="8"/>
                  </a:lnTo>
                  <a:lnTo>
                    <a:pt x="117" y="4"/>
                  </a:lnTo>
                  <a:lnTo>
                    <a:pt x="125" y="1"/>
                  </a:lnTo>
                  <a:lnTo>
                    <a:pt x="131" y="0"/>
                  </a:lnTo>
                  <a:lnTo>
                    <a:pt x="128" y="4"/>
                  </a:lnTo>
                  <a:lnTo>
                    <a:pt x="120" y="16"/>
                  </a:lnTo>
                  <a:lnTo>
                    <a:pt x="113" y="31"/>
                  </a:lnTo>
                  <a:lnTo>
                    <a:pt x="107" y="46"/>
                  </a:lnTo>
                  <a:lnTo>
                    <a:pt x="106" y="62"/>
                  </a:lnTo>
                  <a:lnTo>
                    <a:pt x="107" y="72"/>
                  </a:lnTo>
                  <a:lnTo>
                    <a:pt x="111" y="84"/>
                  </a:lnTo>
                  <a:lnTo>
                    <a:pt x="114" y="98"/>
                  </a:lnTo>
                  <a:lnTo>
                    <a:pt x="119" y="113"/>
                  </a:lnTo>
                  <a:lnTo>
                    <a:pt x="122" y="125"/>
                  </a:lnTo>
                  <a:lnTo>
                    <a:pt x="125" y="137"/>
                  </a:lnTo>
                  <a:lnTo>
                    <a:pt x="127" y="147"/>
                  </a:lnTo>
                  <a:lnTo>
                    <a:pt x="128" y="156"/>
                  </a:lnTo>
                  <a:lnTo>
                    <a:pt x="128" y="167"/>
                  </a:lnTo>
                  <a:lnTo>
                    <a:pt x="128" y="181"/>
                  </a:lnTo>
                  <a:lnTo>
                    <a:pt x="125" y="196"/>
                  </a:lnTo>
                  <a:lnTo>
                    <a:pt x="122" y="213"/>
                  </a:lnTo>
                  <a:lnTo>
                    <a:pt x="115" y="229"/>
                  </a:lnTo>
                  <a:lnTo>
                    <a:pt x="106" y="244"/>
                  </a:lnTo>
                  <a:lnTo>
                    <a:pt x="91" y="257"/>
                  </a:lnTo>
                  <a:lnTo>
                    <a:pt x="73" y="265"/>
                  </a:lnTo>
                  <a:close/>
                </a:path>
              </a:pathLst>
            </a:custGeom>
            <a:solidFill>
              <a:srgbClr val="FF001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8174" name="Freeform 286"/>
            <p:cNvSpPr>
              <a:spLocks/>
            </p:cNvSpPr>
            <p:nvPr/>
          </p:nvSpPr>
          <p:spPr bwMode="auto">
            <a:xfrm>
              <a:off x="212" y="89"/>
              <a:ext cx="320" cy="225"/>
            </a:xfrm>
            <a:custGeom>
              <a:avLst/>
              <a:gdLst>
                <a:gd name="T0" fmla="*/ 296 w 640"/>
                <a:gd name="T1" fmla="*/ 383 h 450"/>
                <a:gd name="T2" fmla="*/ 261 w 640"/>
                <a:gd name="T3" fmla="*/ 445 h 450"/>
                <a:gd name="T4" fmla="*/ 232 w 640"/>
                <a:gd name="T5" fmla="*/ 393 h 450"/>
                <a:gd name="T6" fmla="*/ 194 w 640"/>
                <a:gd name="T7" fmla="*/ 352 h 450"/>
                <a:gd name="T8" fmla="*/ 182 w 640"/>
                <a:gd name="T9" fmla="*/ 257 h 450"/>
                <a:gd name="T10" fmla="*/ 208 w 640"/>
                <a:gd name="T11" fmla="*/ 213 h 450"/>
                <a:gd name="T12" fmla="*/ 230 w 640"/>
                <a:gd name="T13" fmla="*/ 167 h 450"/>
                <a:gd name="T14" fmla="*/ 215 w 640"/>
                <a:gd name="T15" fmla="*/ 176 h 450"/>
                <a:gd name="T16" fmla="*/ 198 w 640"/>
                <a:gd name="T17" fmla="*/ 216 h 450"/>
                <a:gd name="T18" fmla="*/ 132 w 640"/>
                <a:gd name="T19" fmla="*/ 269 h 450"/>
                <a:gd name="T20" fmla="*/ 80 w 640"/>
                <a:gd name="T21" fmla="*/ 274 h 450"/>
                <a:gd name="T22" fmla="*/ 48 w 640"/>
                <a:gd name="T23" fmla="*/ 262 h 450"/>
                <a:gd name="T24" fmla="*/ 0 w 640"/>
                <a:gd name="T25" fmla="*/ 241 h 450"/>
                <a:gd name="T26" fmla="*/ 40 w 640"/>
                <a:gd name="T27" fmla="*/ 226 h 450"/>
                <a:gd name="T28" fmla="*/ 75 w 640"/>
                <a:gd name="T29" fmla="*/ 183 h 450"/>
                <a:gd name="T30" fmla="*/ 145 w 640"/>
                <a:gd name="T31" fmla="*/ 138 h 450"/>
                <a:gd name="T32" fmla="*/ 188 w 640"/>
                <a:gd name="T33" fmla="*/ 139 h 450"/>
                <a:gd name="T34" fmla="*/ 196 w 640"/>
                <a:gd name="T35" fmla="*/ 143 h 450"/>
                <a:gd name="T36" fmla="*/ 186 w 640"/>
                <a:gd name="T37" fmla="*/ 167 h 450"/>
                <a:gd name="T38" fmla="*/ 192 w 640"/>
                <a:gd name="T39" fmla="*/ 171 h 450"/>
                <a:gd name="T40" fmla="*/ 215 w 640"/>
                <a:gd name="T41" fmla="*/ 167 h 450"/>
                <a:gd name="T42" fmla="*/ 212 w 640"/>
                <a:gd name="T43" fmla="*/ 138 h 450"/>
                <a:gd name="T44" fmla="*/ 219 w 640"/>
                <a:gd name="T45" fmla="*/ 137 h 450"/>
                <a:gd name="T46" fmla="*/ 232 w 640"/>
                <a:gd name="T47" fmla="*/ 154 h 450"/>
                <a:gd name="T48" fmla="*/ 261 w 640"/>
                <a:gd name="T49" fmla="*/ 157 h 450"/>
                <a:gd name="T50" fmla="*/ 283 w 640"/>
                <a:gd name="T51" fmla="*/ 140 h 450"/>
                <a:gd name="T52" fmla="*/ 308 w 640"/>
                <a:gd name="T53" fmla="*/ 133 h 450"/>
                <a:gd name="T54" fmla="*/ 343 w 640"/>
                <a:gd name="T55" fmla="*/ 95 h 450"/>
                <a:gd name="T56" fmla="*/ 419 w 640"/>
                <a:gd name="T57" fmla="*/ 6 h 450"/>
                <a:gd name="T58" fmla="*/ 479 w 640"/>
                <a:gd name="T59" fmla="*/ 0 h 450"/>
                <a:gd name="T60" fmla="*/ 527 w 640"/>
                <a:gd name="T61" fmla="*/ 9 h 450"/>
                <a:gd name="T62" fmla="*/ 579 w 640"/>
                <a:gd name="T63" fmla="*/ 28 h 450"/>
                <a:gd name="T64" fmla="*/ 630 w 640"/>
                <a:gd name="T65" fmla="*/ 31 h 450"/>
                <a:gd name="T66" fmla="*/ 622 w 640"/>
                <a:gd name="T67" fmla="*/ 56 h 450"/>
                <a:gd name="T68" fmla="*/ 553 w 640"/>
                <a:gd name="T69" fmla="*/ 140 h 450"/>
                <a:gd name="T70" fmla="*/ 492 w 640"/>
                <a:gd name="T71" fmla="*/ 168 h 450"/>
                <a:gd name="T72" fmla="*/ 425 w 640"/>
                <a:gd name="T73" fmla="*/ 184 h 450"/>
                <a:gd name="T74" fmla="*/ 364 w 640"/>
                <a:gd name="T75" fmla="*/ 169 h 450"/>
                <a:gd name="T76" fmla="*/ 331 w 640"/>
                <a:gd name="T77" fmla="*/ 152 h 450"/>
                <a:gd name="T78" fmla="*/ 308 w 640"/>
                <a:gd name="T79" fmla="*/ 145 h 450"/>
                <a:gd name="T80" fmla="*/ 283 w 640"/>
                <a:gd name="T81" fmla="*/ 152 h 450"/>
                <a:gd name="T82" fmla="*/ 285 w 640"/>
                <a:gd name="T83" fmla="*/ 163 h 450"/>
                <a:gd name="T84" fmla="*/ 313 w 640"/>
                <a:gd name="T85" fmla="*/ 162 h 450"/>
                <a:gd name="T86" fmla="*/ 346 w 640"/>
                <a:gd name="T87" fmla="*/ 160 h 450"/>
                <a:gd name="T88" fmla="*/ 409 w 640"/>
                <a:gd name="T89" fmla="*/ 182 h 450"/>
                <a:gd name="T90" fmla="*/ 464 w 640"/>
                <a:gd name="T91" fmla="*/ 247 h 450"/>
                <a:gd name="T92" fmla="*/ 481 w 640"/>
                <a:gd name="T93" fmla="*/ 328 h 450"/>
                <a:gd name="T94" fmla="*/ 448 w 640"/>
                <a:gd name="T95" fmla="*/ 327 h 450"/>
                <a:gd name="T96" fmla="*/ 373 w 640"/>
                <a:gd name="T97" fmla="*/ 306 h 450"/>
                <a:gd name="T98" fmla="*/ 326 w 640"/>
                <a:gd name="T99" fmla="*/ 291 h 450"/>
                <a:gd name="T100" fmla="*/ 289 w 640"/>
                <a:gd name="T101" fmla="*/ 234 h 450"/>
                <a:gd name="T102" fmla="*/ 277 w 640"/>
                <a:gd name="T103" fmla="*/ 181 h 450"/>
                <a:gd name="T104" fmla="*/ 251 w 640"/>
                <a:gd name="T105" fmla="*/ 162 h 450"/>
                <a:gd name="T106" fmla="*/ 237 w 640"/>
                <a:gd name="T107" fmla="*/ 167 h 450"/>
                <a:gd name="T108" fmla="*/ 251 w 640"/>
                <a:gd name="T109" fmla="*/ 191 h 450"/>
                <a:gd name="T110" fmla="*/ 298 w 640"/>
                <a:gd name="T111" fmla="*/ 249 h 4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640" h="450">
                  <a:moveTo>
                    <a:pt x="305" y="266"/>
                  </a:moveTo>
                  <a:lnTo>
                    <a:pt x="312" y="298"/>
                  </a:lnTo>
                  <a:lnTo>
                    <a:pt x="312" y="330"/>
                  </a:lnTo>
                  <a:lnTo>
                    <a:pt x="306" y="360"/>
                  </a:lnTo>
                  <a:lnTo>
                    <a:pt x="296" y="383"/>
                  </a:lnTo>
                  <a:lnTo>
                    <a:pt x="284" y="401"/>
                  </a:lnTo>
                  <a:lnTo>
                    <a:pt x="275" y="417"/>
                  </a:lnTo>
                  <a:lnTo>
                    <a:pt x="268" y="432"/>
                  </a:lnTo>
                  <a:lnTo>
                    <a:pt x="262" y="450"/>
                  </a:lnTo>
                  <a:lnTo>
                    <a:pt x="261" y="445"/>
                  </a:lnTo>
                  <a:lnTo>
                    <a:pt x="258" y="435"/>
                  </a:lnTo>
                  <a:lnTo>
                    <a:pt x="253" y="425"/>
                  </a:lnTo>
                  <a:lnTo>
                    <a:pt x="247" y="415"/>
                  </a:lnTo>
                  <a:lnTo>
                    <a:pt x="240" y="403"/>
                  </a:lnTo>
                  <a:lnTo>
                    <a:pt x="232" y="393"/>
                  </a:lnTo>
                  <a:lnTo>
                    <a:pt x="224" y="382"/>
                  </a:lnTo>
                  <a:lnTo>
                    <a:pt x="216" y="375"/>
                  </a:lnTo>
                  <a:lnTo>
                    <a:pt x="207" y="368"/>
                  </a:lnTo>
                  <a:lnTo>
                    <a:pt x="200" y="360"/>
                  </a:lnTo>
                  <a:lnTo>
                    <a:pt x="194" y="352"/>
                  </a:lnTo>
                  <a:lnTo>
                    <a:pt x="190" y="344"/>
                  </a:lnTo>
                  <a:lnTo>
                    <a:pt x="181" y="319"/>
                  </a:lnTo>
                  <a:lnTo>
                    <a:pt x="178" y="295"/>
                  </a:lnTo>
                  <a:lnTo>
                    <a:pt x="179" y="273"/>
                  </a:lnTo>
                  <a:lnTo>
                    <a:pt x="182" y="257"/>
                  </a:lnTo>
                  <a:lnTo>
                    <a:pt x="185" y="249"/>
                  </a:lnTo>
                  <a:lnTo>
                    <a:pt x="190" y="239"/>
                  </a:lnTo>
                  <a:lnTo>
                    <a:pt x="194" y="230"/>
                  </a:lnTo>
                  <a:lnTo>
                    <a:pt x="201" y="222"/>
                  </a:lnTo>
                  <a:lnTo>
                    <a:pt x="208" y="213"/>
                  </a:lnTo>
                  <a:lnTo>
                    <a:pt x="215" y="202"/>
                  </a:lnTo>
                  <a:lnTo>
                    <a:pt x="221" y="192"/>
                  </a:lnTo>
                  <a:lnTo>
                    <a:pt x="227" y="182"/>
                  </a:lnTo>
                  <a:lnTo>
                    <a:pt x="229" y="175"/>
                  </a:lnTo>
                  <a:lnTo>
                    <a:pt x="230" y="167"/>
                  </a:lnTo>
                  <a:lnTo>
                    <a:pt x="229" y="161"/>
                  </a:lnTo>
                  <a:lnTo>
                    <a:pt x="227" y="160"/>
                  </a:lnTo>
                  <a:lnTo>
                    <a:pt x="221" y="163"/>
                  </a:lnTo>
                  <a:lnTo>
                    <a:pt x="217" y="169"/>
                  </a:lnTo>
                  <a:lnTo>
                    <a:pt x="215" y="176"/>
                  </a:lnTo>
                  <a:lnTo>
                    <a:pt x="213" y="182"/>
                  </a:lnTo>
                  <a:lnTo>
                    <a:pt x="211" y="191"/>
                  </a:lnTo>
                  <a:lnTo>
                    <a:pt x="207" y="200"/>
                  </a:lnTo>
                  <a:lnTo>
                    <a:pt x="202" y="208"/>
                  </a:lnTo>
                  <a:lnTo>
                    <a:pt x="198" y="216"/>
                  </a:lnTo>
                  <a:lnTo>
                    <a:pt x="188" y="231"/>
                  </a:lnTo>
                  <a:lnTo>
                    <a:pt x="175" y="244"/>
                  </a:lnTo>
                  <a:lnTo>
                    <a:pt x="161" y="255"/>
                  </a:lnTo>
                  <a:lnTo>
                    <a:pt x="147" y="264"/>
                  </a:lnTo>
                  <a:lnTo>
                    <a:pt x="132" y="269"/>
                  </a:lnTo>
                  <a:lnTo>
                    <a:pt x="117" y="274"/>
                  </a:lnTo>
                  <a:lnTo>
                    <a:pt x="103" y="276"/>
                  </a:lnTo>
                  <a:lnTo>
                    <a:pt x="90" y="276"/>
                  </a:lnTo>
                  <a:lnTo>
                    <a:pt x="85" y="275"/>
                  </a:lnTo>
                  <a:lnTo>
                    <a:pt x="80" y="274"/>
                  </a:lnTo>
                  <a:lnTo>
                    <a:pt x="76" y="274"/>
                  </a:lnTo>
                  <a:lnTo>
                    <a:pt x="72" y="273"/>
                  </a:lnTo>
                  <a:lnTo>
                    <a:pt x="64" y="269"/>
                  </a:lnTo>
                  <a:lnTo>
                    <a:pt x="56" y="266"/>
                  </a:lnTo>
                  <a:lnTo>
                    <a:pt x="48" y="262"/>
                  </a:lnTo>
                  <a:lnTo>
                    <a:pt x="40" y="258"/>
                  </a:lnTo>
                  <a:lnTo>
                    <a:pt x="32" y="254"/>
                  </a:lnTo>
                  <a:lnTo>
                    <a:pt x="22" y="250"/>
                  </a:lnTo>
                  <a:lnTo>
                    <a:pt x="11" y="245"/>
                  </a:lnTo>
                  <a:lnTo>
                    <a:pt x="0" y="241"/>
                  </a:lnTo>
                  <a:lnTo>
                    <a:pt x="7" y="238"/>
                  </a:lnTo>
                  <a:lnTo>
                    <a:pt x="14" y="236"/>
                  </a:lnTo>
                  <a:lnTo>
                    <a:pt x="23" y="234"/>
                  </a:lnTo>
                  <a:lnTo>
                    <a:pt x="32" y="230"/>
                  </a:lnTo>
                  <a:lnTo>
                    <a:pt x="40" y="226"/>
                  </a:lnTo>
                  <a:lnTo>
                    <a:pt x="48" y="221"/>
                  </a:lnTo>
                  <a:lnTo>
                    <a:pt x="55" y="214"/>
                  </a:lnTo>
                  <a:lnTo>
                    <a:pt x="60" y="207"/>
                  </a:lnTo>
                  <a:lnTo>
                    <a:pt x="67" y="196"/>
                  </a:lnTo>
                  <a:lnTo>
                    <a:pt x="75" y="183"/>
                  </a:lnTo>
                  <a:lnTo>
                    <a:pt x="86" y="170"/>
                  </a:lnTo>
                  <a:lnTo>
                    <a:pt x="99" y="157"/>
                  </a:lnTo>
                  <a:lnTo>
                    <a:pt x="113" y="148"/>
                  </a:lnTo>
                  <a:lnTo>
                    <a:pt x="128" y="141"/>
                  </a:lnTo>
                  <a:lnTo>
                    <a:pt x="145" y="138"/>
                  </a:lnTo>
                  <a:lnTo>
                    <a:pt x="161" y="140"/>
                  </a:lnTo>
                  <a:lnTo>
                    <a:pt x="168" y="144"/>
                  </a:lnTo>
                  <a:lnTo>
                    <a:pt x="176" y="144"/>
                  </a:lnTo>
                  <a:lnTo>
                    <a:pt x="183" y="143"/>
                  </a:lnTo>
                  <a:lnTo>
                    <a:pt x="188" y="139"/>
                  </a:lnTo>
                  <a:lnTo>
                    <a:pt x="191" y="137"/>
                  </a:lnTo>
                  <a:lnTo>
                    <a:pt x="194" y="137"/>
                  </a:lnTo>
                  <a:lnTo>
                    <a:pt x="198" y="137"/>
                  </a:lnTo>
                  <a:lnTo>
                    <a:pt x="201" y="138"/>
                  </a:lnTo>
                  <a:lnTo>
                    <a:pt x="196" y="143"/>
                  </a:lnTo>
                  <a:lnTo>
                    <a:pt x="191" y="149"/>
                  </a:lnTo>
                  <a:lnTo>
                    <a:pt x="186" y="156"/>
                  </a:lnTo>
                  <a:lnTo>
                    <a:pt x="185" y="163"/>
                  </a:lnTo>
                  <a:lnTo>
                    <a:pt x="185" y="164"/>
                  </a:lnTo>
                  <a:lnTo>
                    <a:pt x="186" y="167"/>
                  </a:lnTo>
                  <a:lnTo>
                    <a:pt x="186" y="168"/>
                  </a:lnTo>
                  <a:lnTo>
                    <a:pt x="188" y="169"/>
                  </a:lnTo>
                  <a:lnTo>
                    <a:pt x="189" y="170"/>
                  </a:lnTo>
                  <a:lnTo>
                    <a:pt x="191" y="171"/>
                  </a:lnTo>
                  <a:lnTo>
                    <a:pt x="192" y="171"/>
                  </a:lnTo>
                  <a:lnTo>
                    <a:pt x="193" y="172"/>
                  </a:lnTo>
                  <a:lnTo>
                    <a:pt x="199" y="174"/>
                  </a:lnTo>
                  <a:lnTo>
                    <a:pt x="206" y="172"/>
                  </a:lnTo>
                  <a:lnTo>
                    <a:pt x="211" y="170"/>
                  </a:lnTo>
                  <a:lnTo>
                    <a:pt x="215" y="167"/>
                  </a:lnTo>
                  <a:lnTo>
                    <a:pt x="217" y="160"/>
                  </a:lnTo>
                  <a:lnTo>
                    <a:pt x="219" y="153"/>
                  </a:lnTo>
                  <a:lnTo>
                    <a:pt x="216" y="147"/>
                  </a:lnTo>
                  <a:lnTo>
                    <a:pt x="214" y="141"/>
                  </a:lnTo>
                  <a:lnTo>
                    <a:pt x="212" y="138"/>
                  </a:lnTo>
                  <a:lnTo>
                    <a:pt x="212" y="136"/>
                  </a:lnTo>
                  <a:lnTo>
                    <a:pt x="214" y="134"/>
                  </a:lnTo>
                  <a:lnTo>
                    <a:pt x="216" y="133"/>
                  </a:lnTo>
                  <a:lnTo>
                    <a:pt x="217" y="134"/>
                  </a:lnTo>
                  <a:lnTo>
                    <a:pt x="219" y="137"/>
                  </a:lnTo>
                  <a:lnTo>
                    <a:pt x="220" y="140"/>
                  </a:lnTo>
                  <a:lnTo>
                    <a:pt x="221" y="145"/>
                  </a:lnTo>
                  <a:lnTo>
                    <a:pt x="222" y="149"/>
                  </a:lnTo>
                  <a:lnTo>
                    <a:pt x="227" y="154"/>
                  </a:lnTo>
                  <a:lnTo>
                    <a:pt x="232" y="154"/>
                  </a:lnTo>
                  <a:lnTo>
                    <a:pt x="242" y="149"/>
                  </a:lnTo>
                  <a:lnTo>
                    <a:pt x="245" y="153"/>
                  </a:lnTo>
                  <a:lnTo>
                    <a:pt x="250" y="155"/>
                  </a:lnTo>
                  <a:lnTo>
                    <a:pt x="255" y="157"/>
                  </a:lnTo>
                  <a:lnTo>
                    <a:pt x="261" y="157"/>
                  </a:lnTo>
                  <a:lnTo>
                    <a:pt x="266" y="156"/>
                  </a:lnTo>
                  <a:lnTo>
                    <a:pt x="272" y="154"/>
                  </a:lnTo>
                  <a:lnTo>
                    <a:pt x="276" y="148"/>
                  </a:lnTo>
                  <a:lnTo>
                    <a:pt x="280" y="141"/>
                  </a:lnTo>
                  <a:lnTo>
                    <a:pt x="283" y="140"/>
                  </a:lnTo>
                  <a:lnTo>
                    <a:pt x="288" y="138"/>
                  </a:lnTo>
                  <a:lnTo>
                    <a:pt x="292" y="137"/>
                  </a:lnTo>
                  <a:lnTo>
                    <a:pt x="297" y="136"/>
                  </a:lnTo>
                  <a:lnTo>
                    <a:pt x="303" y="134"/>
                  </a:lnTo>
                  <a:lnTo>
                    <a:pt x="308" y="133"/>
                  </a:lnTo>
                  <a:lnTo>
                    <a:pt x="313" y="132"/>
                  </a:lnTo>
                  <a:lnTo>
                    <a:pt x="319" y="131"/>
                  </a:lnTo>
                  <a:lnTo>
                    <a:pt x="328" y="125"/>
                  </a:lnTo>
                  <a:lnTo>
                    <a:pt x="336" y="114"/>
                  </a:lnTo>
                  <a:lnTo>
                    <a:pt x="343" y="95"/>
                  </a:lnTo>
                  <a:lnTo>
                    <a:pt x="351" y="72"/>
                  </a:lnTo>
                  <a:lnTo>
                    <a:pt x="364" y="46"/>
                  </a:lnTo>
                  <a:lnTo>
                    <a:pt x="381" y="27"/>
                  </a:lnTo>
                  <a:lnTo>
                    <a:pt x="399" y="15"/>
                  </a:lnTo>
                  <a:lnTo>
                    <a:pt x="419" y="6"/>
                  </a:lnTo>
                  <a:lnTo>
                    <a:pt x="437" y="2"/>
                  </a:lnTo>
                  <a:lnTo>
                    <a:pt x="454" y="0"/>
                  </a:lnTo>
                  <a:lnTo>
                    <a:pt x="466" y="0"/>
                  </a:lnTo>
                  <a:lnTo>
                    <a:pt x="473" y="0"/>
                  </a:lnTo>
                  <a:lnTo>
                    <a:pt x="479" y="0"/>
                  </a:lnTo>
                  <a:lnTo>
                    <a:pt x="486" y="1"/>
                  </a:lnTo>
                  <a:lnTo>
                    <a:pt x="495" y="2"/>
                  </a:lnTo>
                  <a:lnTo>
                    <a:pt x="505" y="3"/>
                  </a:lnTo>
                  <a:lnTo>
                    <a:pt x="517" y="6"/>
                  </a:lnTo>
                  <a:lnTo>
                    <a:pt x="527" y="9"/>
                  </a:lnTo>
                  <a:lnTo>
                    <a:pt x="539" y="13"/>
                  </a:lnTo>
                  <a:lnTo>
                    <a:pt x="548" y="18"/>
                  </a:lnTo>
                  <a:lnTo>
                    <a:pt x="557" y="23"/>
                  </a:lnTo>
                  <a:lnTo>
                    <a:pt x="568" y="26"/>
                  </a:lnTo>
                  <a:lnTo>
                    <a:pt x="579" y="28"/>
                  </a:lnTo>
                  <a:lnTo>
                    <a:pt x="589" y="31"/>
                  </a:lnTo>
                  <a:lnTo>
                    <a:pt x="601" y="32"/>
                  </a:lnTo>
                  <a:lnTo>
                    <a:pt x="611" y="32"/>
                  </a:lnTo>
                  <a:lnTo>
                    <a:pt x="621" y="32"/>
                  </a:lnTo>
                  <a:lnTo>
                    <a:pt x="630" y="31"/>
                  </a:lnTo>
                  <a:lnTo>
                    <a:pt x="640" y="31"/>
                  </a:lnTo>
                  <a:lnTo>
                    <a:pt x="640" y="34"/>
                  </a:lnTo>
                  <a:lnTo>
                    <a:pt x="636" y="39"/>
                  </a:lnTo>
                  <a:lnTo>
                    <a:pt x="631" y="43"/>
                  </a:lnTo>
                  <a:lnTo>
                    <a:pt x="622" y="56"/>
                  </a:lnTo>
                  <a:lnTo>
                    <a:pt x="610" y="72"/>
                  </a:lnTo>
                  <a:lnTo>
                    <a:pt x="596" y="91"/>
                  </a:lnTo>
                  <a:lnTo>
                    <a:pt x="583" y="108"/>
                  </a:lnTo>
                  <a:lnTo>
                    <a:pt x="568" y="125"/>
                  </a:lnTo>
                  <a:lnTo>
                    <a:pt x="553" y="140"/>
                  </a:lnTo>
                  <a:lnTo>
                    <a:pt x="538" y="152"/>
                  </a:lnTo>
                  <a:lnTo>
                    <a:pt x="524" y="157"/>
                  </a:lnTo>
                  <a:lnTo>
                    <a:pt x="515" y="160"/>
                  </a:lnTo>
                  <a:lnTo>
                    <a:pt x="504" y="164"/>
                  </a:lnTo>
                  <a:lnTo>
                    <a:pt x="492" y="168"/>
                  </a:lnTo>
                  <a:lnTo>
                    <a:pt x="478" y="172"/>
                  </a:lnTo>
                  <a:lnTo>
                    <a:pt x="463" y="177"/>
                  </a:lnTo>
                  <a:lnTo>
                    <a:pt x="449" y="181"/>
                  </a:lnTo>
                  <a:lnTo>
                    <a:pt x="436" y="183"/>
                  </a:lnTo>
                  <a:lnTo>
                    <a:pt x="425" y="184"/>
                  </a:lnTo>
                  <a:lnTo>
                    <a:pt x="414" y="183"/>
                  </a:lnTo>
                  <a:lnTo>
                    <a:pt x="402" y="181"/>
                  </a:lnTo>
                  <a:lnTo>
                    <a:pt x="388" y="177"/>
                  </a:lnTo>
                  <a:lnTo>
                    <a:pt x="375" y="172"/>
                  </a:lnTo>
                  <a:lnTo>
                    <a:pt x="364" y="169"/>
                  </a:lnTo>
                  <a:lnTo>
                    <a:pt x="353" y="164"/>
                  </a:lnTo>
                  <a:lnTo>
                    <a:pt x="345" y="161"/>
                  </a:lnTo>
                  <a:lnTo>
                    <a:pt x="341" y="159"/>
                  </a:lnTo>
                  <a:lnTo>
                    <a:pt x="336" y="155"/>
                  </a:lnTo>
                  <a:lnTo>
                    <a:pt x="331" y="152"/>
                  </a:lnTo>
                  <a:lnTo>
                    <a:pt x="326" y="148"/>
                  </a:lnTo>
                  <a:lnTo>
                    <a:pt x="321" y="145"/>
                  </a:lnTo>
                  <a:lnTo>
                    <a:pt x="318" y="144"/>
                  </a:lnTo>
                  <a:lnTo>
                    <a:pt x="313" y="144"/>
                  </a:lnTo>
                  <a:lnTo>
                    <a:pt x="308" y="145"/>
                  </a:lnTo>
                  <a:lnTo>
                    <a:pt x="303" y="145"/>
                  </a:lnTo>
                  <a:lnTo>
                    <a:pt x="296" y="147"/>
                  </a:lnTo>
                  <a:lnTo>
                    <a:pt x="291" y="148"/>
                  </a:lnTo>
                  <a:lnTo>
                    <a:pt x="287" y="149"/>
                  </a:lnTo>
                  <a:lnTo>
                    <a:pt x="283" y="152"/>
                  </a:lnTo>
                  <a:lnTo>
                    <a:pt x="280" y="155"/>
                  </a:lnTo>
                  <a:lnTo>
                    <a:pt x="279" y="157"/>
                  </a:lnTo>
                  <a:lnTo>
                    <a:pt x="280" y="160"/>
                  </a:lnTo>
                  <a:lnTo>
                    <a:pt x="283" y="162"/>
                  </a:lnTo>
                  <a:lnTo>
                    <a:pt x="285" y="163"/>
                  </a:lnTo>
                  <a:lnTo>
                    <a:pt x="290" y="163"/>
                  </a:lnTo>
                  <a:lnTo>
                    <a:pt x="295" y="163"/>
                  </a:lnTo>
                  <a:lnTo>
                    <a:pt x="300" y="163"/>
                  </a:lnTo>
                  <a:lnTo>
                    <a:pt x="307" y="162"/>
                  </a:lnTo>
                  <a:lnTo>
                    <a:pt x="313" y="162"/>
                  </a:lnTo>
                  <a:lnTo>
                    <a:pt x="320" y="161"/>
                  </a:lnTo>
                  <a:lnTo>
                    <a:pt x="327" y="160"/>
                  </a:lnTo>
                  <a:lnTo>
                    <a:pt x="333" y="159"/>
                  </a:lnTo>
                  <a:lnTo>
                    <a:pt x="340" y="159"/>
                  </a:lnTo>
                  <a:lnTo>
                    <a:pt x="346" y="160"/>
                  </a:lnTo>
                  <a:lnTo>
                    <a:pt x="355" y="161"/>
                  </a:lnTo>
                  <a:lnTo>
                    <a:pt x="365" y="163"/>
                  </a:lnTo>
                  <a:lnTo>
                    <a:pt x="376" y="168"/>
                  </a:lnTo>
                  <a:lnTo>
                    <a:pt x="391" y="174"/>
                  </a:lnTo>
                  <a:lnTo>
                    <a:pt x="409" y="182"/>
                  </a:lnTo>
                  <a:lnTo>
                    <a:pt x="422" y="190"/>
                  </a:lnTo>
                  <a:lnTo>
                    <a:pt x="435" y="201"/>
                  </a:lnTo>
                  <a:lnTo>
                    <a:pt x="445" y="215"/>
                  </a:lnTo>
                  <a:lnTo>
                    <a:pt x="456" y="230"/>
                  </a:lnTo>
                  <a:lnTo>
                    <a:pt x="464" y="247"/>
                  </a:lnTo>
                  <a:lnTo>
                    <a:pt x="471" y="266"/>
                  </a:lnTo>
                  <a:lnTo>
                    <a:pt x="475" y="284"/>
                  </a:lnTo>
                  <a:lnTo>
                    <a:pt x="479" y="303"/>
                  </a:lnTo>
                  <a:lnTo>
                    <a:pt x="480" y="315"/>
                  </a:lnTo>
                  <a:lnTo>
                    <a:pt x="481" y="328"/>
                  </a:lnTo>
                  <a:lnTo>
                    <a:pt x="481" y="340"/>
                  </a:lnTo>
                  <a:lnTo>
                    <a:pt x="480" y="351"/>
                  </a:lnTo>
                  <a:lnTo>
                    <a:pt x="472" y="342"/>
                  </a:lnTo>
                  <a:lnTo>
                    <a:pt x="462" y="335"/>
                  </a:lnTo>
                  <a:lnTo>
                    <a:pt x="448" y="327"/>
                  </a:lnTo>
                  <a:lnTo>
                    <a:pt x="433" y="321"/>
                  </a:lnTo>
                  <a:lnTo>
                    <a:pt x="417" y="317"/>
                  </a:lnTo>
                  <a:lnTo>
                    <a:pt x="401" y="312"/>
                  </a:lnTo>
                  <a:lnTo>
                    <a:pt x="386" y="309"/>
                  </a:lnTo>
                  <a:lnTo>
                    <a:pt x="373" y="306"/>
                  </a:lnTo>
                  <a:lnTo>
                    <a:pt x="365" y="305"/>
                  </a:lnTo>
                  <a:lnTo>
                    <a:pt x="355" y="303"/>
                  </a:lnTo>
                  <a:lnTo>
                    <a:pt x="345" y="300"/>
                  </a:lnTo>
                  <a:lnTo>
                    <a:pt x="335" y="297"/>
                  </a:lnTo>
                  <a:lnTo>
                    <a:pt x="326" y="291"/>
                  </a:lnTo>
                  <a:lnTo>
                    <a:pt x="317" y="284"/>
                  </a:lnTo>
                  <a:lnTo>
                    <a:pt x="310" y="275"/>
                  </a:lnTo>
                  <a:lnTo>
                    <a:pt x="304" y="264"/>
                  </a:lnTo>
                  <a:lnTo>
                    <a:pt x="297" y="246"/>
                  </a:lnTo>
                  <a:lnTo>
                    <a:pt x="289" y="234"/>
                  </a:lnTo>
                  <a:lnTo>
                    <a:pt x="284" y="219"/>
                  </a:lnTo>
                  <a:lnTo>
                    <a:pt x="284" y="198"/>
                  </a:lnTo>
                  <a:lnTo>
                    <a:pt x="284" y="192"/>
                  </a:lnTo>
                  <a:lnTo>
                    <a:pt x="281" y="186"/>
                  </a:lnTo>
                  <a:lnTo>
                    <a:pt x="277" y="181"/>
                  </a:lnTo>
                  <a:lnTo>
                    <a:pt x="272" y="176"/>
                  </a:lnTo>
                  <a:lnTo>
                    <a:pt x="266" y="171"/>
                  </a:lnTo>
                  <a:lnTo>
                    <a:pt x="260" y="168"/>
                  </a:lnTo>
                  <a:lnTo>
                    <a:pt x="255" y="164"/>
                  </a:lnTo>
                  <a:lnTo>
                    <a:pt x="251" y="162"/>
                  </a:lnTo>
                  <a:lnTo>
                    <a:pt x="245" y="160"/>
                  </a:lnTo>
                  <a:lnTo>
                    <a:pt x="240" y="159"/>
                  </a:lnTo>
                  <a:lnTo>
                    <a:pt x="237" y="159"/>
                  </a:lnTo>
                  <a:lnTo>
                    <a:pt x="236" y="162"/>
                  </a:lnTo>
                  <a:lnTo>
                    <a:pt x="237" y="167"/>
                  </a:lnTo>
                  <a:lnTo>
                    <a:pt x="237" y="171"/>
                  </a:lnTo>
                  <a:lnTo>
                    <a:pt x="238" y="177"/>
                  </a:lnTo>
                  <a:lnTo>
                    <a:pt x="240" y="182"/>
                  </a:lnTo>
                  <a:lnTo>
                    <a:pt x="244" y="185"/>
                  </a:lnTo>
                  <a:lnTo>
                    <a:pt x="251" y="191"/>
                  </a:lnTo>
                  <a:lnTo>
                    <a:pt x="259" y="199"/>
                  </a:lnTo>
                  <a:lnTo>
                    <a:pt x="269" y="208"/>
                  </a:lnTo>
                  <a:lnTo>
                    <a:pt x="280" y="220"/>
                  </a:lnTo>
                  <a:lnTo>
                    <a:pt x="290" y="234"/>
                  </a:lnTo>
                  <a:lnTo>
                    <a:pt x="298" y="249"/>
                  </a:lnTo>
                  <a:lnTo>
                    <a:pt x="305" y="266"/>
                  </a:lnTo>
                  <a:close/>
                </a:path>
              </a:pathLst>
            </a:custGeom>
            <a:solidFill>
              <a:srgbClr val="FF001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8175" name="Freeform 287"/>
            <p:cNvSpPr>
              <a:spLocks/>
            </p:cNvSpPr>
            <p:nvPr/>
          </p:nvSpPr>
          <p:spPr bwMode="auto">
            <a:xfrm>
              <a:off x="217" y="55"/>
              <a:ext cx="96" cy="98"/>
            </a:xfrm>
            <a:custGeom>
              <a:avLst/>
              <a:gdLst>
                <a:gd name="T0" fmla="*/ 146 w 192"/>
                <a:gd name="T1" fmla="*/ 189 h 196"/>
                <a:gd name="T2" fmla="*/ 153 w 192"/>
                <a:gd name="T3" fmla="*/ 177 h 196"/>
                <a:gd name="T4" fmla="*/ 165 w 192"/>
                <a:gd name="T5" fmla="*/ 175 h 196"/>
                <a:gd name="T6" fmla="*/ 173 w 192"/>
                <a:gd name="T7" fmla="*/ 178 h 196"/>
                <a:gd name="T8" fmla="*/ 175 w 192"/>
                <a:gd name="T9" fmla="*/ 182 h 196"/>
                <a:gd name="T10" fmla="*/ 181 w 192"/>
                <a:gd name="T11" fmla="*/ 183 h 196"/>
                <a:gd name="T12" fmla="*/ 190 w 192"/>
                <a:gd name="T13" fmla="*/ 185 h 196"/>
                <a:gd name="T14" fmla="*/ 192 w 192"/>
                <a:gd name="T15" fmla="*/ 184 h 196"/>
                <a:gd name="T16" fmla="*/ 189 w 192"/>
                <a:gd name="T17" fmla="*/ 178 h 196"/>
                <a:gd name="T18" fmla="*/ 182 w 192"/>
                <a:gd name="T19" fmla="*/ 173 h 196"/>
                <a:gd name="T20" fmla="*/ 176 w 192"/>
                <a:gd name="T21" fmla="*/ 171 h 196"/>
                <a:gd name="T22" fmla="*/ 167 w 192"/>
                <a:gd name="T23" fmla="*/ 171 h 196"/>
                <a:gd name="T24" fmla="*/ 160 w 192"/>
                <a:gd name="T25" fmla="*/ 165 h 196"/>
                <a:gd name="T26" fmla="*/ 158 w 192"/>
                <a:gd name="T27" fmla="*/ 155 h 196"/>
                <a:gd name="T28" fmla="*/ 158 w 192"/>
                <a:gd name="T29" fmla="*/ 150 h 196"/>
                <a:gd name="T30" fmla="*/ 161 w 192"/>
                <a:gd name="T31" fmla="*/ 146 h 196"/>
                <a:gd name="T32" fmla="*/ 166 w 192"/>
                <a:gd name="T33" fmla="*/ 140 h 196"/>
                <a:gd name="T34" fmla="*/ 175 w 192"/>
                <a:gd name="T35" fmla="*/ 137 h 196"/>
                <a:gd name="T36" fmla="*/ 183 w 192"/>
                <a:gd name="T37" fmla="*/ 117 h 196"/>
                <a:gd name="T38" fmla="*/ 176 w 192"/>
                <a:gd name="T39" fmla="*/ 80 h 196"/>
                <a:gd name="T40" fmla="*/ 152 w 192"/>
                <a:gd name="T41" fmla="*/ 49 h 196"/>
                <a:gd name="T42" fmla="*/ 107 w 192"/>
                <a:gd name="T43" fmla="*/ 27 h 196"/>
                <a:gd name="T44" fmla="*/ 67 w 192"/>
                <a:gd name="T45" fmla="*/ 19 h 196"/>
                <a:gd name="T46" fmla="*/ 44 w 192"/>
                <a:gd name="T47" fmla="*/ 14 h 196"/>
                <a:gd name="T48" fmla="*/ 22 w 192"/>
                <a:gd name="T49" fmla="*/ 8 h 196"/>
                <a:gd name="T50" fmla="*/ 6 w 192"/>
                <a:gd name="T51" fmla="*/ 2 h 196"/>
                <a:gd name="T52" fmla="*/ 7 w 192"/>
                <a:gd name="T53" fmla="*/ 9 h 196"/>
                <a:gd name="T54" fmla="*/ 19 w 192"/>
                <a:gd name="T55" fmla="*/ 33 h 196"/>
                <a:gd name="T56" fmla="*/ 28 w 192"/>
                <a:gd name="T57" fmla="*/ 60 h 196"/>
                <a:gd name="T58" fmla="*/ 35 w 192"/>
                <a:gd name="T59" fmla="*/ 85 h 196"/>
                <a:gd name="T60" fmla="*/ 40 w 192"/>
                <a:gd name="T61" fmla="*/ 109 h 196"/>
                <a:gd name="T62" fmla="*/ 53 w 192"/>
                <a:gd name="T63" fmla="*/ 139 h 196"/>
                <a:gd name="T64" fmla="*/ 78 w 192"/>
                <a:gd name="T65" fmla="*/ 171 h 196"/>
                <a:gd name="T66" fmla="*/ 119 w 192"/>
                <a:gd name="T67" fmla="*/ 192 h 1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92" h="196">
                  <a:moveTo>
                    <a:pt x="146" y="196"/>
                  </a:moveTo>
                  <a:lnTo>
                    <a:pt x="146" y="189"/>
                  </a:lnTo>
                  <a:lnTo>
                    <a:pt x="149" y="182"/>
                  </a:lnTo>
                  <a:lnTo>
                    <a:pt x="153" y="177"/>
                  </a:lnTo>
                  <a:lnTo>
                    <a:pt x="159" y="175"/>
                  </a:lnTo>
                  <a:lnTo>
                    <a:pt x="165" y="175"/>
                  </a:lnTo>
                  <a:lnTo>
                    <a:pt x="169" y="176"/>
                  </a:lnTo>
                  <a:lnTo>
                    <a:pt x="173" y="178"/>
                  </a:lnTo>
                  <a:lnTo>
                    <a:pt x="174" y="181"/>
                  </a:lnTo>
                  <a:lnTo>
                    <a:pt x="175" y="182"/>
                  </a:lnTo>
                  <a:lnTo>
                    <a:pt x="178" y="183"/>
                  </a:lnTo>
                  <a:lnTo>
                    <a:pt x="181" y="183"/>
                  </a:lnTo>
                  <a:lnTo>
                    <a:pt x="186" y="184"/>
                  </a:lnTo>
                  <a:lnTo>
                    <a:pt x="190" y="185"/>
                  </a:lnTo>
                  <a:lnTo>
                    <a:pt x="192" y="185"/>
                  </a:lnTo>
                  <a:lnTo>
                    <a:pt x="192" y="184"/>
                  </a:lnTo>
                  <a:lnTo>
                    <a:pt x="191" y="182"/>
                  </a:lnTo>
                  <a:lnTo>
                    <a:pt x="189" y="178"/>
                  </a:lnTo>
                  <a:lnTo>
                    <a:pt x="186" y="175"/>
                  </a:lnTo>
                  <a:lnTo>
                    <a:pt x="182" y="173"/>
                  </a:lnTo>
                  <a:lnTo>
                    <a:pt x="179" y="169"/>
                  </a:lnTo>
                  <a:lnTo>
                    <a:pt x="176" y="171"/>
                  </a:lnTo>
                  <a:lnTo>
                    <a:pt x="172" y="173"/>
                  </a:lnTo>
                  <a:lnTo>
                    <a:pt x="167" y="171"/>
                  </a:lnTo>
                  <a:lnTo>
                    <a:pt x="163" y="169"/>
                  </a:lnTo>
                  <a:lnTo>
                    <a:pt x="160" y="165"/>
                  </a:lnTo>
                  <a:lnTo>
                    <a:pt x="158" y="160"/>
                  </a:lnTo>
                  <a:lnTo>
                    <a:pt x="158" y="155"/>
                  </a:lnTo>
                  <a:lnTo>
                    <a:pt x="158" y="152"/>
                  </a:lnTo>
                  <a:lnTo>
                    <a:pt x="158" y="150"/>
                  </a:lnTo>
                  <a:lnTo>
                    <a:pt x="159" y="147"/>
                  </a:lnTo>
                  <a:lnTo>
                    <a:pt x="161" y="146"/>
                  </a:lnTo>
                  <a:lnTo>
                    <a:pt x="163" y="144"/>
                  </a:lnTo>
                  <a:lnTo>
                    <a:pt x="166" y="140"/>
                  </a:lnTo>
                  <a:lnTo>
                    <a:pt x="171" y="138"/>
                  </a:lnTo>
                  <a:lnTo>
                    <a:pt x="175" y="137"/>
                  </a:lnTo>
                  <a:lnTo>
                    <a:pt x="179" y="137"/>
                  </a:lnTo>
                  <a:lnTo>
                    <a:pt x="183" y="117"/>
                  </a:lnTo>
                  <a:lnTo>
                    <a:pt x="182" y="98"/>
                  </a:lnTo>
                  <a:lnTo>
                    <a:pt x="176" y="80"/>
                  </a:lnTo>
                  <a:lnTo>
                    <a:pt x="167" y="63"/>
                  </a:lnTo>
                  <a:lnTo>
                    <a:pt x="152" y="49"/>
                  </a:lnTo>
                  <a:lnTo>
                    <a:pt x="133" y="37"/>
                  </a:lnTo>
                  <a:lnTo>
                    <a:pt x="107" y="27"/>
                  </a:lnTo>
                  <a:lnTo>
                    <a:pt x="78" y="20"/>
                  </a:lnTo>
                  <a:lnTo>
                    <a:pt x="67" y="19"/>
                  </a:lnTo>
                  <a:lnTo>
                    <a:pt x="55" y="16"/>
                  </a:lnTo>
                  <a:lnTo>
                    <a:pt x="44" y="14"/>
                  </a:lnTo>
                  <a:lnTo>
                    <a:pt x="32" y="10"/>
                  </a:lnTo>
                  <a:lnTo>
                    <a:pt x="22" y="8"/>
                  </a:lnTo>
                  <a:lnTo>
                    <a:pt x="13" y="4"/>
                  </a:lnTo>
                  <a:lnTo>
                    <a:pt x="6" y="2"/>
                  </a:lnTo>
                  <a:lnTo>
                    <a:pt x="0" y="0"/>
                  </a:lnTo>
                  <a:lnTo>
                    <a:pt x="7" y="9"/>
                  </a:lnTo>
                  <a:lnTo>
                    <a:pt x="13" y="20"/>
                  </a:lnTo>
                  <a:lnTo>
                    <a:pt x="19" y="33"/>
                  </a:lnTo>
                  <a:lnTo>
                    <a:pt x="24" y="46"/>
                  </a:lnTo>
                  <a:lnTo>
                    <a:pt x="28" y="60"/>
                  </a:lnTo>
                  <a:lnTo>
                    <a:pt x="31" y="72"/>
                  </a:lnTo>
                  <a:lnTo>
                    <a:pt x="35" y="85"/>
                  </a:lnTo>
                  <a:lnTo>
                    <a:pt x="37" y="97"/>
                  </a:lnTo>
                  <a:lnTo>
                    <a:pt x="40" y="109"/>
                  </a:lnTo>
                  <a:lnTo>
                    <a:pt x="45" y="123"/>
                  </a:lnTo>
                  <a:lnTo>
                    <a:pt x="53" y="139"/>
                  </a:lnTo>
                  <a:lnTo>
                    <a:pt x="65" y="156"/>
                  </a:lnTo>
                  <a:lnTo>
                    <a:pt x="78" y="171"/>
                  </a:lnTo>
                  <a:lnTo>
                    <a:pt x="97" y="184"/>
                  </a:lnTo>
                  <a:lnTo>
                    <a:pt x="119" y="192"/>
                  </a:lnTo>
                  <a:lnTo>
                    <a:pt x="146" y="196"/>
                  </a:lnTo>
                  <a:close/>
                </a:path>
              </a:pathLst>
            </a:custGeom>
            <a:solidFill>
              <a:srgbClr val="FF001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8176" name="Freeform 288"/>
            <p:cNvSpPr>
              <a:spLocks/>
            </p:cNvSpPr>
            <p:nvPr/>
          </p:nvSpPr>
          <p:spPr bwMode="auto">
            <a:xfrm>
              <a:off x="321" y="114"/>
              <a:ext cx="10" cy="10"/>
            </a:xfrm>
            <a:custGeom>
              <a:avLst/>
              <a:gdLst>
                <a:gd name="T0" fmla="*/ 0 w 21"/>
                <a:gd name="T1" fmla="*/ 9 h 21"/>
                <a:gd name="T2" fmla="*/ 2 w 21"/>
                <a:gd name="T3" fmla="*/ 5 h 21"/>
                <a:gd name="T4" fmla="*/ 4 w 21"/>
                <a:gd name="T5" fmla="*/ 1 h 21"/>
                <a:gd name="T6" fmla="*/ 7 w 21"/>
                <a:gd name="T7" fmla="*/ 0 h 21"/>
                <a:gd name="T8" fmla="*/ 11 w 21"/>
                <a:gd name="T9" fmla="*/ 0 h 21"/>
                <a:gd name="T10" fmla="*/ 15 w 21"/>
                <a:gd name="T11" fmla="*/ 1 h 21"/>
                <a:gd name="T12" fmla="*/ 18 w 21"/>
                <a:gd name="T13" fmla="*/ 4 h 21"/>
                <a:gd name="T14" fmla="*/ 20 w 21"/>
                <a:gd name="T15" fmla="*/ 7 h 21"/>
                <a:gd name="T16" fmla="*/ 21 w 21"/>
                <a:gd name="T17" fmla="*/ 10 h 21"/>
                <a:gd name="T18" fmla="*/ 20 w 21"/>
                <a:gd name="T19" fmla="*/ 15 h 21"/>
                <a:gd name="T20" fmla="*/ 18 w 21"/>
                <a:gd name="T21" fmla="*/ 17 h 21"/>
                <a:gd name="T22" fmla="*/ 15 w 21"/>
                <a:gd name="T23" fmla="*/ 20 h 21"/>
                <a:gd name="T24" fmla="*/ 12 w 21"/>
                <a:gd name="T25" fmla="*/ 21 h 21"/>
                <a:gd name="T26" fmla="*/ 9 w 21"/>
                <a:gd name="T27" fmla="*/ 20 h 21"/>
                <a:gd name="T28" fmla="*/ 5 w 21"/>
                <a:gd name="T29" fmla="*/ 16 h 21"/>
                <a:gd name="T30" fmla="*/ 2 w 21"/>
                <a:gd name="T31" fmla="*/ 13 h 21"/>
                <a:gd name="T32" fmla="*/ 0 w 21"/>
                <a:gd name="T33" fmla="*/ 9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1" h="21">
                  <a:moveTo>
                    <a:pt x="0" y="9"/>
                  </a:moveTo>
                  <a:lnTo>
                    <a:pt x="2" y="5"/>
                  </a:lnTo>
                  <a:lnTo>
                    <a:pt x="4" y="1"/>
                  </a:lnTo>
                  <a:lnTo>
                    <a:pt x="7" y="0"/>
                  </a:lnTo>
                  <a:lnTo>
                    <a:pt x="11" y="0"/>
                  </a:lnTo>
                  <a:lnTo>
                    <a:pt x="15" y="1"/>
                  </a:lnTo>
                  <a:lnTo>
                    <a:pt x="18" y="4"/>
                  </a:lnTo>
                  <a:lnTo>
                    <a:pt x="20" y="7"/>
                  </a:lnTo>
                  <a:lnTo>
                    <a:pt x="21" y="10"/>
                  </a:lnTo>
                  <a:lnTo>
                    <a:pt x="20" y="15"/>
                  </a:lnTo>
                  <a:lnTo>
                    <a:pt x="18" y="17"/>
                  </a:lnTo>
                  <a:lnTo>
                    <a:pt x="15" y="20"/>
                  </a:lnTo>
                  <a:lnTo>
                    <a:pt x="12" y="21"/>
                  </a:lnTo>
                  <a:lnTo>
                    <a:pt x="9" y="20"/>
                  </a:lnTo>
                  <a:lnTo>
                    <a:pt x="5" y="16"/>
                  </a:lnTo>
                  <a:lnTo>
                    <a:pt x="2" y="13"/>
                  </a:lnTo>
                  <a:lnTo>
                    <a:pt x="0" y="9"/>
                  </a:lnTo>
                  <a:close/>
                </a:path>
              </a:pathLst>
            </a:custGeom>
            <a:solidFill>
              <a:srgbClr val="007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8177" name="Freeform 289"/>
            <p:cNvSpPr>
              <a:spLocks/>
            </p:cNvSpPr>
            <p:nvPr/>
          </p:nvSpPr>
          <p:spPr bwMode="auto">
            <a:xfrm>
              <a:off x="341" y="127"/>
              <a:ext cx="11" cy="11"/>
            </a:xfrm>
            <a:custGeom>
              <a:avLst/>
              <a:gdLst>
                <a:gd name="T0" fmla="*/ 1 w 21"/>
                <a:gd name="T1" fmla="*/ 3 h 22"/>
                <a:gd name="T2" fmla="*/ 6 w 21"/>
                <a:gd name="T3" fmla="*/ 1 h 22"/>
                <a:gd name="T4" fmla="*/ 10 w 21"/>
                <a:gd name="T5" fmla="*/ 0 h 22"/>
                <a:gd name="T6" fmla="*/ 15 w 21"/>
                <a:gd name="T7" fmla="*/ 1 h 22"/>
                <a:gd name="T8" fmla="*/ 18 w 21"/>
                <a:gd name="T9" fmla="*/ 3 h 22"/>
                <a:gd name="T10" fmla="*/ 21 w 21"/>
                <a:gd name="T11" fmla="*/ 7 h 22"/>
                <a:gd name="T12" fmla="*/ 21 w 21"/>
                <a:gd name="T13" fmla="*/ 11 h 22"/>
                <a:gd name="T14" fmla="*/ 21 w 21"/>
                <a:gd name="T15" fmla="*/ 16 h 22"/>
                <a:gd name="T16" fmla="*/ 20 w 21"/>
                <a:gd name="T17" fmla="*/ 21 h 22"/>
                <a:gd name="T18" fmla="*/ 16 w 21"/>
                <a:gd name="T19" fmla="*/ 22 h 22"/>
                <a:gd name="T20" fmla="*/ 11 w 21"/>
                <a:gd name="T21" fmla="*/ 22 h 22"/>
                <a:gd name="T22" fmla="*/ 6 w 21"/>
                <a:gd name="T23" fmla="*/ 21 h 22"/>
                <a:gd name="T24" fmla="*/ 2 w 21"/>
                <a:gd name="T25" fmla="*/ 17 h 22"/>
                <a:gd name="T26" fmla="*/ 1 w 21"/>
                <a:gd name="T27" fmla="*/ 14 h 22"/>
                <a:gd name="T28" fmla="*/ 0 w 21"/>
                <a:gd name="T29" fmla="*/ 10 h 22"/>
                <a:gd name="T30" fmla="*/ 0 w 21"/>
                <a:gd name="T31" fmla="*/ 7 h 22"/>
                <a:gd name="T32" fmla="*/ 1 w 21"/>
                <a:gd name="T33" fmla="*/ 3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1" h="22">
                  <a:moveTo>
                    <a:pt x="1" y="3"/>
                  </a:moveTo>
                  <a:lnTo>
                    <a:pt x="6" y="1"/>
                  </a:lnTo>
                  <a:lnTo>
                    <a:pt x="10" y="0"/>
                  </a:lnTo>
                  <a:lnTo>
                    <a:pt x="15" y="1"/>
                  </a:lnTo>
                  <a:lnTo>
                    <a:pt x="18" y="3"/>
                  </a:lnTo>
                  <a:lnTo>
                    <a:pt x="21" y="7"/>
                  </a:lnTo>
                  <a:lnTo>
                    <a:pt x="21" y="11"/>
                  </a:lnTo>
                  <a:lnTo>
                    <a:pt x="21" y="16"/>
                  </a:lnTo>
                  <a:lnTo>
                    <a:pt x="20" y="21"/>
                  </a:lnTo>
                  <a:lnTo>
                    <a:pt x="16" y="22"/>
                  </a:lnTo>
                  <a:lnTo>
                    <a:pt x="11" y="22"/>
                  </a:lnTo>
                  <a:lnTo>
                    <a:pt x="6" y="21"/>
                  </a:lnTo>
                  <a:lnTo>
                    <a:pt x="2" y="17"/>
                  </a:lnTo>
                  <a:lnTo>
                    <a:pt x="1" y="14"/>
                  </a:lnTo>
                  <a:lnTo>
                    <a:pt x="0" y="10"/>
                  </a:lnTo>
                  <a:lnTo>
                    <a:pt x="0" y="7"/>
                  </a:lnTo>
                  <a:lnTo>
                    <a:pt x="1" y="3"/>
                  </a:lnTo>
                  <a:close/>
                </a:path>
              </a:pathLst>
            </a:custGeom>
            <a:solidFill>
              <a:srgbClr val="007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8178" name="Freeform 290"/>
            <p:cNvSpPr>
              <a:spLocks/>
            </p:cNvSpPr>
            <p:nvPr/>
          </p:nvSpPr>
          <p:spPr bwMode="auto">
            <a:xfrm>
              <a:off x="317" y="141"/>
              <a:ext cx="10" cy="11"/>
            </a:xfrm>
            <a:custGeom>
              <a:avLst/>
              <a:gdLst>
                <a:gd name="T0" fmla="*/ 3 w 21"/>
                <a:gd name="T1" fmla="*/ 5 h 22"/>
                <a:gd name="T2" fmla="*/ 5 w 21"/>
                <a:gd name="T3" fmla="*/ 3 h 22"/>
                <a:gd name="T4" fmla="*/ 10 w 21"/>
                <a:gd name="T5" fmla="*/ 0 h 22"/>
                <a:gd name="T6" fmla="*/ 14 w 21"/>
                <a:gd name="T7" fmla="*/ 0 h 22"/>
                <a:gd name="T8" fmla="*/ 19 w 21"/>
                <a:gd name="T9" fmla="*/ 3 h 22"/>
                <a:gd name="T10" fmla="*/ 21 w 21"/>
                <a:gd name="T11" fmla="*/ 7 h 22"/>
                <a:gd name="T12" fmla="*/ 21 w 21"/>
                <a:gd name="T13" fmla="*/ 12 h 22"/>
                <a:gd name="T14" fmla="*/ 20 w 21"/>
                <a:gd name="T15" fmla="*/ 16 h 22"/>
                <a:gd name="T16" fmla="*/ 18 w 21"/>
                <a:gd name="T17" fmla="*/ 19 h 22"/>
                <a:gd name="T18" fmla="*/ 15 w 21"/>
                <a:gd name="T19" fmla="*/ 21 h 22"/>
                <a:gd name="T20" fmla="*/ 11 w 21"/>
                <a:gd name="T21" fmla="*/ 22 h 22"/>
                <a:gd name="T22" fmla="*/ 6 w 21"/>
                <a:gd name="T23" fmla="*/ 22 h 22"/>
                <a:gd name="T24" fmla="*/ 3 w 21"/>
                <a:gd name="T25" fmla="*/ 20 h 22"/>
                <a:gd name="T26" fmla="*/ 0 w 21"/>
                <a:gd name="T27" fmla="*/ 16 h 22"/>
                <a:gd name="T28" fmla="*/ 0 w 21"/>
                <a:gd name="T29" fmla="*/ 12 h 22"/>
                <a:gd name="T30" fmla="*/ 2 w 21"/>
                <a:gd name="T31" fmla="*/ 7 h 22"/>
                <a:gd name="T32" fmla="*/ 3 w 21"/>
                <a:gd name="T33" fmla="*/ 5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1" h="22">
                  <a:moveTo>
                    <a:pt x="3" y="5"/>
                  </a:moveTo>
                  <a:lnTo>
                    <a:pt x="5" y="3"/>
                  </a:lnTo>
                  <a:lnTo>
                    <a:pt x="10" y="0"/>
                  </a:lnTo>
                  <a:lnTo>
                    <a:pt x="14" y="0"/>
                  </a:lnTo>
                  <a:lnTo>
                    <a:pt x="19" y="3"/>
                  </a:lnTo>
                  <a:lnTo>
                    <a:pt x="21" y="7"/>
                  </a:lnTo>
                  <a:lnTo>
                    <a:pt x="21" y="12"/>
                  </a:lnTo>
                  <a:lnTo>
                    <a:pt x="20" y="16"/>
                  </a:lnTo>
                  <a:lnTo>
                    <a:pt x="18" y="19"/>
                  </a:lnTo>
                  <a:lnTo>
                    <a:pt x="15" y="21"/>
                  </a:lnTo>
                  <a:lnTo>
                    <a:pt x="11" y="22"/>
                  </a:lnTo>
                  <a:lnTo>
                    <a:pt x="6" y="22"/>
                  </a:lnTo>
                  <a:lnTo>
                    <a:pt x="3" y="20"/>
                  </a:lnTo>
                  <a:lnTo>
                    <a:pt x="0" y="16"/>
                  </a:lnTo>
                  <a:lnTo>
                    <a:pt x="0" y="12"/>
                  </a:lnTo>
                  <a:lnTo>
                    <a:pt x="2" y="7"/>
                  </a:lnTo>
                  <a:lnTo>
                    <a:pt x="3" y="5"/>
                  </a:lnTo>
                  <a:close/>
                </a:path>
              </a:pathLst>
            </a:custGeom>
            <a:solidFill>
              <a:srgbClr val="007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8179" name="Freeform 291"/>
            <p:cNvSpPr>
              <a:spLocks/>
            </p:cNvSpPr>
            <p:nvPr/>
          </p:nvSpPr>
          <p:spPr bwMode="auto">
            <a:xfrm>
              <a:off x="299" y="127"/>
              <a:ext cx="11" cy="11"/>
            </a:xfrm>
            <a:custGeom>
              <a:avLst/>
              <a:gdLst>
                <a:gd name="T0" fmla="*/ 3 w 22"/>
                <a:gd name="T1" fmla="*/ 1 h 21"/>
                <a:gd name="T2" fmla="*/ 1 w 22"/>
                <a:gd name="T3" fmla="*/ 3 h 21"/>
                <a:gd name="T4" fmla="*/ 0 w 22"/>
                <a:gd name="T5" fmla="*/ 8 h 21"/>
                <a:gd name="T6" fmla="*/ 0 w 22"/>
                <a:gd name="T7" fmla="*/ 12 h 21"/>
                <a:gd name="T8" fmla="*/ 2 w 22"/>
                <a:gd name="T9" fmla="*/ 17 h 21"/>
                <a:gd name="T10" fmla="*/ 6 w 22"/>
                <a:gd name="T11" fmla="*/ 19 h 21"/>
                <a:gd name="T12" fmla="*/ 10 w 22"/>
                <a:gd name="T13" fmla="*/ 21 h 21"/>
                <a:gd name="T14" fmla="*/ 15 w 22"/>
                <a:gd name="T15" fmla="*/ 21 h 21"/>
                <a:gd name="T16" fmla="*/ 18 w 22"/>
                <a:gd name="T17" fmla="*/ 18 h 21"/>
                <a:gd name="T18" fmla="*/ 21 w 22"/>
                <a:gd name="T19" fmla="*/ 16 h 21"/>
                <a:gd name="T20" fmla="*/ 22 w 22"/>
                <a:gd name="T21" fmla="*/ 12 h 21"/>
                <a:gd name="T22" fmla="*/ 22 w 22"/>
                <a:gd name="T23" fmla="*/ 9 h 21"/>
                <a:gd name="T24" fmla="*/ 21 w 22"/>
                <a:gd name="T25" fmla="*/ 6 h 21"/>
                <a:gd name="T26" fmla="*/ 17 w 22"/>
                <a:gd name="T27" fmla="*/ 2 h 21"/>
                <a:gd name="T28" fmla="*/ 13 w 22"/>
                <a:gd name="T29" fmla="*/ 0 h 21"/>
                <a:gd name="T30" fmla="*/ 7 w 22"/>
                <a:gd name="T31" fmla="*/ 0 h 21"/>
                <a:gd name="T32" fmla="*/ 3 w 22"/>
                <a:gd name="T33" fmla="*/ 1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2" h="21">
                  <a:moveTo>
                    <a:pt x="3" y="1"/>
                  </a:moveTo>
                  <a:lnTo>
                    <a:pt x="1" y="3"/>
                  </a:lnTo>
                  <a:lnTo>
                    <a:pt x="0" y="8"/>
                  </a:lnTo>
                  <a:lnTo>
                    <a:pt x="0" y="12"/>
                  </a:lnTo>
                  <a:lnTo>
                    <a:pt x="2" y="17"/>
                  </a:lnTo>
                  <a:lnTo>
                    <a:pt x="6" y="19"/>
                  </a:lnTo>
                  <a:lnTo>
                    <a:pt x="10" y="21"/>
                  </a:lnTo>
                  <a:lnTo>
                    <a:pt x="15" y="21"/>
                  </a:lnTo>
                  <a:lnTo>
                    <a:pt x="18" y="18"/>
                  </a:lnTo>
                  <a:lnTo>
                    <a:pt x="21" y="16"/>
                  </a:lnTo>
                  <a:lnTo>
                    <a:pt x="22" y="12"/>
                  </a:lnTo>
                  <a:lnTo>
                    <a:pt x="22" y="9"/>
                  </a:lnTo>
                  <a:lnTo>
                    <a:pt x="21" y="6"/>
                  </a:lnTo>
                  <a:lnTo>
                    <a:pt x="17" y="2"/>
                  </a:lnTo>
                  <a:lnTo>
                    <a:pt x="13" y="0"/>
                  </a:lnTo>
                  <a:lnTo>
                    <a:pt x="7" y="0"/>
                  </a:lnTo>
                  <a:lnTo>
                    <a:pt x="3" y="1"/>
                  </a:lnTo>
                  <a:close/>
                </a:path>
              </a:pathLst>
            </a:custGeom>
            <a:solidFill>
              <a:srgbClr val="007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8180" name="Freeform 292"/>
            <p:cNvSpPr>
              <a:spLocks/>
            </p:cNvSpPr>
            <p:nvPr/>
          </p:nvSpPr>
          <p:spPr bwMode="auto">
            <a:xfrm>
              <a:off x="293" y="148"/>
              <a:ext cx="9" cy="9"/>
            </a:xfrm>
            <a:custGeom>
              <a:avLst/>
              <a:gdLst>
                <a:gd name="T0" fmla="*/ 0 w 19"/>
                <a:gd name="T1" fmla="*/ 13 h 19"/>
                <a:gd name="T2" fmla="*/ 0 w 19"/>
                <a:gd name="T3" fmla="*/ 8 h 19"/>
                <a:gd name="T4" fmla="*/ 0 w 19"/>
                <a:gd name="T5" fmla="*/ 5 h 19"/>
                <a:gd name="T6" fmla="*/ 2 w 19"/>
                <a:gd name="T7" fmla="*/ 2 h 19"/>
                <a:gd name="T8" fmla="*/ 7 w 19"/>
                <a:gd name="T9" fmla="*/ 1 h 19"/>
                <a:gd name="T10" fmla="*/ 12 w 19"/>
                <a:gd name="T11" fmla="*/ 0 h 19"/>
                <a:gd name="T12" fmla="*/ 15 w 19"/>
                <a:gd name="T13" fmla="*/ 1 h 19"/>
                <a:gd name="T14" fmla="*/ 17 w 19"/>
                <a:gd name="T15" fmla="*/ 4 h 19"/>
                <a:gd name="T16" fmla="*/ 19 w 19"/>
                <a:gd name="T17" fmla="*/ 6 h 19"/>
                <a:gd name="T18" fmla="*/ 19 w 19"/>
                <a:gd name="T19" fmla="*/ 9 h 19"/>
                <a:gd name="T20" fmla="*/ 17 w 19"/>
                <a:gd name="T21" fmla="*/ 14 h 19"/>
                <a:gd name="T22" fmla="*/ 14 w 19"/>
                <a:gd name="T23" fmla="*/ 16 h 19"/>
                <a:gd name="T24" fmla="*/ 12 w 19"/>
                <a:gd name="T25" fmla="*/ 19 h 19"/>
                <a:gd name="T26" fmla="*/ 8 w 19"/>
                <a:gd name="T27" fmla="*/ 19 h 19"/>
                <a:gd name="T28" fmla="*/ 5 w 19"/>
                <a:gd name="T29" fmla="*/ 17 h 19"/>
                <a:gd name="T30" fmla="*/ 1 w 19"/>
                <a:gd name="T31" fmla="*/ 15 h 19"/>
                <a:gd name="T32" fmla="*/ 0 w 19"/>
                <a:gd name="T33" fmla="*/ 13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9" h="19">
                  <a:moveTo>
                    <a:pt x="0" y="13"/>
                  </a:moveTo>
                  <a:lnTo>
                    <a:pt x="0" y="8"/>
                  </a:lnTo>
                  <a:lnTo>
                    <a:pt x="0" y="5"/>
                  </a:lnTo>
                  <a:lnTo>
                    <a:pt x="2" y="2"/>
                  </a:lnTo>
                  <a:lnTo>
                    <a:pt x="7" y="1"/>
                  </a:lnTo>
                  <a:lnTo>
                    <a:pt x="12" y="0"/>
                  </a:lnTo>
                  <a:lnTo>
                    <a:pt x="15" y="1"/>
                  </a:lnTo>
                  <a:lnTo>
                    <a:pt x="17" y="4"/>
                  </a:lnTo>
                  <a:lnTo>
                    <a:pt x="19" y="6"/>
                  </a:lnTo>
                  <a:lnTo>
                    <a:pt x="19" y="9"/>
                  </a:lnTo>
                  <a:lnTo>
                    <a:pt x="17" y="14"/>
                  </a:lnTo>
                  <a:lnTo>
                    <a:pt x="14" y="16"/>
                  </a:lnTo>
                  <a:lnTo>
                    <a:pt x="12" y="19"/>
                  </a:lnTo>
                  <a:lnTo>
                    <a:pt x="8" y="19"/>
                  </a:lnTo>
                  <a:lnTo>
                    <a:pt x="5" y="17"/>
                  </a:lnTo>
                  <a:lnTo>
                    <a:pt x="1" y="15"/>
                  </a:lnTo>
                  <a:lnTo>
                    <a:pt x="0" y="13"/>
                  </a:lnTo>
                  <a:close/>
                </a:path>
              </a:pathLst>
            </a:custGeom>
            <a:solidFill>
              <a:srgbClr val="007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8181" name="Freeform 293"/>
            <p:cNvSpPr>
              <a:spLocks/>
            </p:cNvSpPr>
            <p:nvPr/>
          </p:nvSpPr>
          <p:spPr bwMode="auto">
            <a:xfrm>
              <a:off x="310" y="163"/>
              <a:ext cx="8" cy="11"/>
            </a:xfrm>
            <a:custGeom>
              <a:avLst/>
              <a:gdLst>
                <a:gd name="T0" fmla="*/ 5 w 16"/>
                <a:gd name="T1" fmla="*/ 22 h 22"/>
                <a:gd name="T2" fmla="*/ 2 w 16"/>
                <a:gd name="T3" fmla="*/ 21 h 22"/>
                <a:gd name="T4" fmla="*/ 1 w 16"/>
                <a:gd name="T5" fmla="*/ 19 h 22"/>
                <a:gd name="T6" fmla="*/ 0 w 16"/>
                <a:gd name="T7" fmla="*/ 15 h 22"/>
                <a:gd name="T8" fmla="*/ 0 w 16"/>
                <a:gd name="T9" fmla="*/ 10 h 22"/>
                <a:gd name="T10" fmla="*/ 1 w 16"/>
                <a:gd name="T11" fmla="*/ 6 h 22"/>
                <a:gd name="T12" fmla="*/ 4 w 16"/>
                <a:gd name="T13" fmla="*/ 2 h 22"/>
                <a:gd name="T14" fmla="*/ 6 w 16"/>
                <a:gd name="T15" fmla="*/ 1 h 22"/>
                <a:gd name="T16" fmla="*/ 10 w 16"/>
                <a:gd name="T17" fmla="*/ 0 h 22"/>
                <a:gd name="T18" fmla="*/ 12 w 16"/>
                <a:gd name="T19" fmla="*/ 1 h 22"/>
                <a:gd name="T20" fmla="*/ 15 w 16"/>
                <a:gd name="T21" fmla="*/ 4 h 22"/>
                <a:gd name="T22" fmla="*/ 16 w 16"/>
                <a:gd name="T23" fmla="*/ 8 h 22"/>
                <a:gd name="T24" fmla="*/ 16 w 16"/>
                <a:gd name="T25" fmla="*/ 12 h 22"/>
                <a:gd name="T26" fmla="*/ 15 w 16"/>
                <a:gd name="T27" fmla="*/ 15 h 22"/>
                <a:gd name="T28" fmla="*/ 12 w 16"/>
                <a:gd name="T29" fmla="*/ 19 h 22"/>
                <a:gd name="T30" fmla="*/ 10 w 16"/>
                <a:gd name="T31" fmla="*/ 21 h 22"/>
                <a:gd name="T32" fmla="*/ 5 w 16"/>
                <a:gd name="T33" fmla="*/ 22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6" h="22">
                  <a:moveTo>
                    <a:pt x="5" y="22"/>
                  </a:moveTo>
                  <a:lnTo>
                    <a:pt x="2" y="21"/>
                  </a:lnTo>
                  <a:lnTo>
                    <a:pt x="1" y="19"/>
                  </a:lnTo>
                  <a:lnTo>
                    <a:pt x="0" y="15"/>
                  </a:lnTo>
                  <a:lnTo>
                    <a:pt x="0" y="10"/>
                  </a:lnTo>
                  <a:lnTo>
                    <a:pt x="1" y="6"/>
                  </a:lnTo>
                  <a:lnTo>
                    <a:pt x="4" y="2"/>
                  </a:lnTo>
                  <a:lnTo>
                    <a:pt x="6" y="1"/>
                  </a:lnTo>
                  <a:lnTo>
                    <a:pt x="10" y="0"/>
                  </a:lnTo>
                  <a:lnTo>
                    <a:pt x="12" y="1"/>
                  </a:lnTo>
                  <a:lnTo>
                    <a:pt x="15" y="4"/>
                  </a:lnTo>
                  <a:lnTo>
                    <a:pt x="16" y="8"/>
                  </a:lnTo>
                  <a:lnTo>
                    <a:pt x="16" y="12"/>
                  </a:lnTo>
                  <a:lnTo>
                    <a:pt x="15" y="15"/>
                  </a:lnTo>
                  <a:lnTo>
                    <a:pt x="12" y="19"/>
                  </a:lnTo>
                  <a:lnTo>
                    <a:pt x="10" y="21"/>
                  </a:lnTo>
                  <a:lnTo>
                    <a:pt x="5" y="22"/>
                  </a:lnTo>
                  <a:close/>
                </a:path>
              </a:pathLst>
            </a:custGeom>
            <a:solidFill>
              <a:srgbClr val="007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8182" name="Freeform 294"/>
            <p:cNvSpPr>
              <a:spLocks/>
            </p:cNvSpPr>
            <p:nvPr/>
          </p:nvSpPr>
          <p:spPr bwMode="auto">
            <a:xfrm>
              <a:off x="325" y="152"/>
              <a:ext cx="10" cy="12"/>
            </a:xfrm>
            <a:custGeom>
              <a:avLst/>
              <a:gdLst>
                <a:gd name="T0" fmla="*/ 1 w 19"/>
                <a:gd name="T1" fmla="*/ 13 h 25"/>
                <a:gd name="T2" fmla="*/ 2 w 19"/>
                <a:gd name="T3" fmla="*/ 8 h 25"/>
                <a:gd name="T4" fmla="*/ 4 w 19"/>
                <a:gd name="T5" fmla="*/ 5 h 25"/>
                <a:gd name="T6" fmla="*/ 6 w 19"/>
                <a:gd name="T7" fmla="*/ 2 h 25"/>
                <a:gd name="T8" fmla="*/ 11 w 19"/>
                <a:gd name="T9" fmla="*/ 0 h 25"/>
                <a:gd name="T10" fmla="*/ 16 w 19"/>
                <a:gd name="T11" fmla="*/ 2 h 25"/>
                <a:gd name="T12" fmla="*/ 19 w 19"/>
                <a:gd name="T13" fmla="*/ 5 h 25"/>
                <a:gd name="T14" fmla="*/ 19 w 19"/>
                <a:gd name="T15" fmla="*/ 8 h 25"/>
                <a:gd name="T16" fmla="*/ 19 w 19"/>
                <a:gd name="T17" fmla="*/ 13 h 25"/>
                <a:gd name="T18" fmla="*/ 17 w 19"/>
                <a:gd name="T19" fmla="*/ 18 h 25"/>
                <a:gd name="T20" fmla="*/ 13 w 19"/>
                <a:gd name="T21" fmla="*/ 21 h 25"/>
                <a:gd name="T22" fmla="*/ 9 w 19"/>
                <a:gd name="T23" fmla="*/ 23 h 25"/>
                <a:gd name="T24" fmla="*/ 5 w 19"/>
                <a:gd name="T25" fmla="*/ 25 h 25"/>
                <a:gd name="T26" fmla="*/ 3 w 19"/>
                <a:gd name="T27" fmla="*/ 23 h 25"/>
                <a:gd name="T28" fmla="*/ 1 w 19"/>
                <a:gd name="T29" fmla="*/ 20 h 25"/>
                <a:gd name="T30" fmla="*/ 0 w 19"/>
                <a:gd name="T31" fmla="*/ 17 h 25"/>
                <a:gd name="T32" fmla="*/ 1 w 19"/>
                <a:gd name="T33" fmla="*/ 13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9" h="25">
                  <a:moveTo>
                    <a:pt x="1" y="13"/>
                  </a:moveTo>
                  <a:lnTo>
                    <a:pt x="2" y="8"/>
                  </a:lnTo>
                  <a:lnTo>
                    <a:pt x="4" y="5"/>
                  </a:lnTo>
                  <a:lnTo>
                    <a:pt x="6" y="2"/>
                  </a:lnTo>
                  <a:lnTo>
                    <a:pt x="11" y="0"/>
                  </a:lnTo>
                  <a:lnTo>
                    <a:pt x="16" y="2"/>
                  </a:lnTo>
                  <a:lnTo>
                    <a:pt x="19" y="5"/>
                  </a:lnTo>
                  <a:lnTo>
                    <a:pt x="19" y="8"/>
                  </a:lnTo>
                  <a:lnTo>
                    <a:pt x="19" y="13"/>
                  </a:lnTo>
                  <a:lnTo>
                    <a:pt x="17" y="18"/>
                  </a:lnTo>
                  <a:lnTo>
                    <a:pt x="13" y="21"/>
                  </a:lnTo>
                  <a:lnTo>
                    <a:pt x="9" y="23"/>
                  </a:lnTo>
                  <a:lnTo>
                    <a:pt x="5" y="25"/>
                  </a:lnTo>
                  <a:lnTo>
                    <a:pt x="3" y="23"/>
                  </a:lnTo>
                  <a:lnTo>
                    <a:pt x="1" y="20"/>
                  </a:lnTo>
                  <a:lnTo>
                    <a:pt x="0" y="17"/>
                  </a:lnTo>
                  <a:lnTo>
                    <a:pt x="1" y="13"/>
                  </a:lnTo>
                  <a:close/>
                </a:path>
              </a:pathLst>
            </a:custGeom>
            <a:solidFill>
              <a:srgbClr val="007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8183" name="Freeform 295"/>
            <p:cNvSpPr>
              <a:spLocks/>
            </p:cNvSpPr>
            <p:nvPr/>
          </p:nvSpPr>
          <p:spPr bwMode="auto">
            <a:xfrm>
              <a:off x="337" y="155"/>
              <a:ext cx="10" cy="9"/>
            </a:xfrm>
            <a:custGeom>
              <a:avLst/>
              <a:gdLst>
                <a:gd name="T0" fmla="*/ 15 w 19"/>
                <a:gd name="T1" fmla="*/ 1 h 19"/>
                <a:gd name="T2" fmla="*/ 17 w 19"/>
                <a:gd name="T3" fmla="*/ 4 h 19"/>
                <a:gd name="T4" fmla="*/ 18 w 19"/>
                <a:gd name="T5" fmla="*/ 6 h 19"/>
                <a:gd name="T6" fmla="*/ 19 w 19"/>
                <a:gd name="T7" fmla="*/ 9 h 19"/>
                <a:gd name="T8" fmla="*/ 18 w 19"/>
                <a:gd name="T9" fmla="*/ 13 h 19"/>
                <a:gd name="T10" fmla="*/ 16 w 19"/>
                <a:gd name="T11" fmla="*/ 16 h 19"/>
                <a:gd name="T12" fmla="*/ 13 w 19"/>
                <a:gd name="T13" fmla="*/ 17 h 19"/>
                <a:gd name="T14" fmla="*/ 9 w 19"/>
                <a:gd name="T15" fmla="*/ 19 h 19"/>
                <a:gd name="T16" fmla="*/ 6 w 19"/>
                <a:gd name="T17" fmla="*/ 19 h 19"/>
                <a:gd name="T18" fmla="*/ 3 w 19"/>
                <a:gd name="T19" fmla="*/ 17 h 19"/>
                <a:gd name="T20" fmla="*/ 1 w 19"/>
                <a:gd name="T21" fmla="*/ 14 h 19"/>
                <a:gd name="T22" fmla="*/ 0 w 19"/>
                <a:gd name="T23" fmla="*/ 11 h 19"/>
                <a:gd name="T24" fmla="*/ 0 w 19"/>
                <a:gd name="T25" fmla="*/ 7 h 19"/>
                <a:gd name="T26" fmla="*/ 2 w 19"/>
                <a:gd name="T27" fmla="*/ 4 h 19"/>
                <a:gd name="T28" fmla="*/ 6 w 19"/>
                <a:gd name="T29" fmla="*/ 0 h 19"/>
                <a:gd name="T30" fmla="*/ 9 w 19"/>
                <a:gd name="T31" fmla="*/ 0 h 19"/>
                <a:gd name="T32" fmla="*/ 15 w 19"/>
                <a:gd name="T33" fmla="*/ 1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9" h="19">
                  <a:moveTo>
                    <a:pt x="15" y="1"/>
                  </a:moveTo>
                  <a:lnTo>
                    <a:pt x="17" y="4"/>
                  </a:lnTo>
                  <a:lnTo>
                    <a:pt x="18" y="6"/>
                  </a:lnTo>
                  <a:lnTo>
                    <a:pt x="19" y="9"/>
                  </a:lnTo>
                  <a:lnTo>
                    <a:pt x="18" y="13"/>
                  </a:lnTo>
                  <a:lnTo>
                    <a:pt x="16" y="16"/>
                  </a:lnTo>
                  <a:lnTo>
                    <a:pt x="13" y="17"/>
                  </a:lnTo>
                  <a:lnTo>
                    <a:pt x="9" y="19"/>
                  </a:lnTo>
                  <a:lnTo>
                    <a:pt x="6" y="19"/>
                  </a:lnTo>
                  <a:lnTo>
                    <a:pt x="3" y="17"/>
                  </a:lnTo>
                  <a:lnTo>
                    <a:pt x="1" y="14"/>
                  </a:lnTo>
                  <a:lnTo>
                    <a:pt x="0" y="11"/>
                  </a:lnTo>
                  <a:lnTo>
                    <a:pt x="0" y="7"/>
                  </a:lnTo>
                  <a:lnTo>
                    <a:pt x="2" y="4"/>
                  </a:lnTo>
                  <a:lnTo>
                    <a:pt x="6" y="0"/>
                  </a:lnTo>
                  <a:lnTo>
                    <a:pt x="9" y="0"/>
                  </a:lnTo>
                  <a:lnTo>
                    <a:pt x="15" y="1"/>
                  </a:lnTo>
                  <a:close/>
                </a:path>
              </a:pathLst>
            </a:custGeom>
            <a:solidFill>
              <a:srgbClr val="007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8184" name="Freeform 296"/>
            <p:cNvSpPr>
              <a:spLocks/>
            </p:cNvSpPr>
            <p:nvPr/>
          </p:nvSpPr>
          <p:spPr bwMode="auto">
            <a:xfrm>
              <a:off x="227" y="169"/>
              <a:ext cx="82" cy="56"/>
            </a:xfrm>
            <a:custGeom>
              <a:avLst/>
              <a:gdLst>
                <a:gd name="T0" fmla="*/ 161 w 163"/>
                <a:gd name="T1" fmla="*/ 11 h 113"/>
                <a:gd name="T2" fmla="*/ 156 w 163"/>
                <a:gd name="T3" fmla="*/ 8 h 113"/>
                <a:gd name="T4" fmla="*/ 155 w 163"/>
                <a:gd name="T5" fmla="*/ 3 h 113"/>
                <a:gd name="T6" fmla="*/ 147 w 163"/>
                <a:gd name="T7" fmla="*/ 11 h 113"/>
                <a:gd name="T8" fmla="*/ 131 w 163"/>
                <a:gd name="T9" fmla="*/ 8 h 113"/>
                <a:gd name="T10" fmla="*/ 96 w 163"/>
                <a:gd name="T11" fmla="*/ 1 h 113"/>
                <a:gd name="T12" fmla="*/ 70 w 163"/>
                <a:gd name="T13" fmla="*/ 1 h 113"/>
                <a:gd name="T14" fmla="*/ 65 w 163"/>
                <a:gd name="T15" fmla="*/ 4 h 113"/>
                <a:gd name="T16" fmla="*/ 88 w 163"/>
                <a:gd name="T17" fmla="*/ 3 h 113"/>
                <a:gd name="T18" fmla="*/ 117 w 163"/>
                <a:gd name="T19" fmla="*/ 10 h 113"/>
                <a:gd name="T20" fmla="*/ 138 w 163"/>
                <a:gd name="T21" fmla="*/ 19 h 113"/>
                <a:gd name="T22" fmla="*/ 136 w 163"/>
                <a:gd name="T23" fmla="*/ 24 h 113"/>
                <a:gd name="T24" fmla="*/ 122 w 163"/>
                <a:gd name="T25" fmla="*/ 32 h 113"/>
                <a:gd name="T26" fmla="*/ 108 w 163"/>
                <a:gd name="T27" fmla="*/ 34 h 113"/>
                <a:gd name="T28" fmla="*/ 83 w 163"/>
                <a:gd name="T29" fmla="*/ 26 h 113"/>
                <a:gd name="T30" fmla="*/ 55 w 163"/>
                <a:gd name="T31" fmla="*/ 24 h 113"/>
                <a:gd name="T32" fmla="*/ 41 w 163"/>
                <a:gd name="T33" fmla="*/ 30 h 113"/>
                <a:gd name="T34" fmla="*/ 52 w 163"/>
                <a:gd name="T35" fmla="*/ 30 h 113"/>
                <a:gd name="T36" fmla="*/ 65 w 163"/>
                <a:gd name="T37" fmla="*/ 30 h 113"/>
                <a:gd name="T38" fmla="*/ 80 w 163"/>
                <a:gd name="T39" fmla="*/ 33 h 113"/>
                <a:gd name="T40" fmla="*/ 100 w 163"/>
                <a:gd name="T41" fmla="*/ 39 h 113"/>
                <a:gd name="T42" fmla="*/ 102 w 163"/>
                <a:gd name="T43" fmla="*/ 46 h 113"/>
                <a:gd name="T44" fmla="*/ 78 w 163"/>
                <a:gd name="T45" fmla="*/ 54 h 113"/>
                <a:gd name="T46" fmla="*/ 56 w 163"/>
                <a:gd name="T47" fmla="*/ 49 h 113"/>
                <a:gd name="T48" fmla="*/ 35 w 163"/>
                <a:gd name="T49" fmla="*/ 46 h 113"/>
                <a:gd name="T50" fmla="*/ 42 w 163"/>
                <a:gd name="T51" fmla="*/ 52 h 113"/>
                <a:gd name="T52" fmla="*/ 61 w 163"/>
                <a:gd name="T53" fmla="*/ 60 h 113"/>
                <a:gd name="T54" fmla="*/ 40 w 163"/>
                <a:gd name="T55" fmla="*/ 67 h 113"/>
                <a:gd name="T56" fmla="*/ 14 w 163"/>
                <a:gd name="T57" fmla="*/ 74 h 113"/>
                <a:gd name="T58" fmla="*/ 0 w 163"/>
                <a:gd name="T59" fmla="*/ 78 h 113"/>
                <a:gd name="T60" fmla="*/ 8 w 163"/>
                <a:gd name="T61" fmla="*/ 81 h 113"/>
                <a:gd name="T62" fmla="*/ 31 w 163"/>
                <a:gd name="T63" fmla="*/ 77 h 113"/>
                <a:gd name="T64" fmla="*/ 57 w 163"/>
                <a:gd name="T65" fmla="*/ 70 h 113"/>
                <a:gd name="T66" fmla="*/ 68 w 163"/>
                <a:gd name="T67" fmla="*/ 75 h 113"/>
                <a:gd name="T68" fmla="*/ 56 w 163"/>
                <a:gd name="T69" fmla="*/ 108 h 113"/>
                <a:gd name="T70" fmla="*/ 57 w 163"/>
                <a:gd name="T71" fmla="*/ 113 h 113"/>
                <a:gd name="T72" fmla="*/ 72 w 163"/>
                <a:gd name="T73" fmla="*/ 87 h 113"/>
                <a:gd name="T74" fmla="*/ 84 w 163"/>
                <a:gd name="T75" fmla="*/ 64 h 113"/>
                <a:gd name="T76" fmla="*/ 99 w 163"/>
                <a:gd name="T77" fmla="*/ 57 h 113"/>
                <a:gd name="T78" fmla="*/ 114 w 163"/>
                <a:gd name="T79" fmla="*/ 52 h 113"/>
                <a:gd name="T80" fmla="*/ 116 w 163"/>
                <a:gd name="T81" fmla="*/ 74 h 113"/>
                <a:gd name="T82" fmla="*/ 109 w 163"/>
                <a:gd name="T83" fmla="*/ 102 h 113"/>
                <a:gd name="T84" fmla="*/ 114 w 163"/>
                <a:gd name="T85" fmla="*/ 98 h 113"/>
                <a:gd name="T86" fmla="*/ 126 w 163"/>
                <a:gd name="T87" fmla="*/ 60 h 113"/>
                <a:gd name="T88" fmla="*/ 138 w 163"/>
                <a:gd name="T89" fmla="*/ 36 h 113"/>
                <a:gd name="T90" fmla="*/ 148 w 163"/>
                <a:gd name="T91" fmla="*/ 25 h 113"/>
                <a:gd name="T92" fmla="*/ 152 w 163"/>
                <a:gd name="T93" fmla="*/ 31 h 113"/>
                <a:gd name="T94" fmla="*/ 148 w 163"/>
                <a:gd name="T95" fmla="*/ 69 h 113"/>
                <a:gd name="T96" fmla="*/ 159 w 163"/>
                <a:gd name="T97" fmla="*/ 48 h 1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63" h="113">
                  <a:moveTo>
                    <a:pt x="163" y="12"/>
                  </a:moveTo>
                  <a:lnTo>
                    <a:pt x="162" y="11"/>
                  </a:lnTo>
                  <a:lnTo>
                    <a:pt x="161" y="11"/>
                  </a:lnTo>
                  <a:lnTo>
                    <a:pt x="159" y="10"/>
                  </a:lnTo>
                  <a:lnTo>
                    <a:pt x="158" y="9"/>
                  </a:lnTo>
                  <a:lnTo>
                    <a:pt x="156" y="8"/>
                  </a:lnTo>
                  <a:lnTo>
                    <a:pt x="156" y="7"/>
                  </a:lnTo>
                  <a:lnTo>
                    <a:pt x="155" y="4"/>
                  </a:lnTo>
                  <a:lnTo>
                    <a:pt x="155" y="3"/>
                  </a:lnTo>
                  <a:lnTo>
                    <a:pt x="153" y="7"/>
                  </a:lnTo>
                  <a:lnTo>
                    <a:pt x="151" y="10"/>
                  </a:lnTo>
                  <a:lnTo>
                    <a:pt x="147" y="11"/>
                  </a:lnTo>
                  <a:lnTo>
                    <a:pt x="146" y="14"/>
                  </a:lnTo>
                  <a:lnTo>
                    <a:pt x="139" y="11"/>
                  </a:lnTo>
                  <a:lnTo>
                    <a:pt x="131" y="8"/>
                  </a:lnTo>
                  <a:lnTo>
                    <a:pt x="120" y="6"/>
                  </a:lnTo>
                  <a:lnTo>
                    <a:pt x="108" y="3"/>
                  </a:lnTo>
                  <a:lnTo>
                    <a:pt x="96" y="1"/>
                  </a:lnTo>
                  <a:lnTo>
                    <a:pt x="85" y="0"/>
                  </a:lnTo>
                  <a:lnTo>
                    <a:pt x="77" y="0"/>
                  </a:lnTo>
                  <a:lnTo>
                    <a:pt x="70" y="1"/>
                  </a:lnTo>
                  <a:lnTo>
                    <a:pt x="63" y="3"/>
                  </a:lnTo>
                  <a:lnTo>
                    <a:pt x="62" y="3"/>
                  </a:lnTo>
                  <a:lnTo>
                    <a:pt x="65" y="4"/>
                  </a:lnTo>
                  <a:lnTo>
                    <a:pt x="70" y="3"/>
                  </a:lnTo>
                  <a:lnTo>
                    <a:pt x="79" y="3"/>
                  </a:lnTo>
                  <a:lnTo>
                    <a:pt x="88" y="3"/>
                  </a:lnTo>
                  <a:lnTo>
                    <a:pt x="99" y="6"/>
                  </a:lnTo>
                  <a:lnTo>
                    <a:pt x="108" y="8"/>
                  </a:lnTo>
                  <a:lnTo>
                    <a:pt x="117" y="10"/>
                  </a:lnTo>
                  <a:lnTo>
                    <a:pt x="126" y="14"/>
                  </a:lnTo>
                  <a:lnTo>
                    <a:pt x="133" y="16"/>
                  </a:lnTo>
                  <a:lnTo>
                    <a:pt x="138" y="19"/>
                  </a:lnTo>
                  <a:lnTo>
                    <a:pt x="139" y="22"/>
                  </a:lnTo>
                  <a:lnTo>
                    <a:pt x="138" y="23"/>
                  </a:lnTo>
                  <a:lnTo>
                    <a:pt x="136" y="24"/>
                  </a:lnTo>
                  <a:lnTo>
                    <a:pt x="131" y="26"/>
                  </a:lnTo>
                  <a:lnTo>
                    <a:pt x="126" y="29"/>
                  </a:lnTo>
                  <a:lnTo>
                    <a:pt x="122" y="32"/>
                  </a:lnTo>
                  <a:lnTo>
                    <a:pt x="117" y="34"/>
                  </a:lnTo>
                  <a:lnTo>
                    <a:pt x="114" y="37"/>
                  </a:lnTo>
                  <a:lnTo>
                    <a:pt x="108" y="34"/>
                  </a:lnTo>
                  <a:lnTo>
                    <a:pt x="101" y="32"/>
                  </a:lnTo>
                  <a:lnTo>
                    <a:pt x="92" y="29"/>
                  </a:lnTo>
                  <a:lnTo>
                    <a:pt x="83" y="26"/>
                  </a:lnTo>
                  <a:lnTo>
                    <a:pt x="72" y="25"/>
                  </a:lnTo>
                  <a:lnTo>
                    <a:pt x="63" y="24"/>
                  </a:lnTo>
                  <a:lnTo>
                    <a:pt x="55" y="24"/>
                  </a:lnTo>
                  <a:lnTo>
                    <a:pt x="48" y="26"/>
                  </a:lnTo>
                  <a:lnTo>
                    <a:pt x="44" y="29"/>
                  </a:lnTo>
                  <a:lnTo>
                    <a:pt x="41" y="30"/>
                  </a:lnTo>
                  <a:lnTo>
                    <a:pt x="42" y="31"/>
                  </a:lnTo>
                  <a:lnTo>
                    <a:pt x="47" y="31"/>
                  </a:lnTo>
                  <a:lnTo>
                    <a:pt x="52" y="30"/>
                  </a:lnTo>
                  <a:lnTo>
                    <a:pt x="55" y="30"/>
                  </a:lnTo>
                  <a:lnTo>
                    <a:pt x="60" y="30"/>
                  </a:lnTo>
                  <a:lnTo>
                    <a:pt x="65" y="30"/>
                  </a:lnTo>
                  <a:lnTo>
                    <a:pt x="70" y="31"/>
                  </a:lnTo>
                  <a:lnTo>
                    <a:pt x="75" y="32"/>
                  </a:lnTo>
                  <a:lnTo>
                    <a:pt x="80" y="33"/>
                  </a:lnTo>
                  <a:lnTo>
                    <a:pt x="85" y="34"/>
                  </a:lnTo>
                  <a:lnTo>
                    <a:pt x="93" y="37"/>
                  </a:lnTo>
                  <a:lnTo>
                    <a:pt x="100" y="39"/>
                  </a:lnTo>
                  <a:lnTo>
                    <a:pt x="106" y="40"/>
                  </a:lnTo>
                  <a:lnTo>
                    <a:pt x="108" y="41"/>
                  </a:lnTo>
                  <a:lnTo>
                    <a:pt x="102" y="46"/>
                  </a:lnTo>
                  <a:lnTo>
                    <a:pt x="93" y="49"/>
                  </a:lnTo>
                  <a:lnTo>
                    <a:pt x="84" y="52"/>
                  </a:lnTo>
                  <a:lnTo>
                    <a:pt x="78" y="54"/>
                  </a:lnTo>
                  <a:lnTo>
                    <a:pt x="72" y="54"/>
                  </a:lnTo>
                  <a:lnTo>
                    <a:pt x="64" y="53"/>
                  </a:lnTo>
                  <a:lnTo>
                    <a:pt x="56" y="49"/>
                  </a:lnTo>
                  <a:lnTo>
                    <a:pt x="48" y="47"/>
                  </a:lnTo>
                  <a:lnTo>
                    <a:pt x="41" y="46"/>
                  </a:lnTo>
                  <a:lnTo>
                    <a:pt x="35" y="46"/>
                  </a:lnTo>
                  <a:lnTo>
                    <a:pt x="33" y="47"/>
                  </a:lnTo>
                  <a:lnTo>
                    <a:pt x="35" y="48"/>
                  </a:lnTo>
                  <a:lnTo>
                    <a:pt x="42" y="52"/>
                  </a:lnTo>
                  <a:lnTo>
                    <a:pt x="50" y="54"/>
                  </a:lnTo>
                  <a:lnTo>
                    <a:pt x="56" y="57"/>
                  </a:lnTo>
                  <a:lnTo>
                    <a:pt x="61" y="60"/>
                  </a:lnTo>
                  <a:lnTo>
                    <a:pt x="56" y="61"/>
                  </a:lnTo>
                  <a:lnTo>
                    <a:pt x="49" y="63"/>
                  </a:lnTo>
                  <a:lnTo>
                    <a:pt x="40" y="67"/>
                  </a:lnTo>
                  <a:lnTo>
                    <a:pt x="31" y="69"/>
                  </a:lnTo>
                  <a:lnTo>
                    <a:pt x="22" y="71"/>
                  </a:lnTo>
                  <a:lnTo>
                    <a:pt x="14" y="74"/>
                  </a:lnTo>
                  <a:lnTo>
                    <a:pt x="8" y="76"/>
                  </a:lnTo>
                  <a:lnTo>
                    <a:pt x="3" y="77"/>
                  </a:lnTo>
                  <a:lnTo>
                    <a:pt x="0" y="78"/>
                  </a:lnTo>
                  <a:lnTo>
                    <a:pt x="0" y="79"/>
                  </a:lnTo>
                  <a:lnTo>
                    <a:pt x="2" y="81"/>
                  </a:lnTo>
                  <a:lnTo>
                    <a:pt x="8" y="81"/>
                  </a:lnTo>
                  <a:lnTo>
                    <a:pt x="14" y="81"/>
                  </a:lnTo>
                  <a:lnTo>
                    <a:pt x="22" y="79"/>
                  </a:lnTo>
                  <a:lnTo>
                    <a:pt x="31" y="77"/>
                  </a:lnTo>
                  <a:lnTo>
                    <a:pt x="40" y="75"/>
                  </a:lnTo>
                  <a:lnTo>
                    <a:pt x="49" y="72"/>
                  </a:lnTo>
                  <a:lnTo>
                    <a:pt x="57" y="70"/>
                  </a:lnTo>
                  <a:lnTo>
                    <a:pt x="64" y="68"/>
                  </a:lnTo>
                  <a:lnTo>
                    <a:pt x="69" y="66"/>
                  </a:lnTo>
                  <a:lnTo>
                    <a:pt x="68" y="75"/>
                  </a:lnTo>
                  <a:lnTo>
                    <a:pt x="64" y="89"/>
                  </a:lnTo>
                  <a:lnTo>
                    <a:pt x="61" y="100"/>
                  </a:lnTo>
                  <a:lnTo>
                    <a:pt x="56" y="108"/>
                  </a:lnTo>
                  <a:lnTo>
                    <a:pt x="54" y="112"/>
                  </a:lnTo>
                  <a:lnTo>
                    <a:pt x="55" y="113"/>
                  </a:lnTo>
                  <a:lnTo>
                    <a:pt x="57" y="113"/>
                  </a:lnTo>
                  <a:lnTo>
                    <a:pt x="61" y="109"/>
                  </a:lnTo>
                  <a:lnTo>
                    <a:pt x="65" y="101"/>
                  </a:lnTo>
                  <a:lnTo>
                    <a:pt x="72" y="87"/>
                  </a:lnTo>
                  <a:lnTo>
                    <a:pt x="78" y="75"/>
                  </a:lnTo>
                  <a:lnTo>
                    <a:pt x="80" y="66"/>
                  </a:lnTo>
                  <a:lnTo>
                    <a:pt x="84" y="64"/>
                  </a:lnTo>
                  <a:lnTo>
                    <a:pt x="88" y="62"/>
                  </a:lnTo>
                  <a:lnTo>
                    <a:pt x="94" y="60"/>
                  </a:lnTo>
                  <a:lnTo>
                    <a:pt x="99" y="57"/>
                  </a:lnTo>
                  <a:lnTo>
                    <a:pt x="105" y="55"/>
                  </a:lnTo>
                  <a:lnTo>
                    <a:pt x="109" y="53"/>
                  </a:lnTo>
                  <a:lnTo>
                    <a:pt x="114" y="52"/>
                  </a:lnTo>
                  <a:lnTo>
                    <a:pt x="117" y="51"/>
                  </a:lnTo>
                  <a:lnTo>
                    <a:pt x="117" y="60"/>
                  </a:lnTo>
                  <a:lnTo>
                    <a:pt x="116" y="74"/>
                  </a:lnTo>
                  <a:lnTo>
                    <a:pt x="113" y="87"/>
                  </a:lnTo>
                  <a:lnTo>
                    <a:pt x="110" y="98"/>
                  </a:lnTo>
                  <a:lnTo>
                    <a:pt x="109" y="102"/>
                  </a:lnTo>
                  <a:lnTo>
                    <a:pt x="109" y="105"/>
                  </a:lnTo>
                  <a:lnTo>
                    <a:pt x="110" y="102"/>
                  </a:lnTo>
                  <a:lnTo>
                    <a:pt x="114" y="98"/>
                  </a:lnTo>
                  <a:lnTo>
                    <a:pt x="118" y="87"/>
                  </a:lnTo>
                  <a:lnTo>
                    <a:pt x="123" y="74"/>
                  </a:lnTo>
                  <a:lnTo>
                    <a:pt x="126" y="60"/>
                  </a:lnTo>
                  <a:lnTo>
                    <a:pt x="126" y="47"/>
                  </a:lnTo>
                  <a:lnTo>
                    <a:pt x="133" y="41"/>
                  </a:lnTo>
                  <a:lnTo>
                    <a:pt x="138" y="36"/>
                  </a:lnTo>
                  <a:lnTo>
                    <a:pt x="143" y="31"/>
                  </a:lnTo>
                  <a:lnTo>
                    <a:pt x="146" y="27"/>
                  </a:lnTo>
                  <a:lnTo>
                    <a:pt x="148" y="25"/>
                  </a:lnTo>
                  <a:lnTo>
                    <a:pt x="151" y="24"/>
                  </a:lnTo>
                  <a:lnTo>
                    <a:pt x="152" y="26"/>
                  </a:lnTo>
                  <a:lnTo>
                    <a:pt x="152" y="31"/>
                  </a:lnTo>
                  <a:lnTo>
                    <a:pt x="151" y="40"/>
                  </a:lnTo>
                  <a:lnTo>
                    <a:pt x="149" y="54"/>
                  </a:lnTo>
                  <a:lnTo>
                    <a:pt x="148" y="69"/>
                  </a:lnTo>
                  <a:lnTo>
                    <a:pt x="147" y="78"/>
                  </a:lnTo>
                  <a:lnTo>
                    <a:pt x="153" y="67"/>
                  </a:lnTo>
                  <a:lnTo>
                    <a:pt x="159" y="48"/>
                  </a:lnTo>
                  <a:lnTo>
                    <a:pt x="162" y="29"/>
                  </a:lnTo>
                  <a:lnTo>
                    <a:pt x="163" y="12"/>
                  </a:lnTo>
                  <a:close/>
                </a:path>
              </a:pathLst>
            </a:custGeom>
            <a:solidFill>
              <a:srgbClr val="B2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8185" name="Freeform 297"/>
            <p:cNvSpPr>
              <a:spLocks/>
            </p:cNvSpPr>
            <p:nvPr/>
          </p:nvSpPr>
          <p:spPr bwMode="auto">
            <a:xfrm>
              <a:off x="233" y="69"/>
              <a:ext cx="65" cy="62"/>
            </a:xfrm>
            <a:custGeom>
              <a:avLst/>
              <a:gdLst>
                <a:gd name="T0" fmla="*/ 127 w 132"/>
                <a:gd name="T1" fmla="*/ 123 h 125"/>
                <a:gd name="T2" fmla="*/ 130 w 132"/>
                <a:gd name="T3" fmla="*/ 119 h 125"/>
                <a:gd name="T4" fmla="*/ 126 w 132"/>
                <a:gd name="T5" fmla="*/ 112 h 125"/>
                <a:gd name="T6" fmla="*/ 118 w 132"/>
                <a:gd name="T7" fmla="*/ 102 h 125"/>
                <a:gd name="T8" fmla="*/ 117 w 132"/>
                <a:gd name="T9" fmla="*/ 88 h 125"/>
                <a:gd name="T10" fmla="*/ 112 w 132"/>
                <a:gd name="T11" fmla="*/ 58 h 125"/>
                <a:gd name="T12" fmla="*/ 107 w 132"/>
                <a:gd name="T13" fmla="*/ 43 h 125"/>
                <a:gd name="T14" fmla="*/ 104 w 132"/>
                <a:gd name="T15" fmla="*/ 42 h 125"/>
                <a:gd name="T16" fmla="*/ 105 w 132"/>
                <a:gd name="T17" fmla="*/ 56 h 125"/>
                <a:gd name="T18" fmla="*/ 106 w 132"/>
                <a:gd name="T19" fmla="*/ 81 h 125"/>
                <a:gd name="T20" fmla="*/ 99 w 132"/>
                <a:gd name="T21" fmla="*/ 86 h 125"/>
                <a:gd name="T22" fmla="*/ 84 w 132"/>
                <a:gd name="T23" fmla="*/ 75 h 125"/>
                <a:gd name="T24" fmla="*/ 76 w 132"/>
                <a:gd name="T25" fmla="*/ 63 h 125"/>
                <a:gd name="T26" fmla="*/ 71 w 132"/>
                <a:gd name="T27" fmla="*/ 40 h 125"/>
                <a:gd name="T28" fmla="*/ 69 w 132"/>
                <a:gd name="T29" fmla="*/ 23 h 125"/>
                <a:gd name="T30" fmla="*/ 68 w 132"/>
                <a:gd name="T31" fmla="*/ 10 h 125"/>
                <a:gd name="T32" fmla="*/ 64 w 132"/>
                <a:gd name="T33" fmla="*/ 3 h 125"/>
                <a:gd name="T34" fmla="*/ 64 w 132"/>
                <a:gd name="T35" fmla="*/ 7 h 125"/>
                <a:gd name="T36" fmla="*/ 66 w 132"/>
                <a:gd name="T37" fmla="*/ 18 h 125"/>
                <a:gd name="T38" fmla="*/ 64 w 132"/>
                <a:gd name="T39" fmla="*/ 28 h 125"/>
                <a:gd name="T40" fmla="*/ 62 w 132"/>
                <a:gd name="T41" fmla="*/ 38 h 125"/>
                <a:gd name="T42" fmla="*/ 66 w 132"/>
                <a:gd name="T43" fmla="*/ 56 h 125"/>
                <a:gd name="T44" fmla="*/ 58 w 132"/>
                <a:gd name="T45" fmla="*/ 55 h 125"/>
                <a:gd name="T46" fmla="*/ 38 w 132"/>
                <a:gd name="T47" fmla="*/ 35 h 125"/>
                <a:gd name="T48" fmla="*/ 20 w 132"/>
                <a:gd name="T49" fmla="*/ 15 h 125"/>
                <a:gd name="T50" fmla="*/ 5 w 132"/>
                <a:gd name="T51" fmla="*/ 3 h 125"/>
                <a:gd name="T52" fmla="*/ 8 w 132"/>
                <a:gd name="T53" fmla="*/ 12 h 125"/>
                <a:gd name="T54" fmla="*/ 27 w 132"/>
                <a:gd name="T55" fmla="*/ 35 h 125"/>
                <a:gd name="T56" fmla="*/ 36 w 132"/>
                <a:gd name="T57" fmla="*/ 50 h 125"/>
                <a:gd name="T58" fmla="*/ 53 w 132"/>
                <a:gd name="T59" fmla="*/ 65 h 125"/>
                <a:gd name="T60" fmla="*/ 53 w 132"/>
                <a:gd name="T61" fmla="*/ 70 h 125"/>
                <a:gd name="T62" fmla="*/ 36 w 132"/>
                <a:gd name="T63" fmla="*/ 66 h 125"/>
                <a:gd name="T64" fmla="*/ 27 w 132"/>
                <a:gd name="T65" fmla="*/ 61 h 125"/>
                <a:gd name="T66" fmla="*/ 22 w 132"/>
                <a:gd name="T67" fmla="*/ 63 h 125"/>
                <a:gd name="T68" fmla="*/ 28 w 132"/>
                <a:gd name="T69" fmla="*/ 68 h 125"/>
                <a:gd name="T70" fmla="*/ 39 w 132"/>
                <a:gd name="T71" fmla="*/ 74 h 125"/>
                <a:gd name="T72" fmla="*/ 54 w 132"/>
                <a:gd name="T73" fmla="*/ 80 h 125"/>
                <a:gd name="T74" fmla="*/ 69 w 132"/>
                <a:gd name="T75" fmla="*/ 83 h 125"/>
                <a:gd name="T76" fmla="*/ 82 w 132"/>
                <a:gd name="T77" fmla="*/ 86 h 125"/>
                <a:gd name="T78" fmla="*/ 97 w 132"/>
                <a:gd name="T79" fmla="*/ 96 h 125"/>
                <a:gd name="T80" fmla="*/ 98 w 132"/>
                <a:gd name="T81" fmla="*/ 103 h 125"/>
                <a:gd name="T82" fmla="*/ 88 w 132"/>
                <a:gd name="T83" fmla="*/ 106 h 125"/>
                <a:gd name="T84" fmla="*/ 76 w 132"/>
                <a:gd name="T85" fmla="*/ 108 h 125"/>
                <a:gd name="T86" fmla="*/ 66 w 132"/>
                <a:gd name="T87" fmla="*/ 109 h 125"/>
                <a:gd name="T88" fmla="*/ 56 w 132"/>
                <a:gd name="T89" fmla="*/ 106 h 125"/>
                <a:gd name="T90" fmla="*/ 54 w 132"/>
                <a:gd name="T91" fmla="*/ 110 h 125"/>
                <a:gd name="T92" fmla="*/ 68 w 132"/>
                <a:gd name="T93" fmla="*/ 113 h 125"/>
                <a:gd name="T94" fmla="*/ 83 w 132"/>
                <a:gd name="T95" fmla="*/ 113 h 125"/>
                <a:gd name="T96" fmla="*/ 97 w 132"/>
                <a:gd name="T97" fmla="*/ 113 h 125"/>
                <a:gd name="T98" fmla="*/ 109 w 132"/>
                <a:gd name="T99" fmla="*/ 112 h 125"/>
                <a:gd name="T100" fmla="*/ 118 w 132"/>
                <a:gd name="T101" fmla="*/ 113 h 125"/>
                <a:gd name="T102" fmla="*/ 125 w 132"/>
                <a:gd name="T103" fmla="*/ 120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32" h="125">
                  <a:moveTo>
                    <a:pt x="127" y="125"/>
                  </a:moveTo>
                  <a:lnTo>
                    <a:pt x="127" y="123"/>
                  </a:lnTo>
                  <a:lnTo>
                    <a:pt x="128" y="120"/>
                  </a:lnTo>
                  <a:lnTo>
                    <a:pt x="130" y="119"/>
                  </a:lnTo>
                  <a:lnTo>
                    <a:pt x="132" y="117"/>
                  </a:lnTo>
                  <a:lnTo>
                    <a:pt x="126" y="112"/>
                  </a:lnTo>
                  <a:lnTo>
                    <a:pt x="121" y="106"/>
                  </a:lnTo>
                  <a:lnTo>
                    <a:pt x="118" y="102"/>
                  </a:lnTo>
                  <a:lnTo>
                    <a:pt x="117" y="97"/>
                  </a:lnTo>
                  <a:lnTo>
                    <a:pt x="117" y="88"/>
                  </a:lnTo>
                  <a:lnTo>
                    <a:pt x="115" y="73"/>
                  </a:lnTo>
                  <a:lnTo>
                    <a:pt x="112" y="58"/>
                  </a:lnTo>
                  <a:lnTo>
                    <a:pt x="110" y="48"/>
                  </a:lnTo>
                  <a:lnTo>
                    <a:pt x="107" y="43"/>
                  </a:lnTo>
                  <a:lnTo>
                    <a:pt x="105" y="42"/>
                  </a:lnTo>
                  <a:lnTo>
                    <a:pt x="104" y="42"/>
                  </a:lnTo>
                  <a:lnTo>
                    <a:pt x="104" y="46"/>
                  </a:lnTo>
                  <a:lnTo>
                    <a:pt x="105" y="56"/>
                  </a:lnTo>
                  <a:lnTo>
                    <a:pt x="106" y="68"/>
                  </a:lnTo>
                  <a:lnTo>
                    <a:pt x="106" y="81"/>
                  </a:lnTo>
                  <a:lnTo>
                    <a:pt x="106" y="90"/>
                  </a:lnTo>
                  <a:lnTo>
                    <a:pt x="99" y="86"/>
                  </a:lnTo>
                  <a:lnTo>
                    <a:pt x="91" y="81"/>
                  </a:lnTo>
                  <a:lnTo>
                    <a:pt x="84" y="75"/>
                  </a:lnTo>
                  <a:lnTo>
                    <a:pt x="80" y="71"/>
                  </a:lnTo>
                  <a:lnTo>
                    <a:pt x="76" y="63"/>
                  </a:lnTo>
                  <a:lnTo>
                    <a:pt x="73" y="51"/>
                  </a:lnTo>
                  <a:lnTo>
                    <a:pt x="71" y="40"/>
                  </a:lnTo>
                  <a:lnTo>
                    <a:pt x="69" y="30"/>
                  </a:lnTo>
                  <a:lnTo>
                    <a:pt x="69" y="23"/>
                  </a:lnTo>
                  <a:lnTo>
                    <a:pt x="69" y="15"/>
                  </a:lnTo>
                  <a:lnTo>
                    <a:pt x="68" y="10"/>
                  </a:lnTo>
                  <a:lnTo>
                    <a:pt x="66" y="5"/>
                  </a:lnTo>
                  <a:lnTo>
                    <a:pt x="64" y="3"/>
                  </a:lnTo>
                  <a:lnTo>
                    <a:pt x="64" y="4"/>
                  </a:lnTo>
                  <a:lnTo>
                    <a:pt x="64" y="7"/>
                  </a:lnTo>
                  <a:lnTo>
                    <a:pt x="65" y="12"/>
                  </a:lnTo>
                  <a:lnTo>
                    <a:pt x="66" y="18"/>
                  </a:lnTo>
                  <a:lnTo>
                    <a:pt x="65" y="23"/>
                  </a:lnTo>
                  <a:lnTo>
                    <a:pt x="64" y="28"/>
                  </a:lnTo>
                  <a:lnTo>
                    <a:pt x="62" y="33"/>
                  </a:lnTo>
                  <a:lnTo>
                    <a:pt x="62" y="38"/>
                  </a:lnTo>
                  <a:lnTo>
                    <a:pt x="64" y="48"/>
                  </a:lnTo>
                  <a:lnTo>
                    <a:pt x="66" y="56"/>
                  </a:lnTo>
                  <a:lnTo>
                    <a:pt x="67" y="63"/>
                  </a:lnTo>
                  <a:lnTo>
                    <a:pt x="58" y="55"/>
                  </a:lnTo>
                  <a:lnTo>
                    <a:pt x="49" y="45"/>
                  </a:lnTo>
                  <a:lnTo>
                    <a:pt x="38" y="35"/>
                  </a:lnTo>
                  <a:lnTo>
                    <a:pt x="29" y="25"/>
                  </a:lnTo>
                  <a:lnTo>
                    <a:pt x="20" y="15"/>
                  </a:lnTo>
                  <a:lnTo>
                    <a:pt x="12" y="8"/>
                  </a:lnTo>
                  <a:lnTo>
                    <a:pt x="5" y="3"/>
                  </a:lnTo>
                  <a:lnTo>
                    <a:pt x="0" y="0"/>
                  </a:lnTo>
                  <a:lnTo>
                    <a:pt x="8" y="12"/>
                  </a:lnTo>
                  <a:lnTo>
                    <a:pt x="18" y="23"/>
                  </a:lnTo>
                  <a:lnTo>
                    <a:pt x="27" y="35"/>
                  </a:lnTo>
                  <a:lnTo>
                    <a:pt x="31" y="43"/>
                  </a:lnTo>
                  <a:lnTo>
                    <a:pt x="36" y="50"/>
                  </a:lnTo>
                  <a:lnTo>
                    <a:pt x="45" y="58"/>
                  </a:lnTo>
                  <a:lnTo>
                    <a:pt x="53" y="65"/>
                  </a:lnTo>
                  <a:lnTo>
                    <a:pt x="60" y="70"/>
                  </a:lnTo>
                  <a:lnTo>
                    <a:pt x="53" y="70"/>
                  </a:lnTo>
                  <a:lnTo>
                    <a:pt x="44" y="68"/>
                  </a:lnTo>
                  <a:lnTo>
                    <a:pt x="36" y="66"/>
                  </a:lnTo>
                  <a:lnTo>
                    <a:pt x="30" y="64"/>
                  </a:lnTo>
                  <a:lnTo>
                    <a:pt x="27" y="61"/>
                  </a:lnTo>
                  <a:lnTo>
                    <a:pt x="24" y="61"/>
                  </a:lnTo>
                  <a:lnTo>
                    <a:pt x="22" y="63"/>
                  </a:lnTo>
                  <a:lnTo>
                    <a:pt x="24" y="66"/>
                  </a:lnTo>
                  <a:lnTo>
                    <a:pt x="28" y="68"/>
                  </a:lnTo>
                  <a:lnTo>
                    <a:pt x="34" y="72"/>
                  </a:lnTo>
                  <a:lnTo>
                    <a:pt x="39" y="74"/>
                  </a:lnTo>
                  <a:lnTo>
                    <a:pt x="46" y="78"/>
                  </a:lnTo>
                  <a:lnTo>
                    <a:pt x="54" y="80"/>
                  </a:lnTo>
                  <a:lnTo>
                    <a:pt x="61" y="82"/>
                  </a:lnTo>
                  <a:lnTo>
                    <a:pt x="69" y="83"/>
                  </a:lnTo>
                  <a:lnTo>
                    <a:pt x="75" y="83"/>
                  </a:lnTo>
                  <a:lnTo>
                    <a:pt x="82" y="86"/>
                  </a:lnTo>
                  <a:lnTo>
                    <a:pt x="90" y="90"/>
                  </a:lnTo>
                  <a:lnTo>
                    <a:pt x="97" y="96"/>
                  </a:lnTo>
                  <a:lnTo>
                    <a:pt x="102" y="102"/>
                  </a:lnTo>
                  <a:lnTo>
                    <a:pt x="98" y="103"/>
                  </a:lnTo>
                  <a:lnTo>
                    <a:pt x="94" y="105"/>
                  </a:lnTo>
                  <a:lnTo>
                    <a:pt x="88" y="106"/>
                  </a:lnTo>
                  <a:lnTo>
                    <a:pt x="82" y="108"/>
                  </a:lnTo>
                  <a:lnTo>
                    <a:pt x="76" y="108"/>
                  </a:lnTo>
                  <a:lnTo>
                    <a:pt x="71" y="109"/>
                  </a:lnTo>
                  <a:lnTo>
                    <a:pt x="66" y="109"/>
                  </a:lnTo>
                  <a:lnTo>
                    <a:pt x="61" y="108"/>
                  </a:lnTo>
                  <a:lnTo>
                    <a:pt x="56" y="106"/>
                  </a:lnTo>
                  <a:lnTo>
                    <a:pt x="53" y="108"/>
                  </a:lnTo>
                  <a:lnTo>
                    <a:pt x="54" y="110"/>
                  </a:lnTo>
                  <a:lnTo>
                    <a:pt x="62" y="112"/>
                  </a:lnTo>
                  <a:lnTo>
                    <a:pt x="68" y="113"/>
                  </a:lnTo>
                  <a:lnTo>
                    <a:pt x="75" y="113"/>
                  </a:lnTo>
                  <a:lnTo>
                    <a:pt x="83" y="113"/>
                  </a:lnTo>
                  <a:lnTo>
                    <a:pt x="90" y="113"/>
                  </a:lnTo>
                  <a:lnTo>
                    <a:pt x="97" y="113"/>
                  </a:lnTo>
                  <a:lnTo>
                    <a:pt x="104" y="112"/>
                  </a:lnTo>
                  <a:lnTo>
                    <a:pt x="109" y="112"/>
                  </a:lnTo>
                  <a:lnTo>
                    <a:pt x="112" y="112"/>
                  </a:lnTo>
                  <a:lnTo>
                    <a:pt x="118" y="113"/>
                  </a:lnTo>
                  <a:lnTo>
                    <a:pt x="121" y="117"/>
                  </a:lnTo>
                  <a:lnTo>
                    <a:pt x="125" y="120"/>
                  </a:lnTo>
                  <a:lnTo>
                    <a:pt x="127" y="125"/>
                  </a:lnTo>
                  <a:close/>
                </a:path>
              </a:pathLst>
            </a:custGeom>
            <a:solidFill>
              <a:srgbClr val="B2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8186" name="Freeform 298"/>
            <p:cNvSpPr>
              <a:spLocks/>
            </p:cNvSpPr>
            <p:nvPr/>
          </p:nvSpPr>
          <p:spPr bwMode="auto">
            <a:xfrm>
              <a:off x="330" y="45"/>
              <a:ext cx="40" cy="95"/>
            </a:xfrm>
            <a:custGeom>
              <a:avLst/>
              <a:gdLst>
                <a:gd name="T0" fmla="*/ 8 w 81"/>
                <a:gd name="T1" fmla="*/ 157 h 190"/>
                <a:gd name="T2" fmla="*/ 14 w 81"/>
                <a:gd name="T3" fmla="*/ 150 h 190"/>
                <a:gd name="T4" fmla="*/ 18 w 81"/>
                <a:gd name="T5" fmla="*/ 152 h 190"/>
                <a:gd name="T6" fmla="*/ 22 w 81"/>
                <a:gd name="T7" fmla="*/ 135 h 190"/>
                <a:gd name="T8" fmla="*/ 8 w 81"/>
                <a:gd name="T9" fmla="*/ 107 h 190"/>
                <a:gd name="T10" fmla="*/ 0 w 81"/>
                <a:gd name="T11" fmla="*/ 78 h 190"/>
                <a:gd name="T12" fmla="*/ 3 w 81"/>
                <a:gd name="T13" fmla="*/ 79 h 190"/>
                <a:gd name="T14" fmla="*/ 18 w 81"/>
                <a:gd name="T15" fmla="*/ 109 h 190"/>
                <a:gd name="T16" fmla="*/ 31 w 81"/>
                <a:gd name="T17" fmla="*/ 89 h 190"/>
                <a:gd name="T18" fmla="*/ 30 w 81"/>
                <a:gd name="T19" fmla="*/ 53 h 190"/>
                <a:gd name="T20" fmla="*/ 30 w 81"/>
                <a:gd name="T21" fmla="*/ 22 h 190"/>
                <a:gd name="T22" fmla="*/ 33 w 81"/>
                <a:gd name="T23" fmla="*/ 23 h 190"/>
                <a:gd name="T24" fmla="*/ 33 w 81"/>
                <a:gd name="T25" fmla="*/ 41 h 190"/>
                <a:gd name="T26" fmla="*/ 41 w 81"/>
                <a:gd name="T27" fmla="*/ 41 h 190"/>
                <a:gd name="T28" fmla="*/ 61 w 81"/>
                <a:gd name="T29" fmla="*/ 2 h 190"/>
                <a:gd name="T30" fmla="*/ 64 w 81"/>
                <a:gd name="T31" fmla="*/ 2 h 190"/>
                <a:gd name="T32" fmla="*/ 53 w 81"/>
                <a:gd name="T33" fmla="*/ 29 h 190"/>
                <a:gd name="T34" fmla="*/ 52 w 81"/>
                <a:gd name="T35" fmla="*/ 52 h 190"/>
                <a:gd name="T36" fmla="*/ 68 w 81"/>
                <a:gd name="T37" fmla="*/ 45 h 190"/>
                <a:gd name="T38" fmla="*/ 71 w 81"/>
                <a:gd name="T39" fmla="*/ 45 h 190"/>
                <a:gd name="T40" fmla="*/ 56 w 81"/>
                <a:gd name="T41" fmla="*/ 58 h 190"/>
                <a:gd name="T42" fmla="*/ 41 w 81"/>
                <a:gd name="T43" fmla="*/ 78 h 190"/>
                <a:gd name="T44" fmla="*/ 33 w 81"/>
                <a:gd name="T45" fmla="*/ 116 h 190"/>
                <a:gd name="T46" fmla="*/ 51 w 81"/>
                <a:gd name="T47" fmla="*/ 115 h 190"/>
                <a:gd name="T48" fmla="*/ 68 w 81"/>
                <a:gd name="T49" fmla="*/ 112 h 190"/>
                <a:gd name="T50" fmla="*/ 76 w 81"/>
                <a:gd name="T51" fmla="*/ 106 h 190"/>
                <a:gd name="T52" fmla="*/ 75 w 81"/>
                <a:gd name="T53" fmla="*/ 111 h 190"/>
                <a:gd name="T54" fmla="*/ 62 w 81"/>
                <a:gd name="T55" fmla="*/ 119 h 190"/>
                <a:gd name="T56" fmla="*/ 43 w 81"/>
                <a:gd name="T57" fmla="*/ 127 h 190"/>
                <a:gd name="T58" fmla="*/ 31 w 81"/>
                <a:gd name="T59" fmla="*/ 134 h 190"/>
                <a:gd name="T60" fmla="*/ 28 w 81"/>
                <a:gd name="T61" fmla="*/ 153 h 190"/>
                <a:gd name="T62" fmla="*/ 39 w 81"/>
                <a:gd name="T63" fmla="*/ 156 h 190"/>
                <a:gd name="T64" fmla="*/ 62 w 81"/>
                <a:gd name="T65" fmla="*/ 146 h 190"/>
                <a:gd name="T66" fmla="*/ 78 w 81"/>
                <a:gd name="T67" fmla="*/ 135 h 190"/>
                <a:gd name="T68" fmla="*/ 78 w 81"/>
                <a:gd name="T69" fmla="*/ 139 h 190"/>
                <a:gd name="T70" fmla="*/ 57 w 81"/>
                <a:gd name="T71" fmla="*/ 166 h 190"/>
                <a:gd name="T72" fmla="*/ 49 w 81"/>
                <a:gd name="T73" fmla="*/ 166 h 190"/>
                <a:gd name="T74" fmla="*/ 41 w 81"/>
                <a:gd name="T75" fmla="*/ 158 h 190"/>
                <a:gd name="T76" fmla="*/ 22 w 81"/>
                <a:gd name="T77" fmla="*/ 160 h 190"/>
                <a:gd name="T78" fmla="*/ 17 w 81"/>
                <a:gd name="T79" fmla="*/ 172 h 190"/>
                <a:gd name="T80" fmla="*/ 8 w 81"/>
                <a:gd name="T81" fmla="*/ 184 h 190"/>
                <a:gd name="T82" fmla="*/ 6 w 81"/>
                <a:gd name="T83" fmla="*/ 184 h 190"/>
                <a:gd name="T84" fmla="*/ 13 w 81"/>
                <a:gd name="T85" fmla="*/ 168 h 190"/>
                <a:gd name="T86" fmla="*/ 3 w 81"/>
                <a:gd name="T87" fmla="*/ 162 h 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81" h="190">
                  <a:moveTo>
                    <a:pt x="0" y="164"/>
                  </a:moveTo>
                  <a:lnTo>
                    <a:pt x="4" y="160"/>
                  </a:lnTo>
                  <a:lnTo>
                    <a:pt x="8" y="157"/>
                  </a:lnTo>
                  <a:lnTo>
                    <a:pt x="11" y="152"/>
                  </a:lnTo>
                  <a:lnTo>
                    <a:pt x="13" y="147"/>
                  </a:lnTo>
                  <a:lnTo>
                    <a:pt x="14" y="150"/>
                  </a:lnTo>
                  <a:lnTo>
                    <a:pt x="16" y="151"/>
                  </a:lnTo>
                  <a:lnTo>
                    <a:pt x="17" y="151"/>
                  </a:lnTo>
                  <a:lnTo>
                    <a:pt x="18" y="152"/>
                  </a:lnTo>
                  <a:lnTo>
                    <a:pt x="19" y="149"/>
                  </a:lnTo>
                  <a:lnTo>
                    <a:pt x="22" y="143"/>
                  </a:lnTo>
                  <a:lnTo>
                    <a:pt x="22" y="135"/>
                  </a:lnTo>
                  <a:lnTo>
                    <a:pt x="21" y="130"/>
                  </a:lnTo>
                  <a:lnTo>
                    <a:pt x="15" y="121"/>
                  </a:lnTo>
                  <a:lnTo>
                    <a:pt x="8" y="107"/>
                  </a:lnTo>
                  <a:lnTo>
                    <a:pt x="2" y="92"/>
                  </a:lnTo>
                  <a:lnTo>
                    <a:pt x="0" y="83"/>
                  </a:lnTo>
                  <a:lnTo>
                    <a:pt x="0" y="78"/>
                  </a:lnTo>
                  <a:lnTo>
                    <a:pt x="2" y="75"/>
                  </a:lnTo>
                  <a:lnTo>
                    <a:pt x="3" y="76"/>
                  </a:lnTo>
                  <a:lnTo>
                    <a:pt x="3" y="79"/>
                  </a:lnTo>
                  <a:lnTo>
                    <a:pt x="6" y="88"/>
                  </a:lnTo>
                  <a:lnTo>
                    <a:pt x="11" y="99"/>
                  </a:lnTo>
                  <a:lnTo>
                    <a:pt x="18" y="109"/>
                  </a:lnTo>
                  <a:lnTo>
                    <a:pt x="24" y="115"/>
                  </a:lnTo>
                  <a:lnTo>
                    <a:pt x="28" y="105"/>
                  </a:lnTo>
                  <a:lnTo>
                    <a:pt x="31" y="89"/>
                  </a:lnTo>
                  <a:lnTo>
                    <a:pt x="32" y="74"/>
                  </a:lnTo>
                  <a:lnTo>
                    <a:pt x="32" y="63"/>
                  </a:lnTo>
                  <a:lnTo>
                    <a:pt x="30" y="53"/>
                  </a:lnTo>
                  <a:lnTo>
                    <a:pt x="29" y="41"/>
                  </a:lnTo>
                  <a:lnTo>
                    <a:pt x="29" y="30"/>
                  </a:lnTo>
                  <a:lnTo>
                    <a:pt x="30" y="22"/>
                  </a:lnTo>
                  <a:lnTo>
                    <a:pt x="32" y="20"/>
                  </a:lnTo>
                  <a:lnTo>
                    <a:pt x="33" y="20"/>
                  </a:lnTo>
                  <a:lnTo>
                    <a:pt x="33" y="23"/>
                  </a:lnTo>
                  <a:lnTo>
                    <a:pt x="32" y="28"/>
                  </a:lnTo>
                  <a:lnTo>
                    <a:pt x="32" y="35"/>
                  </a:lnTo>
                  <a:lnTo>
                    <a:pt x="33" y="41"/>
                  </a:lnTo>
                  <a:lnTo>
                    <a:pt x="36" y="50"/>
                  </a:lnTo>
                  <a:lnTo>
                    <a:pt x="38" y="54"/>
                  </a:lnTo>
                  <a:lnTo>
                    <a:pt x="41" y="41"/>
                  </a:lnTo>
                  <a:lnTo>
                    <a:pt x="47" y="26"/>
                  </a:lnTo>
                  <a:lnTo>
                    <a:pt x="53" y="11"/>
                  </a:lnTo>
                  <a:lnTo>
                    <a:pt x="61" y="2"/>
                  </a:lnTo>
                  <a:lnTo>
                    <a:pt x="64" y="0"/>
                  </a:lnTo>
                  <a:lnTo>
                    <a:pt x="66" y="0"/>
                  </a:lnTo>
                  <a:lnTo>
                    <a:pt x="64" y="2"/>
                  </a:lnTo>
                  <a:lnTo>
                    <a:pt x="62" y="6"/>
                  </a:lnTo>
                  <a:lnTo>
                    <a:pt x="57" y="14"/>
                  </a:lnTo>
                  <a:lnTo>
                    <a:pt x="53" y="29"/>
                  </a:lnTo>
                  <a:lnTo>
                    <a:pt x="48" y="44"/>
                  </a:lnTo>
                  <a:lnTo>
                    <a:pt x="46" y="53"/>
                  </a:lnTo>
                  <a:lnTo>
                    <a:pt x="52" y="52"/>
                  </a:lnTo>
                  <a:lnTo>
                    <a:pt x="57" y="51"/>
                  </a:lnTo>
                  <a:lnTo>
                    <a:pt x="63" y="47"/>
                  </a:lnTo>
                  <a:lnTo>
                    <a:pt x="68" y="45"/>
                  </a:lnTo>
                  <a:lnTo>
                    <a:pt x="70" y="43"/>
                  </a:lnTo>
                  <a:lnTo>
                    <a:pt x="72" y="43"/>
                  </a:lnTo>
                  <a:lnTo>
                    <a:pt x="71" y="45"/>
                  </a:lnTo>
                  <a:lnTo>
                    <a:pt x="69" y="47"/>
                  </a:lnTo>
                  <a:lnTo>
                    <a:pt x="64" y="52"/>
                  </a:lnTo>
                  <a:lnTo>
                    <a:pt x="56" y="58"/>
                  </a:lnTo>
                  <a:lnTo>
                    <a:pt x="48" y="62"/>
                  </a:lnTo>
                  <a:lnTo>
                    <a:pt x="44" y="66"/>
                  </a:lnTo>
                  <a:lnTo>
                    <a:pt x="41" y="78"/>
                  </a:lnTo>
                  <a:lnTo>
                    <a:pt x="39" y="94"/>
                  </a:lnTo>
                  <a:lnTo>
                    <a:pt x="36" y="108"/>
                  </a:lnTo>
                  <a:lnTo>
                    <a:pt x="33" y="116"/>
                  </a:lnTo>
                  <a:lnTo>
                    <a:pt x="39" y="116"/>
                  </a:lnTo>
                  <a:lnTo>
                    <a:pt x="45" y="115"/>
                  </a:lnTo>
                  <a:lnTo>
                    <a:pt x="51" y="115"/>
                  </a:lnTo>
                  <a:lnTo>
                    <a:pt x="57" y="114"/>
                  </a:lnTo>
                  <a:lnTo>
                    <a:pt x="62" y="113"/>
                  </a:lnTo>
                  <a:lnTo>
                    <a:pt x="68" y="112"/>
                  </a:lnTo>
                  <a:lnTo>
                    <a:pt x="71" y="109"/>
                  </a:lnTo>
                  <a:lnTo>
                    <a:pt x="74" y="108"/>
                  </a:lnTo>
                  <a:lnTo>
                    <a:pt x="76" y="106"/>
                  </a:lnTo>
                  <a:lnTo>
                    <a:pt x="78" y="106"/>
                  </a:lnTo>
                  <a:lnTo>
                    <a:pt x="77" y="108"/>
                  </a:lnTo>
                  <a:lnTo>
                    <a:pt x="75" y="111"/>
                  </a:lnTo>
                  <a:lnTo>
                    <a:pt x="72" y="113"/>
                  </a:lnTo>
                  <a:lnTo>
                    <a:pt x="68" y="115"/>
                  </a:lnTo>
                  <a:lnTo>
                    <a:pt x="62" y="119"/>
                  </a:lnTo>
                  <a:lnTo>
                    <a:pt x="55" y="121"/>
                  </a:lnTo>
                  <a:lnTo>
                    <a:pt x="48" y="124"/>
                  </a:lnTo>
                  <a:lnTo>
                    <a:pt x="43" y="127"/>
                  </a:lnTo>
                  <a:lnTo>
                    <a:pt x="38" y="128"/>
                  </a:lnTo>
                  <a:lnTo>
                    <a:pt x="34" y="129"/>
                  </a:lnTo>
                  <a:lnTo>
                    <a:pt x="31" y="134"/>
                  </a:lnTo>
                  <a:lnTo>
                    <a:pt x="29" y="141"/>
                  </a:lnTo>
                  <a:lnTo>
                    <a:pt x="28" y="147"/>
                  </a:lnTo>
                  <a:lnTo>
                    <a:pt x="28" y="153"/>
                  </a:lnTo>
                  <a:lnTo>
                    <a:pt x="30" y="156"/>
                  </a:lnTo>
                  <a:lnTo>
                    <a:pt x="34" y="156"/>
                  </a:lnTo>
                  <a:lnTo>
                    <a:pt x="39" y="156"/>
                  </a:lnTo>
                  <a:lnTo>
                    <a:pt x="44" y="154"/>
                  </a:lnTo>
                  <a:lnTo>
                    <a:pt x="53" y="151"/>
                  </a:lnTo>
                  <a:lnTo>
                    <a:pt x="62" y="146"/>
                  </a:lnTo>
                  <a:lnTo>
                    <a:pt x="70" y="142"/>
                  </a:lnTo>
                  <a:lnTo>
                    <a:pt x="76" y="138"/>
                  </a:lnTo>
                  <a:lnTo>
                    <a:pt x="78" y="135"/>
                  </a:lnTo>
                  <a:lnTo>
                    <a:pt x="81" y="134"/>
                  </a:lnTo>
                  <a:lnTo>
                    <a:pt x="81" y="135"/>
                  </a:lnTo>
                  <a:lnTo>
                    <a:pt x="78" y="139"/>
                  </a:lnTo>
                  <a:lnTo>
                    <a:pt x="72" y="147"/>
                  </a:lnTo>
                  <a:lnTo>
                    <a:pt x="66" y="158"/>
                  </a:lnTo>
                  <a:lnTo>
                    <a:pt x="57" y="166"/>
                  </a:lnTo>
                  <a:lnTo>
                    <a:pt x="52" y="172"/>
                  </a:lnTo>
                  <a:lnTo>
                    <a:pt x="51" y="169"/>
                  </a:lnTo>
                  <a:lnTo>
                    <a:pt x="49" y="166"/>
                  </a:lnTo>
                  <a:lnTo>
                    <a:pt x="48" y="164"/>
                  </a:lnTo>
                  <a:lnTo>
                    <a:pt x="47" y="161"/>
                  </a:lnTo>
                  <a:lnTo>
                    <a:pt x="41" y="158"/>
                  </a:lnTo>
                  <a:lnTo>
                    <a:pt x="34" y="157"/>
                  </a:lnTo>
                  <a:lnTo>
                    <a:pt x="28" y="158"/>
                  </a:lnTo>
                  <a:lnTo>
                    <a:pt x="22" y="160"/>
                  </a:lnTo>
                  <a:lnTo>
                    <a:pt x="18" y="165"/>
                  </a:lnTo>
                  <a:lnTo>
                    <a:pt x="17" y="168"/>
                  </a:lnTo>
                  <a:lnTo>
                    <a:pt x="17" y="172"/>
                  </a:lnTo>
                  <a:lnTo>
                    <a:pt x="18" y="175"/>
                  </a:lnTo>
                  <a:lnTo>
                    <a:pt x="14" y="180"/>
                  </a:lnTo>
                  <a:lnTo>
                    <a:pt x="8" y="184"/>
                  </a:lnTo>
                  <a:lnTo>
                    <a:pt x="3" y="188"/>
                  </a:lnTo>
                  <a:lnTo>
                    <a:pt x="1" y="190"/>
                  </a:lnTo>
                  <a:lnTo>
                    <a:pt x="6" y="184"/>
                  </a:lnTo>
                  <a:lnTo>
                    <a:pt x="10" y="177"/>
                  </a:lnTo>
                  <a:lnTo>
                    <a:pt x="13" y="173"/>
                  </a:lnTo>
                  <a:lnTo>
                    <a:pt x="13" y="168"/>
                  </a:lnTo>
                  <a:lnTo>
                    <a:pt x="10" y="166"/>
                  </a:lnTo>
                  <a:lnTo>
                    <a:pt x="7" y="164"/>
                  </a:lnTo>
                  <a:lnTo>
                    <a:pt x="3" y="162"/>
                  </a:lnTo>
                  <a:lnTo>
                    <a:pt x="0" y="164"/>
                  </a:lnTo>
                  <a:close/>
                </a:path>
              </a:pathLst>
            </a:custGeom>
            <a:solidFill>
              <a:srgbClr val="B2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8187" name="Freeform 299"/>
            <p:cNvSpPr>
              <a:spLocks/>
            </p:cNvSpPr>
            <p:nvPr/>
          </p:nvSpPr>
          <p:spPr bwMode="auto">
            <a:xfrm>
              <a:off x="321" y="98"/>
              <a:ext cx="7" cy="12"/>
            </a:xfrm>
            <a:custGeom>
              <a:avLst/>
              <a:gdLst>
                <a:gd name="T0" fmla="*/ 13 w 13"/>
                <a:gd name="T1" fmla="*/ 22 h 24"/>
                <a:gd name="T2" fmla="*/ 11 w 13"/>
                <a:gd name="T3" fmla="*/ 22 h 24"/>
                <a:gd name="T4" fmla="*/ 8 w 13"/>
                <a:gd name="T5" fmla="*/ 22 h 24"/>
                <a:gd name="T6" fmla="*/ 4 w 13"/>
                <a:gd name="T7" fmla="*/ 23 h 24"/>
                <a:gd name="T8" fmla="*/ 2 w 13"/>
                <a:gd name="T9" fmla="*/ 24 h 24"/>
                <a:gd name="T10" fmla="*/ 1 w 13"/>
                <a:gd name="T11" fmla="*/ 17 h 24"/>
                <a:gd name="T12" fmla="*/ 0 w 13"/>
                <a:gd name="T13" fmla="*/ 13 h 24"/>
                <a:gd name="T14" fmla="*/ 0 w 13"/>
                <a:gd name="T15" fmla="*/ 7 h 24"/>
                <a:gd name="T16" fmla="*/ 0 w 13"/>
                <a:gd name="T17" fmla="*/ 2 h 24"/>
                <a:gd name="T18" fmla="*/ 0 w 13"/>
                <a:gd name="T19" fmla="*/ 0 h 24"/>
                <a:gd name="T20" fmla="*/ 1 w 13"/>
                <a:gd name="T21" fmla="*/ 0 h 24"/>
                <a:gd name="T22" fmla="*/ 2 w 13"/>
                <a:gd name="T23" fmla="*/ 1 h 24"/>
                <a:gd name="T24" fmla="*/ 2 w 13"/>
                <a:gd name="T25" fmla="*/ 3 h 24"/>
                <a:gd name="T26" fmla="*/ 3 w 13"/>
                <a:gd name="T27" fmla="*/ 7 h 24"/>
                <a:gd name="T28" fmla="*/ 7 w 13"/>
                <a:gd name="T29" fmla="*/ 13 h 24"/>
                <a:gd name="T30" fmla="*/ 10 w 13"/>
                <a:gd name="T31" fmla="*/ 18 h 24"/>
                <a:gd name="T32" fmla="*/ 13 w 13"/>
                <a:gd name="T33" fmla="*/ 22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3" h="24">
                  <a:moveTo>
                    <a:pt x="13" y="22"/>
                  </a:moveTo>
                  <a:lnTo>
                    <a:pt x="11" y="22"/>
                  </a:lnTo>
                  <a:lnTo>
                    <a:pt x="8" y="22"/>
                  </a:lnTo>
                  <a:lnTo>
                    <a:pt x="4" y="23"/>
                  </a:lnTo>
                  <a:lnTo>
                    <a:pt x="2" y="24"/>
                  </a:lnTo>
                  <a:lnTo>
                    <a:pt x="1" y="17"/>
                  </a:lnTo>
                  <a:lnTo>
                    <a:pt x="0" y="13"/>
                  </a:lnTo>
                  <a:lnTo>
                    <a:pt x="0" y="7"/>
                  </a:lnTo>
                  <a:lnTo>
                    <a:pt x="0" y="2"/>
                  </a:lnTo>
                  <a:lnTo>
                    <a:pt x="0" y="0"/>
                  </a:lnTo>
                  <a:lnTo>
                    <a:pt x="1" y="0"/>
                  </a:lnTo>
                  <a:lnTo>
                    <a:pt x="2" y="1"/>
                  </a:lnTo>
                  <a:lnTo>
                    <a:pt x="2" y="3"/>
                  </a:lnTo>
                  <a:lnTo>
                    <a:pt x="3" y="7"/>
                  </a:lnTo>
                  <a:lnTo>
                    <a:pt x="7" y="13"/>
                  </a:lnTo>
                  <a:lnTo>
                    <a:pt x="10" y="18"/>
                  </a:lnTo>
                  <a:lnTo>
                    <a:pt x="13" y="22"/>
                  </a:lnTo>
                  <a:close/>
                </a:path>
              </a:pathLst>
            </a:custGeom>
            <a:solidFill>
              <a:srgbClr val="B2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8188" name="Freeform 300"/>
            <p:cNvSpPr>
              <a:spLocks/>
            </p:cNvSpPr>
            <p:nvPr/>
          </p:nvSpPr>
          <p:spPr bwMode="auto">
            <a:xfrm>
              <a:off x="376" y="95"/>
              <a:ext cx="129" cy="79"/>
            </a:xfrm>
            <a:custGeom>
              <a:avLst/>
              <a:gdLst>
                <a:gd name="T0" fmla="*/ 25 w 258"/>
                <a:gd name="T1" fmla="*/ 111 h 158"/>
                <a:gd name="T2" fmla="*/ 50 w 258"/>
                <a:gd name="T3" fmla="*/ 96 h 158"/>
                <a:gd name="T4" fmla="*/ 66 w 258"/>
                <a:gd name="T5" fmla="*/ 59 h 158"/>
                <a:gd name="T6" fmla="*/ 84 w 258"/>
                <a:gd name="T7" fmla="*/ 30 h 158"/>
                <a:gd name="T8" fmla="*/ 109 w 258"/>
                <a:gd name="T9" fmla="*/ 4 h 158"/>
                <a:gd name="T10" fmla="*/ 116 w 258"/>
                <a:gd name="T11" fmla="*/ 2 h 158"/>
                <a:gd name="T12" fmla="*/ 101 w 258"/>
                <a:gd name="T13" fmla="*/ 20 h 158"/>
                <a:gd name="T14" fmla="*/ 77 w 258"/>
                <a:gd name="T15" fmla="*/ 48 h 158"/>
                <a:gd name="T16" fmla="*/ 67 w 258"/>
                <a:gd name="T17" fmla="*/ 77 h 158"/>
                <a:gd name="T18" fmla="*/ 69 w 258"/>
                <a:gd name="T19" fmla="*/ 85 h 158"/>
                <a:gd name="T20" fmla="*/ 86 w 258"/>
                <a:gd name="T21" fmla="*/ 74 h 158"/>
                <a:gd name="T22" fmla="*/ 105 w 258"/>
                <a:gd name="T23" fmla="*/ 62 h 158"/>
                <a:gd name="T24" fmla="*/ 130 w 258"/>
                <a:gd name="T25" fmla="*/ 32 h 158"/>
                <a:gd name="T26" fmla="*/ 167 w 258"/>
                <a:gd name="T27" fmla="*/ 6 h 158"/>
                <a:gd name="T28" fmla="*/ 182 w 258"/>
                <a:gd name="T29" fmla="*/ 4 h 158"/>
                <a:gd name="T30" fmla="*/ 151 w 258"/>
                <a:gd name="T31" fmla="*/ 25 h 158"/>
                <a:gd name="T32" fmla="*/ 121 w 258"/>
                <a:gd name="T33" fmla="*/ 58 h 158"/>
                <a:gd name="T34" fmla="*/ 124 w 258"/>
                <a:gd name="T35" fmla="*/ 63 h 158"/>
                <a:gd name="T36" fmla="*/ 154 w 258"/>
                <a:gd name="T37" fmla="*/ 58 h 158"/>
                <a:gd name="T38" fmla="*/ 187 w 258"/>
                <a:gd name="T39" fmla="*/ 39 h 158"/>
                <a:gd name="T40" fmla="*/ 223 w 258"/>
                <a:gd name="T41" fmla="*/ 22 h 158"/>
                <a:gd name="T42" fmla="*/ 234 w 258"/>
                <a:gd name="T43" fmla="*/ 22 h 158"/>
                <a:gd name="T44" fmla="*/ 205 w 258"/>
                <a:gd name="T45" fmla="*/ 36 h 158"/>
                <a:gd name="T46" fmla="*/ 180 w 258"/>
                <a:gd name="T47" fmla="*/ 55 h 158"/>
                <a:gd name="T48" fmla="*/ 206 w 258"/>
                <a:gd name="T49" fmla="*/ 58 h 158"/>
                <a:gd name="T50" fmla="*/ 243 w 258"/>
                <a:gd name="T51" fmla="*/ 50 h 158"/>
                <a:gd name="T52" fmla="*/ 258 w 258"/>
                <a:gd name="T53" fmla="*/ 45 h 158"/>
                <a:gd name="T54" fmla="*/ 236 w 258"/>
                <a:gd name="T55" fmla="*/ 59 h 158"/>
                <a:gd name="T56" fmla="*/ 192 w 258"/>
                <a:gd name="T57" fmla="*/ 70 h 158"/>
                <a:gd name="T58" fmla="*/ 197 w 258"/>
                <a:gd name="T59" fmla="*/ 83 h 158"/>
                <a:gd name="T60" fmla="*/ 225 w 258"/>
                <a:gd name="T61" fmla="*/ 97 h 158"/>
                <a:gd name="T62" fmla="*/ 236 w 258"/>
                <a:gd name="T63" fmla="*/ 106 h 158"/>
                <a:gd name="T64" fmla="*/ 206 w 258"/>
                <a:gd name="T65" fmla="*/ 97 h 158"/>
                <a:gd name="T66" fmla="*/ 169 w 258"/>
                <a:gd name="T67" fmla="*/ 78 h 158"/>
                <a:gd name="T68" fmla="*/ 150 w 258"/>
                <a:gd name="T69" fmla="*/ 76 h 158"/>
                <a:gd name="T70" fmla="*/ 130 w 258"/>
                <a:gd name="T71" fmla="*/ 78 h 158"/>
                <a:gd name="T72" fmla="*/ 137 w 258"/>
                <a:gd name="T73" fmla="*/ 93 h 158"/>
                <a:gd name="T74" fmla="*/ 159 w 258"/>
                <a:gd name="T75" fmla="*/ 111 h 158"/>
                <a:gd name="T76" fmla="*/ 183 w 258"/>
                <a:gd name="T77" fmla="*/ 125 h 158"/>
                <a:gd name="T78" fmla="*/ 191 w 258"/>
                <a:gd name="T79" fmla="*/ 135 h 158"/>
                <a:gd name="T80" fmla="*/ 157 w 258"/>
                <a:gd name="T81" fmla="*/ 115 h 158"/>
                <a:gd name="T82" fmla="*/ 123 w 258"/>
                <a:gd name="T83" fmla="*/ 93 h 158"/>
                <a:gd name="T84" fmla="*/ 106 w 258"/>
                <a:gd name="T85" fmla="*/ 87 h 158"/>
                <a:gd name="T86" fmla="*/ 75 w 258"/>
                <a:gd name="T87" fmla="*/ 97 h 158"/>
                <a:gd name="T88" fmla="*/ 70 w 258"/>
                <a:gd name="T89" fmla="*/ 107 h 158"/>
                <a:gd name="T90" fmla="*/ 93 w 258"/>
                <a:gd name="T91" fmla="*/ 126 h 158"/>
                <a:gd name="T92" fmla="*/ 128 w 258"/>
                <a:gd name="T93" fmla="*/ 150 h 158"/>
                <a:gd name="T94" fmla="*/ 132 w 258"/>
                <a:gd name="T95" fmla="*/ 158 h 158"/>
                <a:gd name="T96" fmla="*/ 99 w 258"/>
                <a:gd name="T97" fmla="*/ 137 h 158"/>
                <a:gd name="T98" fmla="*/ 62 w 258"/>
                <a:gd name="T99" fmla="*/ 115 h 158"/>
                <a:gd name="T100" fmla="*/ 41 w 258"/>
                <a:gd name="T101" fmla="*/ 119 h 158"/>
                <a:gd name="T102" fmla="*/ 7 w 258"/>
                <a:gd name="T103" fmla="*/ 129 h 158"/>
                <a:gd name="T104" fmla="*/ 6 w 258"/>
                <a:gd name="T105" fmla="*/ 126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58" h="158">
                  <a:moveTo>
                    <a:pt x="10" y="121"/>
                  </a:moveTo>
                  <a:lnTo>
                    <a:pt x="14" y="118"/>
                  </a:lnTo>
                  <a:lnTo>
                    <a:pt x="20" y="114"/>
                  </a:lnTo>
                  <a:lnTo>
                    <a:pt x="25" y="111"/>
                  </a:lnTo>
                  <a:lnTo>
                    <a:pt x="33" y="107"/>
                  </a:lnTo>
                  <a:lnTo>
                    <a:pt x="39" y="103"/>
                  </a:lnTo>
                  <a:lnTo>
                    <a:pt x="46" y="99"/>
                  </a:lnTo>
                  <a:lnTo>
                    <a:pt x="50" y="96"/>
                  </a:lnTo>
                  <a:lnTo>
                    <a:pt x="52" y="93"/>
                  </a:lnTo>
                  <a:lnTo>
                    <a:pt x="54" y="85"/>
                  </a:lnTo>
                  <a:lnTo>
                    <a:pt x="60" y="73"/>
                  </a:lnTo>
                  <a:lnTo>
                    <a:pt x="66" y="59"/>
                  </a:lnTo>
                  <a:lnTo>
                    <a:pt x="70" y="48"/>
                  </a:lnTo>
                  <a:lnTo>
                    <a:pt x="74" y="44"/>
                  </a:lnTo>
                  <a:lnTo>
                    <a:pt x="78" y="37"/>
                  </a:lnTo>
                  <a:lnTo>
                    <a:pt x="84" y="30"/>
                  </a:lnTo>
                  <a:lnTo>
                    <a:pt x="91" y="22"/>
                  </a:lnTo>
                  <a:lnTo>
                    <a:pt x="98" y="15"/>
                  </a:lnTo>
                  <a:lnTo>
                    <a:pt x="104" y="8"/>
                  </a:lnTo>
                  <a:lnTo>
                    <a:pt x="109" y="4"/>
                  </a:lnTo>
                  <a:lnTo>
                    <a:pt x="113" y="1"/>
                  </a:lnTo>
                  <a:lnTo>
                    <a:pt x="116" y="0"/>
                  </a:lnTo>
                  <a:lnTo>
                    <a:pt x="117" y="1"/>
                  </a:lnTo>
                  <a:lnTo>
                    <a:pt x="116" y="2"/>
                  </a:lnTo>
                  <a:lnTo>
                    <a:pt x="114" y="5"/>
                  </a:lnTo>
                  <a:lnTo>
                    <a:pt x="112" y="8"/>
                  </a:lnTo>
                  <a:lnTo>
                    <a:pt x="107" y="13"/>
                  </a:lnTo>
                  <a:lnTo>
                    <a:pt x="101" y="20"/>
                  </a:lnTo>
                  <a:lnTo>
                    <a:pt x="94" y="27"/>
                  </a:lnTo>
                  <a:lnTo>
                    <a:pt x="88" y="35"/>
                  </a:lnTo>
                  <a:lnTo>
                    <a:pt x="82" y="43"/>
                  </a:lnTo>
                  <a:lnTo>
                    <a:pt x="77" y="48"/>
                  </a:lnTo>
                  <a:lnTo>
                    <a:pt x="75" y="53"/>
                  </a:lnTo>
                  <a:lnTo>
                    <a:pt x="71" y="61"/>
                  </a:lnTo>
                  <a:lnTo>
                    <a:pt x="69" y="69"/>
                  </a:lnTo>
                  <a:lnTo>
                    <a:pt x="67" y="77"/>
                  </a:lnTo>
                  <a:lnTo>
                    <a:pt x="67" y="83"/>
                  </a:lnTo>
                  <a:lnTo>
                    <a:pt x="67" y="85"/>
                  </a:lnTo>
                  <a:lnTo>
                    <a:pt x="67" y="87"/>
                  </a:lnTo>
                  <a:lnTo>
                    <a:pt x="69" y="85"/>
                  </a:lnTo>
                  <a:lnTo>
                    <a:pt x="74" y="83"/>
                  </a:lnTo>
                  <a:lnTo>
                    <a:pt x="77" y="81"/>
                  </a:lnTo>
                  <a:lnTo>
                    <a:pt x="81" y="77"/>
                  </a:lnTo>
                  <a:lnTo>
                    <a:pt x="86" y="74"/>
                  </a:lnTo>
                  <a:lnTo>
                    <a:pt x="91" y="70"/>
                  </a:lnTo>
                  <a:lnTo>
                    <a:pt x="96" y="67"/>
                  </a:lnTo>
                  <a:lnTo>
                    <a:pt x="101" y="65"/>
                  </a:lnTo>
                  <a:lnTo>
                    <a:pt x="105" y="62"/>
                  </a:lnTo>
                  <a:lnTo>
                    <a:pt x="108" y="61"/>
                  </a:lnTo>
                  <a:lnTo>
                    <a:pt x="114" y="51"/>
                  </a:lnTo>
                  <a:lnTo>
                    <a:pt x="121" y="42"/>
                  </a:lnTo>
                  <a:lnTo>
                    <a:pt x="130" y="32"/>
                  </a:lnTo>
                  <a:lnTo>
                    <a:pt x="141" y="23"/>
                  </a:lnTo>
                  <a:lnTo>
                    <a:pt x="151" y="16"/>
                  </a:lnTo>
                  <a:lnTo>
                    <a:pt x="160" y="9"/>
                  </a:lnTo>
                  <a:lnTo>
                    <a:pt x="167" y="6"/>
                  </a:lnTo>
                  <a:lnTo>
                    <a:pt x="173" y="4"/>
                  </a:lnTo>
                  <a:lnTo>
                    <a:pt x="179" y="2"/>
                  </a:lnTo>
                  <a:lnTo>
                    <a:pt x="182" y="2"/>
                  </a:lnTo>
                  <a:lnTo>
                    <a:pt x="182" y="4"/>
                  </a:lnTo>
                  <a:lnTo>
                    <a:pt x="177" y="6"/>
                  </a:lnTo>
                  <a:lnTo>
                    <a:pt x="169" y="10"/>
                  </a:lnTo>
                  <a:lnTo>
                    <a:pt x="160" y="17"/>
                  </a:lnTo>
                  <a:lnTo>
                    <a:pt x="151" y="25"/>
                  </a:lnTo>
                  <a:lnTo>
                    <a:pt x="142" y="34"/>
                  </a:lnTo>
                  <a:lnTo>
                    <a:pt x="134" y="43"/>
                  </a:lnTo>
                  <a:lnTo>
                    <a:pt x="127" y="51"/>
                  </a:lnTo>
                  <a:lnTo>
                    <a:pt x="121" y="58"/>
                  </a:lnTo>
                  <a:lnTo>
                    <a:pt x="120" y="62"/>
                  </a:lnTo>
                  <a:lnTo>
                    <a:pt x="120" y="65"/>
                  </a:lnTo>
                  <a:lnTo>
                    <a:pt x="122" y="65"/>
                  </a:lnTo>
                  <a:lnTo>
                    <a:pt x="124" y="63"/>
                  </a:lnTo>
                  <a:lnTo>
                    <a:pt x="130" y="63"/>
                  </a:lnTo>
                  <a:lnTo>
                    <a:pt x="138" y="62"/>
                  </a:lnTo>
                  <a:lnTo>
                    <a:pt x="147" y="60"/>
                  </a:lnTo>
                  <a:lnTo>
                    <a:pt x="154" y="58"/>
                  </a:lnTo>
                  <a:lnTo>
                    <a:pt x="160" y="58"/>
                  </a:lnTo>
                  <a:lnTo>
                    <a:pt x="167" y="52"/>
                  </a:lnTo>
                  <a:lnTo>
                    <a:pt x="176" y="45"/>
                  </a:lnTo>
                  <a:lnTo>
                    <a:pt x="187" y="39"/>
                  </a:lnTo>
                  <a:lnTo>
                    <a:pt x="197" y="35"/>
                  </a:lnTo>
                  <a:lnTo>
                    <a:pt x="207" y="30"/>
                  </a:lnTo>
                  <a:lnTo>
                    <a:pt x="217" y="25"/>
                  </a:lnTo>
                  <a:lnTo>
                    <a:pt x="223" y="22"/>
                  </a:lnTo>
                  <a:lnTo>
                    <a:pt x="228" y="20"/>
                  </a:lnTo>
                  <a:lnTo>
                    <a:pt x="233" y="19"/>
                  </a:lnTo>
                  <a:lnTo>
                    <a:pt x="235" y="20"/>
                  </a:lnTo>
                  <a:lnTo>
                    <a:pt x="234" y="22"/>
                  </a:lnTo>
                  <a:lnTo>
                    <a:pt x="228" y="25"/>
                  </a:lnTo>
                  <a:lnTo>
                    <a:pt x="221" y="28"/>
                  </a:lnTo>
                  <a:lnTo>
                    <a:pt x="213" y="31"/>
                  </a:lnTo>
                  <a:lnTo>
                    <a:pt x="205" y="36"/>
                  </a:lnTo>
                  <a:lnTo>
                    <a:pt x="197" y="40"/>
                  </a:lnTo>
                  <a:lnTo>
                    <a:pt x="190" y="45"/>
                  </a:lnTo>
                  <a:lnTo>
                    <a:pt x="184" y="51"/>
                  </a:lnTo>
                  <a:lnTo>
                    <a:pt x="180" y="55"/>
                  </a:lnTo>
                  <a:lnTo>
                    <a:pt x="177" y="59"/>
                  </a:lnTo>
                  <a:lnTo>
                    <a:pt x="185" y="60"/>
                  </a:lnTo>
                  <a:lnTo>
                    <a:pt x="196" y="59"/>
                  </a:lnTo>
                  <a:lnTo>
                    <a:pt x="206" y="58"/>
                  </a:lnTo>
                  <a:lnTo>
                    <a:pt x="217" y="57"/>
                  </a:lnTo>
                  <a:lnTo>
                    <a:pt x="227" y="54"/>
                  </a:lnTo>
                  <a:lnTo>
                    <a:pt x="236" y="52"/>
                  </a:lnTo>
                  <a:lnTo>
                    <a:pt x="243" y="50"/>
                  </a:lnTo>
                  <a:lnTo>
                    <a:pt x="248" y="47"/>
                  </a:lnTo>
                  <a:lnTo>
                    <a:pt x="253" y="45"/>
                  </a:lnTo>
                  <a:lnTo>
                    <a:pt x="258" y="44"/>
                  </a:lnTo>
                  <a:lnTo>
                    <a:pt x="258" y="45"/>
                  </a:lnTo>
                  <a:lnTo>
                    <a:pt x="255" y="48"/>
                  </a:lnTo>
                  <a:lnTo>
                    <a:pt x="250" y="51"/>
                  </a:lnTo>
                  <a:lnTo>
                    <a:pt x="244" y="54"/>
                  </a:lnTo>
                  <a:lnTo>
                    <a:pt x="236" y="59"/>
                  </a:lnTo>
                  <a:lnTo>
                    <a:pt x="226" y="62"/>
                  </a:lnTo>
                  <a:lnTo>
                    <a:pt x="215" y="66"/>
                  </a:lnTo>
                  <a:lnTo>
                    <a:pt x="204" y="69"/>
                  </a:lnTo>
                  <a:lnTo>
                    <a:pt x="192" y="70"/>
                  </a:lnTo>
                  <a:lnTo>
                    <a:pt x="181" y="70"/>
                  </a:lnTo>
                  <a:lnTo>
                    <a:pt x="184" y="74"/>
                  </a:lnTo>
                  <a:lnTo>
                    <a:pt x="190" y="78"/>
                  </a:lnTo>
                  <a:lnTo>
                    <a:pt x="197" y="83"/>
                  </a:lnTo>
                  <a:lnTo>
                    <a:pt x="205" y="87"/>
                  </a:lnTo>
                  <a:lnTo>
                    <a:pt x="212" y="91"/>
                  </a:lnTo>
                  <a:lnTo>
                    <a:pt x="219" y="95"/>
                  </a:lnTo>
                  <a:lnTo>
                    <a:pt x="225" y="97"/>
                  </a:lnTo>
                  <a:lnTo>
                    <a:pt x="229" y="99"/>
                  </a:lnTo>
                  <a:lnTo>
                    <a:pt x="235" y="102"/>
                  </a:lnTo>
                  <a:lnTo>
                    <a:pt x="237" y="105"/>
                  </a:lnTo>
                  <a:lnTo>
                    <a:pt x="236" y="106"/>
                  </a:lnTo>
                  <a:lnTo>
                    <a:pt x="230" y="105"/>
                  </a:lnTo>
                  <a:lnTo>
                    <a:pt x="225" y="103"/>
                  </a:lnTo>
                  <a:lnTo>
                    <a:pt x="217" y="100"/>
                  </a:lnTo>
                  <a:lnTo>
                    <a:pt x="206" y="97"/>
                  </a:lnTo>
                  <a:lnTo>
                    <a:pt x="196" y="92"/>
                  </a:lnTo>
                  <a:lnTo>
                    <a:pt x="185" y="88"/>
                  </a:lnTo>
                  <a:lnTo>
                    <a:pt x="176" y="83"/>
                  </a:lnTo>
                  <a:lnTo>
                    <a:pt x="169" y="78"/>
                  </a:lnTo>
                  <a:lnTo>
                    <a:pt x="165" y="75"/>
                  </a:lnTo>
                  <a:lnTo>
                    <a:pt x="160" y="75"/>
                  </a:lnTo>
                  <a:lnTo>
                    <a:pt x="155" y="76"/>
                  </a:lnTo>
                  <a:lnTo>
                    <a:pt x="150" y="76"/>
                  </a:lnTo>
                  <a:lnTo>
                    <a:pt x="144" y="77"/>
                  </a:lnTo>
                  <a:lnTo>
                    <a:pt x="139" y="77"/>
                  </a:lnTo>
                  <a:lnTo>
                    <a:pt x="134" y="78"/>
                  </a:lnTo>
                  <a:lnTo>
                    <a:pt x="130" y="78"/>
                  </a:lnTo>
                  <a:lnTo>
                    <a:pt x="127" y="80"/>
                  </a:lnTo>
                  <a:lnTo>
                    <a:pt x="129" y="84"/>
                  </a:lnTo>
                  <a:lnTo>
                    <a:pt x="132" y="89"/>
                  </a:lnTo>
                  <a:lnTo>
                    <a:pt x="137" y="93"/>
                  </a:lnTo>
                  <a:lnTo>
                    <a:pt x="143" y="98"/>
                  </a:lnTo>
                  <a:lnTo>
                    <a:pt x="149" y="103"/>
                  </a:lnTo>
                  <a:lnTo>
                    <a:pt x="153" y="107"/>
                  </a:lnTo>
                  <a:lnTo>
                    <a:pt x="159" y="111"/>
                  </a:lnTo>
                  <a:lnTo>
                    <a:pt x="162" y="113"/>
                  </a:lnTo>
                  <a:lnTo>
                    <a:pt x="169" y="118"/>
                  </a:lnTo>
                  <a:lnTo>
                    <a:pt x="176" y="121"/>
                  </a:lnTo>
                  <a:lnTo>
                    <a:pt x="183" y="125"/>
                  </a:lnTo>
                  <a:lnTo>
                    <a:pt x="188" y="127"/>
                  </a:lnTo>
                  <a:lnTo>
                    <a:pt x="191" y="130"/>
                  </a:lnTo>
                  <a:lnTo>
                    <a:pt x="194" y="134"/>
                  </a:lnTo>
                  <a:lnTo>
                    <a:pt x="191" y="135"/>
                  </a:lnTo>
                  <a:lnTo>
                    <a:pt x="183" y="130"/>
                  </a:lnTo>
                  <a:lnTo>
                    <a:pt x="176" y="126"/>
                  </a:lnTo>
                  <a:lnTo>
                    <a:pt x="167" y="121"/>
                  </a:lnTo>
                  <a:lnTo>
                    <a:pt x="157" y="115"/>
                  </a:lnTo>
                  <a:lnTo>
                    <a:pt x="147" y="108"/>
                  </a:lnTo>
                  <a:lnTo>
                    <a:pt x="137" y="103"/>
                  </a:lnTo>
                  <a:lnTo>
                    <a:pt x="129" y="98"/>
                  </a:lnTo>
                  <a:lnTo>
                    <a:pt x="123" y="93"/>
                  </a:lnTo>
                  <a:lnTo>
                    <a:pt x="119" y="90"/>
                  </a:lnTo>
                  <a:lnTo>
                    <a:pt x="114" y="87"/>
                  </a:lnTo>
                  <a:lnTo>
                    <a:pt x="109" y="85"/>
                  </a:lnTo>
                  <a:lnTo>
                    <a:pt x="106" y="87"/>
                  </a:lnTo>
                  <a:lnTo>
                    <a:pt x="101" y="89"/>
                  </a:lnTo>
                  <a:lnTo>
                    <a:pt x="94" y="91"/>
                  </a:lnTo>
                  <a:lnTo>
                    <a:pt x="84" y="95"/>
                  </a:lnTo>
                  <a:lnTo>
                    <a:pt x="75" y="97"/>
                  </a:lnTo>
                  <a:lnTo>
                    <a:pt x="69" y="100"/>
                  </a:lnTo>
                  <a:lnTo>
                    <a:pt x="68" y="103"/>
                  </a:lnTo>
                  <a:lnTo>
                    <a:pt x="68" y="104"/>
                  </a:lnTo>
                  <a:lnTo>
                    <a:pt x="70" y="107"/>
                  </a:lnTo>
                  <a:lnTo>
                    <a:pt x="75" y="111"/>
                  </a:lnTo>
                  <a:lnTo>
                    <a:pt x="79" y="114"/>
                  </a:lnTo>
                  <a:lnTo>
                    <a:pt x="85" y="120"/>
                  </a:lnTo>
                  <a:lnTo>
                    <a:pt x="93" y="126"/>
                  </a:lnTo>
                  <a:lnTo>
                    <a:pt x="103" y="133"/>
                  </a:lnTo>
                  <a:lnTo>
                    <a:pt x="112" y="140"/>
                  </a:lnTo>
                  <a:lnTo>
                    <a:pt x="121" y="145"/>
                  </a:lnTo>
                  <a:lnTo>
                    <a:pt x="128" y="150"/>
                  </a:lnTo>
                  <a:lnTo>
                    <a:pt x="134" y="152"/>
                  </a:lnTo>
                  <a:lnTo>
                    <a:pt x="139" y="156"/>
                  </a:lnTo>
                  <a:lnTo>
                    <a:pt x="138" y="158"/>
                  </a:lnTo>
                  <a:lnTo>
                    <a:pt x="132" y="158"/>
                  </a:lnTo>
                  <a:lnTo>
                    <a:pt x="124" y="153"/>
                  </a:lnTo>
                  <a:lnTo>
                    <a:pt x="117" y="149"/>
                  </a:lnTo>
                  <a:lnTo>
                    <a:pt x="109" y="143"/>
                  </a:lnTo>
                  <a:lnTo>
                    <a:pt x="99" y="137"/>
                  </a:lnTo>
                  <a:lnTo>
                    <a:pt x="89" y="130"/>
                  </a:lnTo>
                  <a:lnTo>
                    <a:pt x="78" y="125"/>
                  </a:lnTo>
                  <a:lnTo>
                    <a:pt x="69" y="120"/>
                  </a:lnTo>
                  <a:lnTo>
                    <a:pt x="62" y="115"/>
                  </a:lnTo>
                  <a:lnTo>
                    <a:pt x="59" y="114"/>
                  </a:lnTo>
                  <a:lnTo>
                    <a:pt x="55" y="114"/>
                  </a:lnTo>
                  <a:lnTo>
                    <a:pt x="50" y="117"/>
                  </a:lnTo>
                  <a:lnTo>
                    <a:pt x="41" y="119"/>
                  </a:lnTo>
                  <a:lnTo>
                    <a:pt x="32" y="122"/>
                  </a:lnTo>
                  <a:lnTo>
                    <a:pt x="23" y="125"/>
                  </a:lnTo>
                  <a:lnTo>
                    <a:pt x="14" y="128"/>
                  </a:lnTo>
                  <a:lnTo>
                    <a:pt x="7" y="129"/>
                  </a:lnTo>
                  <a:lnTo>
                    <a:pt x="2" y="130"/>
                  </a:lnTo>
                  <a:lnTo>
                    <a:pt x="0" y="130"/>
                  </a:lnTo>
                  <a:lnTo>
                    <a:pt x="1" y="128"/>
                  </a:lnTo>
                  <a:lnTo>
                    <a:pt x="6" y="126"/>
                  </a:lnTo>
                  <a:lnTo>
                    <a:pt x="10" y="121"/>
                  </a:lnTo>
                  <a:close/>
                </a:path>
              </a:pathLst>
            </a:custGeom>
            <a:solidFill>
              <a:srgbClr val="B2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8189" name="Freeform 301"/>
            <p:cNvSpPr>
              <a:spLocks/>
            </p:cNvSpPr>
            <p:nvPr/>
          </p:nvSpPr>
          <p:spPr bwMode="auto">
            <a:xfrm>
              <a:off x="350" y="174"/>
              <a:ext cx="93" cy="78"/>
            </a:xfrm>
            <a:custGeom>
              <a:avLst/>
              <a:gdLst>
                <a:gd name="T0" fmla="*/ 22 w 187"/>
                <a:gd name="T1" fmla="*/ 13 h 156"/>
                <a:gd name="T2" fmla="*/ 46 w 187"/>
                <a:gd name="T3" fmla="*/ 15 h 156"/>
                <a:gd name="T4" fmla="*/ 84 w 187"/>
                <a:gd name="T5" fmla="*/ 9 h 156"/>
                <a:gd name="T6" fmla="*/ 119 w 187"/>
                <a:gd name="T7" fmla="*/ 9 h 156"/>
                <a:gd name="T8" fmla="*/ 130 w 187"/>
                <a:gd name="T9" fmla="*/ 16 h 156"/>
                <a:gd name="T10" fmla="*/ 111 w 187"/>
                <a:gd name="T11" fmla="*/ 16 h 156"/>
                <a:gd name="T12" fmla="*/ 80 w 187"/>
                <a:gd name="T13" fmla="*/ 17 h 156"/>
                <a:gd name="T14" fmla="*/ 51 w 187"/>
                <a:gd name="T15" fmla="*/ 23 h 156"/>
                <a:gd name="T16" fmla="*/ 55 w 187"/>
                <a:gd name="T17" fmla="*/ 30 h 156"/>
                <a:gd name="T18" fmla="*/ 72 w 187"/>
                <a:gd name="T19" fmla="*/ 37 h 156"/>
                <a:gd name="T20" fmla="*/ 82 w 187"/>
                <a:gd name="T21" fmla="*/ 43 h 156"/>
                <a:gd name="T22" fmla="*/ 117 w 187"/>
                <a:gd name="T23" fmla="*/ 42 h 156"/>
                <a:gd name="T24" fmla="*/ 155 w 187"/>
                <a:gd name="T25" fmla="*/ 47 h 156"/>
                <a:gd name="T26" fmla="*/ 175 w 187"/>
                <a:gd name="T27" fmla="*/ 59 h 156"/>
                <a:gd name="T28" fmla="*/ 165 w 187"/>
                <a:gd name="T29" fmla="*/ 58 h 156"/>
                <a:gd name="T30" fmla="*/ 141 w 187"/>
                <a:gd name="T31" fmla="*/ 52 h 156"/>
                <a:gd name="T32" fmla="*/ 110 w 187"/>
                <a:gd name="T33" fmla="*/ 50 h 156"/>
                <a:gd name="T34" fmla="*/ 104 w 187"/>
                <a:gd name="T35" fmla="*/ 58 h 156"/>
                <a:gd name="T36" fmla="*/ 119 w 187"/>
                <a:gd name="T37" fmla="*/ 69 h 156"/>
                <a:gd name="T38" fmla="*/ 144 w 187"/>
                <a:gd name="T39" fmla="*/ 73 h 156"/>
                <a:gd name="T40" fmla="*/ 174 w 187"/>
                <a:gd name="T41" fmla="*/ 84 h 156"/>
                <a:gd name="T42" fmla="*/ 181 w 187"/>
                <a:gd name="T43" fmla="*/ 98 h 156"/>
                <a:gd name="T44" fmla="*/ 160 w 187"/>
                <a:gd name="T45" fmla="*/ 87 h 156"/>
                <a:gd name="T46" fmla="*/ 138 w 187"/>
                <a:gd name="T47" fmla="*/ 81 h 156"/>
                <a:gd name="T48" fmla="*/ 148 w 187"/>
                <a:gd name="T49" fmla="*/ 98 h 156"/>
                <a:gd name="T50" fmla="*/ 169 w 187"/>
                <a:gd name="T51" fmla="*/ 120 h 156"/>
                <a:gd name="T52" fmla="*/ 180 w 187"/>
                <a:gd name="T53" fmla="*/ 133 h 156"/>
                <a:gd name="T54" fmla="*/ 184 w 187"/>
                <a:gd name="T55" fmla="*/ 150 h 156"/>
                <a:gd name="T56" fmla="*/ 174 w 187"/>
                <a:gd name="T57" fmla="*/ 139 h 156"/>
                <a:gd name="T58" fmla="*/ 145 w 187"/>
                <a:gd name="T59" fmla="*/ 105 h 156"/>
                <a:gd name="T60" fmla="*/ 126 w 187"/>
                <a:gd name="T61" fmla="*/ 85 h 156"/>
                <a:gd name="T62" fmla="*/ 120 w 187"/>
                <a:gd name="T63" fmla="*/ 90 h 156"/>
                <a:gd name="T64" fmla="*/ 129 w 187"/>
                <a:gd name="T65" fmla="*/ 117 h 156"/>
                <a:gd name="T66" fmla="*/ 138 w 187"/>
                <a:gd name="T67" fmla="*/ 142 h 156"/>
                <a:gd name="T68" fmla="*/ 131 w 187"/>
                <a:gd name="T69" fmla="*/ 136 h 156"/>
                <a:gd name="T70" fmla="*/ 112 w 187"/>
                <a:gd name="T71" fmla="*/ 91 h 156"/>
                <a:gd name="T72" fmla="*/ 92 w 187"/>
                <a:gd name="T73" fmla="*/ 64 h 156"/>
                <a:gd name="T74" fmla="*/ 79 w 187"/>
                <a:gd name="T75" fmla="*/ 54 h 156"/>
                <a:gd name="T76" fmla="*/ 74 w 187"/>
                <a:gd name="T77" fmla="*/ 60 h 156"/>
                <a:gd name="T78" fmla="*/ 84 w 187"/>
                <a:gd name="T79" fmla="*/ 105 h 156"/>
                <a:gd name="T80" fmla="*/ 98 w 187"/>
                <a:gd name="T81" fmla="*/ 128 h 156"/>
                <a:gd name="T82" fmla="*/ 83 w 187"/>
                <a:gd name="T83" fmla="*/ 113 h 156"/>
                <a:gd name="T84" fmla="*/ 67 w 187"/>
                <a:gd name="T85" fmla="*/ 49 h 156"/>
                <a:gd name="T86" fmla="*/ 44 w 187"/>
                <a:gd name="T87" fmla="*/ 35 h 156"/>
                <a:gd name="T88" fmla="*/ 37 w 187"/>
                <a:gd name="T89" fmla="*/ 50 h 156"/>
                <a:gd name="T90" fmla="*/ 43 w 187"/>
                <a:gd name="T91" fmla="*/ 80 h 156"/>
                <a:gd name="T92" fmla="*/ 51 w 187"/>
                <a:gd name="T93" fmla="*/ 113 h 156"/>
                <a:gd name="T94" fmla="*/ 44 w 187"/>
                <a:gd name="T95" fmla="*/ 110 h 156"/>
                <a:gd name="T96" fmla="*/ 35 w 187"/>
                <a:gd name="T97" fmla="*/ 65 h 156"/>
                <a:gd name="T98" fmla="*/ 17 w 187"/>
                <a:gd name="T99" fmla="*/ 20 h 156"/>
                <a:gd name="T100" fmla="*/ 0 w 187"/>
                <a:gd name="T101" fmla="*/ 2 h 156"/>
                <a:gd name="T102" fmla="*/ 4 w 187"/>
                <a:gd name="T103" fmla="*/ 0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87" h="156">
                  <a:moveTo>
                    <a:pt x="7" y="1"/>
                  </a:moveTo>
                  <a:lnTo>
                    <a:pt x="14" y="7"/>
                  </a:lnTo>
                  <a:lnTo>
                    <a:pt x="22" y="13"/>
                  </a:lnTo>
                  <a:lnTo>
                    <a:pt x="30" y="16"/>
                  </a:lnTo>
                  <a:lnTo>
                    <a:pt x="37" y="17"/>
                  </a:lnTo>
                  <a:lnTo>
                    <a:pt x="46" y="15"/>
                  </a:lnTo>
                  <a:lnTo>
                    <a:pt x="58" y="13"/>
                  </a:lnTo>
                  <a:lnTo>
                    <a:pt x="70" y="12"/>
                  </a:lnTo>
                  <a:lnTo>
                    <a:pt x="84" y="9"/>
                  </a:lnTo>
                  <a:lnTo>
                    <a:pt x="97" y="9"/>
                  </a:lnTo>
                  <a:lnTo>
                    <a:pt x="108" y="9"/>
                  </a:lnTo>
                  <a:lnTo>
                    <a:pt x="119" y="9"/>
                  </a:lnTo>
                  <a:lnTo>
                    <a:pt x="125" y="12"/>
                  </a:lnTo>
                  <a:lnTo>
                    <a:pt x="130" y="15"/>
                  </a:lnTo>
                  <a:lnTo>
                    <a:pt x="130" y="16"/>
                  </a:lnTo>
                  <a:lnTo>
                    <a:pt x="126" y="16"/>
                  </a:lnTo>
                  <a:lnTo>
                    <a:pt x="118" y="16"/>
                  </a:lnTo>
                  <a:lnTo>
                    <a:pt x="111" y="16"/>
                  </a:lnTo>
                  <a:lnTo>
                    <a:pt x="102" y="16"/>
                  </a:lnTo>
                  <a:lnTo>
                    <a:pt x="91" y="16"/>
                  </a:lnTo>
                  <a:lnTo>
                    <a:pt x="80" y="17"/>
                  </a:lnTo>
                  <a:lnTo>
                    <a:pt x="68" y="20"/>
                  </a:lnTo>
                  <a:lnTo>
                    <a:pt x="59" y="21"/>
                  </a:lnTo>
                  <a:lnTo>
                    <a:pt x="51" y="23"/>
                  </a:lnTo>
                  <a:lnTo>
                    <a:pt x="46" y="26"/>
                  </a:lnTo>
                  <a:lnTo>
                    <a:pt x="50" y="28"/>
                  </a:lnTo>
                  <a:lnTo>
                    <a:pt x="55" y="30"/>
                  </a:lnTo>
                  <a:lnTo>
                    <a:pt x="60" y="32"/>
                  </a:lnTo>
                  <a:lnTo>
                    <a:pt x="66" y="35"/>
                  </a:lnTo>
                  <a:lnTo>
                    <a:pt x="72" y="37"/>
                  </a:lnTo>
                  <a:lnTo>
                    <a:pt x="76" y="39"/>
                  </a:lnTo>
                  <a:lnTo>
                    <a:pt x="80" y="41"/>
                  </a:lnTo>
                  <a:lnTo>
                    <a:pt x="82" y="43"/>
                  </a:lnTo>
                  <a:lnTo>
                    <a:pt x="91" y="42"/>
                  </a:lnTo>
                  <a:lnTo>
                    <a:pt x="104" y="41"/>
                  </a:lnTo>
                  <a:lnTo>
                    <a:pt x="117" y="42"/>
                  </a:lnTo>
                  <a:lnTo>
                    <a:pt x="130" y="43"/>
                  </a:lnTo>
                  <a:lnTo>
                    <a:pt x="143" y="45"/>
                  </a:lnTo>
                  <a:lnTo>
                    <a:pt x="155" y="47"/>
                  </a:lnTo>
                  <a:lnTo>
                    <a:pt x="164" y="51"/>
                  </a:lnTo>
                  <a:lnTo>
                    <a:pt x="169" y="54"/>
                  </a:lnTo>
                  <a:lnTo>
                    <a:pt x="175" y="59"/>
                  </a:lnTo>
                  <a:lnTo>
                    <a:pt x="175" y="61"/>
                  </a:lnTo>
                  <a:lnTo>
                    <a:pt x="172" y="60"/>
                  </a:lnTo>
                  <a:lnTo>
                    <a:pt x="165" y="58"/>
                  </a:lnTo>
                  <a:lnTo>
                    <a:pt x="159" y="56"/>
                  </a:lnTo>
                  <a:lnTo>
                    <a:pt x="151" y="54"/>
                  </a:lnTo>
                  <a:lnTo>
                    <a:pt x="141" y="52"/>
                  </a:lnTo>
                  <a:lnTo>
                    <a:pt x="130" y="51"/>
                  </a:lnTo>
                  <a:lnTo>
                    <a:pt x="119" y="50"/>
                  </a:lnTo>
                  <a:lnTo>
                    <a:pt x="110" y="50"/>
                  </a:lnTo>
                  <a:lnTo>
                    <a:pt x="100" y="50"/>
                  </a:lnTo>
                  <a:lnTo>
                    <a:pt x="95" y="51"/>
                  </a:lnTo>
                  <a:lnTo>
                    <a:pt x="104" y="58"/>
                  </a:lnTo>
                  <a:lnTo>
                    <a:pt x="111" y="62"/>
                  </a:lnTo>
                  <a:lnTo>
                    <a:pt x="117" y="66"/>
                  </a:lnTo>
                  <a:lnTo>
                    <a:pt x="119" y="69"/>
                  </a:lnTo>
                  <a:lnTo>
                    <a:pt x="126" y="71"/>
                  </a:lnTo>
                  <a:lnTo>
                    <a:pt x="134" y="72"/>
                  </a:lnTo>
                  <a:lnTo>
                    <a:pt x="144" y="73"/>
                  </a:lnTo>
                  <a:lnTo>
                    <a:pt x="155" y="75"/>
                  </a:lnTo>
                  <a:lnTo>
                    <a:pt x="165" y="79"/>
                  </a:lnTo>
                  <a:lnTo>
                    <a:pt x="174" y="84"/>
                  </a:lnTo>
                  <a:lnTo>
                    <a:pt x="182" y="92"/>
                  </a:lnTo>
                  <a:lnTo>
                    <a:pt x="187" y="103"/>
                  </a:lnTo>
                  <a:lnTo>
                    <a:pt x="181" y="98"/>
                  </a:lnTo>
                  <a:lnTo>
                    <a:pt x="175" y="95"/>
                  </a:lnTo>
                  <a:lnTo>
                    <a:pt x="167" y="90"/>
                  </a:lnTo>
                  <a:lnTo>
                    <a:pt x="160" y="87"/>
                  </a:lnTo>
                  <a:lnTo>
                    <a:pt x="153" y="83"/>
                  </a:lnTo>
                  <a:lnTo>
                    <a:pt x="145" y="82"/>
                  </a:lnTo>
                  <a:lnTo>
                    <a:pt x="138" y="81"/>
                  </a:lnTo>
                  <a:lnTo>
                    <a:pt x="131" y="81"/>
                  </a:lnTo>
                  <a:lnTo>
                    <a:pt x="140" y="89"/>
                  </a:lnTo>
                  <a:lnTo>
                    <a:pt x="148" y="98"/>
                  </a:lnTo>
                  <a:lnTo>
                    <a:pt x="156" y="106"/>
                  </a:lnTo>
                  <a:lnTo>
                    <a:pt x="163" y="113"/>
                  </a:lnTo>
                  <a:lnTo>
                    <a:pt x="169" y="120"/>
                  </a:lnTo>
                  <a:lnTo>
                    <a:pt x="175" y="126"/>
                  </a:lnTo>
                  <a:lnTo>
                    <a:pt x="179" y="130"/>
                  </a:lnTo>
                  <a:lnTo>
                    <a:pt x="180" y="133"/>
                  </a:lnTo>
                  <a:lnTo>
                    <a:pt x="181" y="137"/>
                  </a:lnTo>
                  <a:lnTo>
                    <a:pt x="183" y="143"/>
                  </a:lnTo>
                  <a:lnTo>
                    <a:pt x="184" y="150"/>
                  </a:lnTo>
                  <a:lnTo>
                    <a:pt x="187" y="156"/>
                  </a:lnTo>
                  <a:lnTo>
                    <a:pt x="182" y="149"/>
                  </a:lnTo>
                  <a:lnTo>
                    <a:pt x="174" y="139"/>
                  </a:lnTo>
                  <a:lnTo>
                    <a:pt x="165" y="128"/>
                  </a:lnTo>
                  <a:lnTo>
                    <a:pt x="156" y="115"/>
                  </a:lnTo>
                  <a:lnTo>
                    <a:pt x="145" y="105"/>
                  </a:lnTo>
                  <a:lnTo>
                    <a:pt x="137" y="96"/>
                  </a:lnTo>
                  <a:lnTo>
                    <a:pt x="130" y="89"/>
                  </a:lnTo>
                  <a:lnTo>
                    <a:pt x="126" y="85"/>
                  </a:lnTo>
                  <a:lnTo>
                    <a:pt x="122" y="84"/>
                  </a:lnTo>
                  <a:lnTo>
                    <a:pt x="120" y="87"/>
                  </a:lnTo>
                  <a:lnTo>
                    <a:pt x="120" y="90"/>
                  </a:lnTo>
                  <a:lnTo>
                    <a:pt x="121" y="95"/>
                  </a:lnTo>
                  <a:lnTo>
                    <a:pt x="123" y="103"/>
                  </a:lnTo>
                  <a:lnTo>
                    <a:pt x="129" y="117"/>
                  </a:lnTo>
                  <a:lnTo>
                    <a:pt x="135" y="129"/>
                  </a:lnTo>
                  <a:lnTo>
                    <a:pt x="138" y="139"/>
                  </a:lnTo>
                  <a:lnTo>
                    <a:pt x="138" y="142"/>
                  </a:lnTo>
                  <a:lnTo>
                    <a:pt x="137" y="142"/>
                  </a:lnTo>
                  <a:lnTo>
                    <a:pt x="135" y="141"/>
                  </a:lnTo>
                  <a:lnTo>
                    <a:pt x="131" y="136"/>
                  </a:lnTo>
                  <a:lnTo>
                    <a:pt x="126" y="126"/>
                  </a:lnTo>
                  <a:lnTo>
                    <a:pt x="119" y="109"/>
                  </a:lnTo>
                  <a:lnTo>
                    <a:pt x="112" y="91"/>
                  </a:lnTo>
                  <a:lnTo>
                    <a:pt x="112" y="77"/>
                  </a:lnTo>
                  <a:lnTo>
                    <a:pt x="102" y="69"/>
                  </a:lnTo>
                  <a:lnTo>
                    <a:pt x="92" y="64"/>
                  </a:lnTo>
                  <a:lnTo>
                    <a:pt x="84" y="59"/>
                  </a:lnTo>
                  <a:lnTo>
                    <a:pt x="81" y="57"/>
                  </a:lnTo>
                  <a:lnTo>
                    <a:pt x="79" y="54"/>
                  </a:lnTo>
                  <a:lnTo>
                    <a:pt x="76" y="54"/>
                  </a:lnTo>
                  <a:lnTo>
                    <a:pt x="75" y="56"/>
                  </a:lnTo>
                  <a:lnTo>
                    <a:pt x="74" y="60"/>
                  </a:lnTo>
                  <a:lnTo>
                    <a:pt x="75" y="71"/>
                  </a:lnTo>
                  <a:lnTo>
                    <a:pt x="79" y="88"/>
                  </a:lnTo>
                  <a:lnTo>
                    <a:pt x="84" y="105"/>
                  </a:lnTo>
                  <a:lnTo>
                    <a:pt x="93" y="119"/>
                  </a:lnTo>
                  <a:lnTo>
                    <a:pt x="98" y="125"/>
                  </a:lnTo>
                  <a:lnTo>
                    <a:pt x="98" y="128"/>
                  </a:lnTo>
                  <a:lnTo>
                    <a:pt x="95" y="127"/>
                  </a:lnTo>
                  <a:lnTo>
                    <a:pt x="90" y="124"/>
                  </a:lnTo>
                  <a:lnTo>
                    <a:pt x="83" y="113"/>
                  </a:lnTo>
                  <a:lnTo>
                    <a:pt x="74" y="96"/>
                  </a:lnTo>
                  <a:lnTo>
                    <a:pt x="67" y="74"/>
                  </a:lnTo>
                  <a:lnTo>
                    <a:pt x="67" y="49"/>
                  </a:lnTo>
                  <a:lnTo>
                    <a:pt x="60" y="43"/>
                  </a:lnTo>
                  <a:lnTo>
                    <a:pt x="52" y="38"/>
                  </a:lnTo>
                  <a:lnTo>
                    <a:pt x="44" y="35"/>
                  </a:lnTo>
                  <a:lnTo>
                    <a:pt x="39" y="32"/>
                  </a:lnTo>
                  <a:lnTo>
                    <a:pt x="37" y="39"/>
                  </a:lnTo>
                  <a:lnTo>
                    <a:pt x="37" y="50"/>
                  </a:lnTo>
                  <a:lnTo>
                    <a:pt x="39" y="61"/>
                  </a:lnTo>
                  <a:lnTo>
                    <a:pt x="42" y="71"/>
                  </a:lnTo>
                  <a:lnTo>
                    <a:pt x="43" y="80"/>
                  </a:lnTo>
                  <a:lnTo>
                    <a:pt x="45" y="94"/>
                  </a:lnTo>
                  <a:lnTo>
                    <a:pt x="49" y="105"/>
                  </a:lnTo>
                  <a:lnTo>
                    <a:pt x="51" y="113"/>
                  </a:lnTo>
                  <a:lnTo>
                    <a:pt x="51" y="115"/>
                  </a:lnTo>
                  <a:lnTo>
                    <a:pt x="47" y="114"/>
                  </a:lnTo>
                  <a:lnTo>
                    <a:pt x="44" y="110"/>
                  </a:lnTo>
                  <a:lnTo>
                    <a:pt x="41" y="102"/>
                  </a:lnTo>
                  <a:lnTo>
                    <a:pt x="38" y="87"/>
                  </a:lnTo>
                  <a:lnTo>
                    <a:pt x="35" y="65"/>
                  </a:lnTo>
                  <a:lnTo>
                    <a:pt x="30" y="44"/>
                  </a:lnTo>
                  <a:lnTo>
                    <a:pt x="28" y="30"/>
                  </a:lnTo>
                  <a:lnTo>
                    <a:pt x="17" y="20"/>
                  </a:lnTo>
                  <a:lnTo>
                    <a:pt x="9" y="12"/>
                  </a:lnTo>
                  <a:lnTo>
                    <a:pt x="4" y="6"/>
                  </a:lnTo>
                  <a:lnTo>
                    <a:pt x="0" y="2"/>
                  </a:lnTo>
                  <a:lnTo>
                    <a:pt x="0" y="0"/>
                  </a:lnTo>
                  <a:lnTo>
                    <a:pt x="1" y="0"/>
                  </a:lnTo>
                  <a:lnTo>
                    <a:pt x="4" y="0"/>
                  </a:lnTo>
                  <a:lnTo>
                    <a:pt x="7" y="1"/>
                  </a:lnTo>
                  <a:close/>
                </a:path>
              </a:pathLst>
            </a:custGeom>
            <a:solidFill>
              <a:srgbClr val="B2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8190" name="Freeform 302"/>
            <p:cNvSpPr>
              <a:spLocks/>
            </p:cNvSpPr>
            <p:nvPr/>
          </p:nvSpPr>
          <p:spPr bwMode="auto">
            <a:xfrm>
              <a:off x="302" y="183"/>
              <a:ext cx="64" cy="108"/>
            </a:xfrm>
            <a:custGeom>
              <a:avLst/>
              <a:gdLst>
                <a:gd name="T0" fmla="*/ 58 w 129"/>
                <a:gd name="T1" fmla="*/ 1 h 214"/>
                <a:gd name="T2" fmla="*/ 61 w 129"/>
                <a:gd name="T3" fmla="*/ 24 h 214"/>
                <a:gd name="T4" fmla="*/ 65 w 129"/>
                <a:gd name="T5" fmla="*/ 33 h 214"/>
                <a:gd name="T6" fmla="*/ 74 w 129"/>
                <a:gd name="T7" fmla="*/ 40 h 214"/>
                <a:gd name="T8" fmla="*/ 87 w 129"/>
                <a:gd name="T9" fmla="*/ 52 h 214"/>
                <a:gd name="T10" fmla="*/ 101 w 129"/>
                <a:gd name="T11" fmla="*/ 68 h 214"/>
                <a:gd name="T12" fmla="*/ 116 w 129"/>
                <a:gd name="T13" fmla="*/ 94 h 214"/>
                <a:gd name="T14" fmla="*/ 127 w 129"/>
                <a:gd name="T15" fmla="*/ 114 h 214"/>
                <a:gd name="T16" fmla="*/ 129 w 129"/>
                <a:gd name="T17" fmla="*/ 123 h 214"/>
                <a:gd name="T18" fmla="*/ 126 w 129"/>
                <a:gd name="T19" fmla="*/ 123 h 214"/>
                <a:gd name="T20" fmla="*/ 120 w 129"/>
                <a:gd name="T21" fmla="*/ 113 h 214"/>
                <a:gd name="T22" fmla="*/ 112 w 129"/>
                <a:gd name="T23" fmla="*/ 98 h 214"/>
                <a:gd name="T24" fmla="*/ 101 w 129"/>
                <a:gd name="T25" fmla="*/ 80 h 214"/>
                <a:gd name="T26" fmla="*/ 90 w 129"/>
                <a:gd name="T27" fmla="*/ 65 h 214"/>
                <a:gd name="T28" fmla="*/ 81 w 129"/>
                <a:gd name="T29" fmla="*/ 57 h 214"/>
                <a:gd name="T30" fmla="*/ 73 w 129"/>
                <a:gd name="T31" fmla="*/ 52 h 214"/>
                <a:gd name="T32" fmla="*/ 68 w 129"/>
                <a:gd name="T33" fmla="*/ 62 h 214"/>
                <a:gd name="T34" fmla="*/ 70 w 129"/>
                <a:gd name="T35" fmla="*/ 86 h 214"/>
                <a:gd name="T36" fmla="*/ 76 w 129"/>
                <a:gd name="T37" fmla="*/ 99 h 214"/>
                <a:gd name="T38" fmla="*/ 91 w 129"/>
                <a:gd name="T39" fmla="*/ 113 h 214"/>
                <a:gd name="T40" fmla="*/ 108 w 129"/>
                <a:gd name="T41" fmla="*/ 132 h 214"/>
                <a:gd name="T42" fmla="*/ 119 w 129"/>
                <a:gd name="T43" fmla="*/ 156 h 214"/>
                <a:gd name="T44" fmla="*/ 121 w 129"/>
                <a:gd name="T45" fmla="*/ 176 h 214"/>
                <a:gd name="T46" fmla="*/ 116 w 129"/>
                <a:gd name="T47" fmla="*/ 166 h 214"/>
                <a:gd name="T48" fmla="*/ 106 w 129"/>
                <a:gd name="T49" fmla="*/ 146 h 214"/>
                <a:gd name="T50" fmla="*/ 97 w 129"/>
                <a:gd name="T51" fmla="*/ 132 h 214"/>
                <a:gd name="T52" fmla="*/ 87 w 129"/>
                <a:gd name="T53" fmla="*/ 121 h 214"/>
                <a:gd name="T54" fmla="*/ 76 w 129"/>
                <a:gd name="T55" fmla="*/ 113 h 214"/>
                <a:gd name="T56" fmla="*/ 79 w 129"/>
                <a:gd name="T57" fmla="*/ 130 h 214"/>
                <a:gd name="T58" fmla="*/ 87 w 129"/>
                <a:gd name="T59" fmla="*/ 184 h 214"/>
                <a:gd name="T60" fmla="*/ 83 w 129"/>
                <a:gd name="T61" fmla="*/ 213 h 214"/>
                <a:gd name="T62" fmla="*/ 81 w 129"/>
                <a:gd name="T63" fmla="*/ 211 h 214"/>
                <a:gd name="T64" fmla="*/ 79 w 129"/>
                <a:gd name="T65" fmla="*/ 188 h 214"/>
                <a:gd name="T66" fmla="*/ 67 w 129"/>
                <a:gd name="T67" fmla="*/ 136 h 214"/>
                <a:gd name="T68" fmla="*/ 53 w 129"/>
                <a:gd name="T69" fmla="*/ 128 h 214"/>
                <a:gd name="T70" fmla="*/ 35 w 129"/>
                <a:gd name="T71" fmla="*/ 154 h 214"/>
                <a:gd name="T72" fmla="*/ 28 w 129"/>
                <a:gd name="T73" fmla="*/ 174 h 214"/>
                <a:gd name="T74" fmla="*/ 25 w 129"/>
                <a:gd name="T75" fmla="*/ 169 h 214"/>
                <a:gd name="T76" fmla="*/ 33 w 129"/>
                <a:gd name="T77" fmla="*/ 147 h 214"/>
                <a:gd name="T78" fmla="*/ 51 w 129"/>
                <a:gd name="T79" fmla="*/ 114 h 214"/>
                <a:gd name="T80" fmla="*/ 59 w 129"/>
                <a:gd name="T81" fmla="*/ 91 h 214"/>
                <a:gd name="T82" fmla="*/ 59 w 129"/>
                <a:gd name="T83" fmla="*/ 62 h 214"/>
                <a:gd name="T84" fmla="*/ 52 w 129"/>
                <a:gd name="T85" fmla="*/ 57 h 214"/>
                <a:gd name="T86" fmla="*/ 36 w 129"/>
                <a:gd name="T87" fmla="*/ 72 h 214"/>
                <a:gd name="T88" fmla="*/ 20 w 129"/>
                <a:gd name="T89" fmla="*/ 92 h 214"/>
                <a:gd name="T90" fmla="*/ 9 w 129"/>
                <a:gd name="T91" fmla="*/ 111 h 214"/>
                <a:gd name="T92" fmla="*/ 3 w 129"/>
                <a:gd name="T93" fmla="*/ 124 h 214"/>
                <a:gd name="T94" fmla="*/ 0 w 129"/>
                <a:gd name="T95" fmla="*/ 122 h 214"/>
                <a:gd name="T96" fmla="*/ 4 w 129"/>
                <a:gd name="T97" fmla="*/ 109 h 214"/>
                <a:gd name="T98" fmla="*/ 15 w 129"/>
                <a:gd name="T99" fmla="*/ 90 h 214"/>
                <a:gd name="T100" fmla="*/ 30 w 129"/>
                <a:gd name="T101" fmla="*/ 65 h 214"/>
                <a:gd name="T102" fmla="*/ 47 w 129"/>
                <a:gd name="T103" fmla="*/ 46 h 214"/>
                <a:gd name="T104" fmla="*/ 57 w 129"/>
                <a:gd name="T105" fmla="*/ 32 h 214"/>
                <a:gd name="T106" fmla="*/ 55 w 129"/>
                <a:gd name="T107" fmla="*/ 13 h 214"/>
                <a:gd name="T108" fmla="*/ 53 w 129"/>
                <a:gd name="T109" fmla="*/ 5 h 214"/>
                <a:gd name="T110" fmla="*/ 55 w 129"/>
                <a:gd name="T111" fmla="*/ 2 h 2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29" h="214">
                  <a:moveTo>
                    <a:pt x="56" y="0"/>
                  </a:moveTo>
                  <a:lnTo>
                    <a:pt x="58" y="1"/>
                  </a:lnTo>
                  <a:lnTo>
                    <a:pt x="60" y="11"/>
                  </a:lnTo>
                  <a:lnTo>
                    <a:pt x="61" y="24"/>
                  </a:lnTo>
                  <a:lnTo>
                    <a:pt x="63" y="31"/>
                  </a:lnTo>
                  <a:lnTo>
                    <a:pt x="65" y="33"/>
                  </a:lnTo>
                  <a:lnTo>
                    <a:pt x="68" y="35"/>
                  </a:lnTo>
                  <a:lnTo>
                    <a:pt x="74" y="40"/>
                  </a:lnTo>
                  <a:lnTo>
                    <a:pt x="80" y="46"/>
                  </a:lnTo>
                  <a:lnTo>
                    <a:pt x="87" y="52"/>
                  </a:lnTo>
                  <a:lnTo>
                    <a:pt x="94" y="60"/>
                  </a:lnTo>
                  <a:lnTo>
                    <a:pt x="101" y="68"/>
                  </a:lnTo>
                  <a:lnTo>
                    <a:pt x="106" y="78"/>
                  </a:lnTo>
                  <a:lnTo>
                    <a:pt x="116" y="94"/>
                  </a:lnTo>
                  <a:lnTo>
                    <a:pt x="123" y="106"/>
                  </a:lnTo>
                  <a:lnTo>
                    <a:pt x="127" y="114"/>
                  </a:lnTo>
                  <a:lnTo>
                    <a:pt x="129" y="120"/>
                  </a:lnTo>
                  <a:lnTo>
                    <a:pt x="129" y="123"/>
                  </a:lnTo>
                  <a:lnTo>
                    <a:pt x="128" y="124"/>
                  </a:lnTo>
                  <a:lnTo>
                    <a:pt x="126" y="123"/>
                  </a:lnTo>
                  <a:lnTo>
                    <a:pt x="123" y="117"/>
                  </a:lnTo>
                  <a:lnTo>
                    <a:pt x="120" y="113"/>
                  </a:lnTo>
                  <a:lnTo>
                    <a:pt x="117" y="106"/>
                  </a:lnTo>
                  <a:lnTo>
                    <a:pt x="112" y="98"/>
                  </a:lnTo>
                  <a:lnTo>
                    <a:pt x="106" y="88"/>
                  </a:lnTo>
                  <a:lnTo>
                    <a:pt x="101" y="80"/>
                  </a:lnTo>
                  <a:lnTo>
                    <a:pt x="95" y="72"/>
                  </a:lnTo>
                  <a:lnTo>
                    <a:pt x="90" y="65"/>
                  </a:lnTo>
                  <a:lnTo>
                    <a:pt x="87" y="62"/>
                  </a:lnTo>
                  <a:lnTo>
                    <a:pt x="81" y="57"/>
                  </a:lnTo>
                  <a:lnTo>
                    <a:pt x="76" y="54"/>
                  </a:lnTo>
                  <a:lnTo>
                    <a:pt x="73" y="52"/>
                  </a:lnTo>
                  <a:lnTo>
                    <a:pt x="70" y="50"/>
                  </a:lnTo>
                  <a:lnTo>
                    <a:pt x="68" y="62"/>
                  </a:lnTo>
                  <a:lnTo>
                    <a:pt x="68" y="75"/>
                  </a:lnTo>
                  <a:lnTo>
                    <a:pt x="70" y="86"/>
                  </a:lnTo>
                  <a:lnTo>
                    <a:pt x="71" y="94"/>
                  </a:lnTo>
                  <a:lnTo>
                    <a:pt x="76" y="99"/>
                  </a:lnTo>
                  <a:lnTo>
                    <a:pt x="83" y="106"/>
                  </a:lnTo>
                  <a:lnTo>
                    <a:pt x="91" y="113"/>
                  </a:lnTo>
                  <a:lnTo>
                    <a:pt x="100" y="122"/>
                  </a:lnTo>
                  <a:lnTo>
                    <a:pt x="108" y="132"/>
                  </a:lnTo>
                  <a:lnTo>
                    <a:pt x="114" y="144"/>
                  </a:lnTo>
                  <a:lnTo>
                    <a:pt x="119" y="156"/>
                  </a:lnTo>
                  <a:lnTo>
                    <a:pt x="121" y="171"/>
                  </a:lnTo>
                  <a:lnTo>
                    <a:pt x="121" y="176"/>
                  </a:lnTo>
                  <a:lnTo>
                    <a:pt x="119" y="174"/>
                  </a:lnTo>
                  <a:lnTo>
                    <a:pt x="116" y="166"/>
                  </a:lnTo>
                  <a:lnTo>
                    <a:pt x="110" y="153"/>
                  </a:lnTo>
                  <a:lnTo>
                    <a:pt x="106" y="146"/>
                  </a:lnTo>
                  <a:lnTo>
                    <a:pt x="103" y="138"/>
                  </a:lnTo>
                  <a:lnTo>
                    <a:pt x="97" y="132"/>
                  </a:lnTo>
                  <a:lnTo>
                    <a:pt x="93" y="125"/>
                  </a:lnTo>
                  <a:lnTo>
                    <a:pt x="87" y="121"/>
                  </a:lnTo>
                  <a:lnTo>
                    <a:pt x="81" y="116"/>
                  </a:lnTo>
                  <a:lnTo>
                    <a:pt x="76" y="113"/>
                  </a:lnTo>
                  <a:lnTo>
                    <a:pt x="72" y="111"/>
                  </a:lnTo>
                  <a:lnTo>
                    <a:pt x="79" y="130"/>
                  </a:lnTo>
                  <a:lnTo>
                    <a:pt x="83" y="156"/>
                  </a:lnTo>
                  <a:lnTo>
                    <a:pt x="87" y="184"/>
                  </a:lnTo>
                  <a:lnTo>
                    <a:pt x="86" y="207"/>
                  </a:lnTo>
                  <a:lnTo>
                    <a:pt x="83" y="213"/>
                  </a:lnTo>
                  <a:lnTo>
                    <a:pt x="82" y="214"/>
                  </a:lnTo>
                  <a:lnTo>
                    <a:pt x="81" y="211"/>
                  </a:lnTo>
                  <a:lnTo>
                    <a:pt x="81" y="204"/>
                  </a:lnTo>
                  <a:lnTo>
                    <a:pt x="79" y="188"/>
                  </a:lnTo>
                  <a:lnTo>
                    <a:pt x="74" y="162"/>
                  </a:lnTo>
                  <a:lnTo>
                    <a:pt x="67" y="136"/>
                  </a:lnTo>
                  <a:lnTo>
                    <a:pt x="63" y="121"/>
                  </a:lnTo>
                  <a:lnTo>
                    <a:pt x="53" y="128"/>
                  </a:lnTo>
                  <a:lnTo>
                    <a:pt x="43" y="139"/>
                  </a:lnTo>
                  <a:lnTo>
                    <a:pt x="35" y="154"/>
                  </a:lnTo>
                  <a:lnTo>
                    <a:pt x="30" y="168"/>
                  </a:lnTo>
                  <a:lnTo>
                    <a:pt x="28" y="174"/>
                  </a:lnTo>
                  <a:lnTo>
                    <a:pt x="26" y="174"/>
                  </a:lnTo>
                  <a:lnTo>
                    <a:pt x="25" y="169"/>
                  </a:lnTo>
                  <a:lnTo>
                    <a:pt x="27" y="161"/>
                  </a:lnTo>
                  <a:lnTo>
                    <a:pt x="33" y="147"/>
                  </a:lnTo>
                  <a:lnTo>
                    <a:pt x="42" y="130"/>
                  </a:lnTo>
                  <a:lnTo>
                    <a:pt x="51" y="114"/>
                  </a:lnTo>
                  <a:lnTo>
                    <a:pt x="58" y="105"/>
                  </a:lnTo>
                  <a:lnTo>
                    <a:pt x="59" y="91"/>
                  </a:lnTo>
                  <a:lnTo>
                    <a:pt x="59" y="75"/>
                  </a:lnTo>
                  <a:lnTo>
                    <a:pt x="59" y="62"/>
                  </a:lnTo>
                  <a:lnTo>
                    <a:pt x="59" y="53"/>
                  </a:lnTo>
                  <a:lnTo>
                    <a:pt x="52" y="57"/>
                  </a:lnTo>
                  <a:lnTo>
                    <a:pt x="44" y="64"/>
                  </a:lnTo>
                  <a:lnTo>
                    <a:pt x="36" y="72"/>
                  </a:lnTo>
                  <a:lnTo>
                    <a:pt x="27" y="81"/>
                  </a:lnTo>
                  <a:lnTo>
                    <a:pt x="20" y="92"/>
                  </a:lnTo>
                  <a:lnTo>
                    <a:pt x="13" y="102"/>
                  </a:lnTo>
                  <a:lnTo>
                    <a:pt x="9" y="111"/>
                  </a:lnTo>
                  <a:lnTo>
                    <a:pt x="5" y="121"/>
                  </a:lnTo>
                  <a:lnTo>
                    <a:pt x="3" y="124"/>
                  </a:lnTo>
                  <a:lnTo>
                    <a:pt x="2" y="124"/>
                  </a:lnTo>
                  <a:lnTo>
                    <a:pt x="0" y="122"/>
                  </a:lnTo>
                  <a:lnTo>
                    <a:pt x="2" y="115"/>
                  </a:lnTo>
                  <a:lnTo>
                    <a:pt x="4" y="109"/>
                  </a:lnTo>
                  <a:lnTo>
                    <a:pt x="9" y="100"/>
                  </a:lnTo>
                  <a:lnTo>
                    <a:pt x="15" y="90"/>
                  </a:lnTo>
                  <a:lnTo>
                    <a:pt x="22" y="78"/>
                  </a:lnTo>
                  <a:lnTo>
                    <a:pt x="30" y="65"/>
                  </a:lnTo>
                  <a:lnTo>
                    <a:pt x="38" y="55"/>
                  </a:lnTo>
                  <a:lnTo>
                    <a:pt x="47" y="46"/>
                  </a:lnTo>
                  <a:lnTo>
                    <a:pt x="53" y="39"/>
                  </a:lnTo>
                  <a:lnTo>
                    <a:pt x="57" y="32"/>
                  </a:lnTo>
                  <a:lnTo>
                    <a:pt x="57" y="23"/>
                  </a:lnTo>
                  <a:lnTo>
                    <a:pt x="55" y="13"/>
                  </a:lnTo>
                  <a:lnTo>
                    <a:pt x="53" y="8"/>
                  </a:lnTo>
                  <a:lnTo>
                    <a:pt x="53" y="5"/>
                  </a:lnTo>
                  <a:lnTo>
                    <a:pt x="53" y="3"/>
                  </a:lnTo>
                  <a:lnTo>
                    <a:pt x="55" y="2"/>
                  </a:lnTo>
                  <a:lnTo>
                    <a:pt x="56" y="0"/>
                  </a:lnTo>
                  <a:close/>
                </a:path>
              </a:pathLst>
            </a:custGeom>
            <a:solidFill>
              <a:srgbClr val="B2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8191" name="Freeform 303"/>
            <p:cNvSpPr>
              <a:spLocks/>
            </p:cNvSpPr>
            <p:nvPr/>
          </p:nvSpPr>
          <p:spPr bwMode="auto">
            <a:xfrm>
              <a:off x="367" y="44"/>
              <a:ext cx="78" cy="111"/>
            </a:xfrm>
            <a:custGeom>
              <a:avLst/>
              <a:gdLst>
                <a:gd name="T0" fmla="*/ 4 w 155"/>
                <a:gd name="T1" fmla="*/ 212 h 222"/>
                <a:gd name="T2" fmla="*/ 18 w 155"/>
                <a:gd name="T3" fmla="*/ 183 h 222"/>
                <a:gd name="T4" fmla="*/ 27 w 155"/>
                <a:gd name="T5" fmla="*/ 162 h 222"/>
                <a:gd name="T6" fmla="*/ 39 w 155"/>
                <a:gd name="T7" fmla="*/ 133 h 222"/>
                <a:gd name="T8" fmla="*/ 38 w 155"/>
                <a:gd name="T9" fmla="*/ 118 h 222"/>
                <a:gd name="T10" fmla="*/ 28 w 155"/>
                <a:gd name="T11" fmla="*/ 107 h 222"/>
                <a:gd name="T12" fmla="*/ 27 w 155"/>
                <a:gd name="T13" fmla="*/ 94 h 222"/>
                <a:gd name="T14" fmla="*/ 30 w 155"/>
                <a:gd name="T15" fmla="*/ 98 h 222"/>
                <a:gd name="T16" fmla="*/ 35 w 155"/>
                <a:gd name="T17" fmla="*/ 106 h 222"/>
                <a:gd name="T18" fmla="*/ 45 w 155"/>
                <a:gd name="T19" fmla="*/ 110 h 222"/>
                <a:gd name="T20" fmla="*/ 54 w 155"/>
                <a:gd name="T21" fmla="*/ 106 h 222"/>
                <a:gd name="T22" fmla="*/ 65 w 155"/>
                <a:gd name="T23" fmla="*/ 92 h 222"/>
                <a:gd name="T24" fmla="*/ 77 w 155"/>
                <a:gd name="T25" fmla="*/ 78 h 222"/>
                <a:gd name="T26" fmla="*/ 85 w 155"/>
                <a:gd name="T27" fmla="*/ 66 h 222"/>
                <a:gd name="T28" fmla="*/ 86 w 155"/>
                <a:gd name="T29" fmla="*/ 55 h 222"/>
                <a:gd name="T30" fmla="*/ 80 w 155"/>
                <a:gd name="T31" fmla="*/ 30 h 222"/>
                <a:gd name="T32" fmla="*/ 71 w 155"/>
                <a:gd name="T33" fmla="*/ 15 h 222"/>
                <a:gd name="T34" fmla="*/ 70 w 155"/>
                <a:gd name="T35" fmla="*/ 10 h 222"/>
                <a:gd name="T36" fmla="*/ 79 w 155"/>
                <a:gd name="T37" fmla="*/ 19 h 222"/>
                <a:gd name="T38" fmla="*/ 92 w 155"/>
                <a:gd name="T39" fmla="*/ 46 h 222"/>
                <a:gd name="T40" fmla="*/ 100 w 155"/>
                <a:gd name="T41" fmla="*/ 41 h 222"/>
                <a:gd name="T42" fmla="*/ 117 w 155"/>
                <a:gd name="T43" fmla="*/ 11 h 222"/>
                <a:gd name="T44" fmla="*/ 130 w 155"/>
                <a:gd name="T45" fmla="*/ 0 h 222"/>
                <a:gd name="T46" fmla="*/ 130 w 155"/>
                <a:gd name="T47" fmla="*/ 3 h 222"/>
                <a:gd name="T48" fmla="*/ 122 w 155"/>
                <a:gd name="T49" fmla="*/ 18 h 222"/>
                <a:gd name="T50" fmla="*/ 104 w 155"/>
                <a:gd name="T51" fmla="*/ 54 h 222"/>
                <a:gd name="T52" fmla="*/ 104 w 155"/>
                <a:gd name="T53" fmla="*/ 61 h 222"/>
                <a:gd name="T54" fmla="*/ 119 w 155"/>
                <a:gd name="T55" fmla="*/ 57 h 222"/>
                <a:gd name="T56" fmla="*/ 131 w 155"/>
                <a:gd name="T57" fmla="*/ 53 h 222"/>
                <a:gd name="T58" fmla="*/ 141 w 155"/>
                <a:gd name="T59" fmla="*/ 48 h 222"/>
                <a:gd name="T60" fmla="*/ 150 w 155"/>
                <a:gd name="T61" fmla="*/ 42 h 222"/>
                <a:gd name="T62" fmla="*/ 155 w 155"/>
                <a:gd name="T63" fmla="*/ 43 h 222"/>
                <a:gd name="T64" fmla="*/ 148 w 155"/>
                <a:gd name="T65" fmla="*/ 50 h 222"/>
                <a:gd name="T66" fmla="*/ 133 w 155"/>
                <a:gd name="T67" fmla="*/ 58 h 222"/>
                <a:gd name="T68" fmla="*/ 115 w 155"/>
                <a:gd name="T69" fmla="*/ 68 h 222"/>
                <a:gd name="T70" fmla="*/ 100 w 155"/>
                <a:gd name="T71" fmla="*/ 75 h 222"/>
                <a:gd name="T72" fmla="*/ 87 w 155"/>
                <a:gd name="T73" fmla="*/ 79 h 222"/>
                <a:gd name="T74" fmla="*/ 73 w 155"/>
                <a:gd name="T75" fmla="*/ 98 h 222"/>
                <a:gd name="T76" fmla="*/ 73 w 155"/>
                <a:gd name="T77" fmla="*/ 106 h 222"/>
                <a:gd name="T78" fmla="*/ 79 w 155"/>
                <a:gd name="T79" fmla="*/ 109 h 222"/>
                <a:gd name="T80" fmla="*/ 77 w 155"/>
                <a:gd name="T81" fmla="*/ 111 h 222"/>
                <a:gd name="T82" fmla="*/ 70 w 155"/>
                <a:gd name="T83" fmla="*/ 117 h 222"/>
                <a:gd name="T84" fmla="*/ 65 w 155"/>
                <a:gd name="T85" fmla="*/ 118 h 222"/>
                <a:gd name="T86" fmla="*/ 62 w 155"/>
                <a:gd name="T87" fmla="*/ 118 h 222"/>
                <a:gd name="T88" fmla="*/ 58 w 155"/>
                <a:gd name="T89" fmla="*/ 124 h 222"/>
                <a:gd name="T90" fmla="*/ 48 w 155"/>
                <a:gd name="T91" fmla="*/ 144 h 222"/>
                <a:gd name="T92" fmla="*/ 35 w 155"/>
                <a:gd name="T93" fmla="*/ 168 h 222"/>
                <a:gd name="T94" fmla="*/ 28 w 155"/>
                <a:gd name="T95" fmla="*/ 191 h 222"/>
                <a:gd name="T96" fmla="*/ 25 w 155"/>
                <a:gd name="T97" fmla="*/ 204 h 222"/>
                <a:gd name="T98" fmla="*/ 21 w 155"/>
                <a:gd name="T99" fmla="*/ 213 h 222"/>
                <a:gd name="T100" fmla="*/ 15 w 155"/>
                <a:gd name="T101" fmla="*/ 219 h 222"/>
                <a:gd name="T102" fmla="*/ 3 w 155"/>
                <a:gd name="T103" fmla="*/ 222 h 2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55" h="222">
                  <a:moveTo>
                    <a:pt x="0" y="222"/>
                  </a:moveTo>
                  <a:lnTo>
                    <a:pt x="4" y="212"/>
                  </a:lnTo>
                  <a:lnTo>
                    <a:pt x="11" y="197"/>
                  </a:lnTo>
                  <a:lnTo>
                    <a:pt x="18" y="183"/>
                  </a:lnTo>
                  <a:lnTo>
                    <a:pt x="23" y="173"/>
                  </a:lnTo>
                  <a:lnTo>
                    <a:pt x="27" y="162"/>
                  </a:lnTo>
                  <a:lnTo>
                    <a:pt x="33" y="147"/>
                  </a:lnTo>
                  <a:lnTo>
                    <a:pt x="39" y="133"/>
                  </a:lnTo>
                  <a:lnTo>
                    <a:pt x="43" y="124"/>
                  </a:lnTo>
                  <a:lnTo>
                    <a:pt x="38" y="118"/>
                  </a:lnTo>
                  <a:lnTo>
                    <a:pt x="32" y="113"/>
                  </a:lnTo>
                  <a:lnTo>
                    <a:pt x="28" y="107"/>
                  </a:lnTo>
                  <a:lnTo>
                    <a:pt x="27" y="99"/>
                  </a:lnTo>
                  <a:lnTo>
                    <a:pt x="27" y="94"/>
                  </a:lnTo>
                  <a:lnTo>
                    <a:pt x="28" y="94"/>
                  </a:lnTo>
                  <a:lnTo>
                    <a:pt x="30" y="98"/>
                  </a:lnTo>
                  <a:lnTo>
                    <a:pt x="32" y="102"/>
                  </a:lnTo>
                  <a:lnTo>
                    <a:pt x="35" y="106"/>
                  </a:lnTo>
                  <a:lnTo>
                    <a:pt x="40" y="108"/>
                  </a:lnTo>
                  <a:lnTo>
                    <a:pt x="45" y="110"/>
                  </a:lnTo>
                  <a:lnTo>
                    <a:pt x="48" y="111"/>
                  </a:lnTo>
                  <a:lnTo>
                    <a:pt x="54" y="106"/>
                  </a:lnTo>
                  <a:lnTo>
                    <a:pt x="59" y="100"/>
                  </a:lnTo>
                  <a:lnTo>
                    <a:pt x="65" y="92"/>
                  </a:lnTo>
                  <a:lnTo>
                    <a:pt x="71" y="85"/>
                  </a:lnTo>
                  <a:lnTo>
                    <a:pt x="77" y="78"/>
                  </a:lnTo>
                  <a:lnTo>
                    <a:pt x="81" y="72"/>
                  </a:lnTo>
                  <a:lnTo>
                    <a:pt x="85" y="66"/>
                  </a:lnTo>
                  <a:lnTo>
                    <a:pt x="86" y="63"/>
                  </a:lnTo>
                  <a:lnTo>
                    <a:pt x="86" y="55"/>
                  </a:lnTo>
                  <a:lnTo>
                    <a:pt x="85" y="42"/>
                  </a:lnTo>
                  <a:lnTo>
                    <a:pt x="80" y="30"/>
                  </a:lnTo>
                  <a:lnTo>
                    <a:pt x="76" y="20"/>
                  </a:lnTo>
                  <a:lnTo>
                    <a:pt x="71" y="15"/>
                  </a:lnTo>
                  <a:lnTo>
                    <a:pt x="70" y="11"/>
                  </a:lnTo>
                  <a:lnTo>
                    <a:pt x="70" y="10"/>
                  </a:lnTo>
                  <a:lnTo>
                    <a:pt x="73" y="12"/>
                  </a:lnTo>
                  <a:lnTo>
                    <a:pt x="79" y="19"/>
                  </a:lnTo>
                  <a:lnTo>
                    <a:pt x="86" y="32"/>
                  </a:lnTo>
                  <a:lnTo>
                    <a:pt x="92" y="46"/>
                  </a:lnTo>
                  <a:lnTo>
                    <a:pt x="93" y="55"/>
                  </a:lnTo>
                  <a:lnTo>
                    <a:pt x="100" y="41"/>
                  </a:lnTo>
                  <a:lnTo>
                    <a:pt x="109" y="25"/>
                  </a:lnTo>
                  <a:lnTo>
                    <a:pt x="117" y="11"/>
                  </a:lnTo>
                  <a:lnTo>
                    <a:pt x="125" y="2"/>
                  </a:lnTo>
                  <a:lnTo>
                    <a:pt x="130" y="0"/>
                  </a:lnTo>
                  <a:lnTo>
                    <a:pt x="131" y="1"/>
                  </a:lnTo>
                  <a:lnTo>
                    <a:pt x="130" y="3"/>
                  </a:lnTo>
                  <a:lnTo>
                    <a:pt x="126" y="8"/>
                  </a:lnTo>
                  <a:lnTo>
                    <a:pt x="122" y="18"/>
                  </a:lnTo>
                  <a:lnTo>
                    <a:pt x="112" y="37"/>
                  </a:lnTo>
                  <a:lnTo>
                    <a:pt x="104" y="54"/>
                  </a:lnTo>
                  <a:lnTo>
                    <a:pt x="97" y="63"/>
                  </a:lnTo>
                  <a:lnTo>
                    <a:pt x="104" y="61"/>
                  </a:lnTo>
                  <a:lnTo>
                    <a:pt x="112" y="58"/>
                  </a:lnTo>
                  <a:lnTo>
                    <a:pt x="119" y="57"/>
                  </a:lnTo>
                  <a:lnTo>
                    <a:pt x="125" y="55"/>
                  </a:lnTo>
                  <a:lnTo>
                    <a:pt x="131" y="53"/>
                  </a:lnTo>
                  <a:lnTo>
                    <a:pt x="137" y="50"/>
                  </a:lnTo>
                  <a:lnTo>
                    <a:pt x="141" y="48"/>
                  </a:lnTo>
                  <a:lnTo>
                    <a:pt x="145" y="46"/>
                  </a:lnTo>
                  <a:lnTo>
                    <a:pt x="150" y="42"/>
                  </a:lnTo>
                  <a:lnTo>
                    <a:pt x="154" y="41"/>
                  </a:lnTo>
                  <a:lnTo>
                    <a:pt x="155" y="43"/>
                  </a:lnTo>
                  <a:lnTo>
                    <a:pt x="153" y="47"/>
                  </a:lnTo>
                  <a:lnTo>
                    <a:pt x="148" y="50"/>
                  </a:lnTo>
                  <a:lnTo>
                    <a:pt x="141" y="54"/>
                  </a:lnTo>
                  <a:lnTo>
                    <a:pt x="133" y="58"/>
                  </a:lnTo>
                  <a:lnTo>
                    <a:pt x="124" y="63"/>
                  </a:lnTo>
                  <a:lnTo>
                    <a:pt x="115" y="68"/>
                  </a:lnTo>
                  <a:lnTo>
                    <a:pt x="107" y="72"/>
                  </a:lnTo>
                  <a:lnTo>
                    <a:pt x="100" y="75"/>
                  </a:lnTo>
                  <a:lnTo>
                    <a:pt x="95" y="76"/>
                  </a:lnTo>
                  <a:lnTo>
                    <a:pt x="87" y="79"/>
                  </a:lnTo>
                  <a:lnTo>
                    <a:pt x="79" y="88"/>
                  </a:lnTo>
                  <a:lnTo>
                    <a:pt x="73" y="98"/>
                  </a:lnTo>
                  <a:lnTo>
                    <a:pt x="72" y="103"/>
                  </a:lnTo>
                  <a:lnTo>
                    <a:pt x="73" y="106"/>
                  </a:lnTo>
                  <a:lnTo>
                    <a:pt x="77" y="108"/>
                  </a:lnTo>
                  <a:lnTo>
                    <a:pt x="79" y="109"/>
                  </a:lnTo>
                  <a:lnTo>
                    <a:pt x="81" y="109"/>
                  </a:lnTo>
                  <a:lnTo>
                    <a:pt x="77" y="111"/>
                  </a:lnTo>
                  <a:lnTo>
                    <a:pt x="73" y="114"/>
                  </a:lnTo>
                  <a:lnTo>
                    <a:pt x="70" y="117"/>
                  </a:lnTo>
                  <a:lnTo>
                    <a:pt x="68" y="120"/>
                  </a:lnTo>
                  <a:lnTo>
                    <a:pt x="65" y="118"/>
                  </a:lnTo>
                  <a:lnTo>
                    <a:pt x="63" y="118"/>
                  </a:lnTo>
                  <a:lnTo>
                    <a:pt x="62" y="118"/>
                  </a:lnTo>
                  <a:lnTo>
                    <a:pt x="62" y="118"/>
                  </a:lnTo>
                  <a:lnTo>
                    <a:pt x="58" y="124"/>
                  </a:lnTo>
                  <a:lnTo>
                    <a:pt x="54" y="132"/>
                  </a:lnTo>
                  <a:lnTo>
                    <a:pt x="48" y="144"/>
                  </a:lnTo>
                  <a:lnTo>
                    <a:pt x="41" y="155"/>
                  </a:lnTo>
                  <a:lnTo>
                    <a:pt x="35" y="168"/>
                  </a:lnTo>
                  <a:lnTo>
                    <a:pt x="31" y="181"/>
                  </a:lnTo>
                  <a:lnTo>
                    <a:pt x="28" y="191"/>
                  </a:lnTo>
                  <a:lnTo>
                    <a:pt x="27" y="199"/>
                  </a:lnTo>
                  <a:lnTo>
                    <a:pt x="25" y="204"/>
                  </a:lnTo>
                  <a:lnTo>
                    <a:pt x="24" y="208"/>
                  </a:lnTo>
                  <a:lnTo>
                    <a:pt x="21" y="213"/>
                  </a:lnTo>
                  <a:lnTo>
                    <a:pt x="18" y="216"/>
                  </a:lnTo>
                  <a:lnTo>
                    <a:pt x="15" y="219"/>
                  </a:lnTo>
                  <a:lnTo>
                    <a:pt x="9" y="221"/>
                  </a:lnTo>
                  <a:lnTo>
                    <a:pt x="3" y="222"/>
                  </a:lnTo>
                  <a:lnTo>
                    <a:pt x="0" y="222"/>
                  </a:lnTo>
                  <a:close/>
                </a:path>
              </a:pathLst>
            </a:custGeom>
            <a:solidFill>
              <a:srgbClr val="004C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8192" name="Freeform 304"/>
            <p:cNvSpPr>
              <a:spLocks/>
            </p:cNvSpPr>
            <p:nvPr/>
          </p:nvSpPr>
          <p:spPr bwMode="auto">
            <a:xfrm>
              <a:off x="253" y="221"/>
              <a:ext cx="50" cy="86"/>
            </a:xfrm>
            <a:custGeom>
              <a:avLst/>
              <a:gdLst>
                <a:gd name="T0" fmla="*/ 65 w 100"/>
                <a:gd name="T1" fmla="*/ 10 h 172"/>
                <a:gd name="T2" fmla="*/ 56 w 100"/>
                <a:gd name="T3" fmla="*/ 31 h 172"/>
                <a:gd name="T4" fmla="*/ 48 w 100"/>
                <a:gd name="T5" fmla="*/ 36 h 172"/>
                <a:gd name="T6" fmla="*/ 32 w 100"/>
                <a:gd name="T7" fmla="*/ 42 h 172"/>
                <a:gd name="T8" fmla="*/ 16 w 100"/>
                <a:gd name="T9" fmla="*/ 51 h 172"/>
                <a:gd name="T10" fmla="*/ 3 w 100"/>
                <a:gd name="T11" fmla="*/ 60 h 172"/>
                <a:gd name="T12" fmla="*/ 0 w 100"/>
                <a:gd name="T13" fmla="*/ 65 h 172"/>
                <a:gd name="T14" fmla="*/ 1 w 100"/>
                <a:gd name="T15" fmla="*/ 66 h 172"/>
                <a:gd name="T16" fmla="*/ 8 w 100"/>
                <a:gd name="T17" fmla="*/ 63 h 172"/>
                <a:gd name="T18" fmla="*/ 18 w 100"/>
                <a:gd name="T19" fmla="*/ 57 h 172"/>
                <a:gd name="T20" fmla="*/ 32 w 100"/>
                <a:gd name="T21" fmla="*/ 49 h 172"/>
                <a:gd name="T22" fmla="*/ 45 w 100"/>
                <a:gd name="T23" fmla="*/ 45 h 172"/>
                <a:gd name="T24" fmla="*/ 47 w 100"/>
                <a:gd name="T25" fmla="*/ 51 h 172"/>
                <a:gd name="T26" fmla="*/ 42 w 100"/>
                <a:gd name="T27" fmla="*/ 73 h 172"/>
                <a:gd name="T28" fmla="*/ 38 w 100"/>
                <a:gd name="T29" fmla="*/ 85 h 172"/>
                <a:gd name="T30" fmla="*/ 26 w 100"/>
                <a:gd name="T31" fmla="*/ 96 h 172"/>
                <a:gd name="T32" fmla="*/ 15 w 100"/>
                <a:gd name="T33" fmla="*/ 109 h 172"/>
                <a:gd name="T34" fmla="*/ 5 w 100"/>
                <a:gd name="T35" fmla="*/ 118 h 172"/>
                <a:gd name="T36" fmla="*/ 3 w 100"/>
                <a:gd name="T37" fmla="*/ 125 h 172"/>
                <a:gd name="T38" fmla="*/ 5 w 100"/>
                <a:gd name="T39" fmla="*/ 128 h 172"/>
                <a:gd name="T40" fmla="*/ 15 w 100"/>
                <a:gd name="T41" fmla="*/ 117 h 172"/>
                <a:gd name="T42" fmla="*/ 34 w 100"/>
                <a:gd name="T43" fmla="*/ 99 h 172"/>
                <a:gd name="T44" fmla="*/ 42 w 100"/>
                <a:gd name="T45" fmla="*/ 107 h 172"/>
                <a:gd name="T46" fmla="*/ 46 w 100"/>
                <a:gd name="T47" fmla="*/ 153 h 172"/>
                <a:gd name="T48" fmla="*/ 49 w 100"/>
                <a:gd name="T49" fmla="*/ 171 h 172"/>
                <a:gd name="T50" fmla="*/ 50 w 100"/>
                <a:gd name="T51" fmla="*/ 170 h 172"/>
                <a:gd name="T52" fmla="*/ 52 w 100"/>
                <a:gd name="T53" fmla="*/ 149 h 172"/>
                <a:gd name="T54" fmla="*/ 49 w 100"/>
                <a:gd name="T55" fmla="*/ 100 h 172"/>
                <a:gd name="T56" fmla="*/ 53 w 100"/>
                <a:gd name="T57" fmla="*/ 84 h 172"/>
                <a:gd name="T58" fmla="*/ 55 w 100"/>
                <a:gd name="T59" fmla="*/ 86 h 172"/>
                <a:gd name="T60" fmla="*/ 61 w 100"/>
                <a:gd name="T61" fmla="*/ 99 h 172"/>
                <a:gd name="T62" fmla="*/ 83 w 100"/>
                <a:gd name="T63" fmla="*/ 124 h 172"/>
                <a:gd name="T64" fmla="*/ 93 w 100"/>
                <a:gd name="T65" fmla="*/ 130 h 172"/>
                <a:gd name="T66" fmla="*/ 90 w 100"/>
                <a:gd name="T67" fmla="*/ 123 h 172"/>
                <a:gd name="T68" fmla="*/ 78 w 100"/>
                <a:gd name="T69" fmla="*/ 109 h 172"/>
                <a:gd name="T70" fmla="*/ 63 w 100"/>
                <a:gd name="T71" fmla="*/ 88 h 172"/>
                <a:gd name="T72" fmla="*/ 58 w 100"/>
                <a:gd name="T73" fmla="*/ 72 h 172"/>
                <a:gd name="T74" fmla="*/ 60 w 100"/>
                <a:gd name="T75" fmla="*/ 51 h 172"/>
                <a:gd name="T76" fmla="*/ 62 w 100"/>
                <a:gd name="T77" fmla="*/ 43 h 172"/>
                <a:gd name="T78" fmla="*/ 67 w 100"/>
                <a:gd name="T79" fmla="*/ 46 h 172"/>
                <a:gd name="T80" fmla="*/ 76 w 100"/>
                <a:gd name="T81" fmla="*/ 55 h 172"/>
                <a:gd name="T82" fmla="*/ 93 w 100"/>
                <a:gd name="T83" fmla="*/ 71 h 172"/>
                <a:gd name="T84" fmla="*/ 100 w 100"/>
                <a:gd name="T85" fmla="*/ 76 h 172"/>
                <a:gd name="T86" fmla="*/ 94 w 100"/>
                <a:gd name="T87" fmla="*/ 66 h 172"/>
                <a:gd name="T88" fmla="*/ 84 w 100"/>
                <a:gd name="T89" fmla="*/ 55 h 172"/>
                <a:gd name="T90" fmla="*/ 75 w 100"/>
                <a:gd name="T91" fmla="*/ 43 h 172"/>
                <a:gd name="T92" fmla="*/ 70 w 100"/>
                <a:gd name="T93" fmla="*/ 34 h 172"/>
                <a:gd name="T94" fmla="*/ 70 w 100"/>
                <a:gd name="T95" fmla="*/ 17 h 172"/>
                <a:gd name="T96" fmla="*/ 76 w 100"/>
                <a:gd name="T97" fmla="*/ 3 h 172"/>
                <a:gd name="T98" fmla="*/ 73 w 100"/>
                <a:gd name="T99" fmla="*/ 0 h 1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00" h="172">
                  <a:moveTo>
                    <a:pt x="70" y="3"/>
                  </a:moveTo>
                  <a:lnTo>
                    <a:pt x="65" y="10"/>
                  </a:lnTo>
                  <a:lnTo>
                    <a:pt x="61" y="20"/>
                  </a:lnTo>
                  <a:lnTo>
                    <a:pt x="56" y="31"/>
                  </a:lnTo>
                  <a:lnTo>
                    <a:pt x="54" y="36"/>
                  </a:lnTo>
                  <a:lnTo>
                    <a:pt x="48" y="36"/>
                  </a:lnTo>
                  <a:lnTo>
                    <a:pt x="40" y="39"/>
                  </a:lnTo>
                  <a:lnTo>
                    <a:pt x="32" y="42"/>
                  </a:lnTo>
                  <a:lnTo>
                    <a:pt x="24" y="47"/>
                  </a:lnTo>
                  <a:lnTo>
                    <a:pt x="16" y="51"/>
                  </a:lnTo>
                  <a:lnTo>
                    <a:pt x="9" y="55"/>
                  </a:lnTo>
                  <a:lnTo>
                    <a:pt x="3" y="60"/>
                  </a:lnTo>
                  <a:lnTo>
                    <a:pt x="1" y="62"/>
                  </a:lnTo>
                  <a:lnTo>
                    <a:pt x="0" y="65"/>
                  </a:lnTo>
                  <a:lnTo>
                    <a:pt x="0" y="66"/>
                  </a:lnTo>
                  <a:lnTo>
                    <a:pt x="1" y="66"/>
                  </a:lnTo>
                  <a:lnTo>
                    <a:pt x="4" y="65"/>
                  </a:lnTo>
                  <a:lnTo>
                    <a:pt x="8" y="63"/>
                  </a:lnTo>
                  <a:lnTo>
                    <a:pt x="12" y="61"/>
                  </a:lnTo>
                  <a:lnTo>
                    <a:pt x="18" y="57"/>
                  </a:lnTo>
                  <a:lnTo>
                    <a:pt x="25" y="53"/>
                  </a:lnTo>
                  <a:lnTo>
                    <a:pt x="32" y="49"/>
                  </a:lnTo>
                  <a:lnTo>
                    <a:pt x="39" y="47"/>
                  </a:lnTo>
                  <a:lnTo>
                    <a:pt x="45" y="45"/>
                  </a:lnTo>
                  <a:lnTo>
                    <a:pt x="49" y="43"/>
                  </a:lnTo>
                  <a:lnTo>
                    <a:pt x="47" y="51"/>
                  </a:lnTo>
                  <a:lnTo>
                    <a:pt x="45" y="63"/>
                  </a:lnTo>
                  <a:lnTo>
                    <a:pt x="42" y="73"/>
                  </a:lnTo>
                  <a:lnTo>
                    <a:pt x="41" y="80"/>
                  </a:lnTo>
                  <a:lnTo>
                    <a:pt x="38" y="85"/>
                  </a:lnTo>
                  <a:lnTo>
                    <a:pt x="32" y="89"/>
                  </a:lnTo>
                  <a:lnTo>
                    <a:pt x="26" y="96"/>
                  </a:lnTo>
                  <a:lnTo>
                    <a:pt x="20" y="102"/>
                  </a:lnTo>
                  <a:lnTo>
                    <a:pt x="15" y="109"/>
                  </a:lnTo>
                  <a:lnTo>
                    <a:pt x="9" y="114"/>
                  </a:lnTo>
                  <a:lnTo>
                    <a:pt x="5" y="118"/>
                  </a:lnTo>
                  <a:lnTo>
                    <a:pt x="4" y="122"/>
                  </a:lnTo>
                  <a:lnTo>
                    <a:pt x="3" y="125"/>
                  </a:lnTo>
                  <a:lnTo>
                    <a:pt x="3" y="128"/>
                  </a:lnTo>
                  <a:lnTo>
                    <a:pt x="5" y="128"/>
                  </a:lnTo>
                  <a:lnTo>
                    <a:pt x="8" y="124"/>
                  </a:lnTo>
                  <a:lnTo>
                    <a:pt x="15" y="117"/>
                  </a:lnTo>
                  <a:lnTo>
                    <a:pt x="25" y="107"/>
                  </a:lnTo>
                  <a:lnTo>
                    <a:pt x="34" y="99"/>
                  </a:lnTo>
                  <a:lnTo>
                    <a:pt x="41" y="93"/>
                  </a:lnTo>
                  <a:lnTo>
                    <a:pt x="42" y="107"/>
                  </a:lnTo>
                  <a:lnTo>
                    <a:pt x="43" y="130"/>
                  </a:lnTo>
                  <a:lnTo>
                    <a:pt x="46" y="153"/>
                  </a:lnTo>
                  <a:lnTo>
                    <a:pt x="48" y="167"/>
                  </a:lnTo>
                  <a:lnTo>
                    <a:pt x="49" y="171"/>
                  </a:lnTo>
                  <a:lnTo>
                    <a:pt x="50" y="172"/>
                  </a:lnTo>
                  <a:lnTo>
                    <a:pt x="50" y="170"/>
                  </a:lnTo>
                  <a:lnTo>
                    <a:pt x="52" y="164"/>
                  </a:lnTo>
                  <a:lnTo>
                    <a:pt x="52" y="149"/>
                  </a:lnTo>
                  <a:lnTo>
                    <a:pt x="50" y="124"/>
                  </a:lnTo>
                  <a:lnTo>
                    <a:pt x="49" y="100"/>
                  </a:lnTo>
                  <a:lnTo>
                    <a:pt x="52" y="85"/>
                  </a:lnTo>
                  <a:lnTo>
                    <a:pt x="53" y="84"/>
                  </a:lnTo>
                  <a:lnTo>
                    <a:pt x="54" y="84"/>
                  </a:lnTo>
                  <a:lnTo>
                    <a:pt x="55" y="86"/>
                  </a:lnTo>
                  <a:lnTo>
                    <a:pt x="56" y="91"/>
                  </a:lnTo>
                  <a:lnTo>
                    <a:pt x="61" y="99"/>
                  </a:lnTo>
                  <a:lnTo>
                    <a:pt x="71" y="111"/>
                  </a:lnTo>
                  <a:lnTo>
                    <a:pt x="83" y="124"/>
                  </a:lnTo>
                  <a:lnTo>
                    <a:pt x="90" y="130"/>
                  </a:lnTo>
                  <a:lnTo>
                    <a:pt x="93" y="130"/>
                  </a:lnTo>
                  <a:lnTo>
                    <a:pt x="93" y="126"/>
                  </a:lnTo>
                  <a:lnTo>
                    <a:pt x="90" y="123"/>
                  </a:lnTo>
                  <a:lnTo>
                    <a:pt x="85" y="117"/>
                  </a:lnTo>
                  <a:lnTo>
                    <a:pt x="78" y="109"/>
                  </a:lnTo>
                  <a:lnTo>
                    <a:pt x="70" y="99"/>
                  </a:lnTo>
                  <a:lnTo>
                    <a:pt x="63" y="88"/>
                  </a:lnTo>
                  <a:lnTo>
                    <a:pt x="58" y="80"/>
                  </a:lnTo>
                  <a:lnTo>
                    <a:pt x="58" y="72"/>
                  </a:lnTo>
                  <a:lnTo>
                    <a:pt x="58" y="61"/>
                  </a:lnTo>
                  <a:lnTo>
                    <a:pt x="60" y="51"/>
                  </a:lnTo>
                  <a:lnTo>
                    <a:pt x="61" y="46"/>
                  </a:lnTo>
                  <a:lnTo>
                    <a:pt x="62" y="43"/>
                  </a:lnTo>
                  <a:lnTo>
                    <a:pt x="64" y="43"/>
                  </a:lnTo>
                  <a:lnTo>
                    <a:pt x="67" y="46"/>
                  </a:lnTo>
                  <a:lnTo>
                    <a:pt x="69" y="49"/>
                  </a:lnTo>
                  <a:lnTo>
                    <a:pt x="76" y="55"/>
                  </a:lnTo>
                  <a:lnTo>
                    <a:pt x="85" y="63"/>
                  </a:lnTo>
                  <a:lnTo>
                    <a:pt x="93" y="71"/>
                  </a:lnTo>
                  <a:lnTo>
                    <a:pt x="99" y="76"/>
                  </a:lnTo>
                  <a:lnTo>
                    <a:pt x="100" y="76"/>
                  </a:lnTo>
                  <a:lnTo>
                    <a:pt x="98" y="72"/>
                  </a:lnTo>
                  <a:lnTo>
                    <a:pt x="94" y="66"/>
                  </a:lnTo>
                  <a:lnTo>
                    <a:pt x="88" y="61"/>
                  </a:lnTo>
                  <a:lnTo>
                    <a:pt x="84" y="55"/>
                  </a:lnTo>
                  <a:lnTo>
                    <a:pt x="79" y="49"/>
                  </a:lnTo>
                  <a:lnTo>
                    <a:pt x="75" y="43"/>
                  </a:lnTo>
                  <a:lnTo>
                    <a:pt x="72" y="39"/>
                  </a:lnTo>
                  <a:lnTo>
                    <a:pt x="70" y="34"/>
                  </a:lnTo>
                  <a:lnTo>
                    <a:pt x="70" y="26"/>
                  </a:lnTo>
                  <a:lnTo>
                    <a:pt x="70" y="17"/>
                  </a:lnTo>
                  <a:lnTo>
                    <a:pt x="73" y="9"/>
                  </a:lnTo>
                  <a:lnTo>
                    <a:pt x="76" y="3"/>
                  </a:lnTo>
                  <a:lnTo>
                    <a:pt x="76" y="0"/>
                  </a:lnTo>
                  <a:lnTo>
                    <a:pt x="73" y="0"/>
                  </a:lnTo>
                  <a:lnTo>
                    <a:pt x="70" y="3"/>
                  </a:lnTo>
                  <a:close/>
                </a:path>
              </a:pathLst>
            </a:custGeom>
            <a:solidFill>
              <a:srgbClr val="004C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8193" name="Freeform 305"/>
            <p:cNvSpPr>
              <a:spLocks/>
            </p:cNvSpPr>
            <p:nvPr/>
          </p:nvSpPr>
          <p:spPr bwMode="auto">
            <a:xfrm>
              <a:off x="430" y="182"/>
              <a:ext cx="100" cy="79"/>
            </a:xfrm>
            <a:custGeom>
              <a:avLst/>
              <a:gdLst>
                <a:gd name="T0" fmla="*/ 5 w 200"/>
                <a:gd name="T1" fmla="*/ 16 h 158"/>
                <a:gd name="T2" fmla="*/ 16 w 200"/>
                <a:gd name="T3" fmla="*/ 27 h 158"/>
                <a:gd name="T4" fmla="*/ 23 w 200"/>
                <a:gd name="T5" fmla="*/ 33 h 158"/>
                <a:gd name="T6" fmla="*/ 39 w 200"/>
                <a:gd name="T7" fmla="*/ 40 h 158"/>
                <a:gd name="T8" fmla="*/ 45 w 200"/>
                <a:gd name="T9" fmla="*/ 58 h 158"/>
                <a:gd name="T10" fmla="*/ 45 w 200"/>
                <a:gd name="T11" fmla="*/ 89 h 158"/>
                <a:gd name="T12" fmla="*/ 50 w 200"/>
                <a:gd name="T13" fmla="*/ 105 h 158"/>
                <a:gd name="T14" fmla="*/ 51 w 200"/>
                <a:gd name="T15" fmla="*/ 101 h 158"/>
                <a:gd name="T16" fmla="*/ 50 w 200"/>
                <a:gd name="T17" fmla="*/ 86 h 158"/>
                <a:gd name="T18" fmla="*/ 53 w 200"/>
                <a:gd name="T19" fmla="*/ 53 h 158"/>
                <a:gd name="T20" fmla="*/ 59 w 200"/>
                <a:gd name="T21" fmla="*/ 46 h 158"/>
                <a:gd name="T22" fmla="*/ 68 w 200"/>
                <a:gd name="T23" fmla="*/ 55 h 158"/>
                <a:gd name="T24" fmla="*/ 79 w 200"/>
                <a:gd name="T25" fmla="*/ 65 h 158"/>
                <a:gd name="T26" fmla="*/ 88 w 200"/>
                <a:gd name="T27" fmla="*/ 73 h 158"/>
                <a:gd name="T28" fmla="*/ 94 w 200"/>
                <a:gd name="T29" fmla="*/ 94 h 158"/>
                <a:gd name="T30" fmla="*/ 103 w 200"/>
                <a:gd name="T31" fmla="*/ 141 h 158"/>
                <a:gd name="T32" fmla="*/ 112 w 200"/>
                <a:gd name="T33" fmla="*/ 158 h 158"/>
                <a:gd name="T34" fmla="*/ 112 w 200"/>
                <a:gd name="T35" fmla="*/ 150 h 158"/>
                <a:gd name="T36" fmla="*/ 107 w 200"/>
                <a:gd name="T37" fmla="*/ 131 h 158"/>
                <a:gd name="T38" fmla="*/ 100 w 200"/>
                <a:gd name="T39" fmla="*/ 94 h 158"/>
                <a:gd name="T40" fmla="*/ 110 w 200"/>
                <a:gd name="T41" fmla="*/ 86 h 158"/>
                <a:gd name="T42" fmla="*/ 137 w 200"/>
                <a:gd name="T43" fmla="*/ 102 h 158"/>
                <a:gd name="T44" fmla="*/ 168 w 200"/>
                <a:gd name="T45" fmla="*/ 119 h 158"/>
                <a:gd name="T46" fmla="*/ 191 w 200"/>
                <a:gd name="T47" fmla="*/ 132 h 158"/>
                <a:gd name="T48" fmla="*/ 198 w 200"/>
                <a:gd name="T49" fmla="*/ 138 h 158"/>
                <a:gd name="T50" fmla="*/ 197 w 200"/>
                <a:gd name="T51" fmla="*/ 133 h 158"/>
                <a:gd name="T52" fmla="*/ 186 w 200"/>
                <a:gd name="T53" fmla="*/ 124 h 158"/>
                <a:gd name="T54" fmla="*/ 163 w 200"/>
                <a:gd name="T55" fmla="*/ 109 h 158"/>
                <a:gd name="T56" fmla="*/ 135 w 200"/>
                <a:gd name="T57" fmla="*/ 91 h 158"/>
                <a:gd name="T58" fmla="*/ 112 w 200"/>
                <a:gd name="T59" fmla="*/ 78 h 158"/>
                <a:gd name="T60" fmla="*/ 102 w 200"/>
                <a:gd name="T61" fmla="*/ 73 h 158"/>
                <a:gd name="T62" fmla="*/ 107 w 200"/>
                <a:gd name="T63" fmla="*/ 72 h 158"/>
                <a:gd name="T64" fmla="*/ 122 w 200"/>
                <a:gd name="T65" fmla="*/ 67 h 158"/>
                <a:gd name="T66" fmla="*/ 143 w 200"/>
                <a:gd name="T67" fmla="*/ 64 h 158"/>
                <a:gd name="T68" fmla="*/ 166 w 200"/>
                <a:gd name="T69" fmla="*/ 61 h 158"/>
                <a:gd name="T70" fmla="*/ 187 w 200"/>
                <a:gd name="T71" fmla="*/ 64 h 158"/>
                <a:gd name="T72" fmla="*/ 200 w 200"/>
                <a:gd name="T73" fmla="*/ 69 h 158"/>
                <a:gd name="T74" fmla="*/ 196 w 200"/>
                <a:gd name="T75" fmla="*/ 64 h 158"/>
                <a:gd name="T76" fmla="*/ 185 w 200"/>
                <a:gd name="T77" fmla="*/ 59 h 158"/>
                <a:gd name="T78" fmla="*/ 162 w 200"/>
                <a:gd name="T79" fmla="*/ 58 h 158"/>
                <a:gd name="T80" fmla="*/ 133 w 200"/>
                <a:gd name="T81" fmla="*/ 58 h 158"/>
                <a:gd name="T82" fmla="*/ 110 w 200"/>
                <a:gd name="T83" fmla="*/ 59 h 158"/>
                <a:gd name="T84" fmla="*/ 100 w 200"/>
                <a:gd name="T85" fmla="*/ 59 h 158"/>
                <a:gd name="T86" fmla="*/ 90 w 200"/>
                <a:gd name="T87" fmla="*/ 53 h 158"/>
                <a:gd name="T88" fmla="*/ 79 w 200"/>
                <a:gd name="T89" fmla="*/ 44 h 158"/>
                <a:gd name="T90" fmla="*/ 69 w 200"/>
                <a:gd name="T91" fmla="*/ 37 h 158"/>
                <a:gd name="T92" fmla="*/ 73 w 200"/>
                <a:gd name="T93" fmla="*/ 31 h 158"/>
                <a:gd name="T94" fmla="*/ 88 w 200"/>
                <a:gd name="T95" fmla="*/ 22 h 158"/>
                <a:gd name="T96" fmla="*/ 105 w 200"/>
                <a:gd name="T97" fmla="*/ 13 h 158"/>
                <a:gd name="T98" fmla="*/ 119 w 200"/>
                <a:gd name="T99" fmla="*/ 6 h 158"/>
                <a:gd name="T100" fmla="*/ 128 w 200"/>
                <a:gd name="T101" fmla="*/ 4 h 158"/>
                <a:gd name="T102" fmla="*/ 122 w 200"/>
                <a:gd name="T103" fmla="*/ 0 h 158"/>
                <a:gd name="T104" fmla="*/ 109 w 200"/>
                <a:gd name="T105" fmla="*/ 5 h 158"/>
                <a:gd name="T106" fmla="*/ 92 w 200"/>
                <a:gd name="T107" fmla="*/ 12 h 158"/>
                <a:gd name="T108" fmla="*/ 75 w 200"/>
                <a:gd name="T109" fmla="*/ 20 h 158"/>
                <a:gd name="T110" fmla="*/ 61 w 200"/>
                <a:gd name="T111" fmla="*/ 26 h 158"/>
                <a:gd name="T112" fmla="*/ 53 w 200"/>
                <a:gd name="T113" fmla="*/ 30 h 158"/>
                <a:gd name="T114" fmla="*/ 43 w 200"/>
                <a:gd name="T115" fmla="*/ 29 h 158"/>
                <a:gd name="T116" fmla="*/ 33 w 200"/>
                <a:gd name="T117" fmla="*/ 23 h 158"/>
                <a:gd name="T118" fmla="*/ 22 w 200"/>
                <a:gd name="T119" fmla="*/ 19 h 158"/>
                <a:gd name="T120" fmla="*/ 12 w 200"/>
                <a:gd name="T121" fmla="*/ 15 h 158"/>
                <a:gd name="T122" fmla="*/ 3 w 200"/>
                <a:gd name="T123" fmla="*/ 13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00" h="158">
                  <a:moveTo>
                    <a:pt x="0" y="13"/>
                  </a:moveTo>
                  <a:lnTo>
                    <a:pt x="5" y="16"/>
                  </a:lnTo>
                  <a:lnTo>
                    <a:pt x="11" y="22"/>
                  </a:lnTo>
                  <a:lnTo>
                    <a:pt x="16" y="27"/>
                  </a:lnTo>
                  <a:lnTo>
                    <a:pt x="19" y="30"/>
                  </a:lnTo>
                  <a:lnTo>
                    <a:pt x="23" y="33"/>
                  </a:lnTo>
                  <a:lnTo>
                    <a:pt x="31" y="35"/>
                  </a:lnTo>
                  <a:lnTo>
                    <a:pt x="39" y="40"/>
                  </a:lnTo>
                  <a:lnTo>
                    <a:pt x="45" y="43"/>
                  </a:lnTo>
                  <a:lnTo>
                    <a:pt x="45" y="58"/>
                  </a:lnTo>
                  <a:lnTo>
                    <a:pt x="45" y="74"/>
                  </a:lnTo>
                  <a:lnTo>
                    <a:pt x="45" y="89"/>
                  </a:lnTo>
                  <a:lnTo>
                    <a:pt x="47" y="101"/>
                  </a:lnTo>
                  <a:lnTo>
                    <a:pt x="50" y="105"/>
                  </a:lnTo>
                  <a:lnTo>
                    <a:pt x="51" y="105"/>
                  </a:lnTo>
                  <a:lnTo>
                    <a:pt x="51" y="101"/>
                  </a:lnTo>
                  <a:lnTo>
                    <a:pt x="50" y="96"/>
                  </a:lnTo>
                  <a:lnTo>
                    <a:pt x="50" y="86"/>
                  </a:lnTo>
                  <a:lnTo>
                    <a:pt x="51" y="69"/>
                  </a:lnTo>
                  <a:lnTo>
                    <a:pt x="53" y="53"/>
                  </a:lnTo>
                  <a:lnTo>
                    <a:pt x="56" y="44"/>
                  </a:lnTo>
                  <a:lnTo>
                    <a:pt x="59" y="46"/>
                  </a:lnTo>
                  <a:lnTo>
                    <a:pt x="62" y="50"/>
                  </a:lnTo>
                  <a:lnTo>
                    <a:pt x="68" y="55"/>
                  </a:lnTo>
                  <a:lnTo>
                    <a:pt x="74" y="60"/>
                  </a:lnTo>
                  <a:lnTo>
                    <a:pt x="79" y="65"/>
                  </a:lnTo>
                  <a:lnTo>
                    <a:pt x="84" y="69"/>
                  </a:lnTo>
                  <a:lnTo>
                    <a:pt x="88" y="73"/>
                  </a:lnTo>
                  <a:lnTo>
                    <a:pt x="91" y="75"/>
                  </a:lnTo>
                  <a:lnTo>
                    <a:pt x="94" y="94"/>
                  </a:lnTo>
                  <a:lnTo>
                    <a:pt x="97" y="118"/>
                  </a:lnTo>
                  <a:lnTo>
                    <a:pt x="103" y="141"/>
                  </a:lnTo>
                  <a:lnTo>
                    <a:pt x="109" y="155"/>
                  </a:lnTo>
                  <a:lnTo>
                    <a:pt x="112" y="158"/>
                  </a:lnTo>
                  <a:lnTo>
                    <a:pt x="113" y="156"/>
                  </a:lnTo>
                  <a:lnTo>
                    <a:pt x="112" y="150"/>
                  </a:lnTo>
                  <a:lnTo>
                    <a:pt x="110" y="143"/>
                  </a:lnTo>
                  <a:lnTo>
                    <a:pt x="107" y="131"/>
                  </a:lnTo>
                  <a:lnTo>
                    <a:pt x="104" y="112"/>
                  </a:lnTo>
                  <a:lnTo>
                    <a:pt x="100" y="94"/>
                  </a:lnTo>
                  <a:lnTo>
                    <a:pt x="100" y="81"/>
                  </a:lnTo>
                  <a:lnTo>
                    <a:pt x="110" y="86"/>
                  </a:lnTo>
                  <a:lnTo>
                    <a:pt x="122" y="94"/>
                  </a:lnTo>
                  <a:lnTo>
                    <a:pt x="137" y="102"/>
                  </a:lnTo>
                  <a:lnTo>
                    <a:pt x="153" y="110"/>
                  </a:lnTo>
                  <a:lnTo>
                    <a:pt x="168" y="119"/>
                  </a:lnTo>
                  <a:lnTo>
                    <a:pt x="181" y="126"/>
                  </a:lnTo>
                  <a:lnTo>
                    <a:pt x="191" y="132"/>
                  </a:lnTo>
                  <a:lnTo>
                    <a:pt x="196" y="135"/>
                  </a:lnTo>
                  <a:lnTo>
                    <a:pt x="198" y="138"/>
                  </a:lnTo>
                  <a:lnTo>
                    <a:pt x="200" y="136"/>
                  </a:lnTo>
                  <a:lnTo>
                    <a:pt x="197" y="133"/>
                  </a:lnTo>
                  <a:lnTo>
                    <a:pt x="191" y="128"/>
                  </a:lnTo>
                  <a:lnTo>
                    <a:pt x="186" y="124"/>
                  </a:lnTo>
                  <a:lnTo>
                    <a:pt x="175" y="117"/>
                  </a:lnTo>
                  <a:lnTo>
                    <a:pt x="163" y="109"/>
                  </a:lnTo>
                  <a:lnTo>
                    <a:pt x="149" y="99"/>
                  </a:lnTo>
                  <a:lnTo>
                    <a:pt x="135" y="91"/>
                  </a:lnTo>
                  <a:lnTo>
                    <a:pt x="122" y="83"/>
                  </a:lnTo>
                  <a:lnTo>
                    <a:pt x="112" y="78"/>
                  </a:lnTo>
                  <a:lnTo>
                    <a:pt x="106" y="74"/>
                  </a:lnTo>
                  <a:lnTo>
                    <a:pt x="102" y="73"/>
                  </a:lnTo>
                  <a:lnTo>
                    <a:pt x="103" y="72"/>
                  </a:lnTo>
                  <a:lnTo>
                    <a:pt x="107" y="72"/>
                  </a:lnTo>
                  <a:lnTo>
                    <a:pt x="115" y="69"/>
                  </a:lnTo>
                  <a:lnTo>
                    <a:pt x="122" y="67"/>
                  </a:lnTo>
                  <a:lnTo>
                    <a:pt x="132" y="65"/>
                  </a:lnTo>
                  <a:lnTo>
                    <a:pt x="143" y="64"/>
                  </a:lnTo>
                  <a:lnTo>
                    <a:pt x="155" y="63"/>
                  </a:lnTo>
                  <a:lnTo>
                    <a:pt x="166" y="61"/>
                  </a:lnTo>
                  <a:lnTo>
                    <a:pt x="178" y="63"/>
                  </a:lnTo>
                  <a:lnTo>
                    <a:pt x="187" y="64"/>
                  </a:lnTo>
                  <a:lnTo>
                    <a:pt x="194" y="66"/>
                  </a:lnTo>
                  <a:lnTo>
                    <a:pt x="200" y="69"/>
                  </a:lnTo>
                  <a:lnTo>
                    <a:pt x="200" y="67"/>
                  </a:lnTo>
                  <a:lnTo>
                    <a:pt x="196" y="64"/>
                  </a:lnTo>
                  <a:lnTo>
                    <a:pt x="190" y="60"/>
                  </a:lnTo>
                  <a:lnTo>
                    <a:pt x="185" y="59"/>
                  </a:lnTo>
                  <a:lnTo>
                    <a:pt x="174" y="58"/>
                  </a:lnTo>
                  <a:lnTo>
                    <a:pt x="162" y="58"/>
                  </a:lnTo>
                  <a:lnTo>
                    <a:pt x="148" y="58"/>
                  </a:lnTo>
                  <a:lnTo>
                    <a:pt x="133" y="58"/>
                  </a:lnTo>
                  <a:lnTo>
                    <a:pt x="120" y="59"/>
                  </a:lnTo>
                  <a:lnTo>
                    <a:pt x="110" y="59"/>
                  </a:lnTo>
                  <a:lnTo>
                    <a:pt x="104" y="60"/>
                  </a:lnTo>
                  <a:lnTo>
                    <a:pt x="100" y="59"/>
                  </a:lnTo>
                  <a:lnTo>
                    <a:pt x="95" y="57"/>
                  </a:lnTo>
                  <a:lnTo>
                    <a:pt x="90" y="53"/>
                  </a:lnTo>
                  <a:lnTo>
                    <a:pt x="84" y="49"/>
                  </a:lnTo>
                  <a:lnTo>
                    <a:pt x="79" y="44"/>
                  </a:lnTo>
                  <a:lnTo>
                    <a:pt x="73" y="40"/>
                  </a:lnTo>
                  <a:lnTo>
                    <a:pt x="69" y="37"/>
                  </a:lnTo>
                  <a:lnTo>
                    <a:pt x="67" y="35"/>
                  </a:lnTo>
                  <a:lnTo>
                    <a:pt x="73" y="31"/>
                  </a:lnTo>
                  <a:lnTo>
                    <a:pt x="80" y="27"/>
                  </a:lnTo>
                  <a:lnTo>
                    <a:pt x="88" y="22"/>
                  </a:lnTo>
                  <a:lnTo>
                    <a:pt x="97" y="18"/>
                  </a:lnTo>
                  <a:lnTo>
                    <a:pt x="105" y="13"/>
                  </a:lnTo>
                  <a:lnTo>
                    <a:pt x="112" y="8"/>
                  </a:lnTo>
                  <a:lnTo>
                    <a:pt x="119" y="6"/>
                  </a:lnTo>
                  <a:lnTo>
                    <a:pt x="124" y="5"/>
                  </a:lnTo>
                  <a:lnTo>
                    <a:pt x="128" y="4"/>
                  </a:lnTo>
                  <a:lnTo>
                    <a:pt x="128" y="1"/>
                  </a:lnTo>
                  <a:lnTo>
                    <a:pt x="122" y="0"/>
                  </a:lnTo>
                  <a:lnTo>
                    <a:pt x="114" y="3"/>
                  </a:lnTo>
                  <a:lnTo>
                    <a:pt x="109" y="5"/>
                  </a:lnTo>
                  <a:lnTo>
                    <a:pt x="102" y="8"/>
                  </a:lnTo>
                  <a:lnTo>
                    <a:pt x="92" y="12"/>
                  </a:lnTo>
                  <a:lnTo>
                    <a:pt x="84" y="15"/>
                  </a:lnTo>
                  <a:lnTo>
                    <a:pt x="75" y="20"/>
                  </a:lnTo>
                  <a:lnTo>
                    <a:pt x="68" y="23"/>
                  </a:lnTo>
                  <a:lnTo>
                    <a:pt x="61" y="26"/>
                  </a:lnTo>
                  <a:lnTo>
                    <a:pt x="58" y="28"/>
                  </a:lnTo>
                  <a:lnTo>
                    <a:pt x="53" y="30"/>
                  </a:lnTo>
                  <a:lnTo>
                    <a:pt x="49" y="30"/>
                  </a:lnTo>
                  <a:lnTo>
                    <a:pt x="43" y="29"/>
                  </a:lnTo>
                  <a:lnTo>
                    <a:pt x="37" y="26"/>
                  </a:lnTo>
                  <a:lnTo>
                    <a:pt x="33" y="23"/>
                  </a:lnTo>
                  <a:lnTo>
                    <a:pt x="28" y="21"/>
                  </a:lnTo>
                  <a:lnTo>
                    <a:pt x="22" y="19"/>
                  </a:lnTo>
                  <a:lnTo>
                    <a:pt x="16" y="18"/>
                  </a:lnTo>
                  <a:lnTo>
                    <a:pt x="12" y="15"/>
                  </a:lnTo>
                  <a:lnTo>
                    <a:pt x="6" y="14"/>
                  </a:lnTo>
                  <a:lnTo>
                    <a:pt x="3" y="13"/>
                  </a:lnTo>
                  <a:lnTo>
                    <a:pt x="0" y="13"/>
                  </a:lnTo>
                  <a:close/>
                </a:path>
              </a:pathLst>
            </a:custGeom>
            <a:solidFill>
              <a:srgbClr val="004C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8194" name="Freeform 306"/>
            <p:cNvSpPr>
              <a:spLocks/>
            </p:cNvSpPr>
            <p:nvPr/>
          </p:nvSpPr>
          <p:spPr bwMode="auto">
            <a:xfrm>
              <a:off x="85" y="303"/>
              <a:ext cx="65" cy="67"/>
            </a:xfrm>
            <a:custGeom>
              <a:avLst/>
              <a:gdLst>
                <a:gd name="T0" fmla="*/ 14 w 131"/>
                <a:gd name="T1" fmla="*/ 40 h 134"/>
                <a:gd name="T2" fmla="*/ 20 w 131"/>
                <a:gd name="T3" fmla="*/ 66 h 134"/>
                <a:gd name="T4" fmla="*/ 32 w 131"/>
                <a:gd name="T5" fmla="*/ 64 h 134"/>
                <a:gd name="T6" fmla="*/ 43 w 131"/>
                <a:gd name="T7" fmla="*/ 72 h 134"/>
                <a:gd name="T8" fmla="*/ 47 w 131"/>
                <a:gd name="T9" fmla="*/ 80 h 134"/>
                <a:gd name="T10" fmla="*/ 35 w 131"/>
                <a:gd name="T11" fmla="*/ 78 h 134"/>
                <a:gd name="T12" fmla="*/ 28 w 131"/>
                <a:gd name="T13" fmla="*/ 74 h 134"/>
                <a:gd name="T14" fmla="*/ 18 w 131"/>
                <a:gd name="T15" fmla="*/ 68 h 134"/>
                <a:gd name="T16" fmla="*/ 3 w 131"/>
                <a:gd name="T17" fmla="*/ 77 h 134"/>
                <a:gd name="T18" fmla="*/ 0 w 131"/>
                <a:gd name="T19" fmla="*/ 93 h 134"/>
                <a:gd name="T20" fmla="*/ 5 w 131"/>
                <a:gd name="T21" fmla="*/ 101 h 134"/>
                <a:gd name="T22" fmla="*/ 27 w 131"/>
                <a:gd name="T23" fmla="*/ 104 h 134"/>
                <a:gd name="T24" fmla="*/ 38 w 131"/>
                <a:gd name="T25" fmla="*/ 97 h 134"/>
                <a:gd name="T26" fmla="*/ 38 w 131"/>
                <a:gd name="T27" fmla="*/ 105 h 134"/>
                <a:gd name="T28" fmla="*/ 32 w 131"/>
                <a:gd name="T29" fmla="*/ 131 h 134"/>
                <a:gd name="T30" fmla="*/ 53 w 131"/>
                <a:gd name="T31" fmla="*/ 132 h 134"/>
                <a:gd name="T32" fmla="*/ 61 w 131"/>
                <a:gd name="T33" fmla="*/ 115 h 134"/>
                <a:gd name="T34" fmla="*/ 56 w 131"/>
                <a:gd name="T35" fmla="*/ 100 h 134"/>
                <a:gd name="T36" fmla="*/ 59 w 131"/>
                <a:gd name="T37" fmla="*/ 95 h 134"/>
                <a:gd name="T38" fmla="*/ 64 w 131"/>
                <a:gd name="T39" fmla="*/ 102 h 134"/>
                <a:gd name="T40" fmla="*/ 71 w 131"/>
                <a:gd name="T41" fmla="*/ 115 h 134"/>
                <a:gd name="T42" fmla="*/ 89 w 131"/>
                <a:gd name="T43" fmla="*/ 115 h 134"/>
                <a:gd name="T44" fmla="*/ 105 w 131"/>
                <a:gd name="T45" fmla="*/ 119 h 134"/>
                <a:gd name="T46" fmla="*/ 120 w 131"/>
                <a:gd name="T47" fmla="*/ 110 h 134"/>
                <a:gd name="T48" fmla="*/ 124 w 131"/>
                <a:gd name="T49" fmla="*/ 100 h 134"/>
                <a:gd name="T50" fmla="*/ 120 w 131"/>
                <a:gd name="T51" fmla="*/ 95 h 134"/>
                <a:gd name="T52" fmla="*/ 103 w 131"/>
                <a:gd name="T53" fmla="*/ 86 h 134"/>
                <a:gd name="T54" fmla="*/ 90 w 131"/>
                <a:gd name="T55" fmla="*/ 82 h 134"/>
                <a:gd name="T56" fmla="*/ 96 w 131"/>
                <a:gd name="T57" fmla="*/ 71 h 134"/>
                <a:gd name="T58" fmla="*/ 113 w 131"/>
                <a:gd name="T59" fmla="*/ 65 h 134"/>
                <a:gd name="T60" fmla="*/ 128 w 131"/>
                <a:gd name="T61" fmla="*/ 56 h 134"/>
                <a:gd name="T62" fmla="*/ 129 w 131"/>
                <a:gd name="T63" fmla="*/ 40 h 134"/>
                <a:gd name="T64" fmla="*/ 114 w 131"/>
                <a:gd name="T65" fmla="*/ 30 h 134"/>
                <a:gd name="T66" fmla="*/ 97 w 131"/>
                <a:gd name="T67" fmla="*/ 37 h 134"/>
                <a:gd name="T68" fmla="*/ 97 w 131"/>
                <a:gd name="T69" fmla="*/ 49 h 134"/>
                <a:gd name="T70" fmla="*/ 83 w 131"/>
                <a:gd name="T71" fmla="*/ 60 h 134"/>
                <a:gd name="T72" fmla="*/ 78 w 131"/>
                <a:gd name="T73" fmla="*/ 59 h 134"/>
                <a:gd name="T74" fmla="*/ 75 w 131"/>
                <a:gd name="T75" fmla="*/ 52 h 134"/>
                <a:gd name="T76" fmla="*/ 80 w 131"/>
                <a:gd name="T77" fmla="*/ 37 h 134"/>
                <a:gd name="T78" fmla="*/ 93 w 131"/>
                <a:gd name="T79" fmla="*/ 21 h 134"/>
                <a:gd name="T80" fmla="*/ 83 w 131"/>
                <a:gd name="T81" fmla="*/ 4 h 134"/>
                <a:gd name="T82" fmla="*/ 67 w 131"/>
                <a:gd name="T83" fmla="*/ 2 h 134"/>
                <a:gd name="T84" fmla="*/ 56 w 131"/>
                <a:gd name="T85" fmla="*/ 10 h 134"/>
                <a:gd name="T86" fmla="*/ 51 w 131"/>
                <a:gd name="T87" fmla="*/ 18 h 134"/>
                <a:gd name="T88" fmla="*/ 57 w 131"/>
                <a:gd name="T89" fmla="*/ 30 h 134"/>
                <a:gd name="T90" fmla="*/ 64 w 131"/>
                <a:gd name="T91" fmla="*/ 41 h 134"/>
                <a:gd name="T92" fmla="*/ 63 w 131"/>
                <a:gd name="T93" fmla="*/ 53 h 134"/>
                <a:gd name="T94" fmla="*/ 56 w 131"/>
                <a:gd name="T95" fmla="*/ 56 h 134"/>
                <a:gd name="T96" fmla="*/ 47 w 131"/>
                <a:gd name="T97" fmla="*/ 42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1" h="134">
                  <a:moveTo>
                    <a:pt x="32" y="30"/>
                  </a:moveTo>
                  <a:lnTo>
                    <a:pt x="22" y="33"/>
                  </a:lnTo>
                  <a:lnTo>
                    <a:pt x="14" y="40"/>
                  </a:lnTo>
                  <a:lnTo>
                    <a:pt x="11" y="50"/>
                  </a:lnTo>
                  <a:lnTo>
                    <a:pt x="17" y="64"/>
                  </a:lnTo>
                  <a:lnTo>
                    <a:pt x="20" y="66"/>
                  </a:lnTo>
                  <a:lnTo>
                    <a:pt x="25" y="66"/>
                  </a:lnTo>
                  <a:lnTo>
                    <a:pt x="29" y="65"/>
                  </a:lnTo>
                  <a:lnTo>
                    <a:pt x="32" y="64"/>
                  </a:lnTo>
                  <a:lnTo>
                    <a:pt x="36" y="66"/>
                  </a:lnTo>
                  <a:lnTo>
                    <a:pt x="40" y="70"/>
                  </a:lnTo>
                  <a:lnTo>
                    <a:pt x="43" y="72"/>
                  </a:lnTo>
                  <a:lnTo>
                    <a:pt x="45" y="75"/>
                  </a:lnTo>
                  <a:lnTo>
                    <a:pt x="47" y="79"/>
                  </a:lnTo>
                  <a:lnTo>
                    <a:pt x="47" y="80"/>
                  </a:lnTo>
                  <a:lnTo>
                    <a:pt x="44" y="80"/>
                  </a:lnTo>
                  <a:lnTo>
                    <a:pt x="40" y="79"/>
                  </a:lnTo>
                  <a:lnTo>
                    <a:pt x="35" y="78"/>
                  </a:lnTo>
                  <a:lnTo>
                    <a:pt x="32" y="77"/>
                  </a:lnTo>
                  <a:lnTo>
                    <a:pt x="29" y="77"/>
                  </a:lnTo>
                  <a:lnTo>
                    <a:pt x="28" y="74"/>
                  </a:lnTo>
                  <a:lnTo>
                    <a:pt x="27" y="72"/>
                  </a:lnTo>
                  <a:lnTo>
                    <a:pt x="23" y="70"/>
                  </a:lnTo>
                  <a:lnTo>
                    <a:pt x="18" y="68"/>
                  </a:lnTo>
                  <a:lnTo>
                    <a:pt x="12" y="70"/>
                  </a:lnTo>
                  <a:lnTo>
                    <a:pt x="6" y="72"/>
                  </a:lnTo>
                  <a:lnTo>
                    <a:pt x="3" y="77"/>
                  </a:lnTo>
                  <a:lnTo>
                    <a:pt x="0" y="82"/>
                  </a:lnTo>
                  <a:lnTo>
                    <a:pt x="0" y="89"/>
                  </a:lnTo>
                  <a:lnTo>
                    <a:pt x="0" y="93"/>
                  </a:lnTo>
                  <a:lnTo>
                    <a:pt x="2" y="96"/>
                  </a:lnTo>
                  <a:lnTo>
                    <a:pt x="4" y="98"/>
                  </a:lnTo>
                  <a:lnTo>
                    <a:pt x="5" y="101"/>
                  </a:lnTo>
                  <a:lnTo>
                    <a:pt x="12" y="104"/>
                  </a:lnTo>
                  <a:lnTo>
                    <a:pt x="20" y="105"/>
                  </a:lnTo>
                  <a:lnTo>
                    <a:pt x="27" y="104"/>
                  </a:lnTo>
                  <a:lnTo>
                    <a:pt x="32" y="101"/>
                  </a:lnTo>
                  <a:lnTo>
                    <a:pt x="35" y="97"/>
                  </a:lnTo>
                  <a:lnTo>
                    <a:pt x="38" y="97"/>
                  </a:lnTo>
                  <a:lnTo>
                    <a:pt x="42" y="98"/>
                  </a:lnTo>
                  <a:lnTo>
                    <a:pt x="45" y="100"/>
                  </a:lnTo>
                  <a:lnTo>
                    <a:pt x="38" y="105"/>
                  </a:lnTo>
                  <a:lnTo>
                    <a:pt x="33" y="115"/>
                  </a:lnTo>
                  <a:lnTo>
                    <a:pt x="29" y="124"/>
                  </a:lnTo>
                  <a:lnTo>
                    <a:pt x="32" y="131"/>
                  </a:lnTo>
                  <a:lnTo>
                    <a:pt x="38" y="134"/>
                  </a:lnTo>
                  <a:lnTo>
                    <a:pt x="45" y="134"/>
                  </a:lnTo>
                  <a:lnTo>
                    <a:pt x="53" y="132"/>
                  </a:lnTo>
                  <a:lnTo>
                    <a:pt x="58" y="127"/>
                  </a:lnTo>
                  <a:lnTo>
                    <a:pt x="61" y="121"/>
                  </a:lnTo>
                  <a:lnTo>
                    <a:pt x="61" y="115"/>
                  </a:lnTo>
                  <a:lnTo>
                    <a:pt x="60" y="108"/>
                  </a:lnTo>
                  <a:lnTo>
                    <a:pt x="58" y="103"/>
                  </a:lnTo>
                  <a:lnTo>
                    <a:pt x="56" y="100"/>
                  </a:lnTo>
                  <a:lnTo>
                    <a:pt x="56" y="97"/>
                  </a:lnTo>
                  <a:lnTo>
                    <a:pt x="57" y="96"/>
                  </a:lnTo>
                  <a:lnTo>
                    <a:pt x="59" y="95"/>
                  </a:lnTo>
                  <a:lnTo>
                    <a:pt x="61" y="95"/>
                  </a:lnTo>
                  <a:lnTo>
                    <a:pt x="63" y="98"/>
                  </a:lnTo>
                  <a:lnTo>
                    <a:pt x="64" y="102"/>
                  </a:lnTo>
                  <a:lnTo>
                    <a:pt x="65" y="105"/>
                  </a:lnTo>
                  <a:lnTo>
                    <a:pt x="66" y="110"/>
                  </a:lnTo>
                  <a:lnTo>
                    <a:pt x="71" y="115"/>
                  </a:lnTo>
                  <a:lnTo>
                    <a:pt x="76" y="116"/>
                  </a:lnTo>
                  <a:lnTo>
                    <a:pt x="86" y="111"/>
                  </a:lnTo>
                  <a:lnTo>
                    <a:pt x="89" y="115"/>
                  </a:lnTo>
                  <a:lnTo>
                    <a:pt x="94" y="117"/>
                  </a:lnTo>
                  <a:lnTo>
                    <a:pt x="99" y="119"/>
                  </a:lnTo>
                  <a:lnTo>
                    <a:pt x="105" y="119"/>
                  </a:lnTo>
                  <a:lnTo>
                    <a:pt x="110" y="118"/>
                  </a:lnTo>
                  <a:lnTo>
                    <a:pt x="116" y="115"/>
                  </a:lnTo>
                  <a:lnTo>
                    <a:pt x="120" y="110"/>
                  </a:lnTo>
                  <a:lnTo>
                    <a:pt x="124" y="102"/>
                  </a:lnTo>
                  <a:lnTo>
                    <a:pt x="124" y="101"/>
                  </a:lnTo>
                  <a:lnTo>
                    <a:pt x="124" y="100"/>
                  </a:lnTo>
                  <a:lnTo>
                    <a:pt x="123" y="100"/>
                  </a:lnTo>
                  <a:lnTo>
                    <a:pt x="123" y="98"/>
                  </a:lnTo>
                  <a:lnTo>
                    <a:pt x="120" y="95"/>
                  </a:lnTo>
                  <a:lnTo>
                    <a:pt x="117" y="89"/>
                  </a:lnTo>
                  <a:lnTo>
                    <a:pt x="111" y="86"/>
                  </a:lnTo>
                  <a:lnTo>
                    <a:pt x="103" y="86"/>
                  </a:lnTo>
                  <a:lnTo>
                    <a:pt x="98" y="87"/>
                  </a:lnTo>
                  <a:lnTo>
                    <a:pt x="94" y="86"/>
                  </a:lnTo>
                  <a:lnTo>
                    <a:pt x="90" y="82"/>
                  </a:lnTo>
                  <a:lnTo>
                    <a:pt x="88" y="80"/>
                  </a:lnTo>
                  <a:lnTo>
                    <a:pt x="93" y="75"/>
                  </a:lnTo>
                  <a:lnTo>
                    <a:pt x="96" y="71"/>
                  </a:lnTo>
                  <a:lnTo>
                    <a:pt x="101" y="67"/>
                  </a:lnTo>
                  <a:lnTo>
                    <a:pt x="104" y="64"/>
                  </a:lnTo>
                  <a:lnTo>
                    <a:pt x="113" y="65"/>
                  </a:lnTo>
                  <a:lnTo>
                    <a:pt x="120" y="63"/>
                  </a:lnTo>
                  <a:lnTo>
                    <a:pt x="125" y="60"/>
                  </a:lnTo>
                  <a:lnTo>
                    <a:pt x="128" y="56"/>
                  </a:lnTo>
                  <a:lnTo>
                    <a:pt x="131" y="50"/>
                  </a:lnTo>
                  <a:lnTo>
                    <a:pt x="131" y="45"/>
                  </a:lnTo>
                  <a:lnTo>
                    <a:pt x="129" y="40"/>
                  </a:lnTo>
                  <a:lnTo>
                    <a:pt x="126" y="35"/>
                  </a:lnTo>
                  <a:lnTo>
                    <a:pt x="121" y="32"/>
                  </a:lnTo>
                  <a:lnTo>
                    <a:pt x="114" y="30"/>
                  </a:lnTo>
                  <a:lnTo>
                    <a:pt x="106" y="32"/>
                  </a:lnTo>
                  <a:lnTo>
                    <a:pt x="101" y="34"/>
                  </a:lnTo>
                  <a:lnTo>
                    <a:pt x="97" y="37"/>
                  </a:lnTo>
                  <a:lnTo>
                    <a:pt x="97" y="41"/>
                  </a:lnTo>
                  <a:lnTo>
                    <a:pt x="97" y="45"/>
                  </a:lnTo>
                  <a:lnTo>
                    <a:pt x="97" y="49"/>
                  </a:lnTo>
                  <a:lnTo>
                    <a:pt x="93" y="53"/>
                  </a:lnTo>
                  <a:lnTo>
                    <a:pt x="88" y="57"/>
                  </a:lnTo>
                  <a:lnTo>
                    <a:pt x="83" y="60"/>
                  </a:lnTo>
                  <a:lnTo>
                    <a:pt x="81" y="63"/>
                  </a:lnTo>
                  <a:lnTo>
                    <a:pt x="79" y="62"/>
                  </a:lnTo>
                  <a:lnTo>
                    <a:pt x="78" y="59"/>
                  </a:lnTo>
                  <a:lnTo>
                    <a:pt x="75" y="58"/>
                  </a:lnTo>
                  <a:lnTo>
                    <a:pt x="73" y="57"/>
                  </a:lnTo>
                  <a:lnTo>
                    <a:pt x="75" y="52"/>
                  </a:lnTo>
                  <a:lnTo>
                    <a:pt x="78" y="47"/>
                  </a:lnTo>
                  <a:lnTo>
                    <a:pt x="79" y="41"/>
                  </a:lnTo>
                  <a:lnTo>
                    <a:pt x="80" y="37"/>
                  </a:lnTo>
                  <a:lnTo>
                    <a:pt x="86" y="33"/>
                  </a:lnTo>
                  <a:lnTo>
                    <a:pt x="90" y="27"/>
                  </a:lnTo>
                  <a:lnTo>
                    <a:pt x="93" y="21"/>
                  </a:lnTo>
                  <a:lnTo>
                    <a:pt x="93" y="14"/>
                  </a:lnTo>
                  <a:lnTo>
                    <a:pt x="89" y="8"/>
                  </a:lnTo>
                  <a:lnTo>
                    <a:pt x="83" y="4"/>
                  </a:lnTo>
                  <a:lnTo>
                    <a:pt x="78" y="0"/>
                  </a:lnTo>
                  <a:lnTo>
                    <a:pt x="71" y="0"/>
                  </a:lnTo>
                  <a:lnTo>
                    <a:pt x="67" y="2"/>
                  </a:lnTo>
                  <a:lnTo>
                    <a:pt x="64" y="4"/>
                  </a:lnTo>
                  <a:lnTo>
                    <a:pt x="59" y="6"/>
                  </a:lnTo>
                  <a:lnTo>
                    <a:pt x="56" y="10"/>
                  </a:lnTo>
                  <a:lnTo>
                    <a:pt x="53" y="12"/>
                  </a:lnTo>
                  <a:lnTo>
                    <a:pt x="52" y="14"/>
                  </a:lnTo>
                  <a:lnTo>
                    <a:pt x="51" y="18"/>
                  </a:lnTo>
                  <a:lnTo>
                    <a:pt x="51" y="20"/>
                  </a:lnTo>
                  <a:lnTo>
                    <a:pt x="53" y="26"/>
                  </a:lnTo>
                  <a:lnTo>
                    <a:pt x="57" y="30"/>
                  </a:lnTo>
                  <a:lnTo>
                    <a:pt x="60" y="34"/>
                  </a:lnTo>
                  <a:lnTo>
                    <a:pt x="64" y="35"/>
                  </a:lnTo>
                  <a:lnTo>
                    <a:pt x="64" y="41"/>
                  </a:lnTo>
                  <a:lnTo>
                    <a:pt x="64" y="47"/>
                  </a:lnTo>
                  <a:lnTo>
                    <a:pt x="63" y="51"/>
                  </a:lnTo>
                  <a:lnTo>
                    <a:pt x="63" y="53"/>
                  </a:lnTo>
                  <a:lnTo>
                    <a:pt x="60" y="53"/>
                  </a:lnTo>
                  <a:lnTo>
                    <a:pt x="57" y="55"/>
                  </a:lnTo>
                  <a:lnTo>
                    <a:pt x="56" y="56"/>
                  </a:lnTo>
                  <a:lnTo>
                    <a:pt x="55" y="56"/>
                  </a:lnTo>
                  <a:lnTo>
                    <a:pt x="50" y="50"/>
                  </a:lnTo>
                  <a:lnTo>
                    <a:pt x="47" y="42"/>
                  </a:lnTo>
                  <a:lnTo>
                    <a:pt x="42" y="34"/>
                  </a:lnTo>
                  <a:lnTo>
                    <a:pt x="32" y="30"/>
                  </a:lnTo>
                  <a:close/>
                </a:path>
              </a:pathLst>
            </a:custGeom>
            <a:solidFill>
              <a:srgbClr val="FFFF7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8195" name="Freeform 307"/>
            <p:cNvSpPr>
              <a:spLocks/>
            </p:cNvSpPr>
            <p:nvPr/>
          </p:nvSpPr>
          <p:spPr bwMode="auto">
            <a:xfrm>
              <a:off x="39" y="392"/>
              <a:ext cx="68" cy="117"/>
            </a:xfrm>
            <a:custGeom>
              <a:avLst/>
              <a:gdLst>
                <a:gd name="T0" fmla="*/ 134 w 135"/>
                <a:gd name="T1" fmla="*/ 0 h 234"/>
                <a:gd name="T2" fmla="*/ 124 w 135"/>
                <a:gd name="T3" fmla="*/ 15 h 234"/>
                <a:gd name="T4" fmla="*/ 111 w 135"/>
                <a:gd name="T5" fmla="*/ 28 h 234"/>
                <a:gd name="T6" fmla="*/ 97 w 135"/>
                <a:gd name="T7" fmla="*/ 39 h 234"/>
                <a:gd name="T8" fmla="*/ 82 w 135"/>
                <a:gd name="T9" fmla="*/ 47 h 234"/>
                <a:gd name="T10" fmla="*/ 67 w 135"/>
                <a:gd name="T11" fmla="*/ 53 h 234"/>
                <a:gd name="T12" fmla="*/ 52 w 135"/>
                <a:gd name="T13" fmla="*/ 58 h 234"/>
                <a:gd name="T14" fmla="*/ 38 w 135"/>
                <a:gd name="T15" fmla="*/ 59 h 234"/>
                <a:gd name="T16" fmla="*/ 24 w 135"/>
                <a:gd name="T17" fmla="*/ 59 h 234"/>
                <a:gd name="T18" fmla="*/ 26 w 135"/>
                <a:gd name="T19" fmla="*/ 70 h 234"/>
                <a:gd name="T20" fmla="*/ 23 w 135"/>
                <a:gd name="T21" fmla="*/ 84 h 234"/>
                <a:gd name="T22" fmla="*/ 15 w 135"/>
                <a:gd name="T23" fmla="*/ 98 h 234"/>
                <a:gd name="T24" fmla="*/ 0 w 135"/>
                <a:gd name="T25" fmla="*/ 108 h 234"/>
                <a:gd name="T26" fmla="*/ 10 w 135"/>
                <a:gd name="T27" fmla="*/ 123 h 234"/>
                <a:gd name="T28" fmla="*/ 15 w 135"/>
                <a:gd name="T29" fmla="*/ 142 h 234"/>
                <a:gd name="T30" fmla="*/ 15 w 135"/>
                <a:gd name="T31" fmla="*/ 160 h 234"/>
                <a:gd name="T32" fmla="*/ 10 w 135"/>
                <a:gd name="T33" fmla="*/ 176 h 234"/>
                <a:gd name="T34" fmla="*/ 15 w 135"/>
                <a:gd name="T35" fmla="*/ 179 h 234"/>
                <a:gd name="T36" fmla="*/ 22 w 135"/>
                <a:gd name="T37" fmla="*/ 182 h 234"/>
                <a:gd name="T38" fmla="*/ 30 w 135"/>
                <a:gd name="T39" fmla="*/ 186 h 234"/>
                <a:gd name="T40" fmla="*/ 39 w 135"/>
                <a:gd name="T41" fmla="*/ 191 h 234"/>
                <a:gd name="T42" fmla="*/ 48 w 135"/>
                <a:gd name="T43" fmla="*/ 199 h 234"/>
                <a:gd name="T44" fmla="*/ 54 w 135"/>
                <a:gd name="T45" fmla="*/ 209 h 234"/>
                <a:gd name="T46" fmla="*/ 60 w 135"/>
                <a:gd name="T47" fmla="*/ 220 h 234"/>
                <a:gd name="T48" fmla="*/ 65 w 135"/>
                <a:gd name="T49" fmla="*/ 234 h 234"/>
                <a:gd name="T50" fmla="*/ 68 w 135"/>
                <a:gd name="T51" fmla="*/ 226 h 234"/>
                <a:gd name="T52" fmla="*/ 73 w 135"/>
                <a:gd name="T53" fmla="*/ 217 h 234"/>
                <a:gd name="T54" fmla="*/ 79 w 135"/>
                <a:gd name="T55" fmla="*/ 209 h 234"/>
                <a:gd name="T56" fmla="*/ 86 w 135"/>
                <a:gd name="T57" fmla="*/ 201 h 234"/>
                <a:gd name="T58" fmla="*/ 92 w 135"/>
                <a:gd name="T59" fmla="*/ 193 h 234"/>
                <a:gd name="T60" fmla="*/ 102 w 135"/>
                <a:gd name="T61" fmla="*/ 187 h 234"/>
                <a:gd name="T62" fmla="*/ 111 w 135"/>
                <a:gd name="T63" fmla="*/ 183 h 234"/>
                <a:gd name="T64" fmla="*/ 121 w 135"/>
                <a:gd name="T65" fmla="*/ 181 h 234"/>
                <a:gd name="T66" fmla="*/ 117 w 135"/>
                <a:gd name="T67" fmla="*/ 172 h 234"/>
                <a:gd name="T68" fmla="*/ 114 w 135"/>
                <a:gd name="T69" fmla="*/ 158 h 234"/>
                <a:gd name="T70" fmla="*/ 117 w 135"/>
                <a:gd name="T71" fmla="*/ 144 h 234"/>
                <a:gd name="T72" fmla="*/ 126 w 135"/>
                <a:gd name="T73" fmla="*/ 128 h 234"/>
                <a:gd name="T74" fmla="*/ 117 w 135"/>
                <a:gd name="T75" fmla="*/ 103 h 234"/>
                <a:gd name="T76" fmla="*/ 114 w 135"/>
                <a:gd name="T77" fmla="*/ 78 h 234"/>
                <a:gd name="T78" fmla="*/ 115 w 135"/>
                <a:gd name="T79" fmla="*/ 56 h 234"/>
                <a:gd name="T80" fmla="*/ 118 w 135"/>
                <a:gd name="T81" fmla="*/ 40 h 234"/>
                <a:gd name="T82" fmla="*/ 121 w 135"/>
                <a:gd name="T83" fmla="*/ 31 h 234"/>
                <a:gd name="T84" fmla="*/ 126 w 135"/>
                <a:gd name="T85" fmla="*/ 20 h 234"/>
                <a:gd name="T86" fmla="*/ 130 w 135"/>
                <a:gd name="T87" fmla="*/ 12 h 234"/>
                <a:gd name="T88" fmla="*/ 134 w 135"/>
                <a:gd name="T89" fmla="*/ 7 h 234"/>
                <a:gd name="T90" fmla="*/ 135 w 135"/>
                <a:gd name="T91" fmla="*/ 5 h 234"/>
                <a:gd name="T92" fmla="*/ 135 w 135"/>
                <a:gd name="T93" fmla="*/ 3 h 234"/>
                <a:gd name="T94" fmla="*/ 134 w 135"/>
                <a:gd name="T95" fmla="*/ 1 h 234"/>
                <a:gd name="T96" fmla="*/ 134 w 135"/>
                <a:gd name="T97" fmla="*/ 1 h 234"/>
                <a:gd name="T98" fmla="*/ 134 w 135"/>
                <a:gd name="T99" fmla="*/ 0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35" h="234">
                  <a:moveTo>
                    <a:pt x="134" y="0"/>
                  </a:moveTo>
                  <a:lnTo>
                    <a:pt x="124" y="15"/>
                  </a:lnTo>
                  <a:lnTo>
                    <a:pt x="111" y="28"/>
                  </a:lnTo>
                  <a:lnTo>
                    <a:pt x="97" y="39"/>
                  </a:lnTo>
                  <a:lnTo>
                    <a:pt x="82" y="47"/>
                  </a:lnTo>
                  <a:lnTo>
                    <a:pt x="67" y="53"/>
                  </a:lnTo>
                  <a:lnTo>
                    <a:pt x="52" y="58"/>
                  </a:lnTo>
                  <a:lnTo>
                    <a:pt x="38" y="59"/>
                  </a:lnTo>
                  <a:lnTo>
                    <a:pt x="24" y="59"/>
                  </a:lnTo>
                  <a:lnTo>
                    <a:pt x="26" y="70"/>
                  </a:lnTo>
                  <a:lnTo>
                    <a:pt x="23" y="84"/>
                  </a:lnTo>
                  <a:lnTo>
                    <a:pt x="15" y="98"/>
                  </a:lnTo>
                  <a:lnTo>
                    <a:pt x="0" y="108"/>
                  </a:lnTo>
                  <a:lnTo>
                    <a:pt x="10" y="123"/>
                  </a:lnTo>
                  <a:lnTo>
                    <a:pt x="15" y="142"/>
                  </a:lnTo>
                  <a:lnTo>
                    <a:pt x="15" y="160"/>
                  </a:lnTo>
                  <a:lnTo>
                    <a:pt x="10" y="176"/>
                  </a:lnTo>
                  <a:lnTo>
                    <a:pt x="15" y="179"/>
                  </a:lnTo>
                  <a:lnTo>
                    <a:pt x="22" y="182"/>
                  </a:lnTo>
                  <a:lnTo>
                    <a:pt x="30" y="186"/>
                  </a:lnTo>
                  <a:lnTo>
                    <a:pt x="39" y="191"/>
                  </a:lnTo>
                  <a:lnTo>
                    <a:pt x="48" y="199"/>
                  </a:lnTo>
                  <a:lnTo>
                    <a:pt x="54" y="209"/>
                  </a:lnTo>
                  <a:lnTo>
                    <a:pt x="60" y="220"/>
                  </a:lnTo>
                  <a:lnTo>
                    <a:pt x="65" y="234"/>
                  </a:lnTo>
                  <a:lnTo>
                    <a:pt x="68" y="226"/>
                  </a:lnTo>
                  <a:lnTo>
                    <a:pt x="73" y="217"/>
                  </a:lnTo>
                  <a:lnTo>
                    <a:pt x="79" y="209"/>
                  </a:lnTo>
                  <a:lnTo>
                    <a:pt x="86" y="201"/>
                  </a:lnTo>
                  <a:lnTo>
                    <a:pt x="92" y="193"/>
                  </a:lnTo>
                  <a:lnTo>
                    <a:pt x="102" y="187"/>
                  </a:lnTo>
                  <a:lnTo>
                    <a:pt x="111" y="183"/>
                  </a:lnTo>
                  <a:lnTo>
                    <a:pt x="121" y="181"/>
                  </a:lnTo>
                  <a:lnTo>
                    <a:pt x="117" y="172"/>
                  </a:lnTo>
                  <a:lnTo>
                    <a:pt x="114" y="158"/>
                  </a:lnTo>
                  <a:lnTo>
                    <a:pt x="117" y="144"/>
                  </a:lnTo>
                  <a:lnTo>
                    <a:pt x="126" y="128"/>
                  </a:lnTo>
                  <a:lnTo>
                    <a:pt x="117" y="103"/>
                  </a:lnTo>
                  <a:lnTo>
                    <a:pt x="114" y="78"/>
                  </a:lnTo>
                  <a:lnTo>
                    <a:pt x="115" y="56"/>
                  </a:lnTo>
                  <a:lnTo>
                    <a:pt x="118" y="40"/>
                  </a:lnTo>
                  <a:lnTo>
                    <a:pt x="121" y="31"/>
                  </a:lnTo>
                  <a:lnTo>
                    <a:pt x="126" y="20"/>
                  </a:lnTo>
                  <a:lnTo>
                    <a:pt x="130" y="12"/>
                  </a:lnTo>
                  <a:lnTo>
                    <a:pt x="134" y="7"/>
                  </a:lnTo>
                  <a:lnTo>
                    <a:pt x="135" y="5"/>
                  </a:lnTo>
                  <a:lnTo>
                    <a:pt x="135" y="3"/>
                  </a:lnTo>
                  <a:lnTo>
                    <a:pt x="134" y="1"/>
                  </a:lnTo>
                  <a:lnTo>
                    <a:pt x="134" y="1"/>
                  </a:lnTo>
                  <a:lnTo>
                    <a:pt x="134" y="0"/>
                  </a:lnTo>
                  <a:close/>
                </a:path>
              </a:pathLst>
            </a:custGeom>
            <a:solidFill>
              <a:srgbClr val="49A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8196" name="Freeform 308"/>
            <p:cNvSpPr>
              <a:spLocks/>
            </p:cNvSpPr>
            <p:nvPr/>
          </p:nvSpPr>
          <p:spPr bwMode="auto">
            <a:xfrm>
              <a:off x="211" y="363"/>
              <a:ext cx="127" cy="96"/>
            </a:xfrm>
            <a:custGeom>
              <a:avLst/>
              <a:gdLst>
                <a:gd name="T0" fmla="*/ 115 w 253"/>
                <a:gd name="T1" fmla="*/ 0 h 194"/>
                <a:gd name="T2" fmla="*/ 106 w 253"/>
                <a:gd name="T3" fmla="*/ 2 h 194"/>
                <a:gd name="T4" fmla="*/ 95 w 253"/>
                <a:gd name="T5" fmla="*/ 6 h 194"/>
                <a:gd name="T6" fmla="*/ 81 w 253"/>
                <a:gd name="T7" fmla="*/ 11 h 194"/>
                <a:gd name="T8" fmla="*/ 68 w 253"/>
                <a:gd name="T9" fmla="*/ 14 h 194"/>
                <a:gd name="T10" fmla="*/ 54 w 253"/>
                <a:gd name="T11" fmla="*/ 19 h 194"/>
                <a:gd name="T12" fmla="*/ 40 w 253"/>
                <a:gd name="T13" fmla="*/ 22 h 194"/>
                <a:gd name="T14" fmla="*/ 27 w 253"/>
                <a:gd name="T15" fmla="*/ 24 h 194"/>
                <a:gd name="T16" fmla="*/ 16 w 253"/>
                <a:gd name="T17" fmla="*/ 26 h 194"/>
                <a:gd name="T18" fmla="*/ 11 w 253"/>
                <a:gd name="T19" fmla="*/ 26 h 194"/>
                <a:gd name="T20" fmla="*/ 7 w 253"/>
                <a:gd name="T21" fmla="*/ 24 h 194"/>
                <a:gd name="T22" fmla="*/ 2 w 253"/>
                <a:gd name="T23" fmla="*/ 24 h 194"/>
                <a:gd name="T24" fmla="*/ 0 w 253"/>
                <a:gd name="T25" fmla="*/ 24 h 194"/>
                <a:gd name="T26" fmla="*/ 13 w 253"/>
                <a:gd name="T27" fmla="*/ 32 h 194"/>
                <a:gd name="T28" fmla="*/ 25 w 253"/>
                <a:gd name="T29" fmla="*/ 44 h 194"/>
                <a:gd name="T30" fmla="*/ 37 w 253"/>
                <a:gd name="T31" fmla="*/ 58 h 194"/>
                <a:gd name="T32" fmla="*/ 46 w 253"/>
                <a:gd name="T33" fmla="*/ 73 h 194"/>
                <a:gd name="T34" fmla="*/ 55 w 253"/>
                <a:gd name="T35" fmla="*/ 90 h 194"/>
                <a:gd name="T36" fmla="*/ 61 w 253"/>
                <a:gd name="T37" fmla="*/ 107 h 194"/>
                <a:gd name="T38" fmla="*/ 66 w 253"/>
                <a:gd name="T39" fmla="*/ 127 h 194"/>
                <a:gd name="T40" fmla="*/ 70 w 253"/>
                <a:gd name="T41" fmla="*/ 145 h 194"/>
                <a:gd name="T42" fmla="*/ 76 w 253"/>
                <a:gd name="T43" fmla="*/ 145 h 194"/>
                <a:gd name="T44" fmla="*/ 85 w 253"/>
                <a:gd name="T45" fmla="*/ 147 h 194"/>
                <a:gd name="T46" fmla="*/ 94 w 253"/>
                <a:gd name="T47" fmla="*/ 151 h 194"/>
                <a:gd name="T48" fmla="*/ 103 w 253"/>
                <a:gd name="T49" fmla="*/ 157 h 194"/>
                <a:gd name="T50" fmla="*/ 114 w 253"/>
                <a:gd name="T51" fmla="*/ 164 h 194"/>
                <a:gd name="T52" fmla="*/ 123 w 253"/>
                <a:gd name="T53" fmla="*/ 173 h 194"/>
                <a:gd name="T54" fmla="*/ 131 w 253"/>
                <a:gd name="T55" fmla="*/ 182 h 194"/>
                <a:gd name="T56" fmla="*/ 137 w 253"/>
                <a:gd name="T57" fmla="*/ 194 h 194"/>
                <a:gd name="T58" fmla="*/ 144 w 253"/>
                <a:gd name="T59" fmla="*/ 188 h 194"/>
                <a:gd name="T60" fmla="*/ 154 w 253"/>
                <a:gd name="T61" fmla="*/ 182 h 194"/>
                <a:gd name="T62" fmla="*/ 165 w 253"/>
                <a:gd name="T63" fmla="*/ 178 h 194"/>
                <a:gd name="T64" fmla="*/ 179 w 253"/>
                <a:gd name="T65" fmla="*/ 174 h 194"/>
                <a:gd name="T66" fmla="*/ 195 w 253"/>
                <a:gd name="T67" fmla="*/ 173 h 194"/>
                <a:gd name="T68" fmla="*/ 214 w 253"/>
                <a:gd name="T69" fmla="*/ 174 h 194"/>
                <a:gd name="T70" fmla="*/ 232 w 253"/>
                <a:gd name="T71" fmla="*/ 179 h 194"/>
                <a:gd name="T72" fmla="*/ 253 w 253"/>
                <a:gd name="T73" fmla="*/ 187 h 194"/>
                <a:gd name="T74" fmla="*/ 247 w 253"/>
                <a:gd name="T75" fmla="*/ 180 h 194"/>
                <a:gd name="T76" fmla="*/ 240 w 253"/>
                <a:gd name="T77" fmla="*/ 171 h 194"/>
                <a:gd name="T78" fmla="*/ 236 w 253"/>
                <a:gd name="T79" fmla="*/ 160 h 194"/>
                <a:gd name="T80" fmla="*/ 231 w 253"/>
                <a:gd name="T81" fmla="*/ 149 h 194"/>
                <a:gd name="T82" fmla="*/ 230 w 253"/>
                <a:gd name="T83" fmla="*/ 135 h 194"/>
                <a:gd name="T84" fmla="*/ 230 w 253"/>
                <a:gd name="T85" fmla="*/ 119 h 194"/>
                <a:gd name="T86" fmla="*/ 235 w 253"/>
                <a:gd name="T87" fmla="*/ 102 h 194"/>
                <a:gd name="T88" fmla="*/ 243 w 253"/>
                <a:gd name="T89" fmla="*/ 83 h 194"/>
                <a:gd name="T90" fmla="*/ 231 w 253"/>
                <a:gd name="T91" fmla="*/ 80 h 194"/>
                <a:gd name="T92" fmla="*/ 218 w 253"/>
                <a:gd name="T93" fmla="*/ 76 h 194"/>
                <a:gd name="T94" fmla="*/ 207 w 253"/>
                <a:gd name="T95" fmla="*/ 72 h 194"/>
                <a:gd name="T96" fmla="*/ 197 w 253"/>
                <a:gd name="T97" fmla="*/ 65 h 194"/>
                <a:gd name="T98" fmla="*/ 187 w 253"/>
                <a:gd name="T99" fmla="*/ 56 h 194"/>
                <a:gd name="T100" fmla="*/ 180 w 253"/>
                <a:gd name="T101" fmla="*/ 44 h 194"/>
                <a:gd name="T102" fmla="*/ 177 w 253"/>
                <a:gd name="T103" fmla="*/ 29 h 194"/>
                <a:gd name="T104" fmla="*/ 176 w 253"/>
                <a:gd name="T105" fmla="*/ 12 h 194"/>
                <a:gd name="T106" fmla="*/ 169 w 253"/>
                <a:gd name="T107" fmla="*/ 13 h 194"/>
                <a:gd name="T108" fmla="*/ 162 w 253"/>
                <a:gd name="T109" fmla="*/ 14 h 194"/>
                <a:gd name="T110" fmla="*/ 155 w 253"/>
                <a:gd name="T111" fmla="*/ 15 h 194"/>
                <a:gd name="T112" fmla="*/ 148 w 253"/>
                <a:gd name="T113" fmla="*/ 14 h 194"/>
                <a:gd name="T114" fmla="*/ 140 w 253"/>
                <a:gd name="T115" fmla="*/ 13 h 194"/>
                <a:gd name="T116" fmla="*/ 132 w 253"/>
                <a:gd name="T117" fmla="*/ 11 h 194"/>
                <a:gd name="T118" fmla="*/ 124 w 253"/>
                <a:gd name="T119" fmla="*/ 6 h 194"/>
                <a:gd name="T120" fmla="*/ 115 w 253"/>
                <a:gd name="T121" fmla="*/ 0 h 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53" h="194">
                  <a:moveTo>
                    <a:pt x="115" y="0"/>
                  </a:moveTo>
                  <a:lnTo>
                    <a:pt x="106" y="2"/>
                  </a:lnTo>
                  <a:lnTo>
                    <a:pt x="95" y="6"/>
                  </a:lnTo>
                  <a:lnTo>
                    <a:pt x="81" y="11"/>
                  </a:lnTo>
                  <a:lnTo>
                    <a:pt x="68" y="14"/>
                  </a:lnTo>
                  <a:lnTo>
                    <a:pt x="54" y="19"/>
                  </a:lnTo>
                  <a:lnTo>
                    <a:pt x="40" y="22"/>
                  </a:lnTo>
                  <a:lnTo>
                    <a:pt x="27" y="24"/>
                  </a:lnTo>
                  <a:lnTo>
                    <a:pt x="16" y="26"/>
                  </a:lnTo>
                  <a:lnTo>
                    <a:pt x="11" y="26"/>
                  </a:lnTo>
                  <a:lnTo>
                    <a:pt x="7" y="24"/>
                  </a:lnTo>
                  <a:lnTo>
                    <a:pt x="2" y="24"/>
                  </a:lnTo>
                  <a:lnTo>
                    <a:pt x="0" y="24"/>
                  </a:lnTo>
                  <a:lnTo>
                    <a:pt x="13" y="32"/>
                  </a:lnTo>
                  <a:lnTo>
                    <a:pt x="25" y="44"/>
                  </a:lnTo>
                  <a:lnTo>
                    <a:pt x="37" y="58"/>
                  </a:lnTo>
                  <a:lnTo>
                    <a:pt x="46" y="73"/>
                  </a:lnTo>
                  <a:lnTo>
                    <a:pt x="55" y="90"/>
                  </a:lnTo>
                  <a:lnTo>
                    <a:pt x="61" y="107"/>
                  </a:lnTo>
                  <a:lnTo>
                    <a:pt x="66" y="127"/>
                  </a:lnTo>
                  <a:lnTo>
                    <a:pt x="70" y="145"/>
                  </a:lnTo>
                  <a:lnTo>
                    <a:pt x="76" y="145"/>
                  </a:lnTo>
                  <a:lnTo>
                    <a:pt x="85" y="147"/>
                  </a:lnTo>
                  <a:lnTo>
                    <a:pt x="94" y="151"/>
                  </a:lnTo>
                  <a:lnTo>
                    <a:pt x="103" y="157"/>
                  </a:lnTo>
                  <a:lnTo>
                    <a:pt x="114" y="164"/>
                  </a:lnTo>
                  <a:lnTo>
                    <a:pt x="123" y="173"/>
                  </a:lnTo>
                  <a:lnTo>
                    <a:pt x="131" y="182"/>
                  </a:lnTo>
                  <a:lnTo>
                    <a:pt x="137" y="194"/>
                  </a:lnTo>
                  <a:lnTo>
                    <a:pt x="144" y="188"/>
                  </a:lnTo>
                  <a:lnTo>
                    <a:pt x="154" y="182"/>
                  </a:lnTo>
                  <a:lnTo>
                    <a:pt x="165" y="178"/>
                  </a:lnTo>
                  <a:lnTo>
                    <a:pt x="179" y="174"/>
                  </a:lnTo>
                  <a:lnTo>
                    <a:pt x="195" y="173"/>
                  </a:lnTo>
                  <a:lnTo>
                    <a:pt x="214" y="174"/>
                  </a:lnTo>
                  <a:lnTo>
                    <a:pt x="232" y="179"/>
                  </a:lnTo>
                  <a:lnTo>
                    <a:pt x="253" y="187"/>
                  </a:lnTo>
                  <a:lnTo>
                    <a:pt x="247" y="180"/>
                  </a:lnTo>
                  <a:lnTo>
                    <a:pt x="240" y="171"/>
                  </a:lnTo>
                  <a:lnTo>
                    <a:pt x="236" y="160"/>
                  </a:lnTo>
                  <a:lnTo>
                    <a:pt x="231" y="149"/>
                  </a:lnTo>
                  <a:lnTo>
                    <a:pt x="230" y="135"/>
                  </a:lnTo>
                  <a:lnTo>
                    <a:pt x="230" y="119"/>
                  </a:lnTo>
                  <a:lnTo>
                    <a:pt x="235" y="102"/>
                  </a:lnTo>
                  <a:lnTo>
                    <a:pt x="243" y="83"/>
                  </a:lnTo>
                  <a:lnTo>
                    <a:pt x="231" y="80"/>
                  </a:lnTo>
                  <a:lnTo>
                    <a:pt x="218" y="76"/>
                  </a:lnTo>
                  <a:lnTo>
                    <a:pt x="207" y="72"/>
                  </a:lnTo>
                  <a:lnTo>
                    <a:pt x="197" y="65"/>
                  </a:lnTo>
                  <a:lnTo>
                    <a:pt x="187" y="56"/>
                  </a:lnTo>
                  <a:lnTo>
                    <a:pt x="180" y="44"/>
                  </a:lnTo>
                  <a:lnTo>
                    <a:pt x="177" y="29"/>
                  </a:lnTo>
                  <a:lnTo>
                    <a:pt x="176" y="12"/>
                  </a:lnTo>
                  <a:lnTo>
                    <a:pt x="169" y="13"/>
                  </a:lnTo>
                  <a:lnTo>
                    <a:pt x="162" y="14"/>
                  </a:lnTo>
                  <a:lnTo>
                    <a:pt x="155" y="15"/>
                  </a:lnTo>
                  <a:lnTo>
                    <a:pt x="148" y="14"/>
                  </a:lnTo>
                  <a:lnTo>
                    <a:pt x="140" y="13"/>
                  </a:lnTo>
                  <a:lnTo>
                    <a:pt x="132" y="11"/>
                  </a:lnTo>
                  <a:lnTo>
                    <a:pt x="124" y="6"/>
                  </a:lnTo>
                  <a:lnTo>
                    <a:pt x="115" y="0"/>
                  </a:lnTo>
                  <a:close/>
                </a:path>
              </a:pathLst>
            </a:custGeom>
            <a:solidFill>
              <a:srgbClr val="49A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8197" name="Freeform 309"/>
            <p:cNvSpPr>
              <a:spLocks/>
            </p:cNvSpPr>
            <p:nvPr/>
          </p:nvSpPr>
          <p:spPr bwMode="auto">
            <a:xfrm>
              <a:off x="146" y="217"/>
              <a:ext cx="111" cy="137"/>
            </a:xfrm>
            <a:custGeom>
              <a:avLst/>
              <a:gdLst>
                <a:gd name="T0" fmla="*/ 187 w 222"/>
                <a:gd name="T1" fmla="*/ 134 h 275"/>
                <a:gd name="T2" fmla="*/ 158 w 222"/>
                <a:gd name="T3" fmla="*/ 135 h 275"/>
                <a:gd name="T4" fmla="*/ 120 w 222"/>
                <a:gd name="T5" fmla="*/ 148 h 275"/>
                <a:gd name="T6" fmla="*/ 85 w 222"/>
                <a:gd name="T7" fmla="*/ 180 h 275"/>
                <a:gd name="T8" fmla="*/ 64 w 222"/>
                <a:gd name="T9" fmla="*/ 229 h 275"/>
                <a:gd name="T10" fmla="*/ 49 w 222"/>
                <a:gd name="T11" fmla="*/ 259 h 275"/>
                <a:gd name="T12" fmla="*/ 34 w 222"/>
                <a:gd name="T13" fmla="*/ 266 h 275"/>
                <a:gd name="T14" fmla="*/ 23 w 222"/>
                <a:gd name="T15" fmla="*/ 268 h 275"/>
                <a:gd name="T16" fmla="*/ 12 w 222"/>
                <a:gd name="T17" fmla="*/ 270 h 275"/>
                <a:gd name="T18" fmla="*/ 4 w 222"/>
                <a:gd name="T19" fmla="*/ 274 h 275"/>
                <a:gd name="T20" fmla="*/ 1 w 222"/>
                <a:gd name="T21" fmla="*/ 274 h 275"/>
                <a:gd name="T22" fmla="*/ 0 w 222"/>
                <a:gd name="T23" fmla="*/ 273 h 275"/>
                <a:gd name="T24" fmla="*/ 18 w 222"/>
                <a:gd name="T25" fmla="*/ 262 h 275"/>
                <a:gd name="T26" fmla="*/ 41 w 222"/>
                <a:gd name="T27" fmla="*/ 235 h 275"/>
                <a:gd name="T28" fmla="*/ 51 w 222"/>
                <a:gd name="T29" fmla="*/ 202 h 275"/>
                <a:gd name="T30" fmla="*/ 55 w 222"/>
                <a:gd name="T31" fmla="*/ 173 h 275"/>
                <a:gd name="T32" fmla="*/ 54 w 222"/>
                <a:gd name="T33" fmla="*/ 154 h 275"/>
                <a:gd name="T34" fmla="*/ 49 w 222"/>
                <a:gd name="T35" fmla="*/ 131 h 275"/>
                <a:gd name="T36" fmla="*/ 52 w 222"/>
                <a:gd name="T37" fmla="*/ 117 h 275"/>
                <a:gd name="T38" fmla="*/ 70 w 222"/>
                <a:gd name="T39" fmla="*/ 105 h 275"/>
                <a:gd name="T40" fmla="*/ 85 w 222"/>
                <a:gd name="T41" fmla="*/ 86 h 275"/>
                <a:gd name="T42" fmla="*/ 90 w 222"/>
                <a:gd name="T43" fmla="*/ 62 h 275"/>
                <a:gd name="T44" fmla="*/ 97 w 222"/>
                <a:gd name="T45" fmla="*/ 48 h 275"/>
                <a:gd name="T46" fmla="*/ 123 w 222"/>
                <a:gd name="T47" fmla="*/ 40 h 275"/>
                <a:gd name="T48" fmla="*/ 150 w 222"/>
                <a:gd name="T49" fmla="*/ 26 h 275"/>
                <a:gd name="T50" fmla="*/ 173 w 222"/>
                <a:gd name="T51" fmla="*/ 10 h 275"/>
                <a:gd name="T52" fmla="*/ 180 w 222"/>
                <a:gd name="T53" fmla="*/ 11 h 275"/>
                <a:gd name="T54" fmla="*/ 184 w 222"/>
                <a:gd name="T55" fmla="*/ 37 h 275"/>
                <a:gd name="T56" fmla="*/ 194 w 222"/>
                <a:gd name="T57" fmla="*/ 63 h 275"/>
                <a:gd name="T58" fmla="*/ 211 w 222"/>
                <a:gd name="T59" fmla="*/ 85 h 275"/>
                <a:gd name="T60" fmla="*/ 215 w 222"/>
                <a:gd name="T61" fmla="*/ 93 h 275"/>
                <a:gd name="T62" fmla="*/ 201 w 222"/>
                <a:gd name="T63" fmla="*/ 98 h 275"/>
                <a:gd name="T64" fmla="*/ 191 w 222"/>
                <a:gd name="T65" fmla="*/ 109 h 275"/>
                <a:gd name="T66" fmla="*/ 190 w 222"/>
                <a:gd name="T67" fmla="*/ 125 h 2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222" h="275">
                  <a:moveTo>
                    <a:pt x="194" y="134"/>
                  </a:moveTo>
                  <a:lnTo>
                    <a:pt x="187" y="134"/>
                  </a:lnTo>
                  <a:lnTo>
                    <a:pt x="175" y="134"/>
                  </a:lnTo>
                  <a:lnTo>
                    <a:pt x="158" y="135"/>
                  </a:lnTo>
                  <a:lnTo>
                    <a:pt x="140" y="140"/>
                  </a:lnTo>
                  <a:lnTo>
                    <a:pt x="120" y="148"/>
                  </a:lnTo>
                  <a:lnTo>
                    <a:pt x="102" y="161"/>
                  </a:lnTo>
                  <a:lnTo>
                    <a:pt x="85" y="180"/>
                  </a:lnTo>
                  <a:lnTo>
                    <a:pt x="72" y="206"/>
                  </a:lnTo>
                  <a:lnTo>
                    <a:pt x="64" y="229"/>
                  </a:lnTo>
                  <a:lnTo>
                    <a:pt x="57" y="247"/>
                  </a:lnTo>
                  <a:lnTo>
                    <a:pt x="49" y="259"/>
                  </a:lnTo>
                  <a:lnTo>
                    <a:pt x="40" y="265"/>
                  </a:lnTo>
                  <a:lnTo>
                    <a:pt x="34" y="266"/>
                  </a:lnTo>
                  <a:lnTo>
                    <a:pt x="28" y="267"/>
                  </a:lnTo>
                  <a:lnTo>
                    <a:pt x="23" y="268"/>
                  </a:lnTo>
                  <a:lnTo>
                    <a:pt x="18" y="269"/>
                  </a:lnTo>
                  <a:lnTo>
                    <a:pt x="12" y="270"/>
                  </a:lnTo>
                  <a:lnTo>
                    <a:pt x="8" y="273"/>
                  </a:lnTo>
                  <a:lnTo>
                    <a:pt x="4" y="274"/>
                  </a:lnTo>
                  <a:lnTo>
                    <a:pt x="1" y="275"/>
                  </a:lnTo>
                  <a:lnTo>
                    <a:pt x="1" y="274"/>
                  </a:lnTo>
                  <a:lnTo>
                    <a:pt x="1" y="273"/>
                  </a:lnTo>
                  <a:lnTo>
                    <a:pt x="0" y="273"/>
                  </a:lnTo>
                  <a:lnTo>
                    <a:pt x="0" y="271"/>
                  </a:lnTo>
                  <a:lnTo>
                    <a:pt x="18" y="262"/>
                  </a:lnTo>
                  <a:lnTo>
                    <a:pt x="32" y="251"/>
                  </a:lnTo>
                  <a:lnTo>
                    <a:pt x="41" y="235"/>
                  </a:lnTo>
                  <a:lnTo>
                    <a:pt x="48" y="218"/>
                  </a:lnTo>
                  <a:lnTo>
                    <a:pt x="51" y="202"/>
                  </a:lnTo>
                  <a:lnTo>
                    <a:pt x="54" y="186"/>
                  </a:lnTo>
                  <a:lnTo>
                    <a:pt x="55" y="173"/>
                  </a:lnTo>
                  <a:lnTo>
                    <a:pt x="55" y="163"/>
                  </a:lnTo>
                  <a:lnTo>
                    <a:pt x="54" y="154"/>
                  </a:lnTo>
                  <a:lnTo>
                    <a:pt x="52" y="143"/>
                  </a:lnTo>
                  <a:lnTo>
                    <a:pt x="49" y="131"/>
                  </a:lnTo>
                  <a:lnTo>
                    <a:pt x="46" y="118"/>
                  </a:lnTo>
                  <a:lnTo>
                    <a:pt x="52" y="117"/>
                  </a:lnTo>
                  <a:lnTo>
                    <a:pt x="61" y="112"/>
                  </a:lnTo>
                  <a:lnTo>
                    <a:pt x="70" y="105"/>
                  </a:lnTo>
                  <a:lnTo>
                    <a:pt x="78" y="96"/>
                  </a:lnTo>
                  <a:lnTo>
                    <a:pt x="85" y="86"/>
                  </a:lnTo>
                  <a:lnTo>
                    <a:pt x="89" y="74"/>
                  </a:lnTo>
                  <a:lnTo>
                    <a:pt x="90" y="62"/>
                  </a:lnTo>
                  <a:lnTo>
                    <a:pt x="88" y="49"/>
                  </a:lnTo>
                  <a:lnTo>
                    <a:pt x="97" y="48"/>
                  </a:lnTo>
                  <a:lnTo>
                    <a:pt x="110" y="45"/>
                  </a:lnTo>
                  <a:lnTo>
                    <a:pt x="123" y="40"/>
                  </a:lnTo>
                  <a:lnTo>
                    <a:pt x="138" y="34"/>
                  </a:lnTo>
                  <a:lnTo>
                    <a:pt x="150" y="26"/>
                  </a:lnTo>
                  <a:lnTo>
                    <a:pt x="163" y="18"/>
                  </a:lnTo>
                  <a:lnTo>
                    <a:pt x="173" y="10"/>
                  </a:lnTo>
                  <a:lnTo>
                    <a:pt x="180" y="0"/>
                  </a:lnTo>
                  <a:lnTo>
                    <a:pt x="180" y="11"/>
                  </a:lnTo>
                  <a:lnTo>
                    <a:pt x="181" y="24"/>
                  </a:lnTo>
                  <a:lnTo>
                    <a:pt x="184" y="37"/>
                  </a:lnTo>
                  <a:lnTo>
                    <a:pt x="188" y="50"/>
                  </a:lnTo>
                  <a:lnTo>
                    <a:pt x="194" y="63"/>
                  </a:lnTo>
                  <a:lnTo>
                    <a:pt x="202" y="74"/>
                  </a:lnTo>
                  <a:lnTo>
                    <a:pt x="211" y="85"/>
                  </a:lnTo>
                  <a:lnTo>
                    <a:pt x="222" y="92"/>
                  </a:lnTo>
                  <a:lnTo>
                    <a:pt x="215" y="93"/>
                  </a:lnTo>
                  <a:lnTo>
                    <a:pt x="208" y="95"/>
                  </a:lnTo>
                  <a:lnTo>
                    <a:pt x="201" y="98"/>
                  </a:lnTo>
                  <a:lnTo>
                    <a:pt x="195" y="103"/>
                  </a:lnTo>
                  <a:lnTo>
                    <a:pt x="191" y="109"/>
                  </a:lnTo>
                  <a:lnTo>
                    <a:pt x="190" y="116"/>
                  </a:lnTo>
                  <a:lnTo>
                    <a:pt x="190" y="125"/>
                  </a:lnTo>
                  <a:lnTo>
                    <a:pt x="194" y="134"/>
                  </a:lnTo>
                  <a:close/>
                </a:path>
              </a:pathLst>
            </a:custGeom>
            <a:solidFill>
              <a:srgbClr val="49A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8198" name="Freeform 310"/>
            <p:cNvSpPr>
              <a:spLocks/>
            </p:cNvSpPr>
            <p:nvPr/>
          </p:nvSpPr>
          <p:spPr bwMode="auto">
            <a:xfrm>
              <a:off x="109" y="219"/>
              <a:ext cx="66" cy="133"/>
            </a:xfrm>
            <a:custGeom>
              <a:avLst/>
              <a:gdLst>
                <a:gd name="T0" fmla="*/ 71 w 131"/>
                <a:gd name="T1" fmla="*/ 263 h 266"/>
                <a:gd name="T2" fmla="*/ 62 w 131"/>
                <a:gd name="T3" fmla="*/ 254 h 266"/>
                <a:gd name="T4" fmla="*/ 49 w 131"/>
                <a:gd name="T5" fmla="*/ 255 h 266"/>
                <a:gd name="T6" fmla="*/ 41 w 131"/>
                <a:gd name="T7" fmla="*/ 250 h 266"/>
                <a:gd name="T8" fmla="*/ 44 w 131"/>
                <a:gd name="T9" fmla="*/ 243 h 266"/>
                <a:gd name="T10" fmla="*/ 52 w 131"/>
                <a:gd name="T11" fmla="*/ 235 h 266"/>
                <a:gd name="T12" fmla="*/ 64 w 131"/>
                <a:gd name="T13" fmla="*/ 233 h 266"/>
                <a:gd name="T14" fmla="*/ 76 w 131"/>
                <a:gd name="T15" fmla="*/ 228 h 266"/>
                <a:gd name="T16" fmla="*/ 80 w 131"/>
                <a:gd name="T17" fmla="*/ 221 h 266"/>
                <a:gd name="T18" fmla="*/ 82 w 131"/>
                <a:gd name="T19" fmla="*/ 216 h 266"/>
                <a:gd name="T20" fmla="*/ 82 w 131"/>
                <a:gd name="T21" fmla="*/ 210 h 266"/>
                <a:gd name="T22" fmla="*/ 78 w 131"/>
                <a:gd name="T23" fmla="*/ 205 h 266"/>
                <a:gd name="T24" fmla="*/ 72 w 131"/>
                <a:gd name="T25" fmla="*/ 200 h 266"/>
                <a:gd name="T26" fmla="*/ 57 w 131"/>
                <a:gd name="T27" fmla="*/ 200 h 266"/>
                <a:gd name="T28" fmla="*/ 48 w 131"/>
                <a:gd name="T29" fmla="*/ 205 h 266"/>
                <a:gd name="T30" fmla="*/ 48 w 131"/>
                <a:gd name="T31" fmla="*/ 213 h 266"/>
                <a:gd name="T32" fmla="*/ 44 w 131"/>
                <a:gd name="T33" fmla="*/ 221 h 266"/>
                <a:gd name="T34" fmla="*/ 34 w 131"/>
                <a:gd name="T35" fmla="*/ 228 h 266"/>
                <a:gd name="T36" fmla="*/ 30 w 131"/>
                <a:gd name="T37" fmla="*/ 230 h 266"/>
                <a:gd name="T38" fmla="*/ 26 w 131"/>
                <a:gd name="T39" fmla="*/ 226 h 266"/>
                <a:gd name="T40" fmla="*/ 26 w 131"/>
                <a:gd name="T41" fmla="*/ 220 h 266"/>
                <a:gd name="T42" fmla="*/ 30 w 131"/>
                <a:gd name="T43" fmla="*/ 209 h 266"/>
                <a:gd name="T44" fmla="*/ 36 w 131"/>
                <a:gd name="T45" fmla="*/ 202 h 266"/>
                <a:gd name="T46" fmla="*/ 42 w 131"/>
                <a:gd name="T47" fmla="*/ 193 h 266"/>
                <a:gd name="T48" fmla="*/ 44 w 131"/>
                <a:gd name="T49" fmla="*/ 187 h 266"/>
                <a:gd name="T50" fmla="*/ 44 w 131"/>
                <a:gd name="T51" fmla="*/ 183 h 266"/>
                <a:gd name="T52" fmla="*/ 41 w 131"/>
                <a:gd name="T53" fmla="*/ 178 h 266"/>
                <a:gd name="T54" fmla="*/ 34 w 131"/>
                <a:gd name="T55" fmla="*/ 172 h 266"/>
                <a:gd name="T56" fmla="*/ 24 w 131"/>
                <a:gd name="T57" fmla="*/ 168 h 266"/>
                <a:gd name="T58" fmla="*/ 18 w 131"/>
                <a:gd name="T59" fmla="*/ 170 h 266"/>
                <a:gd name="T60" fmla="*/ 14 w 131"/>
                <a:gd name="T61" fmla="*/ 172 h 266"/>
                <a:gd name="T62" fmla="*/ 9 w 131"/>
                <a:gd name="T63" fmla="*/ 175 h 266"/>
                <a:gd name="T64" fmla="*/ 0 w 131"/>
                <a:gd name="T65" fmla="*/ 152 h 266"/>
                <a:gd name="T66" fmla="*/ 12 w 131"/>
                <a:gd name="T67" fmla="*/ 100 h 266"/>
                <a:gd name="T68" fmla="*/ 48 w 131"/>
                <a:gd name="T69" fmla="*/ 53 h 266"/>
                <a:gd name="T70" fmla="*/ 92 w 131"/>
                <a:gd name="T71" fmla="*/ 19 h 266"/>
                <a:gd name="T72" fmla="*/ 118 w 131"/>
                <a:gd name="T73" fmla="*/ 6 h 266"/>
                <a:gd name="T74" fmla="*/ 131 w 131"/>
                <a:gd name="T75" fmla="*/ 0 h 266"/>
                <a:gd name="T76" fmla="*/ 121 w 131"/>
                <a:gd name="T77" fmla="*/ 17 h 266"/>
                <a:gd name="T78" fmla="*/ 108 w 131"/>
                <a:gd name="T79" fmla="*/ 47 h 266"/>
                <a:gd name="T80" fmla="*/ 108 w 131"/>
                <a:gd name="T81" fmla="*/ 73 h 266"/>
                <a:gd name="T82" fmla="*/ 115 w 131"/>
                <a:gd name="T83" fmla="*/ 98 h 266"/>
                <a:gd name="T84" fmla="*/ 123 w 131"/>
                <a:gd name="T85" fmla="*/ 126 h 266"/>
                <a:gd name="T86" fmla="*/ 128 w 131"/>
                <a:gd name="T87" fmla="*/ 149 h 266"/>
                <a:gd name="T88" fmla="*/ 129 w 131"/>
                <a:gd name="T89" fmla="*/ 168 h 266"/>
                <a:gd name="T90" fmla="*/ 125 w 131"/>
                <a:gd name="T91" fmla="*/ 197 h 266"/>
                <a:gd name="T92" fmla="*/ 115 w 131"/>
                <a:gd name="T93" fmla="*/ 230 h 266"/>
                <a:gd name="T94" fmla="*/ 92 w 131"/>
                <a:gd name="T95" fmla="*/ 257 h 2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31" h="266">
                  <a:moveTo>
                    <a:pt x="74" y="266"/>
                  </a:moveTo>
                  <a:lnTo>
                    <a:pt x="71" y="263"/>
                  </a:lnTo>
                  <a:lnTo>
                    <a:pt x="68" y="257"/>
                  </a:lnTo>
                  <a:lnTo>
                    <a:pt x="62" y="254"/>
                  </a:lnTo>
                  <a:lnTo>
                    <a:pt x="54" y="254"/>
                  </a:lnTo>
                  <a:lnTo>
                    <a:pt x="49" y="255"/>
                  </a:lnTo>
                  <a:lnTo>
                    <a:pt x="45" y="254"/>
                  </a:lnTo>
                  <a:lnTo>
                    <a:pt x="41" y="250"/>
                  </a:lnTo>
                  <a:lnTo>
                    <a:pt x="39" y="248"/>
                  </a:lnTo>
                  <a:lnTo>
                    <a:pt x="44" y="243"/>
                  </a:lnTo>
                  <a:lnTo>
                    <a:pt x="47" y="239"/>
                  </a:lnTo>
                  <a:lnTo>
                    <a:pt x="52" y="235"/>
                  </a:lnTo>
                  <a:lnTo>
                    <a:pt x="55" y="232"/>
                  </a:lnTo>
                  <a:lnTo>
                    <a:pt x="64" y="233"/>
                  </a:lnTo>
                  <a:lnTo>
                    <a:pt x="71" y="231"/>
                  </a:lnTo>
                  <a:lnTo>
                    <a:pt x="76" y="228"/>
                  </a:lnTo>
                  <a:lnTo>
                    <a:pt x="79" y="224"/>
                  </a:lnTo>
                  <a:lnTo>
                    <a:pt x="80" y="221"/>
                  </a:lnTo>
                  <a:lnTo>
                    <a:pt x="82" y="218"/>
                  </a:lnTo>
                  <a:lnTo>
                    <a:pt x="82" y="216"/>
                  </a:lnTo>
                  <a:lnTo>
                    <a:pt x="82" y="212"/>
                  </a:lnTo>
                  <a:lnTo>
                    <a:pt x="82" y="210"/>
                  </a:lnTo>
                  <a:lnTo>
                    <a:pt x="80" y="208"/>
                  </a:lnTo>
                  <a:lnTo>
                    <a:pt x="78" y="205"/>
                  </a:lnTo>
                  <a:lnTo>
                    <a:pt x="77" y="203"/>
                  </a:lnTo>
                  <a:lnTo>
                    <a:pt x="72" y="200"/>
                  </a:lnTo>
                  <a:lnTo>
                    <a:pt x="65" y="198"/>
                  </a:lnTo>
                  <a:lnTo>
                    <a:pt x="57" y="200"/>
                  </a:lnTo>
                  <a:lnTo>
                    <a:pt x="52" y="202"/>
                  </a:lnTo>
                  <a:lnTo>
                    <a:pt x="48" y="205"/>
                  </a:lnTo>
                  <a:lnTo>
                    <a:pt x="48" y="209"/>
                  </a:lnTo>
                  <a:lnTo>
                    <a:pt x="48" y="213"/>
                  </a:lnTo>
                  <a:lnTo>
                    <a:pt x="48" y="217"/>
                  </a:lnTo>
                  <a:lnTo>
                    <a:pt x="44" y="221"/>
                  </a:lnTo>
                  <a:lnTo>
                    <a:pt x="39" y="225"/>
                  </a:lnTo>
                  <a:lnTo>
                    <a:pt x="34" y="228"/>
                  </a:lnTo>
                  <a:lnTo>
                    <a:pt x="32" y="231"/>
                  </a:lnTo>
                  <a:lnTo>
                    <a:pt x="30" y="230"/>
                  </a:lnTo>
                  <a:lnTo>
                    <a:pt x="29" y="227"/>
                  </a:lnTo>
                  <a:lnTo>
                    <a:pt x="26" y="226"/>
                  </a:lnTo>
                  <a:lnTo>
                    <a:pt x="24" y="225"/>
                  </a:lnTo>
                  <a:lnTo>
                    <a:pt x="26" y="220"/>
                  </a:lnTo>
                  <a:lnTo>
                    <a:pt x="29" y="215"/>
                  </a:lnTo>
                  <a:lnTo>
                    <a:pt x="30" y="209"/>
                  </a:lnTo>
                  <a:lnTo>
                    <a:pt x="31" y="205"/>
                  </a:lnTo>
                  <a:lnTo>
                    <a:pt x="36" y="202"/>
                  </a:lnTo>
                  <a:lnTo>
                    <a:pt x="39" y="198"/>
                  </a:lnTo>
                  <a:lnTo>
                    <a:pt x="42" y="193"/>
                  </a:lnTo>
                  <a:lnTo>
                    <a:pt x="44" y="188"/>
                  </a:lnTo>
                  <a:lnTo>
                    <a:pt x="44" y="187"/>
                  </a:lnTo>
                  <a:lnTo>
                    <a:pt x="44" y="185"/>
                  </a:lnTo>
                  <a:lnTo>
                    <a:pt x="44" y="183"/>
                  </a:lnTo>
                  <a:lnTo>
                    <a:pt x="44" y="182"/>
                  </a:lnTo>
                  <a:lnTo>
                    <a:pt x="41" y="178"/>
                  </a:lnTo>
                  <a:lnTo>
                    <a:pt x="38" y="174"/>
                  </a:lnTo>
                  <a:lnTo>
                    <a:pt x="34" y="172"/>
                  </a:lnTo>
                  <a:lnTo>
                    <a:pt x="27" y="170"/>
                  </a:lnTo>
                  <a:lnTo>
                    <a:pt x="24" y="168"/>
                  </a:lnTo>
                  <a:lnTo>
                    <a:pt x="22" y="168"/>
                  </a:lnTo>
                  <a:lnTo>
                    <a:pt x="18" y="170"/>
                  </a:lnTo>
                  <a:lnTo>
                    <a:pt x="16" y="171"/>
                  </a:lnTo>
                  <a:lnTo>
                    <a:pt x="14" y="172"/>
                  </a:lnTo>
                  <a:lnTo>
                    <a:pt x="11" y="174"/>
                  </a:lnTo>
                  <a:lnTo>
                    <a:pt x="9" y="175"/>
                  </a:lnTo>
                  <a:lnTo>
                    <a:pt x="7" y="178"/>
                  </a:lnTo>
                  <a:lnTo>
                    <a:pt x="0" y="152"/>
                  </a:lnTo>
                  <a:lnTo>
                    <a:pt x="2" y="127"/>
                  </a:lnTo>
                  <a:lnTo>
                    <a:pt x="12" y="100"/>
                  </a:lnTo>
                  <a:lnTo>
                    <a:pt x="29" y="76"/>
                  </a:lnTo>
                  <a:lnTo>
                    <a:pt x="48" y="53"/>
                  </a:lnTo>
                  <a:lnTo>
                    <a:pt x="70" y="34"/>
                  </a:lnTo>
                  <a:lnTo>
                    <a:pt x="92" y="19"/>
                  </a:lnTo>
                  <a:lnTo>
                    <a:pt x="113" y="8"/>
                  </a:lnTo>
                  <a:lnTo>
                    <a:pt x="118" y="6"/>
                  </a:lnTo>
                  <a:lnTo>
                    <a:pt x="126" y="1"/>
                  </a:lnTo>
                  <a:lnTo>
                    <a:pt x="131" y="0"/>
                  </a:lnTo>
                  <a:lnTo>
                    <a:pt x="129" y="6"/>
                  </a:lnTo>
                  <a:lnTo>
                    <a:pt x="121" y="17"/>
                  </a:lnTo>
                  <a:lnTo>
                    <a:pt x="113" y="31"/>
                  </a:lnTo>
                  <a:lnTo>
                    <a:pt x="108" y="47"/>
                  </a:lnTo>
                  <a:lnTo>
                    <a:pt x="107" y="64"/>
                  </a:lnTo>
                  <a:lnTo>
                    <a:pt x="108" y="73"/>
                  </a:lnTo>
                  <a:lnTo>
                    <a:pt x="112" y="84"/>
                  </a:lnTo>
                  <a:lnTo>
                    <a:pt x="115" y="98"/>
                  </a:lnTo>
                  <a:lnTo>
                    <a:pt x="120" y="113"/>
                  </a:lnTo>
                  <a:lnTo>
                    <a:pt x="123" y="126"/>
                  </a:lnTo>
                  <a:lnTo>
                    <a:pt x="126" y="138"/>
                  </a:lnTo>
                  <a:lnTo>
                    <a:pt x="128" y="149"/>
                  </a:lnTo>
                  <a:lnTo>
                    <a:pt x="129" y="158"/>
                  </a:lnTo>
                  <a:lnTo>
                    <a:pt x="129" y="168"/>
                  </a:lnTo>
                  <a:lnTo>
                    <a:pt x="128" y="181"/>
                  </a:lnTo>
                  <a:lnTo>
                    <a:pt x="125" y="197"/>
                  </a:lnTo>
                  <a:lnTo>
                    <a:pt x="122" y="213"/>
                  </a:lnTo>
                  <a:lnTo>
                    <a:pt x="115" y="230"/>
                  </a:lnTo>
                  <a:lnTo>
                    <a:pt x="106" y="246"/>
                  </a:lnTo>
                  <a:lnTo>
                    <a:pt x="92" y="257"/>
                  </a:lnTo>
                  <a:lnTo>
                    <a:pt x="74" y="266"/>
                  </a:lnTo>
                  <a:close/>
                </a:path>
              </a:pathLst>
            </a:custGeom>
            <a:solidFill>
              <a:srgbClr val="FF001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8199" name="Freeform 311"/>
            <p:cNvSpPr>
              <a:spLocks/>
            </p:cNvSpPr>
            <p:nvPr/>
          </p:nvSpPr>
          <p:spPr bwMode="auto">
            <a:xfrm>
              <a:off x="7" y="284"/>
              <a:ext cx="320" cy="224"/>
            </a:xfrm>
            <a:custGeom>
              <a:avLst/>
              <a:gdLst>
                <a:gd name="T0" fmla="*/ 296 w 640"/>
                <a:gd name="T1" fmla="*/ 384 h 450"/>
                <a:gd name="T2" fmla="*/ 261 w 640"/>
                <a:gd name="T3" fmla="*/ 444 h 450"/>
                <a:gd name="T4" fmla="*/ 231 w 640"/>
                <a:gd name="T5" fmla="*/ 392 h 450"/>
                <a:gd name="T6" fmla="*/ 194 w 640"/>
                <a:gd name="T7" fmla="*/ 353 h 450"/>
                <a:gd name="T8" fmla="*/ 182 w 640"/>
                <a:gd name="T9" fmla="*/ 257 h 450"/>
                <a:gd name="T10" fmla="*/ 207 w 640"/>
                <a:gd name="T11" fmla="*/ 212 h 450"/>
                <a:gd name="T12" fmla="*/ 229 w 640"/>
                <a:gd name="T13" fmla="*/ 167 h 450"/>
                <a:gd name="T14" fmla="*/ 215 w 640"/>
                <a:gd name="T15" fmla="*/ 175 h 450"/>
                <a:gd name="T16" fmla="*/ 198 w 640"/>
                <a:gd name="T17" fmla="*/ 217 h 450"/>
                <a:gd name="T18" fmla="*/ 131 w 640"/>
                <a:gd name="T19" fmla="*/ 270 h 450"/>
                <a:gd name="T20" fmla="*/ 80 w 640"/>
                <a:gd name="T21" fmla="*/ 275 h 450"/>
                <a:gd name="T22" fmla="*/ 48 w 640"/>
                <a:gd name="T23" fmla="*/ 262 h 450"/>
                <a:gd name="T24" fmla="*/ 0 w 640"/>
                <a:gd name="T25" fmla="*/ 240 h 450"/>
                <a:gd name="T26" fmla="*/ 40 w 640"/>
                <a:gd name="T27" fmla="*/ 226 h 450"/>
                <a:gd name="T28" fmla="*/ 75 w 640"/>
                <a:gd name="T29" fmla="*/ 182 h 450"/>
                <a:gd name="T30" fmla="*/ 144 w 640"/>
                <a:gd name="T31" fmla="*/ 137 h 450"/>
                <a:gd name="T32" fmla="*/ 188 w 640"/>
                <a:gd name="T33" fmla="*/ 140 h 450"/>
                <a:gd name="T34" fmla="*/ 196 w 640"/>
                <a:gd name="T35" fmla="*/ 143 h 450"/>
                <a:gd name="T36" fmla="*/ 186 w 640"/>
                <a:gd name="T37" fmla="*/ 166 h 450"/>
                <a:gd name="T38" fmla="*/ 192 w 640"/>
                <a:gd name="T39" fmla="*/ 172 h 450"/>
                <a:gd name="T40" fmla="*/ 214 w 640"/>
                <a:gd name="T41" fmla="*/ 166 h 450"/>
                <a:gd name="T42" fmla="*/ 212 w 640"/>
                <a:gd name="T43" fmla="*/ 139 h 450"/>
                <a:gd name="T44" fmla="*/ 219 w 640"/>
                <a:gd name="T45" fmla="*/ 137 h 450"/>
                <a:gd name="T46" fmla="*/ 232 w 640"/>
                <a:gd name="T47" fmla="*/ 155 h 450"/>
                <a:gd name="T48" fmla="*/ 261 w 640"/>
                <a:gd name="T49" fmla="*/ 158 h 450"/>
                <a:gd name="T50" fmla="*/ 283 w 640"/>
                <a:gd name="T51" fmla="*/ 140 h 450"/>
                <a:gd name="T52" fmla="*/ 307 w 640"/>
                <a:gd name="T53" fmla="*/ 133 h 450"/>
                <a:gd name="T54" fmla="*/ 343 w 640"/>
                <a:gd name="T55" fmla="*/ 95 h 450"/>
                <a:gd name="T56" fmla="*/ 419 w 640"/>
                <a:gd name="T57" fmla="*/ 6 h 450"/>
                <a:gd name="T58" fmla="*/ 479 w 640"/>
                <a:gd name="T59" fmla="*/ 0 h 450"/>
                <a:gd name="T60" fmla="*/ 527 w 640"/>
                <a:gd name="T61" fmla="*/ 9 h 450"/>
                <a:gd name="T62" fmla="*/ 579 w 640"/>
                <a:gd name="T63" fmla="*/ 28 h 450"/>
                <a:gd name="T64" fmla="*/ 630 w 640"/>
                <a:gd name="T65" fmla="*/ 30 h 450"/>
                <a:gd name="T66" fmla="*/ 622 w 640"/>
                <a:gd name="T67" fmla="*/ 57 h 450"/>
                <a:gd name="T68" fmla="*/ 553 w 640"/>
                <a:gd name="T69" fmla="*/ 140 h 450"/>
                <a:gd name="T70" fmla="*/ 490 w 640"/>
                <a:gd name="T71" fmla="*/ 169 h 450"/>
                <a:gd name="T72" fmla="*/ 425 w 640"/>
                <a:gd name="T73" fmla="*/ 184 h 450"/>
                <a:gd name="T74" fmla="*/ 364 w 640"/>
                <a:gd name="T75" fmla="*/ 169 h 450"/>
                <a:gd name="T76" fmla="*/ 331 w 640"/>
                <a:gd name="T77" fmla="*/ 151 h 450"/>
                <a:gd name="T78" fmla="*/ 307 w 640"/>
                <a:gd name="T79" fmla="*/ 144 h 450"/>
                <a:gd name="T80" fmla="*/ 283 w 640"/>
                <a:gd name="T81" fmla="*/ 151 h 450"/>
                <a:gd name="T82" fmla="*/ 285 w 640"/>
                <a:gd name="T83" fmla="*/ 164 h 450"/>
                <a:gd name="T84" fmla="*/ 313 w 640"/>
                <a:gd name="T85" fmla="*/ 162 h 450"/>
                <a:gd name="T86" fmla="*/ 346 w 640"/>
                <a:gd name="T87" fmla="*/ 159 h 450"/>
                <a:gd name="T88" fmla="*/ 409 w 640"/>
                <a:gd name="T89" fmla="*/ 182 h 450"/>
                <a:gd name="T90" fmla="*/ 464 w 640"/>
                <a:gd name="T91" fmla="*/ 248 h 450"/>
                <a:gd name="T92" fmla="*/ 481 w 640"/>
                <a:gd name="T93" fmla="*/ 328 h 450"/>
                <a:gd name="T94" fmla="*/ 448 w 640"/>
                <a:gd name="T95" fmla="*/ 328 h 450"/>
                <a:gd name="T96" fmla="*/ 372 w 640"/>
                <a:gd name="T97" fmla="*/ 306 h 450"/>
                <a:gd name="T98" fmla="*/ 326 w 640"/>
                <a:gd name="T99" fmla="*/ 292 h 450"/>
                <a:gd name="T100" fmla="*/ 289 w 640"/>
                <a:gd name="T101" fmla="*/ 234 h 450"/>
                <a:gd name="T102" fmla="*/ 277 w 640"/>
                <a:gd name="T103" fmla="*/ 181 h 450"/>
                <a:gd name="T104" fmla="*/ 251 w 640"/>
                <a:gd name="T105" fmla="*/ 163 h 450"/>
                <a:gd name="T106" fmla="*/ 236 w 640"/>
                <a:gd name="T107" fmla="*/ 166 h 450"/>
                <a:gd name="T108" fmla="*/ 251 w 640"/>
                <a:gd name="T109" fmla="*/ 192 h 450"/>
                <a:gd name="T110" fmla="*/ 298 w 640"/>
                <a:gd name="T111" fmla="*/ 248 h 4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640" h="450">
                  <a:moveTo>
                    <a:pt x="305" y="265"/>
                  </a:moveTo>
                  <a:lnTo>
                    <a:pt x="311" y="298"/>
                  </a:lnTo>
                  <a:lnTo>
                    <a:pt x="311" y="330"/>
                  </a:lnTo>
                  <a:lnTo>
                    <a:pt x="306" y="361"/>
                  </a:lnTo>
                  <a:lnTo>
                    <a:pt x="296" y="384"/>
                  </a:lnTo>
                  <a:lnTo>
                    <a:pt x="284" y="401"/>
                  </a:lnTo>
                  <a:lnTo>
                    <a:pt x="275" y="416"/>
                  </a:lnTo>
                  <a:lnTo>
                    <a:pt x="268" y="433"/>
                  </a:lnTo>
                  <a:lnTo>
                    <a:pt x="262" y="450"/>
                  </a:lnTo>
                  <a:lnTo>
                    <a:pt x="261" y="444"/>
                  </a:lnTo>
                  <a:lnTo>
                    <a:pt x="258" y="435"/>
                  </a:lnTo>
                  <a:lnTo>
                    <a:pt x="253" y="425"/>
                  </a:lnTo>
                  <a:lnTo>
                    <a:pt x="246" y="414"/>
                  </a:lnTo>
                  <a:lnTo>
                    <a:pt x="239" y="403"/>
                  </a:lnTo>
                  <a:lnTo>
                    <a:pt x="231" y="392"/>
                  </a:lnTo>
                  <a:lnTo>
                    <a:pt x="223" y="382"/>
                  </a:lnTo>
                  <a:lnTo>
                    <a:pt x="215" y="375"/>
                  </a:lnTo>
                  <a:lnTo>
                    <a:pt x="207" y="368"/>
                  </a:lnTo>
                  <a:lnTo>
                    <a:pt x="200" y="360"/>
                  </a:lnTo>
                  <a:lnTo>
                    <a:pt x="194" y="353"/>
                  </a:lnTo>
                  <a:lnTo>
                    <a:pt x="190" y="345"/>
                  </a:lnTo>
                  <a:lnTo>
                    <a:pt x="181" y="320"/>
                  </a:lnTo>
                  <a:lnTo>
                    <a:pt x="178" y="295"/>
                  </a:lnTo>
                  <a:lnTo>
                    <a:pt x="179" y="273"/>
                  </a:lnTo>
                  <a:lnTo>
                    <a:pt x="182" y="257"/>
                  </a:lnTo>
                  <a:lnTo>
                    <a:pt x="184" y="248"/>
                  </a:lnTo>
                  <a:lnTo>
                    <a:pt x="189" y="239"/>
                  </a:lnTo>
                  <a:lnTo>
                    <a:pt x="194" y="231"/>
                  </a:lnTo>
                  <a:lnTo>
                    <a:pt x="201" y="222"/>
                  </a:lnTo>
                  <a:lnTo>
                    <a:pt x="207" y="212"/>
                  </a:lnTo>
                  <a:lnTo>
                    <a:pt x="214" y="202"/>
                  </a:lnTo>
                  <a:lnTo>
                    <a:pt x="221" y="192"/>
                  </a:lnTo>
                  <a:lnTo>
                    <a:pt x="227" y="181"/>
                  </a:lnTo>
                  <a:lnTo>
                    <a:pt x="229" y="174"/>
                  </a:lnTo>
                  <a:lnTo>
                    <a:pt x="229" y="167"/>
                  </a:lnTo>
                  <a:lnTo>
                    <a:pt x="228" y="162"/>
                  </a:lnTo>
                  <a:lnTo>
                    <a:pt x="226" y="160"/>
                  </a:lnTo>
                  <a:lnTo>
                    <a:pt x="221" y="164"/>
                  </a:lnTo>
                  <a:lnTo>
                    <a:pt x="217" y="169"/>
                  </a:lnTo>
                  <a:lnTo>
                    <a:pt x="215" y="175"/>
                  </a:lnTo>
                  <a:lnTo>
                    <a:pt x="213" y="181"/>
                  </a:lnTo>
                  <a:lnTo>
                    <a:pt x="211" y="192"/>
                  </a:lnTo>
                  <a:lnTo>
                    <a:pt x="207" y="201"/>
                  </a:lnTo>
                  <a:lnTo>
                    <a:pt x="203" y="209"/>
                  </a:lnTo>
                  <a:lnTo>
                    <a:pt x="198" y="217"/>
                  </a:lnTo>
                  <a:lnTo>
                    <a:pt x="188" y="232"/>
                  </a:lnTo>
                  <a:lnTo>
                    <a:pt x="175" y="245"/>
                  </a:lnTo>
                  <a:lnTo>
                    <a:pt x="161" y="256"/>
                  </a:lnTo>
                  <a:lnTo>
                    <a:pt x="146" y="264"/>
                  </a:lnTo>
                  <a:lnTo>
                    <a:pt x="131" y="270"/>
                  </a:lnTo>
                  <a:lnTo>
                    <a:pt x="116" y="275"/>
                  </a:lnTo>
                  <a:lnTo>
                    <a:pt x="102" y="276"/>
                  </a:lnTo>
                  <a:lnTo>
                    <a:pt x="88" y="276"/>
                  </a:lnTo>
                  <a:lnTo>
                    <a:pt x="84" y="276"/>
                  </a:lnTo>
                  <a:lnTo>
                    <a:pt x="80" y="275"/>
                  </a:lnTo>
                  <a:lnTo>
                    <a:pt x="76" y="273"/>
                  </a:lnTo>
                  <a:lnTo>
                    <a:pt x="72" y="272"/>
                  </a:lnTo>
                  <a:lnTo>
                    <a:pt x="64" y="270"/>
                  </a:lnTo>
                  <a:lnTo>
                    <a:pt x="56" y="267"/>
                  </a:lnTo>
                  <a:lnTo>
                    <a:pt x="48" y="262"/>
                  </a:lnTo>
                  <a:lnTo>
                    <a:pt x="40" y="258"/>
                  </a:lnTo>
                  <a:lnTo>
                    <a:pt x="31" y="254"/>
                  </a:lnTo>
                  <a:lnTo>
                    <a:pt x="22" y="249"/>
                  </a:lnTo>
                  <a:lnTo>
                    <a:pt x="11" y="245"/>
                  </a:lnTo>
                  <a:lnTo>
                    <a:pt x="0" y="240"/>
                  </a:lnTo>
                  <a:lnTo>
                    <a:pt x="7" y="238"/>
                  </a:lnTo>
                  <a:lnTo>
                    <a:pt x="14" y="235"/>
                  </a:lnTo>
                  <a:lnTo>
                    <a:pt x="23" y="233"/>
                  </a:lnTo>
                  <a:lnTo>
                    <a:pt x="32" y="230"/>
                  </a:lnTo>
                  <a:lnTo>
                    <a:pt x="40" y="226"/>
                  </a:lnTo>
                  <a:lnTo>
                    <a:pt x="48" y="220"/>
                  </a:lnTo>
                  <a:lnTo>
                    <a:pt x="55" y="215"/>
                  </a:lnTo>
                  <a:lnTo>
                    <a:pt x="60" y="207"/>
                  </a:lnTo>
                  <a:lnTo>
                    <a:pt x="65" y="195"/>
                  </a:lnTo>
                  <a:lnTo>
                    <a:pt x="75" y="182"/>
                  </a:lnTo>
                  <a:lnTo>
                    <a:pt x="85" y="170"/>
                  </a:lnTo>
                  <a:lnTo>
                    <a:pt x="99" y="157"/>
                  </a:lnTo>
                  <a:lnTo>
                    <a:pt x="113" y="148"/>
                  </a:lnTo>
                  <a:lnTo>
                    <a:pt x="128" y="141"/>
                  </a:lnTo>
                  <a:lnTo>
                    <a:pt x="144" y="137"/>
                  </a:lnTo>
                  <a:lnTo>
                    <a:pt x="161" y="140"/>
                  </a:lnTo>
                  <a:lnTo>
                    <a:pt x="168" y="143"/>
                  </a:lnTo>
                  <a:lnTo>
                    <a:pt x="176" y="144"/>
                  </a:lnTo>
                  <a:lnTo>
                    <a:pt x="183" y="143"/>
                  </a:lnTo>
                  <a:lnTo>
                    <a:pt x="188" y="140"/>
                  </a:lnTo>
                  <a:lnTo>
                    <a:pt x="191" y="136"/>
                  </a:lnTo>
                  <a:lnTo>
                    <a:pt x="194" y="136"/>
                  </a:lnTo>
                  <a:lnTo>
                    <a:pt x="198" y="137"/>
                  </a:lnTo>
                  <a:lnTo>
                    <a:pt x="201" y="139"/>
                  </a:lnTo>
                  <a:lnTo>
                    <a:pt x="196" y="143"/>
                  </a:lnTo>
                  <a:lnTo>
                    <a:pt x="190" y="150"/>
                  </a:lnTo>
                  <a:lnTo>
                    <a:pt x="186" y="157"/>
                  </a:lnTo>
                  <a:lnTo>
                    <a:pt x="185" y="164"/>
                  </a:lnTo>
                  <a:lnTo>
                    <a:pt x="185" y="165"/>
                  </a:lnTo>
                  <a:lnTo>
                    <a:pt x="186" y="166"/>
                  </a:lnTo>
                  <a:lnTo>
                    <a:pt x="186" y="169"/>
                  </a:lnTo>
                  <a:lnTo>
                    <a:pt x="188" y="170"/>
                  </a:lnTo>
                  <a:lnTo>
                    <a:pt x="189" y="171"/>
                  </a:lnTo>
                  <a:lnTo>
                    <a:pt x="190" y="171"/>
                  </a:lnTo>
                  <a:lnTo>
                    <a:pt x="192" y="172"/>
                  </a:lnTo>
                  <a:lnTo>
                    <a:pt x="193" y="173"/>
                  </a:lnTo>
                  <a:lnTo>
                    <a:pt x="199" y="174"/>
                  </a:lnTo>
                  <a:lnTo>
                    <a:pt x="205" y="173"/>
                  </a:lnTo>
                  <a:lnTo>
                    <a:pt x="211" y="170"/>
                  </a:lnTo>
                  <a:lnTo>
                    <a:pt x="214" y="166"/>
                  </a:lnTo>
                  <a:lnTo>
                    <a:pt x="217" y="160"/>
                  </a:lnTo>
                  <a:lnTo>
                    <a:pt x="217" y="154"/>
                  </a:lnTo>
                  <a:lnTo>
                    <a:pt x="216" y="147"/>
                  </a:lnTo>
                  <a:lnTo>
                    <a:pt x="214" y="142"/>
                  </a:lnTo>
                  <a:lnTo>
                    <a:pt x="212" y="139"/>
                  </a:lnTo>
                  <a:lnTo>
                    <a:pt x="212" y="136"/>
                  </a:lnTo>
                  <a:lnTo>
                    <a:pt x="213" y="135"/>
                  </a:lnTo>
                  <a:lnTo>
                    <a:pt x="215" y="134"/>
                  </a:lnTo>
                  <a:lnTo>
                    <a:pt x="217" y="134"/>
                  </a:lnTo>
                  <a:lnTo>
                    <a:pt x="219" y="137"/>
                  </a:lnTo>
                  <a:lnTo>
                    <a:pt x="220" y="141"/>
                  </a:lnTo>
                  <a:lnTo>
                    <a:pt x="221" y="144"/>
                  </a:lnTo>
                  <a:lnTo>
                    <a:pt x="222" y="149"/>
                  </a:lnTo>
                  <a:lnTo>
                    <a:pt x="227" y="154"/>
                  </a:lnTo>
                  <a:lnTo>
                    <a:pt x="232" y="155"/>
                  </a:lnTo>
                  <a:lnTo>
                    <a:pt x="242" y="150"/>
                  </a:lnTo>
                  <a:lnTo>
                    <a:pt x="245" y="154"/>
                  </a:lnTo>
                  <a:lnTo>
                    <a:pt x="250" y="156"/>
                  </a:lnTo>
                  <a:lnTo>
                    <a:pt x="255" y="158"/>
                  </a:lnTo>
                  <a:lnTo>
                    <a:pt x="261" y="158"/>
                  </a:lnTo>
                  <a:lnTo>
                    <a:pt x="266" y="157"/>
                  </a:lnTo>
                  <a:lnTo>
                    <a:pt x="272" y="154"/>
                  </a:lnTo>
                  <a:lnTo>
                    <a:pt x="276" y="149"/>
                  </a:lnTo>
                  <a:lnTo>
                    <a:pt x="280" y="141"/>
                  </a:lnTo>
                  <a:lnTo>
                    <a:pt x="283" y="140"/>
                  </a:lnTo>
                  <a:lnTo>
                    <a:pt x="287" y="139"/>
                  </a:lnTo>
                  <a:lnTo>
                    <a:pt x="291" y="136"/>
                  </a:lnTo>
                  <a:lnTo>
                    <a:pt x="297" y="135"/>
                  </a:lnTo>
                  <a:lnTo>
                    <a:pt x="302" y="134"/>
                  </a:lnTo>
                  <a:lnTo>
                    <a:pt x="307" y="133"/>
                  </a:lnTo>
                  <a:lnTo>
                    <a:pt x="313" y="132"/>
                  </a:lnTo>
                  <a:lnTo>
                    <a:pt x="319" y="131"/>
                  </a:lnTo>
                  <a:lnTo>
                    <a:pt x="328" y="125"/>
                  </a:lnTo>
                  <a:lnTo>
                    <a:pt x="336" y="113"/>
                  </a:lnTo>
                  <a:lnTo>
                    <a:pt x="343" y="95"/>
                  </a:lnTo>
                  <a:lnTo>
                    <a:pt x="351" y="72"/>
                  </a:lnTo>
                  <a:lnTo>
                    <a:pt x="364" y="46"/>
                  </a:lnTo>
                  <a:lnTo>
                    <a:pt x="381" y="27"/>
                  </a:lnTo>
                  <a:lnTo>
                    <a:pt x="399" y="14"/>
                  </a:lnTo>
                  <a:lnTo>
                    <a:pt x="419" y="6"/>
                  </a:lnTo>
                  <a:lnTo>
                    <a:pt x="437" y="1"/>
                  </a:lnTo>
                  <a:lnTo>
                    <a:pt x="454" y="0"/>
                  </a:lnTo>
                  <a:lnTo>
                    <a:pt x="466" y="0"/>
                  </a:lnTo>
                  <a:lnTo>
                    <a:pt x="473" y="0"/>
                  </a:lnTo>
                  <a:lnTo>
                    <a:pt x="479" y="0"/>
                  </a:lnTo>
                  <a:lnTo>
                    <a:pt x="486" y="1"/>
                  </a:lnTo>
                  <a:lnTo>
                    <a:pt x="495" y="3"/>
                  </a:lnTo>
                  <a:lnTo>
                    <a:pt x="505" y="4"/>
                  </a:lnTo>
                  <a:lnTo>
                    <a:pt x="517" y="6"/>
                  </a:lnTo>
                  <a:lnTo>
                    <a:pt x="527" y="9"/>
                  </a:lnTo>
                  <a:lnTo>
                    <a:pt x="539" y="13"/>
                  </a:lnTo>
                  <a:lnTo>
                    <a:pt x="548" y="18"/>
                  </a:lnTo>
                  <a:lnTo>
                    <a:pt x="557" y="22"/>
                  </a:lnTo>
                  <a:lnTo>
                    <a:pt x="568" y="26"/>
                  </a:lnTo>
                  <a:lnTo>
                    <a:pt x="579" y="28"/>
                  </a:lnTo>
                  <a:lnTo>
                    <a:pt x="589" y="30"/>
                  </a:lnTo>
                  <a:lnTo>
                    <a:pt x="601" y="31"/>
                  </a:lnTo>
                  <a:lnTo>
                    <a:pt x="611" y="31"/>
                  </a:lnTo>
                  <a:lnTo>
                    <a:pt x="621" y="31"/>
                  </a:lnTo>
                  <a:lnTo>
                    <a:pt x="630" y="30"/>
                  </a:lnTo>
                  <a:lnTo>
                    <a:pt x="640" y="30"/>
                  </a:lnTo>
                  <a:lnTo>
                    <a:pt x="640" y="35"/>
                  </a:lnTo>
                  <a:lnTo>
                    <a:pt x="636" y="39"/>
                  </a:lnTo>
                  <a:lnTo>
                    <a:pt x="631" y="44"/>
                  </a:lnTo>
                  <a:lnTo>
                    <a:pt x="622" y="57"/>
                  </a:lnTo>
                  <a:lnTo>
                    <a:pt x="610" y="73"/>
                  </a:lnTo>
                  <a:lnTo>
                    <a:pt x="596" y="90"/>
                  </a:lnTo>
                  <a:lnTo>
                    <a:pt x="583" y="107"/>
                  </a:lnTo>
                  <a:lnTo>
                    <a:pt x="568" y="125"/>
                  </a:lnTo>
                  <a:lnTo>
                    <a:pt x="553" y="140"/>
                  </a:lnTo>
                  <a:lnTo>
                    <a:pt x="538" y="151"/>
                  </a:lnTo>
                  <a:lnTo>
                    <a:pt x="524" y="158"/>
                  </a:lnTo>
                  <a:lnTo>
                    <a:pt x="515" y="160"/>
                  </a:lnTo>
                  <a:lnTo>
                    <a:pt x="504" y="164"/>
                  </a:lnTo>
                  <a:lnTo>
                    <a:pt x="490" y="169"/>
                  </a:lnTo>
                  <a:lnTo>
                    <a:pt x="477" y="172"/>
                  </a:lnTo>
                  <a:lnTo>
                    <a:pt x="463" y="177"/>
                  </a:lnTo>
                  <a:lnTo>
                    <a:pt x="449" y="180"/>
                  </a:lnTo>
                  <a:lnTo>
                    <a:pt x="436" y="182"/>
                  </a:lnTo>
                  <a:lnTo>
                    <a:pt x="425" y="184"/>
                  </a:lnTo>
                  <a:lnTo>
                    <a:pt x="414" y="182"/>
                  </a:lnTo>
                  <a:lnTo>
                    <a:pt x="402" y="180"/>
                  </a:lnTo>
                  <a:lnTo>
                    <a:pt x="388" y="177"/>
                  </a:lnTo>
                  <a:lnTo>
                    <a:pt x="375" y="172"/>
                  </a:lnTo>
                  <a:lnTo>
                    <a:pt x="364" y="169"/>
                  </a:lnTo>
                  <a:lnTo>
                    <a:pt x="353" y="164"/>
                  </a:lnTo>
                  <a:lnTo>
                    <a:pt x="345" y="160"/>
                  </a:lnTo>
                  <a:lnTo>
                    <a:pt x="341" y="158"/>
                  </a:lnTo>
                  <a:lnTo>
                    <a:pt x="336" y="155"/>
                  </a:lnTo>
                  <a:lnTo>
                    <a:pt x="331" y="151"/>
                  </a:lnTo>
                  <a:lnTo>
                    <a:pt x="326" y="148"/>
                  </a:lnTo>
                  <a:lnTo>
                    <a:pt x="321" y="145"/>
                  </a:lnTo>
                  <a:lnTo>
                    <a:pt x="318" y="144"/>
                  </a:lnTo>
                  <a:lnTo>
                    <a:pt x="313" y="144"/>
                  </a:lnTo>
                  <a:lnTo>
                    <a:pt x="307" y="144"/>
                  </a:lnTo>
                  <a:lnTo>
                    <a:pt x="302" y="145"/>
                  </a:lnTo>
                  <a:lnTo>
                    <a:pt x="296" y="147"/>
                  </a:lnTo>
                  <a:lnTo>
                    <a:pt x="291" y="148"/>
                  </a:lnTo>
                  <a:lnTo>
                    <a:pt x="287" y="150"/>
                  </a:lnTo>
                  <a:lnTo>
                    <a:pt x="283" y="151"/>
                  </a:lnTo>
                  <a:lnTo>
                    <a:pt x="279" y="155"/>
                  </a:lnTo>
                  <a:lnTo>
                    <a:pt x="277" y="158"/>
                  </a:lnTo>
                  <a:lnTo>
                    <a:pt x="279" y="160"/>
                  </a:lnTo>
                  <a:lnTo>
                    <a:pt x="282" y="163"/>
                  </a:lnTo>
                  <a:lnTo>
                    <a:pt x="285" y="164"/>
                  </a:lnTo>
                  <a:lnTo>
                    <a:pt x="290" y="164"/>
                  </a:lnTo>
                  <a:lnTo>
                    <a:pt x="295" y="163"/>
                  </a:lnTo>
                  <a:lnTo>
                    <a:pt x="300" y="163"/>
                  </a:lnTo>
                  <a:lnTo>
                    <a:pt x="306" y="162"/>
                  </a:lnTo>
                  <a:lnTo>
                    <a:pt x="313" y="162"/>
                  </a:lnTo>
                  <a:lnTo>
                    <a:pt x="320" y="160"/>
                  </a:lnTo>
                  <a:lnTo>
                    <a:pt x="326" y="159"/>
                  </a:lnTo>
                  <a:lnTo>
                    <a:pt x="333" y="158"/>
                  </a:lnTo>
                  <a:lnTo>
                    <a:pt x="338" y="158"/>
                  </a:lnTo>
                  <a:lnTo>
                    <a:pt x="346" y="159"/>
                  </a:lnTo>
                  <a:lnTo>
                    <a:pt x="355" y="160"/>
                  </a:lnTo>
                  <a:lnTo>
                    <a:pt x="365" y="164"/>
                  </a:lnTo>
                  <a:lnTo>
                    <a:pt x="376" y="169"/>
                  </a:lnTo>
                  <a:lnTo>
                    <a:pt x="391" y="174"/>
                  </a:lnTo>
                  <a:lnTo>
                    <a:pt x="409" y="182"/>
                  </a:lnTo>
                  <a:lnTo>
                    <a:pt x="422" y="190"/>
                  </a:lnTo>
                  <a:lnTo>
                    <a:pt x="434" y="202"/>
                  </a:lnTo>
                  <a:lnTo>
                    <a:pt x="446" y="216"/>
                  </a:lnTo>
                  <a:lnTo>
                    <a:pt x="455" y="231"/>
                  </a:lnTo>
                  <a:lnTo>
                    <a:pt x="464" y="248"/>
                  </a:lnTo>
                  <a:lnTo>
                    <a:pt x="470" y="265"/>
                  </a:lnTo>
                  <a:lnTo>
                    <a:pt x="475" y="285"/>
                  </a:lnTo>
                  <a:lnTo>
                    <a:pt x="479" y="303"/>
                  </a:lnTo>
                  <a:lnTo>
                    <a:pt x="480" y="316"/>
                  </a:lnTo>
                  <a:lnTo>
                    <a:pt x="481" y="328"/>
                  </a:lnTo>
                  <a:lnTo>
                    <a:pt x="480" y="339"/>
                  </a:lnTo>
                  <a:lnTo>
                    <a:pt x="479" y="351"/>
                  </a:lnTo>
                  <a:lnTo>
                    <a:pt x="472" y="343"/>
                  </a:lnTo>
                  <a:lnTo>
                    <a:pt x="460" y="335"/>
                  </a:lnTo>
                  <a:lnTo>
                    <a:pt x="448" y="328"/>
                  </a:lnTo>
                  <a:lnTo>
                    <a:pt x="433" y="321"/>
                  </a:lnTo>
                  <a:lnTo>
                    <a:pt x="417" y="316"/>
                  </a:lnTo>
                  <a:lnTo>
                    <a:pt x="401" y="312"/>
                  </a:lnTo>
                  <a:lnTo>
                    <a:pt x="386" y="308"/>
                  </a:lnTo>
                  <a:lnTo>
                    <a:pt x="372" y="306"/>
                  </a:lnTo>
                  <a:lnTo>
                    <a:pt x="364" y="305"/>
                  </a:lnTo>
                  <a:lnTo>
                    <a:pt x="355" y="302"/>
                  </a:lnTo>
                  <a:lnTo>
                    <a:pt x="344" y="300"/>
                  </a:lnTo>
                  <a:lnTo>
                    <a:pt x="335" y="297"/>
                  </a:lnTo>
                  <a:lnTo>
                    <a:pt x="326" y="292"/>
                  </a:lnTo>
                  <a:lnTo>
                    <a:pt x="317" y="284"/>
                  </a:lnTo>
                  <a:lnTo>
                    <a:pt x="310" y="275"/>
                  </a:lnTo>
                  <a:lnTo>
                    <a:pt x="304" y="263"/>
                  </a:lnTo>
                  <a:lnTo>
                    <a:pt x="296" y="247"/>
                  </a:lnTo>
                  <a:lnTo>
                    <a:pt x="289" y="234"/>
                  </a:lnTo>
                  <a:lnTo>
                    <a:pt x="284" y="219"/>
                  </a:lnTo>
                  <a:lnTo>
                    <a:pt x="284" y="199"/>
                  </a:lnTo>
                  <a:lnTo>
                    <a:pt x="284" y="193"/>
                  </a:lnTo>
                  <a:lnTo>
                    <a:pt x="281" y="186"/>
                  </a:lnTo>
                  <a:lnTo>
                    <a:pt x="277" y="181"/>
                  </a:lnTo>
                  <a:lnTo>
                    <a:pt x="272" y="175"/>
                  </a:lnTo>
                  <a:lnTo>
                    <a:pt x="266" y="172"/>
                  </a:lnTo>
                  <a:lnTo>
                    <a:pt x="260" y="167"/>
                  </a:lnTo>
                  <a:lnTo>
                    <a:pt x="255" y="165"/>
                  </a:lnTo>
                  <a:lnTo>
                    <a:pt x="251" y="163"/>
                  </a:lnTo>
                  <a:lnTo>
                    <a:pt x="245" y="160"/>
                  </a:lnTo>
                  <a:lnTo>
                    <a:pt x="239" y="158"/>
                  </a:lnTo>
                  <a:lnTo>
                    <a:pt x="236" y="159"/>
                  </a:lnTo>
                  <a:lnTo>
                    <a:pt x="235" y="162"/>
                  </a:lnTo>
                  <a:lnTo>
                    <a:pt x="236" y="166"/>
                  </a:lnTo>
                  <a:lnTo>
                    <a:pt x="236" y="172"/>
                  </a:lnTo>
                  <a:lnTo>
                    <a:pt x="238" y="177"/>
                  </a:lnTo>
                  <a:lnTo>
                    <a:pt x="241" y="182"/>
                  </a:lnTo>
                  <a:lnTo>
                    <a:pt x="244" y="186"/>
                  </a:lnTo>
                  <a:lnTo>
                    <a:pt x="251" y="192"/>
                  </a:lnTo>
                  <a:lnTo>
                    <a:pt x="259" y="200"/>
                  </a:lnTo>
                  <a:lnTo>
                    <a:pt x="269" y="209"/>
                  </a:lnTo>
                  <a:lnTo>
                    <a:pt x="280" y="220"/>
                  </a:lnTo>
                  <a:lnTo>
                    <a:pt x="290" y="233"/>
                  </a:lnTo>
                  <a:lnTo>
                    <a:pt x="298" y="248"/>
                  </a:lnTo>
                  <a:lnTo>
                    <a:pt x="305" y="265"/>
                  </a:lnTo>
                  <a:close/>
                </a:path>
              </a:pathLst>
            </a:custGeom>
            <a:solidFill>
              <a:srgbClr val="FF001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8200" name="Freeform 312"/>
            <p:cNvSpPr>
              <a:spLocks/>
            </p:cNvSpPr>
            <p:nvPr/>
          </p:nvSpPr>
          <p:spPr bwMode="auto">
            <a:xfrm>
              <a:off x="12" y="250"/>
              <a:ext cx="96" cy="98"/>
            </a:xfrm>
            <a:custGeom>
              <a:avLst/>
              <a:gdLst>
                <a:gd name="T0" fmla="*/ 146 w 193"/>
                <a:gd name="T1" fmla="*/ 189 h 196"/>
                <a:gd name="T2" fmla="*/ 152 w 193"/>
                <a:gd name="T3" fmla="*/ 179 h 196"/>
                <a:gd name="T4" fmla="*/ 164 w 193"/>
                <a:gd name="T5" fmla="*/ 175 h 196"/>
                <a:gd name="T6" fmla="*/ 173 w 193"/>
                <a:gd name="T7" fmla="*/ 179 h 196"/>
                <a:gd name="T8" fmla="*/ 175 w 193"/>
                <a:gd name="T9" fmla="*/ 184 h 196"/>
                <a:gd name="T10" fmla="*/ 181 w 193"/>
                <a:gd name="T11" fmla="*/ 185 h 196"/>
                <a:gd name="T12" fmla="*/ 190 w 193"/>
                <a:gd name="T13" fmla="*/ 187 h 196"/>
                <a:gd name="T14" fmla="*/ 193 w 193"/>
                <a:gd name="T15" fmla="*/ 186 h 196"/>
                <a:gd name="T16" fmla="*/ 189 w 193"/>
                <a:gd name="T17" fmla="*/ 179 h 196"/>
                <a:gd name="T18" fmla="*/ 182 w 193"/>
                <a:gd name="T19" fmla="*/ 173 h 196"/>
                <a:gd name="T20" fmla="*/ 175 w 193"/>
                <a:gd name="T21" fmla="*/ 172 h 196"/>
                <a:gd name="T22" fmla="*/ 166 w 193"/>
                <a:gd name="T23" fmla="*/ 173 h 196"/>
                <a:gd name="T24" fmla="*/ 159 w 193"/>
                <a:gd name="T25" fmla="*/ 166 h 196"/>
                <a:gd name="T26" fmla="*/ 157 w 193"/>
                <a:gd name="T27" fmla="*/ 156 h 196"/>
                <a:gd name="T28" fmla="*/ 158 w 193"/>
                <a:gd name="T29" fmla="*/ 150 h 196"/>
                <a:gd name="T30" fmla="*/ 161 w 193"/>
                <a:gd name="T31" fmla="*/ 147 h 196"/>
                <a:gd name="T32" fmla="*/ 166 w 193"/>
                <a:gd name="T33" fmla="*/ 141 h 196"/>
                <a:gd name="T34" fmla="*/ 174 w 193"/>
                <a:gd name="T35" fmla="*/ 137 h 196"/>
                <a:gd name="T36" fmla="*/ 182 w 193"/>
                <a:gd name="T37" fmla="*/ 118 h 196"/>
                <a:gd name="T38" fmla="*/ 176 w 193"/>
                <a:gd name="T39" fmla="*/ 81 h 196"/>
                <a:gd name="T40" fmla="*/ 151 w 193"/>
                <a:gd name="T41" fmla="*/ 50 h 196"/>
                <a:gd name="T42" fmla="*/ 107 w 193"/>
                <a:gd name="T43" fmla="*/ 28 h 196"/>
                <a:gd name="T44" fmla="*/ 67 w 193"/>
                <a:gd name="T45" fmla="*/ 20 h 196"/>
                <a:gd name="T46" fmla="*/ 44 w 193"/>
                <a:gd name="T47" fmla="*/ 14 h 196"/>
                <a:gd name="T48" fmla="*/ 22 w 193"/>
                <a:gd name="T49" fmla="*/ 8 h 196"/>
                <a:gd name="T50" fmla="*/ 6 w 193"/>
                <a:gd name="T51" fmla="*/ 3 h 196"/>
                <a:gd name="T52" fmla="*/ 7 w 193"/>
                <a:gd name="T53" fmla="*/ 9 h 196"/>
                <a:gd name="T54" fmla="*/ 19 w 193"/>
                <a:gd name="T55" fmla="*/ 34 h 196"/>
                <a:gd name="T56" fmla="*/ 27 w 193"/>
                <a:gd name="T57" fmla="*/ 60 h 196"/>
                <a:gd name="T58" fmla="*/ 35 w 193"/>
                <a:gd name="T59" fmla="*/ 86 h 196"/>
                <a:gd name="T60" fmla="*/ 40 w 193"/>
                <a:gd name="T61" fmla="*/ 110 h 196"/>
                <a:gd name="T62" fmla="*/ 53 w 193"/>
                <a:gd name="T63" fmla="*/ 141 h 196"/>
                <a:gd name="T64" fmla="*/ 77 w 193"/>
                <a:gd name="T65" fmla="*/ 172 h 196"/>
                <a:gd name="T66" fmla="*/ 119 w 193"/>
                <a:gd name="T67" fmla="*/ 193 h 1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93" h="196">
                  <a:moveTo>
                    <a:pt x="146" y="196"/>
                  </a:moveTo>
                  <a:lnTo>
                    <a:pt x="146" y="189"/>
                  </a:lnTo>
                  <a:lnTo>
                    <a:pt x="149" y="184"/>
                  </a:lnTo>
                  <a:lnTo>
                    <a:pt x="152" y="179"/>
                  </a:lnTo>
                  <a:lnTo>
                    <a:pt x="158" y="177"/>
                  </a:lnTo>
                  <a:lnTo>
                    <a:pt x="164" y="175"/>
                  </a:lnTo>
                  <a:lnTo>
                    <a:pt x="169" y="177"/>
                  </a:lnTo>
                  <a:lnTo>
                    <a:pt x="173" y="179"/>
                  </a:lnTo>
                  <a:lnTo>
                    <a:pt x="174" y="181"/>
                  </a:lnTo>
                  <a:lnTo>
                    <a:pt x="175" y="184"/>
                  </a:lnTo>
                  <a:lnTo>
                    <a:pt x="178" y="184"/>
                  </a:lnTo>
                  <a:lnTo>
                    <a:pt x="181" y="185"/>
                  </a:lnTo>
                  <a:lnTo>
                    <a:pt x="186" y="186"/>
                  </a:lnTo>
                  <a:lnTo>
                    <a:pt x="190" y="187"/>
                  </a:lnTo>
                  <a:lnTo>
                    <a:pt x="193" y="187"/>
                  </a:lnTo>
                  <a:lnTo>
                    <a:pt x="193" y="186"/>
                  </a:lnTo>
                  <a:lnTo>
                    <a:pt x="191" y="182"/>
                  </a:lnTo>
                  <a:lnTo>
                    <a:pt x="189" y="179"/>
                  </a:lnTo>
                  <a:lnTo>
                    <a:pt x="186" y="177"/>
                  </a:lnTo>
                  <a:lnTo>
                    <a:pt x="182" y="173"/>
                  </a:lnTo>
                  <a:lnTo>
                    <a:pt x="178" y="171"/>
                  </a:lnTo>
                  <a:lnTo>
                    <a:pt x="175" y="172"/>
                  </a:lnTo>
                  <a:lnTo>
                    <a:pt x="171" y="173"/>
                  </a:lnTo>
                  <a:lnTo>
                    <a:pt x="166" y="173"/>
                  </a:lnTo>
                  <a:lnTo>
                    <a:pt x="163" y="171"/>
                  </a:lnTo>
                  <a:lnTo>
                    <a:pt x="159" y="166"/>
                  </a:lnTo>
                  <a:lnTo>
                    <a:pt x="157" y="160"/>
                  </a:lnTo>
                  <a:lnTo>
                    <a:pt x="157" y="156"/>
                  </a:lnTo>
                  <a:lnTo>
                    <a:pt x="157" y="152"/>
                  </a:lnTo>
                  <a:lnTo>
                    <a:pt x="158" y="150"/>
                  </a:lnTo>
                  <a:lnTo>
                    <a:pt x="159" y="148"/>
                  </a:lnTo>
                  <a:lnTo>
                    <a:pt x="161" y="147"/>
                  </a:lnTo>
                  <a:lnTo>
                    <a:pt x="163" y="144"/>
                  </a:lnTo>
                  <a:lnTo>
                    <a:pt x="166" y="141"/>
                  </a:lnTo>
                  <a:lnTo>
                    <a:pt x="171" y="139"/>
                  </a:lnTo>
                  <a:lnTo>
                    <a:pt x="174" y="137"/>
                  </a:lnTo>
                  <a:lnTo>
                    <a:pt x="178" y="137"/>
                  </a:lnTo>
                  <a:lnTo>
                    <a:pt x="182" y="118"/>
                  </a:lnTo>
                  <a:lnTo>
                    <a:pt x="181" y="99"/>
                  </a:lnTo>
                  <a:lnTo>
                    <a:pt x="176" y="81"/>
                  </a:lnTo>
                  <a:lnTo>
                    <a:pt x="166" y="65"/>
                  </a:lnTo>
                  <a:lnTo>
                    <a:pt x="151" y="50"/>
                  </a:lnTo>
                  <a:lnTo>
                    <a:pt x="131" y="38"/>
                  </a:lnTo>
                  <a:lnTo>
                    <a:pt x="107" y="28"/>
                  </a:lnTo>
                  <a:lnTo>
                    <a:pt x="78" y="22"/>
                  </a:lnTo>
                  <a:lnTo>
                    <a:pt x="67" y="20"/>
                  </a:lnTo>
                  <a:lnTo>
                    <a:pt x="55" y="18"/>
                  </a:lnTo>
                  <a:lnTo>
                    <a:pt x="44" y="14"/>
                  </a:lnTo>
                  <a:lnTo>
                    <a:pt x="32" y="11"/>
                  </a:lnTo>
                  <a:lnTo>
                    <a:pt x="22" y="8"/>
                  </a:lnTo>
                  <a:lnTo>
                    <a:pt x="13" y="5"/>
                  </a:lnTo>
                  <a:lnTo>
                    <a:pt x="6" y="3"/>
                  </a:lnTo>
                  <a:lnTo>
                    <a:pt x="0" y="0"/>
                  </a:lnTo>
                  <a:lnTo>
                    <a:pt x="7" y="9"/>
                  </a:lnTo>
                  <a:lnTo>
                    <a:pt x="13" y="21"/>
                  </a:lnTo>
                  <a:lnTo>
                    <a:pt x="19" y="34"/>
                  </a:lnTo>
                  <a:lnTo>
                    <a:pt x="23" y="46"/>
                  </a:lnTo>
                  <a:lnTo>
                    <a:pt x="27" y="60"/>
                  </a:lnTo>
                  <a:lnTo>
                    <a:pt x="31" y="74"/>
                  </a:lnTo>
                  <a:lnTo>
                    <a:pt x="35" y="86"/>
                  </a:lnTo>
                  <a:lnTo>
                    <a:pt x="37" y="97"/>
                  </a:lnTo>
                  <a:lnTo>
                    <a:pt x="40" y="110"/>
                  </a:lnTo>
                  <a:lnTo>
                    <a:pt x="45" y="125"/>
                  </a:lnTo>
                  <a:lnTo>
                    <a:pt x="53" y="141"/>
                  </a:lnTo>
                  <a:lnTo>
                    <a:pt x="64" y="157"/>
                  </a:lnTo>
                  <a:lnTo>
                    <a:pt x="77" y="172"/>
                  </a:lnTo>
                  <a:lnTo>
                    <a:pt x="96" y="185"/>
                  </a:lnTo>
                  <a:lnTo>
                    <a:pt x="119" y="193"/>
                  </a:lnTo>
                  <a:lnTo>
                    <a:pt x="146" y="196"/>
                  </a:lnTo>
                  <a:close/>
                </a:path>
              </a:pathLst>
            </a:custGeom>
            <a:solidFill>
              <a:srgbClr val="FF001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8201" name="Freeform 313"/>
            <p:cNvSpPr>
              <a:spLocks/>
            </p:cNvSpPr>
            <p:nvPr/>
          </p:nvSpPr>
          <p:spPr bwMode="auto">
            <a:xfrm>
              <a:off x="116" y="308"/>
              <a:ext cx="10" cy="11"/>
            </a:xfrm>
            <a:custGeom>
              <a:avLst/>
              <a:gdLst>
                <a:gd name="T0" fmla="*/ 0 w 20"/>
                <a:gd name="T1" fmla="*/ 8 h 21"/>
                <a:gd name="T2" fmla="*/ 2 w 20"/>
                <a:gd name="T3" fmla="*/ 3 h 21"/>
                <a:gd name="T4" fmla="*/ 4 w 20"/>
                <a:gd name="T5" fmla="*/ 1 h 21"/>
                <a:gd name="T6" fmla="*/ 7 w 20"/>
                <a:gd name="T7" fmla="*/ 0 h 21"/>
                <a:gd name="T8" fmla="*/ 11 w 20"/>
                <a:gd name="T9" fmla="*/ 0 h 21"/>
                <a:gd name="T10" fmla="*/ 14 w 20"/>
                <a:gd name="T11" fmla="*/ 1 h 21"/>
                <a:gd name="T12" fmla="*/ 18 w 20"/>
                <a:gd name="T13" fmla="*/ 3 h 21"/>
                <a:gd name="T14" fmla="*/ 19 w 20"/>
                <a:gd name="T15" fmla="*/ 6 h 21"/>
                <a:gd name="T16" fmla="*/ 20 w 20"/>
                <a:gd name="T17" fmla="*/ 10 h 21"/>
                <a:gd name="T18" fmla="*/ 19 w 20"/>
                <a:gd name="T19" fmla="*/ 15 h 21"/>
                <a:gd name="T20" fmla="*/ 18 w 20"/>
                <a:gd name="T21" fmla="*/ 17 h 21"/>
                <a:gd name="T22" fmla="*/ 14 w 20"/>
                <a:gd name="T23" fmla="*/ 19 h 21"/>
                <a:gd name="T24" fmla="*/ 12 w 20"/>
                <a:gd name="T25" fmla="*/ 21 h 21"/>
                <a:gd name="T26" fmla="*/ 9 w 20"/>
                <a:gd name="T27" fmla="*/ 19 h 21"/>
                <a:gd name="T28" fmla="*/ 4 w 20"/>
                <a:gd name="T29" fmla="*/ 16 h 21"/>
                <a:gd name="T30" fmla="*/ 2 w 20"/>
                <a:gd name="T31" fmla="*/ 12 h 21"/>
                <a:gd name="T32" fmla="*/ 0 w 20"/>
                <a:gd name="T33" fmla="*/ 8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0" h="21">
                  <a:moveTo>
                    <a:pt x="0" y="8"/>
                  </a:moveTo>
                  <a:lnTo>
                    <a:pt x="2" y="3"/>
                  </a:lnTo>
                  <a:lnTo>
                    <a:pt x="4" y="1"/>
                  </a:lnTo>
                  <a:lnTo>
                    <a:pt x="7" y="0"/>
                  </a:lnTo>
                  <a:lnTo>
                    <a:pt x="11" y="0"/>
                  </a:lnTo>
                  <a:lnTo>
                    <a:pt x="14" y="1"/>
                  </a:lnTo>
                  <a:lnTo>
                    <a:pt x="18" y="3"/>
                  </a:lnTo>
                  <a:lnTo>
                    <a:pt x="19" y="6"/>
                  </a:lnTo>
                  <a:lnTo>
                    <a:pt x="20" y="10"/>
                  </a:lnTo>
                  <a:lnTo>
                    <a:pt x="19" y="15"/>
                  </a:lnTo>
                  <a:lnTo>
                    <a:pt x="18" y="17"/>
                  </a:lnTo>
                  <a:lnTo>
                    <a:pt x="14" y="19"/>
                  </a:lnTo>
                  <a:lnTo>
                    <a:pt x="12" y="21"/>
                  </a:lnTo>
                  <a:lnTo>
                    <a:pt x="9" y="19"/>
                  </a:lnTo>
                  <a:lnTo>
                    <a:pt x="4" y="16"/>
                  </a:lnTo>
                  <a:lnTo>
                    <a:pt x="2" y="12"/>
                  </a:lnTo>
                  <a:lnTo>
                    <a:pt x="0" y="8"/>
                  </a:lnTo>
                  <a:close/>
                </a:path>
              </a:pathLst>
            </a:custGeom>
            <a:solidFill>
              <a:srgbClr val="007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8202" name="Freeform 314"/>
            <p:cNvSpPr>
              <a:spLocks/>
            </p:cNvSpPr>
            <p:nvPr/>
          </p:nvSpPr>
          <p:spPr bwMode="auto">
            <a:xfrm>
              <a:off x="136" y="322"/>
              <a:ext cx="11" cy="11"/>
            </a:xfrm>
            <a:custGeom>
              <a:avLst/>
              <a:gdLst>
                <a:gd name="T0" fmla="*/ 2 w 22"/>
                <a:gd name="T1" fmla="*/ 3 h 22"/>
                <a:gd name="T2" fmla="*/ 6 w 22"/>
                <a:gd name="T3" fmla="*/ 0 h 22"/>
                <a:gd name="T4" fmla="*/ 11 w 22"/>
                <a:gd name="T5" fmla="*/ 0 h 22"/>
                <a:gd name="T6" fmla="*/ 16 w 22"/>
                <a:gd name="T7" fmla="*/ 2 h 22"/>
                <a:gd name="T8" fmla="*/ 19 w 22"/>
                <a:gd name="T9" fmla="*/ 4 h 22"/>
                <a:gd name="T10" fmla="*/ 22 w 22"/>
                <a:gd name="T11" fmla="*/ 7 h 22"/>
                <a:gd name="T12" fmla="*/ 22 w 22"/>
                <a:gd name="T13" fmla="*/ 12 h 22"/>
                <a:gd name="T14" fmla="*/ 22 w 22"/>
                <a:gd name="T15" fmla="*/ 17 h 22"/>
                <a:gd name="T16" fmla="*/ 21 w 22"/>
                <a:gd name="T17" fmla="*/ 20 h 22"/>
                <a:gd name="T18" fmla="*/ 17 w 22"/>
                <a:gd name="T19" fmla="*/ 22 h 22"/>
                <a:gd name="T20" fmla="*/ 11 w 22"/>
                <a:gd name="T21" fmla="*/ 22 h 22"/>
                <a:gd name="T22" fmla="*/ 7 w 22"/>
                <a:gd name="T23" fmla="*/ 20 h 22"/>
                <a:gd name="T24" fmla="*/ 3 w 22"/>
                <a:gd name="T25" fmla="*/ 18 h 22"/>
                <a:gd name="T26" fmla="*/ 1 w 22"/>
                <a:gd name="T27" fmla="*/ 14 h 22"/>
                <a:gd name="T28" fmla="*/ 0 w 22"/>
                <a:gd name="T29" fmla="*/ 10 h 22"/>
                <a:gd name="T30" fmla="*/ 0 w 22"/>
                <a:gd name="T31" fmla="*/ 6 h 22"/>
                <a:gd name="T32" fmla="*/ 2 w 22"/>
                <a:gd name="T33" fmla="*/ 3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2" h="22">
                  <a:moveTo>
                    <a:pt x="2" y="3"/>
                  </a:moveTo>
                  <a:lnTo>
                    <a:pt x="6" y="0"/>
                  </a:lnTo>
                  <a:lnTo>
                    <a:pt x="11" y="0"/>
                  </a:lnTo>
                  <a:lnTo>
                    <a:pt x="16" y="2"/>
                  </a:lnTo>
                  <a:lnTo>
                    <a:pt x="19" y="4"/>
                  </a:lnTo>
                  <a:lnTo>
                    <a:pt x="22" y="7"/>
                  </a:lnTo>
                  <a:lnTo>
                    <a:pt x="22" y="12"/>
                  </a:lnTo>
                  <a:lnTo>
                    <a:pt x="22" y="17"/>
                  </a:lnTo>
                  <a:lnTo>
                    <a:pt x="21" y="20"/>
                  </a:lnTo>
                  <a:lnTo>
                    <a:pt x="17" y="22"/>
                  </a:lnTo>
                  <a:lnTo>
                    <a:pt x="11" y="22"/>
                  </a:lnTo>
                  <a:lnTo>
                    <a:pt x="7" y="20"/>
                  </a:lnTo>
                  <a:lnTo>
                    <a:pt x="3" y="18"/>
                  </a:lnTo>
                  <a:lnTo>
                    <a:pt x="1" y="14"/>
                  </a:lnTo>
                  <a:lnTo>
                    <a:pt x="0" y="10"/>
                  </a:lnTo>
                  <a:lnTo>
                    <a:pt x="0" y="6"/>
                  </a:lnTo>
                  <a:lnTo>
                    <a:pt x="2" y="3"/>
                  </a:lnTo>
                  <a:close/>
                </a:path>
              </a:pathLst>
            </a:custGeom>
            <a:solidFill>
              <a:srgbClr val="007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8203" name="Freeform 315"/>
            <p:cNvSpPr>
              <a:spLocks/>
            </p:cNvSpPr>
            <p:nvPr/>
          </p:nvSpPr>
          <p:spPr bwMode="auto">
            <a:xfrm>
              <a:off x="112" y="335"/>
              <a:ext cx="10" cy="11"/>
            </a:xfrm>
            <a:custGeom>
              <a:avLst/>
              <a:gdLst>
                <a:gd name="T0" fmla="*/ 3 w 21"/>
                <a:gd name="T1" fmla="*/ 4 h 22"/>
                <a:gd name="T2" fmla="*/ 5 w 21"/>
                <a:gd name="T3" fmla="*/ 2 h 22"/>
                <a:gd name="T4" fmla="*/ 10 w 21"/>
                <a:gd name="T5" fmla="*/ 0 h 22"/>
                <a:gd name="T6" fmla="*/ 14 w 21"/>
                <a:gd name="T7" fmla="*/ 0 h 22"/>
                <a:gd name="T8" fmla="*/ 19 w 21"/>
                <a:gd name="T9" fmla="*/ 2 h 22"/>
                <a:gd name="T10" fmla="*/ 21 w 21"/>
                <a:gd name="T11" fmla="*/ 7 h 22"/>
                <a:gd name="T12" fmla="*/ 21 w 21"/>
                <a:gd name="T13" fmla="*/ 11 h 22"/>
                <a:gd name="T14" fmla="*/ 20 w 21"/>
                <a:gd name="T15" fmla="*/ 16 h 22"/>
                <a:gd name="T16" fmla="*/ 18 w 21"/>
                <a:gd name="T17" fmla="*/ 19 h 22"/>
                <a:gd name="T18" fmla="*/ 14 w 21"/>
                <a:gd name="T19" fmla="*/ 21 h 22"/>
                <a:gd name="T20" fmla="*/ 11 w 21"/>
                <a:gd name="T21" fmla="*/ 22 h 22"/>
                <a:gd name="T22" fmla="*/ 6 w 21"/>
                <a:gd name="T23" fmla="*/ 22 h 22"/>
                <a:gd name="T24" fmla="*/ 3 w 21"/>
                <a:gd name="T25" fmla="*/ 19 h 22"/>
                <a:gd name="T26" fmla="*/ 0 w 21"/>
                <a:gd name="T27" fmla="*/ 16 h 22"/>
                <a:gd name="T28" fmla="*/ 0 w 21"/>
                <a:gd name="T29" fmla="*/ 11 h 22"/>
                <a:gd name="T30" fmla="*/ 2 w 21"/>
                <a:gd name="T31" fmla="*/ 8 h 22"/>
                <a:gd name="T32" fmla="*/ 3 w 21"/>
                <a:gd name="T33" fmla="*/ 4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1" h="22">
                  <a:moveTo>
                    <a:pt x="3" y="4"/>
                  </a:moveTo>
                  <a:lnTo>
                    <a:pt x="5" y="2"/>
                  </a:lnTo>
                  <a:lnTo>
                    <a:pt x="10" y="0"/>
                  </a:lnTo>
                  <a:lnTo>
                    <a:pt x="14" y="0"/>
                  </a:lnTo>
                  <a:lnTo>
                    <a:pt x="19" y="2"/>
                  </a:lnTo>
                  <a:lnTo>
                    <a:pt x="21" y="7"/>
                  </a:lnTo>
                  <a:lnTo>
                    <a:pt x="21" y="11"/>
                  </a:lnTo>
                  <a:lnTo>
                    <a:pt x="20" y="16"/>
                  </a:lnTo>
                  <a:lnTo>
                    <a:pt x="18" y="19"/>
                  </a:lnTo>
                  <a:lnTo>
                    <a:pt x="14" y="21"/>
                  </a:lnTo>
                  <a:lnTo>
                    <a:pt x="11" y="22"/>
                  </a:lnTo>
                  <a:lnTo>
                    <a:pt x="6" y="22"/>
                  </a:lnTo>
                  <a:lnTo>
                    <a:pt x="3" y="19"/>
                  </a:lnTo>
                  <a:lnTo>
                    <a:pt x="0" y="16"/>
                  </a:lnTo>
                  <a:lnTo>
                    <a:pt x="0" y="11"/>
                  </a:lnTo>
                  <a:lnTo>
                    <a:pt x="2" y="8"/>
                  </a:lnTo>
                  <a:lnTo>
                    <a:pt x="3" y="4"/>
                  </a:lnTo>
                  <a:close/>
                </a:path>
              </a:pathLst>
            </a:custGeom>
            <a:solidFill>
              <a:srgbClr val="007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8204" name="Freeform 316"/>
            <p:cNvSpPr>
              <a:spLocks/>
            </p:cNvSpPr>
            <p:nvPr/>
          </p:nvSpPr>
          <p:spPr bwMode="auto">
            <a:xfrm>
              <a:off x="94" y="322"/>
              <a:ext cx="11" cy="11"/>
            </a:xfrm>
            <a:custGeom>
              <a:avLst/>
              <a:gdLst>
                <a:gd name="T0" fmla="*/ 3 w 22"/>
                <a:gd name="T1" fmla="*/ 1 h 22"/>
                <a:gd name="T2" fmla="*/ 1 w 22"/>
                <a:gd name="T3" fmla="*/ 5 h 22"/>
                <a:gd name="T4" fmla="*/ 0 w 22"/>
                <a:gd name="T5" fmla="*/ 10 h 22"/>
                <a:gd name="T6" fmla="*/ 0 w 22"/>
                <a:gd name="T7" fmla="*/ 14 h 22"/>
                <a:gd name="T8" fmla="*/ 1 w 22"/>
                <a:gd name="T9" fmla="*/ 18 h 22"/>
                <a:gd name="T10" fmla="*/ 4 w 22"/>
                <a:gd name="T11" fmla="*/ 20 h 22"/>
                <a:gd name="T12" fmla="*/ 10 w 22"/>
                <a:gd name="T13" fmla="*/ 22 h 22"/>
                <a:gd name="T14" fmla="*/ 15 w 22"/>
                <a:gd name="T15" fmla="*/ 22 h 22"/>
                <a:gd name="T16" fmla="*/ 18 w 22"/>
                <a:gd name="T17" fmla="*/ 20 h 22"/>
                <a:gd name="T18" fmla="*/ 21 w 22"/>
                <a:gd name="T19" fmla="*/ 16 h 22"/>
                <a:gd name="T20" fmla="*/ 22 w 22"/>
                <a:gd name="T21" fmla="*/ 13 h 22"/>
                <a:gd name="T22" fmla="*/ 22 w 22"/>
                <a:gd name="T23" fmla="*/ 10 h 22"/>
                <a:gd name="T24" fmla="*/ 21 w 22"/>
                <a:gd name="T25" fmla="*/ 6 h 22"/>
                <a:gd name="T26" fmla="*/ 17 w 22"/>
                <a:gd name="T27" fmla="*/ 4 h 22"/>
                <a:gd name="T28" fmla="*/ 13 w 22"/>
                <a:gd name="T29" fmla="*/ 1 h 22"/>
                <a:gd name="T30" fmla="*/ 7 w 22"/>
                <a:gd name="T31" fmla="*/ 0 h 22"/>
                <a:gd name="T32" fmla="*/ 3 w 22"/>
                <a:gd name="T33" fmla="*/ 1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2" h="22">
                  <a:moveTo>
                    <a:pt x="3" y="1"/>
                  </a:moveTo>
                  <a:lnTo>
                    <a:pt x="1" y="5"/>
                  </a:lnTo>
                  <a:lnTo>
                    <a:pt x="0" y="10"/>
                  </a:lnTo>
                  <a:lnTo>
                    <a:pt x="0" y="14"/>
                  </a:lnTo>
                  <a:lnTo>
                    <a:pt x="1" y="18"/>
                  </a:lnTo>
                  <a:lnTo>
                    <a:pt x="4" y="20"/>
                  </a:lnTo>
                  <a:lnTo>
                    <a:pt x="10" y="22"/>
                  </a:lnTo>
                  <a:lnTo>
                    <a:pt x="15" y="22"/>
                  </a:lnTo>
                  <a:lnTo>
                    <a:pt x="18" y="20"/>
                  </a:lnTo>
                  <a:lnTo>
                    <a:pt x="21" y="16"/>
                  </a:lnTo>
                  <a:lnTo>
                    <a:pt x="22" y="13"/>
                  </a:lnTo>
                  <a:lnTo>
                    <a:pt x="22" y="10"/>
                  </a:lnTo>
                  <a:lnTo>
                    <a:pt x="21" y="6"/>
                  </a:lnTo>
                  <a:lnTo>
                    <a:pt x="17" y="4"/>
                  </a:lnTo>
                  <a:lnTo>
                    <a:pt x="13" y="1"/>
                  </a:lnTo>
                  <a:lnTo>
                    <a:pt x="7" y="0"/>
                  </a:lnTo>
                  <a:lnTo>
                    <a:pt x="3" y="1"/>
                  </a:lnTo>
                  <a:close/>
                </a:path>
              </a:pathLst>
            </a:custGeom>
            <a:solidFill>
              <a:srgbClr val="007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8205" name="Freeform 317"/>
            <p:cNvSpPr>
              <a:spLocks/>
            </p:cNvSpPr>
            <p:nvPr/>
          </p:nvSpPr>
          <p:spPr bwMode="auto">
            <a:xfrm>
              <a:off x="88" y="342"/>
              <a:ext cx="9" cy="10"/>
            </a:xfrm>
            <a:custGeom>
              <a:avLst/>
              <a:gdLst>
                <a:gd name="T0" fmla="*/ 0 w 19"/>
                <a:gd name="T1" fmla="*/ 12 h 19"/>
                <a:gd name="T2" fmla="*/ 0 w 19"/>
                <a:gd name="T3" fmla="*/ 9 h 19"/>
                <a:gd name="T4" fmla="*/ 0 w 19"/>
                <a:gd name="T5" fmla="*/ 5 h 19"/>
                <a:gd name="T6" fmla="*/ 3 w 19"/>
                <a:gd name="T7" fmla="*/ 3 h 19"/>
                <a:gd name="T8" fmla="*/ 6 w 19"/>
                <a:gd name="T9" fmla="*/ 1 h 19"/>
                <a:gd name="T10" fmla="*/ 12 w 19"/>
                <a:gd name="T11" fmla="*/ 0 h 19"/>
                <a:gd name="T12" fmla="*/ 15 w 19"/>
                <a:gd name="T13" fmla="*/ 1 h 19"/>
                <a:gd name="T14" fmla="*/ 17 w 19"/>
                <a:gd name="T15" fmla="*/ 3 h 19"/>
                <a:gd name="T16" fmla="*/ 19 w 19"/>
                <a:gd name="T17" fmla="*/ 7 h 19"/>
                <a:gd name="T18" fmla="*/ 19 w 19"/>
                <a:gd name="T19" fmla="*/ 10 h 19"/>
                <a:gd name="T20" fmla="*/ 17 w 19"/>
                <a:gd name="T21" fmla="*/ 15 h 19"/>
                <a:gd name="T22" fmla="*/ 14 w 19"/>
                <a:gd name="T23" fmla="*/ 17 h 19"/>
                <a:gd name="T24" fmla="*/ 12 w 19"/>
                <a:gd name="T25" fmla="*/ 19 h 19"/>
                <a:gd name="T26" fmla="*/ 8 w 19"/>
                <a:gd name="T27" fmla="*/ 19 h 19"/>
                <a:gd name="T28" fmla="*/ 5 w 19"/>
                <a:gd name="T29" fmla="*/ 17 h 19"/>
                <a:gd name="T30" fmla="*/ 1 w 19"/>
                <a:gd name="T31" fmla="*/ 15 h 19"/>
                <a:gd name="T32" fmla="*/ 0 w 19"/>
                <a:gd name="T33" fmla="*/ 12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9" h="19">
                  <a:moveTo>
                    <a:pt x="0" y="12"/>
                  </a:moveTo>
                  <a:lnTo>
                    <a:pt x="0" y="9"/>
                  </a:lnTo>
                  <a:lnTo>
                    <a:pt x="0" y="5"/>
                  </a:lnTo>
                  <a:lnTo>
                    <a:pt x="3" y="3"/>
                  </a:lnTo>
                  <a:lnTo>
                    <a:pt x="6" y="1"/>
                  </a:lnTo>
                  <a:lnTo>
                    <a:pt x="12" y="0"/>
                  </a:lnTo>
                  <a:lnTo>
                    <a:pt x="15" y="1"/>
                  </a:lnTo>
                  <a:lnTo>
                    <a:pt x="17" y="3"/>
                  </a:lnTo>
                  <a:lnTo>
                    <a:pt x="19" y="7"/>
                  </a:lnTo>
                  <a:lnTo>
                    <a:pt x="19" y="10"/>
                  </a:lnTo>
                  <a:lnTo>
                    <a:pt x="17" y="15"/>
                  </a:lnTo>
                  <a:lnTo>
                    <a:pt x="14" y="17"/>
                  </a:lnTo>
                  <a:lnTo>
                    <a:pt x="12" y="19"/>
                  </a:lnTo>
                  <a:lnTo>
                    <a:pt x="8" y="19"/>
                  </a:lnTo>
                  <a:lnTo>
                    <a:pt x="5" y="17"/>
                  </a:lnTo>
                  <a:lnTo>
                    <a:pt x="1" y="15"/>
                  </a:lnTo>
                  <a:lnTo>
                    <a:pt x="0" y="12"/>
                  </a:lnTo>
                  <a:close/>
                </a:path>
              </a:pathLst>
            </a:custGeom>
            <a:solidFill>
              <a:srgbClr val="007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8206" name="Freeform 318"/>
            <p:cNvSpPr>
              <a:spLocks/>
            </p:cNvSpPr>
            <p:nvPr/>
          </p:nvSpPr>
          <p:spPr bwMode="auto">
            <a:xfrm>
              <a:off x="105" y="357"/>
              <a:ext cx="8" cy="11"/>
            </a:xfrm>
            <a:custGeom>
              <a:avLst/>
              <a:gdLst>
                <a:gd name="T0" fmla="*/ 5 w 16"/>
                <a:gd name="T1" fmla="*/ 22 h 22"/>
                <a:gd name="T2" fmla="*/ 2 w 16"/>
                <a:gd name="T3" fmla="*/ 20 h 22"/>
                <a:gd name="T4" fmla="*/ 0 w 16"/>
                <a:gd name="T5" fmla="*/ 18 h 22"/>
                <a:gd name="T6" fmla="*/ 0 w 16"/>
                <a:gd name="T7" fmla="*/ 15 h 22"/>
                <a:gd name="T8" fmla="*/ 0 w 16"/>
                <a:gd name="T9" fmla="*/ 10 h 22"/>
                <a:gd name="T10" fmla="*/ 1 w 16"/>
                <a:gd name="T11" fmla="*/ 7 h 22"/>
                <a:gd name="T12" fmla="*/ 3 w 16"/>
                <a:gd name="T13" fmla="*/ 3 h 22"/>
                <a:gd name="T14" fmla="*/ 7 w 16"/>
                <a:gd name="T15" fmla="*/ 1 h 22"/>
                <a:gd name="T16" fmla="*/ 10 w 16"/>
                <a:gd name="T17" fmla="*/ 0 h 22"/>
                <a:gd name="T18" fmla="*/ 12 w 16"/>
                <a:gd name="T19" fmla="*/ 1 h 22"/>
                <a:gd name="T20" fmla="*/ 15 w 16"/>
                <a:gd name="T21" fmla="*/ 3 h 22"/>
                <a:gd name="T22" fmla="*/ 16 w 16"/>
                <a:gd name="T23" fmla="*/ 8 h 22"/>
                <a:gd name="T24" fmla="*/ 16 w 16"/>
                <a:gd name="T25" fmla="*/ 11 h 22"/>
                <a:gd name="T26" fmla="*/ 15 w 16"/>
                <a:gd name="T27" fmla="*/ 15 h 22"/>
                <a:gd name="T28" fmla="*/ 12 w 16"/>
                <a:gd name="T29" fmla="*/ 18 h 22"/>
                <a:gd name="T30" fmla="*/ 10 w 16"/>
                <a:gd name="T31" fmla="*/ 20 h 22"/>
                <a:gd name="T32" fmla="*/ 5 w 16"/>
                <a:gd name="T33" fmla="*/ 22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6" h="22">
                  <a:moveTo>
                    <a:pt x="5" y="22"/>
                  </a:moveTo>
                  <a:lnTo>
                    <a:pt x="2" y="20"/>
                  </a:lnTo>
                  <a:lnTo>
                    <a:pt x="0" y="18"/>
                  </a:lnTo>
                  <a:lnTo>
                    <a:pt x="0" y="15"/>
                  </a:lnTo>
                  <a:lnTo>
                    <a:pt x="0" y="10"/>
                  </a:lnTo>
                  <a:lnTo>
                    <a:pt x="1" y="7"/>
                  </a:lnTo>
                  <a:lnTo>
                    <a:pt x="3" y="3"/>
                  </a:lnTo>
                  <a:lnTo>
                    <a:pt x="7" y="1"/>
                  </a:lnTo>
                  <a:lnTo>
                    <a:pt x="10" y="0"/>
                  </a:lnTo>
                  <a:lnTo>
                    <a:pt x="12" y="1"/>
                  </a:lnTo>
                  <a:lnTo>
                    <a:pt x="15" y="3"/>
                  </a:lnTo>
                  <a:lnTo>
                    <a:pt x="16" y="8"/>
                  </a:lnTo>
                  <a:lnTo>
                    <a:pt x="16" y="11"/>
                  </a:lnTo>
                  <a:lnTo>
                    <a:pt x="15" y="15"/>
                  </a:lnTo>
                  <a:lnTo>
                    <a:pt x="12" y="18"/>
                  </a:lnTo>
                  <a:lnTo>
                    <a:pt x="10" y="20"/>
                  </a:lnTo>
                  <a:lnTo>
                    <a:pt x="5" y="22"/>
                  </a:lnTo>
                  <a:close/>
                </a:path>
              </a:pathLst>
            </a:custGeom>
            <a:solidFill>
              <a:srgbClr val="007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8207" name="Freeform 319"/>
            <p:cNvSpPr>
              <a:spLocks/>
            </p:cNvSpPr>
            <p:nvPr/>
          </p:nvSpPr>
          <p:spPr bwMode="auto">
            <a:xfrm>
              <a:off x="119" y="346"/>
              <a:ext cx="10" cy="13"/>
            </a:xfrm>
            <a:custGeom>
              <a:avLst/>
              <a:gdLst>
                <a:gd name="T0" fmla="*/ 2 w 20"/>
                <a:gd name="T1" fmla="*/ 14 h 25"/>
                <a:gd name="T2" fmla="*/ 4 w 20"/>
                <a:gd name="T3" fmla="*/ 9 h 25"/>
                <a:gd name="T4" fmla="*/ 6 w 20"/>
                <a:gd name="T5" fmla="*/ 5 h 25"/>
                <a:gd name="T6" fmla="*/ 8 w 20"/>
                <a:gd name="T7" fmla="*/ 1 h 25"/>
                <a:gd name="T8" fmla="*/ 13 w 20"/>
                <a:gd name="T9" fmla="*/ 0 h 25"/>
                <a:gd name="T10" fmla="*/ 18 w 20"/>
                <a:gd name="T11" fmla="*/ 1 h 25"/>
                <a:gd name="T12" fmla="*/ 20 w 20"/>
                <a:gd name="T13" fmla="*/ 5 h 25"/>
                <a:gd name="T14" fmla="*/ 20 w 20"/>
                <a:gd name="T15" fmla="*/ 8 h 25"/>
                <a:gd name="T16" fmla="*/ 20 w 20"/>
                <a:gd name="T17" fmla="*/ 13 h 25"/>
                <a:gd name="T18" fmla="*/ 18 w 20"/>
                <a:gd name="T19" fmla="*/ 17 h 25"/>
                <a:gd name="T20" fmla="*/ 15 w 20"/>
                <a:gd name="T21" fmla="*/ 21 h 25"/>
                <a:gd name="T22" fmla="*/ 11 w 20"/>
                <a:gd name="T23" fmla="*/ 24 h 25"/>
                <a:gd name="T24" fmla="*/ 7 w 20"/>
                <a:gd name="T25" fmla="*/ 25 h 25"/>
                <a:gd name="T26" fmla="*/ 4 w 20"/>
                <a:gd name="T27" fmla="*/ 24 h 25"/>
                <a:gd name="T28" fmla="*/ 2 w 20"/>
                <a:gd name="T29" fmla="*/ 21 h 25"/>
                <a:gd name="T30" fmla="*/ 0 w 20"/>
                <a:gd name="T31" fmla="*/ 17 h 25"/>
                <a:gd name="T32" fmla="*/ 2 w 20"/>
                <a:gd name="T33" fmla="*/ 14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0" h="25">
                  <a:moveTo>
                    <a:pt x="2" y="14"/>
                  </a:moveTo>
                  <a:lnTo>
                    <a:pt x="4" y="9"/>
                  </a:lnTo>
                  <a:lnTo>
                    <a:pt x="6" y="5"/>
                  </a:lnTo>
                  <a:lnTo>
                    <a:pt x="8" y="1"/>
                  </a:lnTo>
                  <a:lnTo>
                    <a:pt x="13" y="0"/>
                  </a:lnTo>
                  <a:lnTo>
                    <a:pt x="18" y="1"/>
                  </a:lnTo>
                  <a:lnTo>
                    <a:pt x="20" y="5"/>
                  </a:lnTo>
                  <a:lnTo>
                    <a:pt x="20" y="8"/>
                  </a:lnTo>
                  <a:lnTo>
                    <a:pt x="20" y="13"/>
                  </a:lnTo>
                  <a:lnTo>
                    <a:pt x="18" y="17"/>
                  </a:lnTo>
                  <a:lnTo>
                    <a:pt x="15" y="21"/>
                  </a:lnTo>
                  <a:lnTo>
                    <a:pt x="11" y="24"/>
                  </a:lnTo>
                  <a:lnTo>
                    <a:pt x="7" y="25"/>
                  </a:lnTo>
                  <a:lnTo>
                    <a:pt x="4" y="24"/>
                  </a:lnTo>
                  <a:lnTo>
                    <a:pt x="2" y="21"/>
                  </a:lnTo>
                  <a:lnTo>
                    <a:pt x="0" y="17"/>
                  </a:lnTo>
                  <a:lnTo>
                    <a:pt x="2" y="14"/>
                  </a:lnTo>
                  <a:close/>
                </a:path>
              </a:pathLst>
            </a:custGeom>
            <a:solidFill>
              <a:srgbClr val="007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8208" name="Freeform 320"/>
            <p:cNvSpPr>
              <a:spLocks/>
            </p:cNvSpPr>
            <p:nvPr/>
          </p:nvSpPr>
          <p:spPr bwMode="auto">
            <a:xfrm>
              <a:off x="132" y="349"/>
              <a:ext cx="10" cy="10"/>
            </a:xfrm>
            <a:custGeom>
              <a:avLst/>
              <a:gdLst>
                <a:gd name="T0" fmla="*/ 15 w 19"/>
                <a:gd name="T1" fmla="*/ 1 h 19"/>
                <a:gd name="T2" fmla="*/ 17 w 19"/>
                <a:gd name="T3" fmla="*/ 3 h 19"/>
                <a:gd name="T4" fmla="*/ 18 w 19"/>
                <a:gd name="T5" fmla="*/ 7 h 19"/>
                <a:gd name="T6" fmla="*/ 19 w 19"/>
                <a:gd name="T7" fmla="*/ 9 h 19"/>
                <a:gd name="T8" fmla="*/ 18 w 19"/>
                <a:gd name="T9" fmla="*/ 12 h 19"/>
                <a:gd name="T10" fmla="*/ 15 w 19"/>
                <a:gd name="T11" fmla="*/ 16 h 19"/>
                <a:gd name="T12" fmla="*/ 13 w 19"/>
                <a:gd name="T13" fmla="*/ 18 h 19"/>
                <a:gd name="T14" fmla="*/ 9 w 19"/>
                <a:gd name="T15" fmla="*/ 19 h 19"/>
                <a:gd name="T16" fmla="*/ 6 w 19"/>
                <a:gd name="T17" fmla="*/ 19 h 19"/>
                <a:gd name="T18" fmla="*/ 3 w 19"/>
                <a:gd name="T19" fmla="*/ 18 h 19"/>
                <a:gd name="T20" fmla="*/ 1 w 19"/>
                <a:gd name="T21" fmla="*/ 15 h 19"/>
                <a:gd name="T22" fmla="*/ 0 w 19"/>
                <a:gd name="T23" fmla="*/ 11 h 19"/>
                <a:gd name="T24" fmla="*/ 0 w 19"/>
                <a:gd name="T25" fmla="*/ 8 h 19"/>
                <a:gd name="T26" fmla="*/ 2 w 19"/>
                <a:gd name="T27" fmla="*/ 3 h 19"/>
                <a:gd name="T28" fmla="*/ 6 w 19"/>
                <a:gd name="T29" fmla="*/ 1 h 19"/>
                <a:gd name="T30" fmla="*/ 9 w 19"/>
                <a:gd name="T31" fmla="*/ 0 h 19"/>
                <a:gd name="T32" fmla="*/ 15 w 19"/>
                <a:gd name="T33" fmla="*/ 1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9" h="19">
                  <a:moveTo>
                    <a:pt x="15" y="1"/>
                  </a:moveTo>
                  <a:lnTo>
                    <a:pt x="17" y="3"/>
                  </a:lnTo>
                  <a:lnTo>
                    <a:pt x="18" y="7"/>
                  </a:lnTo>
                  <a:lnTo>
                    <a:pt x="19" y="9"/>
                  </a:lnTo>
                  <a:lnTo>
                    <a:pt x="18" y="12"/>
                  </a:lnTo>
                  <a:lnTo>
                    <a:pt x="15" y="16"/>
                  </a:lnTo>
                  <a:lnTo>
                    <a:pt x="13" y="18"/>
                  </a:lnTo>
                  <a:lnTo>
                    <a:pt x="9" y="19"/>
                  </a:lnTo>
                  <a:lnTo>
                    <a:pt x="6" y="19"/>
                  </a:lnTo>
                  <a:lnTo>
                    <a:pt x="3" y="18"/>
                  </a:lnTo>
                  <a:lnTo>
                    <a:pt x="1" y="15"/>
                  </a:lnTo>
                  <a:lnTo>
                    <a:pt x="0" y="11"/>
                  </a:lnTo>
                  <a:lnTo>
                    <a:pt x="0" y="8"/>
                  </a:lnTo>
                  <a:lnTo>
                    <a:pt x="2" y="3"/>
                  </a:lnTo>
                  <a:lnTo>
                    <a:pt x="6" y="1"/>
                  </a:lnTo>
                  <a:lnTo>
                    <a:pt x="9" y="0"/>
                  </a:lnTo>
                  <a:lnTo>
                    <a:pt x="15" y="1"/>
                  </a:lnTo>
                  <a:close/>
                </a:path>
              </a:pathLst>
            </a:custGeom>
            <a:solidFill>
              <a:srgbClr val="007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8209" name="Freeform 321"/>
            <p:cNvSpPr>
              <a:spLocks/>
            </p:cNvSpPr>
            <p:nvPr/>
          </p:nvSpPr>
          <p:spPr bwMode="auto">
            <a:xfrm>
              <a:off x="22" y="363"/>
              <a:ext cx="82" cy="57"/>
            </a:xfrm>
            <a:custGeom>
              <a:avLst/>
              <a:gdLst>
                <a:gd name="T0" fmla="*/ 160 w 163"/>
                <a:gd name="T1" fmla="*/ 12 h 113"/>
                <a:gd name="T2" fmla="*/ 156 w 163"/>
                <a:gd name="T3" fmla="*/ 10 h 113"/>
                <a:gd name="T4" fmla="*/ 155 w 163"/>
                <a:gd name="T5" fmla="*/ 5 h 113"/>
                <a:gd name="T6" fmla="*/ 147 w 163"/>
                <a:gd name="T7" fmla="*/ 13 h 113"/>
                <a:gd name="T8" fmla="*/ 131 w 163"/>
                <a:gd name="T9" fmla="*/ 10 h 113"/>
                <a:gd name="T10" fmla="*/ 97 w 163"/>
                <a:gd name="T11" fmla="*/ 3 h 113"/>
                <a:gd name="T12" fmla="*/ 70 w 163"/>
                <a:gd name="T13" fmla="*/ 1 h 113"/>
                <a:gd name="T14" fmla="*/ 65 w 163"/>
                <a:gd name="T15" fmla="*/ 6 h 113"/>
                <a:gd name="T16" fmla="*/ 88 w 163"/>
                <a:gd name="T17" fmla="*/ 5 h 113"/>
                <a:gd name="T18" fmla="*/ 117 w 163"/>
                <a:gd name="T19" fmla="*/ 12 h 113"/>
                <a:gd name="T20" fmla="*/ 137 w 163"/>
                <a:gd name="T21" fmla="*/ 21 h 113"/>
                <a:gd name="T22" fmla="*/ 135 w 163"/>
                <a:gd name="T23" fmla="*/ 26 h 113"/>
                <a:gd name="T24" fmla="*/ 122 w 163"/>
                <a:gd name="T25" fmla="*/ 33 h 113"/>
                <a:gd name="T26" fmla="*/ 108 w 163"/>
                <a:gd name="T27" fmla="*/ 35 h 113"/>
                <a:gd name="T28" fmla="*/ 83 w 163"/>
                <a:gd name="T29" fmla="*/ 28 h 113"/>
                <a:gd name="T30" fmla="*/ 55 w 163"/>
                <a:gd name="T31" fmla="*/ 26 h 113"/>
                <a:gd name="T32" fmla="*/ 41 w 163"/>
                <a:gd name="T33" fmla="*/ 31 h 113"/>
                <a:gd name="T34" fmla="*/ 50 w 163"/>
                <a:gd name="T35" fmla="*/ 31 h 113"/>
                <a:gd name="T36" fmla="*/ 64 w 163"/>
                <a:gd name="T37" fmla="*/ 31 h 113"/>
                <a:gd name="T38" fmla="*/ 80 w 163"/>
                <a:gd name="T39" fmla="*/ 34 h 113"/>
                <a:gd name="T40" fmla="*/ 100 w 163"/>
                <a:gd name="T41" fmla="*/ 40 h 113"/>
                <a:gd name="T42" fmla="*/ 102 w 163"/>
                <a:gd name="T43" fmla="*/ 46 h 113"/>
                <a:gd name="T44" fmla="*/ 78 w 163"/>
                <a:gd name="T45" fmla="*/ 55 h 113"/>
                <a:gd name="T46" fmla="*/ 55 w 163"/>
                <a:gd name="T47" fmla="*/ 51 h 113"/>
                <a:gd name="T48" fmla="*/ 35 w 163"/>
                <a:gd name="T49" fmla="*/ 46 h 113"/>
                <a:gd name="T50" fmla="*/ 42 w 163"/>
                <a:gd name="T51" fmla="*/ 52 h 113"/>
                <a:gd name="T52" fmla="*/ 61 w 163"/>
                <a:gd name="T53" fmla="*/ 60 h 113"/>
                <a:gd name="T54" fmla="*/ 40 w 163"/>
                <a:gd name="T55" fmla="*/ 67 h 113"/>
                <a:gd name="T56" fmla="*/ 14 w 163"/>
                <a:gd name="T57" fmla="*/ 75 h 113"/>
                <a:gd name="T58" fmla="*/ 0 w 163"/>
                <a:gd name="T59" fmla="*/ 80 h 113"/>
                <a:gd name="T60" fmla="*/ 8 w 163"/>
                <a:gd name="T61" fmla="*/ 81 h 113"/>
                <a:gd name="T62" fmla="*/ 30 w 163"/>
                <a:gd name="T63" fmla="*/ 79 h 113"/>
                <a:gd name="T64" fmla="*/ 56 w 163"/>
                <a:gd name="T65" fmla="*/ 72 h 113"/>
                <a:gd name="T66" fmla="*/ 67 w 163"/>
                <a:gd name="T67" fmla="*/ 76 h 113"/>
                <a:gd name="T68" fmla="*/ 56 w 163"/>
                <a:gd name="T69" fmla="*/ 109 h 113"/>
                <a:gd name="T70" fmla="*/ 57 w 163"/>
                <a:gd name="T71" fmla="*/ 113 h 113"/>
                <a:gd name="T72" fmla="*/ 71 w 163"/>
                <a:gd name="T73" fmla="*/ 89 h 113"/>
                <a:gd name="T74" fmla="*/ 83 w 163"/>
                <a:gd name="T75" fmla="*/ 66 h 113"/>
                <a:gd name="T76" fmla="*/ 99 w 163"/>
                <a:gd name="T77" fmla="*/ 59 h 113"/>
                <a:gd name="T78" fmla="*/ 114 w 163"/>
                <a:gd name="T79" fmla="*/ 52 h 113"/>
                <a:gd name="T80" fmla="*/ 115 w 163"/>
                <a:gd name="T81" fmla="*/ 75 h 113"/>
                <a:gd name="T82" fmla="*/ 108 w 163"/>
                <a:gd name="T83" fmla="*/ 104 h 113"/>
                <a:gd name="T84" fmla="*/ 114 w 163"/>
                <a:gd name="T85" fmla="*/ 98 h 113"/>
                <a:gd name="T86" fmla="*/ 126 w 163"/>
                <a:gd name="T87" fmla="*/ 61 h 113"/>
                <a:gd name="T88" fmla="*/ 138 w 163"/>
                <a:gd name="T89" fmla="*/ 36 h 113"/>
                <a:gd name="T90" fmla="*/ 148 w 163"/>
                <a:gd name="T91" fmla="*/ 26 h 113"/>
                <a:gd name="T92" fmla="*/ 152 w 163"/>
                <a:gd name="T93" fmla="*/ 31 h 113"/>
                <a:gd name="T94" fmla="*/ 148 w 163"/>
                <a:gd name="T95" fmla="*/ 70 h 113"/>
                <a:gd name="T96" fmla="*/ 158 w 163"/>
                <a:gd name="T97" fmla="*/ 49 h 1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63" h="113">
                  <a:moveTo>
                    <a:pt x="163" y="14"/>
                  </a:moveTo>
                  <a:lnTo>
                    <a:pt x="162" y="13"/>
                  </a:lnTo>
                  <a:lnTo>
                    <a:pt x="160" y="12"/>
                  </a:lnTo>
                  <a:lnTo>
                    <a:pt x="159" y="12"/>
                  </a:lnTo>
                  <a:lnTo>
                    <a:pt x="158" y="11"/>
                  </a:lnTo>
                  <a:lnTo>
                    <a:pt x="156" y="10"/>
                  </a:lnTo>
                  <a:lnTo>
                    <a:pt x="156" y="7"/>
                  </a:lnTo>
                  <a:lnTo>
                    <a:pt x="155" y="6"/>
                  </a:lnTo>
                  <a:lnTo>
                    <a:pt x="155" y="5"/>
                  </a:lnTo>
                  <a:lnTo>
                    <a:pt x="153" y="8"/>
                  </a:lnTo>
                  <a:lnTo>
                    <a:pt x="151" y="11"/>
                  </a:lnTo>
                  <a:lnTo>
                    <a:pt x="147" y="13"/>
                  </a:lnTo>
                  <a:lnTo>
                    <a:pt x="146" y="14"/>
                  </a:lnTo>
                  <a:lnTo>
                    <a:pt x="139" y="12"/>
                  </a:lnTo>
                  <a:lnTo>
                    <a:pt x="131" y="10"/>
                  </a:lnTo>
                  <a:lnTo>
                    <a:pt x="120" y="7"/>
                  </a:lnTo>
                  <a:lnTo>
                    <a:pt x="108" y="4"/>
                  </a:lnTo>
                  <a:lnTo>
                    <a:pt x="97" y="3"/>
                  </a:lnTo>
                  <a:lnTo>
                    <a:pt x="85" y="1"/>
                  </a:lnTo>
                  <a:lnTo>
                    <a:pt x="77" y="0"/>
                  </a:lnTo>
                  <a:lnTo>
                    <a:pt x="70" y="1"/>
                  </a:lnTo>
                  <a:lnTo>
                    <a:pt x="63" y="4"/>
                  </a:lnTo>
                  <a:lnTo>
                    <a:pt x="62" y="5"/>
                  </a:lnTo>
                  <a:lnTo>
                    <a:pt x="65" y="6"/>
                  </a:lnTo>
                  <a:lnTo>
                    <a:pt x="70" y="5"/>
                  </a:lnTo>
                  <a:lnTo>
                    <a:pt x="79" y="4"/>
                  </a:lnTo>
                  <a:lnTo>
                    <a:pt x="88" y="5"/>
                  </a:lnTo>
                  <a:lnTo>
                    <a:pt x="98" y="6"/>
                  </a:lnTo>
                  <a:lnTo>
                    <a:pt x="108" y="8"/>
                  </a:lnTo>
                  <a:lnTo>
                    <a:pt x="117" y="12"/>
                  </a:lnTo>
                  <a:lnTo>
                    <a:pt x="125" y="14"/>
                  </a:lnTo>
                  <a:lnTo>
                    <a:pt x="132" y="18"/>
                  </a:lnTo>
                  <a:lnTo>
                    <a:pt x="137" y="21"/>
                  </a:lnTo>
                  <a:lnTo>
                    <a:pt x="139" y="23"/>
                  </a:lnTo>
                  <a:lnTo>
                    <a:pt x="138" y="25"/>
                  </a:lnTo>
                  <a:lnTo>
                    <a:pt x="135" y="26"/>
                  </a:lnTo>
                  <a:lnTo>
                    <a:pt x="131" y="28"/>
                  </a:lnTo>
                  <a:lnTo>
                    <a:pt x="126" y="30"/>
                  </a:lnTo>
                  <a:lnTo>
                    <a:pt x="122" y="33"/>
                  </a:lnTo>
                  <a:lnTo>
                    <a:pt x="117" y="35"/>
                  </a:lnTo>
                  <a:lnTo>
                    <a:pt x="114" y="37"/>
                  </a:lnTo>
                  <a:lnTo>
                    <a:pt x="108" y="35"/>
                  </a:lnTo>
                  <a:lnTo>
                    <a:pt x="101" y="33"/>
                  </a:lnTo>
                  <a:lnTo>
                    <a:pt x="92" y="30"/>
                  </a:lnTo>
                  <a:lnTo>
                    <a:pt x="83" y="28"/>
                  </a:lnTo>
                  <a:lnTo>
                    <a:pt x="72" y="27"/>
                  </a:lnTo>
                  <a:lnTo>
                    <a:pt x="63" y="26"/>
                  </a:lnTo>
                  <a:lnTo>
                    <a:pt x="55" y="26"/>
                  </a:lnTo>
                  <a:lnTo>
                    <a:pt x="48" y="28"/>
                  </a:lnTo>
                  <a:lnTo>
                    <a:pt x="44" y="30"/>
                  </a:lnTo>
                  <a:lnTo>
                    <a:pt x="41" y="31"/>
                  </a:lnTo>
                  <a:lnTo>
                    <a:pt x="41" y="33"/>
                  </a:lnTo>
                  <a:lnTo>
                    <a:pt x="47" y="31"/>
                  </a:lnTo>
                  <a:lnTo>
                    <a:pt x="50" y="31"/>
                  </a:lnTo>
                  <a:lnTo>
                    <a:pt x="55" y="31"/>
                  </a:lnTo>
                  <a:lnTo>
                    <a:pt x="60" y="31"/>
                  </a:lnTo>
                  <a:lnTo>
                    <a:pt x="64" y="31"/>
                  </a:lnTo>
                  <a:lnTo>
                    <a:pt x="70" y="31"/>
                  </a:lnTo>
                  <a:lnTo>
                    <a:pt x="75" y="33"/>
                  </a:lnTo>
                  <a:lnTo>
                    <a:pt x="80" y="34"/>
                  </a:lnTo>
                  <a:lnTo>
                    <a:pt x="85" y="35"/>
                  </a:lnTo>
                  <a:lnTo>
                    <a:pt x="93" y="37"/>
                  </a:lnTo>
                  <a:lnTo>
                    <a:pt x="100" y="40"/>
                  </a:lnTo>
                  <a:lnTo>
                    <a:pt x="105" y="41"/>
                  </a:lnTo>
                  <a:lnTo>
                    <a:pt x="108" y="43"/>
                  </a:lnTo>
                  <a:lnTo>
                    <a:pt x="102" y="46"/>
                  </a:lnTo>
                  <a:lnTo>
                    <a:pt x="93" y="50"/>
                  </a:lnTo>
                  <a:lnTo>
                    <a:pt x="84" y="52"/>
                  </a:lnTo>
                  <a:lnTo>
                    <a:pt x="78" y="55"/>
                  </a:lnTo>
                  <a:lnTo>
                    <a:pt x="72" y="56"/>
                  </a:lnTo>
                  <a:lnTo>
                    <a:pt x="64" y="53"/>
                  </a:lnTo>
                  <a:lnTo>
                    <a:pt x="55" y="51"/>
                  </a:lnTo>
                  <a:lnTo>
                    <a:pt x="48" y="49"/>
                  </a:lnTo>
                  <a:lnTo>
                    <a:pt x="41" y="46"/>
                  </a:lnTo>
                  <a:lnTo>
                    <a:pt x="35" y="46"/>
                  </a:lnTo>
                  <a:lnTo>
                    <a:pt x="32" y="48"/>
                  </a:lnTo>
                  <a:lnTo>
                    <a:pt x="35" y="50"/>
                  </a:lnTo>
                  <a:lnTo>
                    <a:pt x="42" y="52"/>
                  </a:lnTo>
                  <a:lnTo>
                    <a:pt x="50" y="55"/>
                  </a:lnTo>
                  <a:lnTo>
                    <a:pt x="56" y="58"/>
                  </a:lnTo>
                  <a:lnTo>
                    <a:pt x="61" y="60"/>
                  </a:lnTo>
                  <a:lnTo>
                    <a:pt x="56" y="61"/>
                  </a:lnTo>
                  <a:lnTo>
                    <a:pt x="49" y="64"/>
                  </a:lnTo>
                  <a:lnTo>
                    <a:pt x="40" y="67"/>
                  </a:lnTo>
                  <a:lnTo>
                    <a:pt x="31" y="70"/>
                  </a:lnTo>
                  <a:lnTo>
                    <a:pt x="22" y="72"/>
                  </a:lnTo>
                  <a:lnTo>
                    <a:pt x="14" y="75"/>
                  </a:lnTo>
                  <a:lnTo>
                    <a:pt x="7" y="78"/>
                  </a:lnTo>
                  <a:lnTo>
                    <a:pt x="3" y="79"/>
                  </a:lnTo>
                  <a:lnTo>
                    <a:pt x="0" y="80"/>
                  </a:lnTo>
                  <a:lnTo>
                    <a:pt x="0" y="81"/>
                  </a:lnTo>
                  <a:lnTo>
                    <a:pt x="2" y="81"/>
                  </a:lnTo>
                  <a:lnTo>
                    <a:pt x="8" y="81"/>
                  </a:lnTo>
                  <a:lnTo>
                    <a:pt x="14" y="81"/>
                  </a:lnTo>
                  <a:lnTo>
                    <a:pt x="22" y="80"/>
                  </a:lnTo>
                  <a:lnTo>
                    <a:pt x="30" y="79"/>
                  </a:lnTo>
                  <a:lnTo>
                    <a:pt x="40" y="76"/>
                  </a:lnTo>
                  <a:lnTo>
                    <a:pt x="48" y="74"/>
                  </a:lnTo>
                  <a:lnTo>
                    <a:pt x="56" y="72"/>
                  </a:lnTo>
                  <a:lnTo>
                    <a:pt x="63" y="70"/>
                  </a:lnTo>
                  <a:lnTo>
                    <a:pt x="68" y="67"/>
                  </a:lnTo>
                  <a:lnTo>
                    <a:pt x="67" y="76"/>
                  </a:lnTo>
                  <a:lnTo>
                    <a:pt x="64" y="89"/>
                  </a:lnTo>
                  <a:lnTo>
                    <a:pt x="61" y="101"/>
                  </a:lnTo>
                  <a:lnTo>
                    <a:pt x="56" y="109"/>
                  </a:lnTo>
                  <a:lnTo>
                    <a:pt x="54" y="112"/>
                  </a:lnTo>
                  <a:lnTo>
                    <a:pt x="55" y="113"/>
                  </a:lnTo>
                  <a:lnTo>
                    <a:pt x="57" y="113"/>
                  </a:lnTo>
                  <a:lnTo>
                    <a:pt x="60" y="110"/>
                  </a:lnTo>
                  <a:lnTo>
                    <a:pt x="64" y="102"/>
                  </a:lnTo>
                  <a:lnTo>
                    <a:pt x="71" y="89"/>
                  </a:lnTo>
                  <a:lnTo>
                    <a:pt x="77" y="76"/>
                  </a:lnTo>
                  <a:lnTo>
                    <a:pt x="79" y="67"/>
                  </a:lnTo>
                  <a:lnTo>
                    <a:pt x="83" y="66"/>
                  </a:lnTo>
                  <a:lnTo>
                    <a:pt x="88" y="64"/>
                  </a:lnTo>
                  <a:lnTo>
                    <a:pt x="93" y="61"/>
                  </a:lnTo>
                  <a:lnTo>
                    <a:pt x="99" y="59"/>
                  </a:lnTo>
                  <a:lnTo>
                    <a:pt x="105" y="57"/>
                  </a:lnTo>
                  <a:lnTo>
                    <a:pt x="109" y="55"/>
                  </a:lnTo>
                  <a:lnTo>
                    <a:pt x="114" y="52"/>
                  </a:lnTo>
                  <a:lnTo>
                    <a:pt x="116" y="51"/>
                  </a:lnTo>
                  <a:lnTo>
                    <a:pt x="116" y="61"/>
                  </a:lnTo>
                  <a:lnTo>
                    <a:pt x="115" y="75"/>
                  </a:lnTo>
                  <a:lnTo>
                    <a:pt x="113" y="89"/>
                  </a:lnTo>
                  <a:lnTo>
                    <a:pt x="110" y="98"/>
                  </a:lnTo>
                  <a:lnTo>
                    <a:pt x="108" y="104"/>
                  </a:lnTo>
                  <a:lnTo>
                    <a:pt x="108" y="105"/>
                  </a:lnTo>
                  <a:lnTo>
                    <a:pt x="110" y="104"/>
                  </a:lnTo>
                  <a:lnTo>
                    <a:pt x="114" y="98"/>
                  </a:lnTo>
                  <a:lnTo>
                    <a:pt x="118" y="89"/>
                  </a:lnTo>
                  <a:lnTo>
                    <a:pt x="123" y="75"/>
                  </a:lnTo>
                  <a:lnTo>
                    <a:pt x="126" y="61"/>
                  </a:lnTo>
                  <a:lnTo>
                    <a:pt x="126" y="48"/>
                  </a:lnTo>
                  <a:lnTo>
                    <a:pt x="133" y="42"/>
                  </a:lnTo>
                  <a:lnTo>
                    <a:pt x="138" y="36"/>
                  </a:lnTo>
                  <a:lnTo>
                    <a:pt x="143" y="31"/>
                  </a:lnTo>
                  <a:lnTo>
                    <a:pt x="146" y="28"/>
                  </a:lnTo>
                  <a:lnTo>
                    <a:pt x="148" y="26"/>
                  </a:lnTo>
                  <a:lnTo>
                    <a:pt x="151" y="26"/>
                  </a:lnTo>
                  <a:lnTo>
                    <a:pt x="152" y="28"/>
                  </a:lnTo>
                  <a:lnTo>
                    <a:pt x="152" y="31"/>
                  </a:lnTo>
                  <a:lnTo>
                    <a:pt x="151" y="42"/>
                  </a:lnTo>
                  <a:lnTo>
                    <a:pt x="149" y="56"/>
                  </a:lnTo>
                  <a:lnTo>
                    <a:pt x="148" y="70"/>
                  </a:lnTo>
                  <a:lnTo>
                    <a:pt x="147" y="80"/>
                  </a:lnTo>
                  <a:lnTo>
                    <a:pt x="153" y="68"/>
                  </a:lnTo>
                  <a:lnTo>
                    <a:pt x="158" y="49"/>
                  </a:lnTo>
                  <a:lnTo>
                    <a:pt x="161" y="29"/>
                  </a:lnTo>
                  <a:lnTo>
                    <a:pt x="163" y="14"/>
                  </a:lnTo>
                  <a:close/>
                </a:path>
              </a:pathLst>
            </a:custGeom>
            <a:solidFill>
              <a:srgbClr val="B2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8210" name="Freeform 322"/>
            <p:cNvSpPr>
              <a:spLocks/>
            </p:cNvSpPr>
            <p:nvPr/>
          </p:nvSpPr>
          <p:spPr bwMode="auto">
            <a:xfrm>
              <a:off x="27" y="263"/>
              <a:ext cx="66" cy="63"/>
            </a:xfrm>
            <a:custGeom>
              <a:avLst/>
              <a:gdLst>
                <a:gd name="T0" fmla="*/ 128 w 133"/>
                <a:gd name="T1" fmla="*/ 122 h 124"/>
                <a:gd name="T2" fmla="*/ 131 w 133"/>
                <a:gd name="T3" fmla="*/ 119 h 124"/>
                <a:gd name="T4" fmla="*/ 127 w 133"/>
                <a:gd name="T5" fmla="*/ 112 h 124"/>
                <a:gd name="T6" fmla="*/ 119 w 133"/>
                <a:gd name="T7" fmla="*/ 101 h 124"/>
                <a:gd name="T8" fmla="*/ 116 w 133"/>
                <a:gd name="T9" fmla="*/ 87 h 124"/>
                <a:gd name="T10" fmla="*/ 113 w 133"/>
                <a:gd name="T11" fmla="*/ 58 h 124"/>
                <a:gd name="T12" fmla="*/ 107 w 133"/>
                <a:gd name="T13" fmla="*/ 43 h 124"/>
                <a:gd name="T14" fmla="*/ 104 w 133"/>
                <a:gd name="T15" fmla="*/ 43 h 124"/>
                <a:gd name="T16" fmla="*/ 106 w 133"/>
                <a:gd name="T17" fmla="*/ 56 h 124"/>
                <a:gd name="T18" fmla="*/ 107 w 133"/>
                <a:gd name="T19" fmla="*/ 82 h 124"/>
                <a:gd name="T20" fmla="*/ 99 w 133"/>
                <a:gd name="T21" fmla="*/ 85 h 124"/>
                <a:gd name="T22" fmla="*/ 85 w 133"/>
                <a:gd name="T23" fmla="*/ 75 h 124"/>
                <a:gd name="T24" fmla="*/ 77 w 133"/>
                <a:gd name="T25" fmla="*/ 63 h 124"/>
                <a:gd name="T26" fmla="*/ 72 w 133"/>
                <a:gd name="T27" fmla="*/ 39 h 124"/>
                <a:gd name="T28" fmla="*/ 70 w 133"/>
                <a:gd name="T29" fmla="*/ 23 h 124"/>
                <a:gd name="T30" fmla="*/ 69 w 133"/>
                <a:gd name="T31" fmla="*/ 9 h 124"/>
                <a:gd name="T32" fmla="*/ 65 w 133"/>
                <a:gd name="T33" fmla="*/ 2 h 124"/>
                <a:gd name="T34" fmla="*/ 65 w 133"/>
                <a:gd name="T35" fmla="*/ 7 h 124"/>
                <a:gd name="T36" fmla="*/ 66 w 133"/>
                <a:gd name="T37" fmla="*/ 18 h 124"/>
                <a:gd name="T38" fmla="*/ 63 w 133"/>
                <a:gd name="T39" fmla="*/ 29 h 124"/>
                <a:gd name="T40" fmla="*/ 63 w 133"/>
                <a:gd name="T41" fmla="*/ 39 h 124"/>
                <a:gd name="T42" fmla="*/ 66 w 133"/>
                <a:gd name="T43" fmla="*/ 56 h 124"/>
                <a:gd name="T44" fmla="*/ 58 w 133"/>
                <a:gd name="T45" fmla="*/ 55 h 124"/>
                <a:gd name="T46" fmla="*/ 39 w 133"/>
                <a:gd name="T47" fmla="*/ 36 h 124"/>
                <a:gd name="T48" fmla="*/ 21 w 133"/>
                <a:gd name="T49" fmla="*/ 16 h 124"/>
                <a:gd name="T50" fmla="*/ 6 w 133"/>
                <a:gd name="T51" fmla="*/ 2 h 124"/>
                <a:gd name="T52" fmla="*/ 8 w 133"/>
                <a:gd name="T53" fmla="*/ 11 h 124"/>
                <a:gd name="T54" fmla="*/ 27 w 133"/>
                <a:gd name="T55" fmla="*/ 36 h 124"/>
                <a:gd name="T56" fmla="*/ 37 w 133"/>
                <a:gd name="T57" fmla="*/ 51 h 124"/>
                <a:gd name="T58" fmla="*/ 54 w 133"/>
                <a:gd name="T59" fmla="*/ 66 h 124"/>
                <a:gd name="T60" fmla="*/ 54 w 133"/>
                <a:gd name="T61" fmla="*/ 70 h 124"/>
                <a:gd name="T62" fmla="*/ 37 w 133"/>
                <a:gd name="T63" fmla="*/ 67 h 124"/>
                <a:gd name="T64" fmla="*/ 28 w 133"/>
                <a:gd name="T65" fmla="*/ 61 h 124"/>
                <a:gd name="T66" fmla="*/ 23 w 133"/>
                <a:gd name="T67" fmla="*/ 62 h 124"/>
                <a:gd name="T68" fmla="*/ 29 w 133"/>
                <a:gd name="T69" fmla="*/ 68 h 124"/>
                <a:gd name="T70" fmla="*/ 40 w 133"/>
                <a:gd name="T71" fmla="*/ 75 h 124"/>
                <a:gd name="T72" fmla="*/ 55 w 133"/>
                <a:gd name="T73" fmla="*/ 81 h 124"/>
                <a:gd name="T74" fmla="*/ 70 w 133"/>
                <a:gd name="T75" fmla="*/ 84 h 124"/>
                <a:gd name="T76" fmla="*/ 83 w 133"/>
                <a:gd name="T77" fmla="*/ 86 h 124"/>
                <a:gd name="T78" fmla="*/ 98 w 133"/>
                <a:gd name="T79" fmla="*/ 97 h 124"/>
                <a:gd name="T80" fmla="*/ 99 w 133"/>
                <a:gd name="T81" fmla="*/ 104 h 124"/>
                <a:gd name="T82" fmla="*/ 89 w 133"/>
                <a:gd name="T83" fmla="*/ 107 h 124"/>
                <a:gd name="T84" fmla="*/ 77 w 133"/>
                <a:gd name="T85" fmla="*/ 108 h 124"/>
                <a:gd name="T86" fmla="*/ 67 w 133"/>
                <a:gd name="T87" fmla="*/ 108 h 124"/>
                <a:gd name="T88" fmla="*/ 57 w 133"/>
                <a:gd name="T89" fmla="*/ 107 h 124"/>
                <a:gd name="T90" fmla="*/ 55 w 133"/>
                <a:gd name="T91" fmla="*/ 111 h 124"/>
                <a:gd name="T92" fmla="*/ 69 w 133"/>
                <a:gd name="T93" fmla="*/ 114 h 124"/>
                <a:gd name="T94" fmla="*/ 84 w 133"/>
                <a:gd name="T95" fmla="*/ 114 h 124"/>
                <a:gd name="T96" fmla="*/ 98 w 133"/>
                <a:gd name="T97" fmla="*/ 114 h 124"/>
                <a:gd name="T98" fmla="*/ 110 w 133"/>
                <a:gd name="T99" fmla="*/ 113 h 124"/>
                <a:gd name="T100" fmla="*/ 119 w 133"/>
                <a:gd name="T101" fmla="*/ 114 h 124"/>
                <a:gd name="T102" fmla="*/ 125 w 133"/>
                <a:gd name="T103" fmla="*/ 121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33" h="124">
                  <a:moveTo>
                    <a:pt x="127" y="124"/>
                  </a:moveTo>
                  <a:lnTo>
                    <a:pt x="128" y="122"/>
                  </a:lnTo>
                  <a:lnTo>
                    <a:pt x="129" y="120"/>
                  </a:lnTo>
                  <a:lnTo>
                    <a:pt x="131" y="119"/>
                  </a:lnTo>
                  <a:lnTo>
                    <a:pt x="133" y="116"/>
                  </a:lnTo>
                  <a:lnTo>
                    <a:pt x="127" y="112"/>
                  </a:lnTo>
                  <a:lnTo>
                    <a:pt x="122" y="107"/>
                  </a:lnTo>
                  <a:lnTo>
                    <a:pt x="119" y="101"/>
                  </a:lnTo>
                  <a:lnTo>
                    <a:pt x="118" y="97"/>
                  </a:lnTo>
                  <a:lnTo>
                    <a:pt x="116" y="87"/>
                  </a:lnTo>
                  <a:lnTo>
                    <a:pt x="115" y="73"/>
                  </a:lnTo>
                  <a:lnTo>
                    <a:pt x="113" y="58"/>
                  </a:lnTo>
                  <a:lnTo>
                    <a:pt x="111" y="47"/>
                  </a:lnTo>
                  <a:lnTo>
                    <a:pt x="107" y="43"/>
                  </a:lnTo>
                  <a:lnTo>
                    <a:pt x="105" y="41"/>
                  </a:lnTo>
                  <a:lnTo>
                    <a:pt x="104" y="43"/>
                  </a:lnTo>
                  <a:lnTo>
                    <a:pt x="105" y="47"/>
                  </a:lnTo>
                  <a:lnTo>
                    <a:pt x="106" y="56"/>
                  </a:lnTo>
                  <a:lnTo>
                    <a:pt x="107" y="69"/>
                  </a:lnTo>
                  <a:lnTo>
                    <a:pt x="107" y="82"/>
                  </a:lnTo>
                  <a:lnTo>
                    <a:pt x="106" y="90"/>
                  </a:lnTo>
                  <a:lnTo>
                    <a:pt x="99" y="85"/>
                  </a:lnTo>
                  <a:lnTo>
                    <a:pt x="92" y="81"/>
                  </a:lnTo>
                  <a:lnTo>
                    <a:pt x="85" y="75"/>
                  </a:lnTo>
                  <a:lnTo>
                    <a:pt x="81" y="70"/>
                  </a:lnTo>
                  <a:lnTo>
                    <a:pt x="77" y="63"/>
                  </a:lnTo>
                  <a:lnTo>
                    <a:pt x="74" y="52"/>
                  </a:lnTo>
                  <a:lnTo>
                    <a:pt x="72" y="39"/>
                  </a:lnTo>
                  <a:lnTo>
                    <a:pt x="70" y="30"/>
                  </a:lnTo>
                  <a:lnTo>
                    <a:pt x="70" y="23"/>
                  </a:lnTo>
                  <a:lnTo>
                    <a:pt x="70" y="16"/>
                  </a:lnTo>
                  <a:lnTo>
                    <a:pt x="69" y="9"/>
                  </a:lnTo>
                  <a:lnTo>
                    <a:pt x="67" y="4"/>
                  </a:lnTo>
                  <a:lnTo>
                    <a:pt x="65" y="2"/>
                  </a:lnTo>
                  <a:lnTo>
                    <a:pt x="65" y="3"/>
                  </a:lnTo>
                  <a:lnTo>
                    <a:pt x="65" y="7"/>
                  </a:lnTo>
                  <a:lnTo>
                    <a:pt x="66" y="13"/>
                  </a:lnTo>
                  <a:lnTo>
                    <a:pt x="66" y="18"/>
                  </a:lnTo>
                  <a:lnTo>
                    <a:pt x="65" y="24"/>
                  </a:lnTo>
                  <a:lnTo>
                    <a:pt x="63" y="29"/>
                  </a:lnTo>
                  <a:lnTo>
                    <a:pt x="63" y="33"/>
                  </a:lnTo>
                  <a:lnTo>
                    <a:pt x="63" y="39"/>
                  </a:lnTo>
                  <a:lnTo>
                    <a:pt x="65" y="48"/>
                  </a:lnTo>
                  <a:lnTo>
                    <a:pt x="66" y="56"/>
                  </a:lnTo>
                  <a:lnTo>
                    <a:pt x="67" y="63"/>
                  </a:lnTo>
                  <a:lnTo>
                    <a:pt x="58" y="55"/>
                  </a:lnTo>
                  <a:lnTo>
                    <a:pt x="48" y="46"/>
                  </a:lnTo>
                  <a:lnTo>
                    <a:pt x="39" y="36"/>
                  </a:lnTo>
                  <a:lnTo>
                    <a:pt x="30" y="25"/>
                  </a:lnTo>
                  <a:lnTo>
                    <a:pt x="21" y="16"/>
                  </a:lnTo>
                  <a:lnTo>
                    <a:pt x="13" y="8"/>
                  </a:lnTo>
                  <a:lnTo>
                    <a:pt x="6" y="2"/>
                  </a:lnTo>
                  <a:lnTo>
                    <a:pt x="0" y="0"/>
                  </a:lnTo>
                  <a:lnTo>
                    <a:pt x="8" y="11"/>
                  </a:lnTo>
                  <a:lnTo>
                    <a:pt x="19" y="24"/>
                  </a:lnTo>
                  <a:lnTo>
                    <a:pt x="27" y="36"/>
                  </a:lnTo>
                  <a:lnTo>
                    <a:pt x="32" y="44"/>
                  </a:lnTo>
                  <a:lnTo>
                    <a:pt x="37" y="51"/>
                  </a:lnTo>
                  <a:lnTo>
                    <a:pt x="46" y="59"/>
                  </a:lnTo>
                  <a:lnTo>
                    <a:pt x="54" y="66"/>
                  </a:lnTo>
                  <a:lnTo>
                    <a:pt x="61" y="70"/>
                  </a:lnTo>
                  <a:lnTo>
                    <a:pt x="54" y="70"/>
                  </a:lnTo>
                  <a:lnTo>
                    <a:pt x="45" y="69"/>
                  </a:lnTo>
                  <a:lnTo>
                    <a:pt x="37" y="67"/>
                  </a:lnTo>
                  <a:lnTo>
                    <a:pt x="31" y="63"/>
                  </a:lnTo>
                  <a:lnTo>
                    <a:pt x="28" y="61"/>
                  </a:lnTo>
                  <a:lnTo>
                    <a:pt x="24" y="61"/>
                  </a:lnTo>
                  <a:lnTo>
                    <a:pt x="23" y="62"/>
                  </a:lnTo>
                  <a:lnTo>
                    <a:pt x="25" y="66"/>
                  </a:lnTo>
                  <a:lnTo>
                    <a:pt x="29" y="68"/>
                  </a:lnTo>
                  <a:lnTo>
                    <a:pt x="35" y="71"/>
                  </a:lnTo>
                  <a:lnTo>
                    <a:pt x="40" y="75"/>
                  </a:lnTo>
                  <a:lnTo>
                    <a:pt x="47" y="77"/>
                  </a:lnTo>
                  <a:lnTo>
                    <a:pt x="55" y="81"/>
                  </a:lnTo>
                  <a:lnTo>
                    <a:pt x="62" y="82"/>
                  </a:lnTo>
                  <a:lnTo>
                    <a:pt x="70" y="84"/>
                  </a:lnTo>
                  <a:lnTo>
                    <a:pt x="76" y="84"/>
                  </a:lnTo>
                  <a:lnTo>
                    <a:pt x="83" y="86"/>
                  </a:lnTo>
                  <a:lnTo>
                    <a:pt x="91" y="91"/>
                  </a:lnTo>
                  <a:lnTo>
                    <a:pt x="98" y="97"/>
                  </a:lnTo>
                  <a:lnTo>
                    <a:pt x="103" y="102"/>
                  </a:lnTo>
                  <a:lnTo>
                    <a:pt x="99" y="104"/>
                  </a:lnTo>
                  <a:lnTo>
                    <a:pt x="95" y="106"/>
                  </a:lnTo>
                  <a:lnTo>
                    <a:pt x="89" y="107"/>
                  </a:lnTo>
                  <a:lnTo>
                    <a:pt x="83" y="107"/>
                  </a:lnTo>
                  <a:lnTo>
                    <a:pt x="77" y="108"/>
                  </a:lnTo>
                  <a:lnTo>
                    <a:pt x="72" y="108"/>
                  </a:lnTo>
                  <a:lnTo>
                    <a:pt x="67" y="108"/>
                  </a:lnTo>
                  <a:lnTo>
                    <a:pt x="62" y="108"/>
                  </a:lnTo>
                  <a:lnTo>
                    <a:pt x="57" y="107"/>
                  </a:lnTo>
                  <a:lnTo>
                    <a:pt x="53" y="108"/>
                  </a:lnTo>
                  <a:lnTo>
                    <a:pt x="55" y="111"/>
                  </a:lnTo>
                  <a:lnTo>
                    <a:pt x="63" y="113"/>
                  </a:lnTo>
                  <a:lnTo>
                    <a:pt x="69" y="114"/>
                  </a:lnTo>
                  <a:lnTo>
                    <a:pt x="76" y="114"/>
                  </a:lnTo>
                  <a:lnTo>
                    <a:pt x="84" y="114"/>
                  </a:lnTo>
                  <a:lnTo>
                    <a:pt x="91" y="114"/>
                  </a:lnTo>
                  <a:lnTo>
                    <a:pt x="98" y="114"/>
                  </a:lnTo>
                  <a:lnTo>
                    <a:pt x="105" y="113"/>
                  </a:lnTo>
                  <a:lnTo>
                    <a:pt x="110" y="113"/>
                  </a:lnTo>
                  <a:lnTo>
                    <a:pt x="113" y="113"/>
                  </a:lnTo>
                  <a:lnTo>
                    <a:pt x="119" y="114"/>
                  </a:lnTo>
                  <a:lnTo>
                    <a:pt x="122" y="116"/>
                  </a:lnTo>
                  <a:lnTo>
                    <a:pt x="125" y="121"/>
                  </a:lnTo>
                  <a:lnTo>
                    <a:pt x="127" y="124"/>
                  </a:lnTo>
                  <a:close/>
                </a:path>
              </a:pathLst>
            </a:custGeom>
            <a:solidFill>
              <a:srgbClr val="B2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8211" name="Freeform 323"/>
            <p:cNvSpPr>
              <a:spLocks/>
            </p:cNvSpPr>
            <p:nvPr/>
          </p:nvSpPr>
          <p:spPr bwMode="auto">
            <a:xfrm>
              <a:off x="125" y="240"/>
              <a:ext cx="40" cy="94"/>
            </a:xfrm>
            <a:custGeom>
              <a:avLst/>
              <a:gdLst>
                <a:gd name="T0" fmla="*/ 8 w 81"/>
                <a:gd name="T1" fmla="*/ 156 h 189"/>
                <a:gd name="T2" fmla="*/ 14 w 81"/>
                <a:gd name="T3" fmla="*/ 148 h 189"/>
                <a:gd name="T4" fmla="*/ 18 w 81"/>
                <a:gd name="T5" fmla="*/ 151 h 189"/>
                <a:gd name="T6" fmla="*/ 22 w 81"/>
                <a:gd name="T7" fmla="*/ 134 h 189"/>
                <a:gd name="T8" fmla="*/ 8 w 81"/>
                <a:gd name="T9" fmla="*/ 107 h 189"/>
                <a:gd name="T10" fmla="*/ 0 w 81"/>
                <a:gd name="T11" fmla="*/ 77 h 189"/>
                <a:gd name="T12" fmla="*/ 3 w 81"/>
                <a:gd name="T13" fmla="*/ 78 h 189"/>
                <a:gd name="T14" fmla="*/ 17 w 81"/>
                <a:gd name="T15" fmla="*/ 109 h 189"/>
                <a:gd name="T16" fmla="*/ 31 w 81"/>
                <a:gd name="T17" fmla="*/ 88 h 189"/>
                <a:gd name="T18" fmla="*/ 30 w 81"/>
                <a:gd name="T19" fmla="*/ 53 h 189"/>
                <a:gd name="T20" fmla="*/ 29 w 81"/>
                <a:gd name="T21" fmla="*/ 22 h 189"/>
                <a:gd name="T22" fmla="*/ 32 w 81"/>
                <a:gd name="T23" fmla="*/ 23 h 189"/>
                <a:gd name="T24" fmla="*/ 33 w 81"/>
                <a:gd name="T25" fmla="*/ 41 h 189"/>
                <a:gd name="T26" fmla="*/ 41 w 81"/>
                <a:gd name="T27" fmla="*/ 41 h 189"/>
                <a:gd name="T28" fmla="*/ 60 w 81"/>
                <a:gd name="T29" fmla="*/ 2 h 189"/>
                <a:gd name="T30" fmla="*/ 64 w 81"/>
                <a:gd name="T31" fmla="*/ 2 h 189"/>
                <a:gd name="T32" fmla="*/ 52 w 81"/>
                <a:gd name="T33" fmla="*/ 28 h 189"/>
                <a:gd name="T34" fmla="*/ 51 w 81"/>
                <a:gd name="T35" fmla="*/ 51 h 189"/>
                <a:gd name="T36" fmla="*/ 68 w 81"/>
                <a:gd name="T37" fmla="*/ 43 h 189"/>
                <a:gd name="T38" fmla="*/ 71 w 81"/>
                <a:gd name="T39" fmla="*/ 43 h 189"/>
                <a:gd name="T40" fmla="*/ 56 w 81"/>
                <a:gd name="T41" fmla="*/ 56 h 189"/>
                <a:gd name="T42" fmla="*/ 41 w 81"/>
                <a:gd name="T43" fmla="*/ 78 h 189"/>
                <a:gd name="T44" fmla="*/ 33 w 81"/>
                <a:gd name="T45" fmla="*/ 116 h 189"/>
                <a:gd name="T46" fmla="*/ 51 w 81"/>
                <a:gd name="T47" fmla="*/ 115 h 189"/>
                <a:gd name="T48" fmla="*/ 68 w 81"/>
                <a:gd name="T49" fmla="*/ 110 h 189"/>
                <a:gd name="T50" fmla="*/ 76 w 81"/>
                <a:gd name="T51" fmla="*/ 106 h 189"/>
                <a:gd name="T52" fmla="*/ 75 w 81"/>
                <a:gd name="T53" fmla="*/ 110 h 189"/>
                <a:gd name="T54" fmla="*/ 62 w 81"/>
                <a:gd name="T55" fmla="*/ 118 h 189"/>
                <a:gd name="T56" fmla="*/ 43 w 81"/>
                <a:gd name="T57" fmla="*/ 126 h 189"/>
                <a:gd name="T58" fmla="*/ 31 w 81"/>
                <a:gd name="T59" fmla="*/ 132 h 189"/>
                <a:gd name="T60" fmla="*/ 28 w 81"/>
                <a:gd name="T61" fmla="*/ 152 h 189"/>
                <a:gd name="T62" fmla="*/ 39 w 81"/>
                <a:gd name="T63" fmla="*/ 155 h 189"/>
                <a:gd name="T64" fmla="*/ 62 w 81"/>
                <a:gd name="T65" fmla="*/ 145 h 189"/>
                <a:gd name="T66" fmla="*/ 78 w 81"/>
                <a:gd name="T67" fmla="*/ 134 h 189"/>
                <a:gd name="T68" fmla="*/ 78 w 81"/>
                <a:gd name="T69" fmla="*/ 139 h 189"/>
                <a:gd name="T70" fmla="*/ 57 w 81"/>
                <a:gd name="T71" fmla="*/ 164 h 189"/>
                <a:gd name="T72" fmla="*/ 49 w 81"/>
                <a:gd name="T73" fmla="*/ 166 h 189"/>
                <a:gd name="T74" fmla="*/ 41 w 81"/>
                <a:gd name="T75" fmla="*/ 158 h 189"/>
                <a:gd name="T76" fmla="*/ 21 w 81"/>
                <a:gd name="T77" fmla="*/ 160 h 189"/>
                <a:gd name="T78" fmla="*/ 17 w 81"/>
                <a:gd name="T79" fmla="*/ 171 h 189"/>
                <a:gd name="T80" fmla="*/ 8 w 81"/>
                <a:gd name="T81" fmla="*/ 183 h 189"/>
                <a:gd name="T82" fmla="*/ 6 w 81"/>
                <a:gd name="T83" fmla="*/ 183 h 189"/>
                <a:gd name="T84" fmla="*/ 13 w 81"/>
                <a:gd name="T85" fmla="*/ 168 h 189"/>
                <a:gd name="T86" fmla="*/ 3 w 81"/>
                <a:gd name="T87" fmla="*/ 161 h 1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81" h="189">
                  <a:moveTo>
                    <a:pt x="0" y="163"/>
                  </a:moveTo>
                  <a:lnTo>
                    <a:pt x="5" y="160"/>
                  </a:lnTo>
                  <a:lnTo>
                    <a:pt x="8" y="156"/>
                  </a:lnTo>
                  <a:lnTo>
                    <a:pt x="11" y="151"/>
                  </a:lnTo>
                  <a:lnTo>
                    <a:pt x="13" y="146"/>
                  </a:lnTo>
                  <a:lnTo>
                    <a:pt x="14" y="148"/>
                  </a:lnTo>
                  <a:lnTo>
                    <a:pt x="16" y="149"/>
                  </a:lnTo>
                  <a:lnTo>
                    <a:pt x="17" y="151"/>
                  </a:lnTo>
                  <a:lnTo>
                    <a:pt x="18" y="151"/>
                  </a:lnTo>
                  <a:lnTo>
                    <a:pt x="19" y="147"/>
                  </a:lnTo>
                  <a:lnTo>
                    <a:pt x="21" y="141"/>
                  </a:lnTo>
                  <a:lnTo>
                    <a:pt x="22" y="134"/>
                  </a:lnTo>
                  <a:lnTo>
                    <a:pt x="21" y="130"/>
                  </a:lnTo>
                  <a:lnTo>
                    <a:pt x="15" y="121"/>
                  </a:lnTo>
                  <a:lnTo>
                    <a:pt x="8" y="107"/>
                  </a:lnTo>
                  <a:lnTo>
                    <a:pt x="2" y="92"/>
                  </a:lnTo>
                  <a:lnTo>
                    <a:pt x="0" y="83"/>
                  </a:lnTo>
                  <a:lnTo>
                    <a:pt x="0" y="77"/>
                  </a:lnTo>
                  <a:lnTo>
                    <a:pt x="2" y="75"/>
                  </a:lnTo>
                  <a:lnTo>
                    <a:pt x="3" y="75"/>
                  </a:lnTo>
                  <a:lnTo>
                    <a:pt x="3" y="78"/>
                  </a:lnTo>
                  <a:lnTo>
                    <a:pt x="6" y="86"/>
                  </a:lnTo>
                  <a:lnTo>
                    <a:pt x="10" y="98"/>
                  </a:lnTo>
                  <a:lnTo>
                    <a:pt x="17" y="109"/>
                  </a:lnTo>
                  <a:lnTo>
                    <a:pt x="24" y="115"/>
                  </a:lnTo>
                  <a:lnTo>
                    <a:pt x="28" y="103"/>
                  </a:lnTo>
                  <a:lnTo>
                    <a:pt x="31" y="88"/>
                  </a:lnTo>
                  <a:lnTo>
                    <a:pt x="32" y="73"/>
                  </a:lnTo>
                  <a:lnTo>
                    <a:pt x="32" y="62"/>
                  </a:lnTo>
                  <a:lnTo>
                    <a:pt x="30" y="53"/>
                  </a:lnTo>
                  <a:lnTo>
                    <a:pt x="29" y="40"/>
                  </a:lnTo>
                  <a:lnTo>
                    <a:pt x="28" y="28"/>
                  </a:lnTo>
                  <a:lnTo>
                    <a:pt x="29" y="22"/>
                  </a:lnTo>
                  <a:lnTo>
                    <a:pt x="31" y="19"/>
                  </a:lnTo>
                  <a:lnTo>
                    <a:pt x="32" y="19"/>
                  </a:lnTo>
                  <a:lnTo>
                    <a:pt x="32" y="23"/>
                  </a:lnTo>
                  <a:lnTo>
                    <a:pt x="32" y="27"/>
                  </a:lnTo>
                  <a:lnTo>
                    <a:pt x="32" y="34"/>
                  </a:lnTo>
                  <a:lnTo>
                    <a:pt x="33" y="41"/>
                  </a:lnTo>
                  <a:lnTo>
                    <a:pt x="34" y="48"/>
                  </a:lnTo>
                  <a:lnTo>
                    <a:pt x="37" y="53"/>
                  </a:lnTo>
                  <a:lnTo>
                    <a:pt x="41" y="41"/>
                  </a:lnTo>
                  <a:lnTo>
                    <a:pt x="46" y="25"/>
                  </a:lnTo>
                  <a:lnTo>
                    <a:pt x="52" y="11"/>
                  </a:lnTo>
                  <a:lnTo>
                    <a:pt x="60" y="2"/>
                  </a:lnTo>
                  <a:lnTo>
                    <a:pt x="64" y="0"/>
                  </a:lnTo>
                  <a:lnTo>
                    <a:pt x="66" y="0"/>
                  </a:lnTo>
                  <a:lnTo>
                    <a:pt x="64" y="2"/>
                  </a:lnTo>
                  <a:lnTo>
                    <a:pt x="62" y="5"/>
                  </a:lnTo>
                  <a:lnTo>
                    <a:pt x="57" y="13"/>
                  </a:lnTo>
                  <a:lnTo>
                    <a:pt x="52" y="28"/>
                  </a:lnTo>
                  <a:lnTo>
                    <a:pt x="47" y="43"/>
                  </a:lnTo>
                  <a:lnTo>
                    <a:pt x="45" y="53"/>
                  </a:lnTo>
                  <a:lnTo>
                    <a:pt x="51" y="51"/>
                  </a:lnTo>
                  <a:lnTo>
                    <a:pt x="57" y="49"/>
                  </a:lnTo>
                  <a:lnTo>
                    <a:pt x="63" y="47"/>
                  </a:lnTo>
                  <a:lnTo>
                    <a:pt x="68" y="43"/>
                  </a:lnTo>
                  <a:lnTo>
                    <a:pt x="70" y="42"/>
                  </a:lnTo>
                  <a:lnTo>
                    <a:pt x="72" y="42"/>
                  </a:lnTo>
                  <a:lnTo>
                    <a:pt x="71" y="43"/>
                  </a:lnTo>
                  <a:lnTo>
                    <a:pt x="69" y="47"/>
                  </a:lnTo>
                  <a:lnTo>
                    <a:pt x="63" y="50"/>
                  </a:lnTo>
                  <a:lnTo>
                    <a:pt x="56" y="56"/>
                  </a:lnTo>
                  <a:lnTo>
                    <a:pt x="48" y="61"/>
                  </a:lnTo>
                  <a:lnTo>
                    <a:pt x="44" y="64"/>
                  </a:lnTo>
                  <a:lnTo>
                    <a:pt x="41" y="78"/>
                  </a:lnTo>
                  <a:lnTo>
                    <a:pt x="38" y="93"/>
                  </a:lnTo>
                  <a:lnTo>
                    <a:pt x="36" y="108"/>
                  </a:lnTo>
                  <a:lnTo>
                    <a:pt x="33" y="116"/>
                  </a:lnTo>
                  <a:lnTo>
                    <a:pt x="39" y="116"/>
                  </a:lnTo>
                  <a:lnTo>
                    <a:pt x="45" y="115"/>
                  </a:lnTo>
                  <a:lnTo>
                    <a:pt x="51" y="115"/>
                  </a:lnTo>
                  <a:lnTo>
                    <a:pt x="57" y="114"/>
                  </a:lnTo>
                  <a:lnTo>
                    <a:pt x="62" y="113"/>
                  </a:lnTo>
                  <a:lnTo>
                    <a:pt x="68" y="110"/>
                  </a:lnTo>
                  <a:lnTo>
                    <a:pt x="71" y="109"/>
                  </a:lnTo>
                  <a:lnTo>
                    <a:pt x="74" y="108"/>
                  </a:lnTo>
                  <a:lnTo>
                    <a:pt x="76" y="106"/>
                  </a:lnTo>
                  <a:lnTo>
                    <a:pt x="77" y="106"/>
                  </a:lnTo>
                  <a:lnTo>
                    <a:pt x="77" y="108"/>
                  </a:lnTo>
                  <a:lnTo>
                    <a:pt x="75" y="110"/>
                  </a:lnTo>
                  <a:lnTo>
                    <a:pt x="72" y="113"/>
                  </a:lnTo>
                  <a:lnTo>
                    <a:pt x="68" y="115"/>
                  </a:lnTo>
                  <a:lnTo>
                    <a:pt x="62" y="118"/>
                  </a:lnTo>
                  <a:lnTo>
                    <a:pt x="55" y="121"/>
                  </a:lnTo>
                  <a:lnTo>
                    <a:pt x="48" y="124"/>
                  </a:lnTo>
                  <a:lnTo>
                    <a:pt x="43" y="126"/>
                  </a:lnTo>
                  <a:lnTo>
                    <a:pt x="38" y="128"/>
                  </a:lnTo>
                  <a:lnTo>
                    <a:pt x="34" y="129"/>
                  </a:lnTo>
                  <a:lnTo>
                    <a:pt x="31" y="132"/>
                  </a:lnTo>
                  <a:lnTo>
                    <a:pt x="29" y="139"/>
                  </a:lnTo>
                  <a:lnTo>
                    <a:pt x="28" y="147"/>
                  </a:lnTo>
                  <a:lnTo>
                    <a:pt x="28" y="152"/>
                  </a:lnTo>
                  <a:lnTo>
                    <a:pt x="30" y="154"/>
                  </a:lnTo>
                  <a:lnTo>
                    <a:pt x="33" y="155"/>
                  </a:lnTo>
                  <a:lnTo>
                    <a:pt x="39" y="155"/>
                  </a:lnTo>
                  <a:lnTo>
                    <a:pt x="43" y="154"/>
                  </a:lnTo>
                  <a:lnTo>
                    <a:pt x="53" y="149"/>
                  </a:lnTo>
                  <a:lnTo>
                    <a:pt x="62" y="145"/>
                  </a:lnTo>
                  <a:lnTo>
                    <a:pt x="70" y="140"/>
                  </a:lnTo>
                  <a:lnTo>
                    <a:pt x="75" y="137"/>
                  </a:lnTo>
                  <a:lnTo>
                    <a:pt x="78" y="134"/>
                  </a:lnTo>
                  <a:lnTo>
                    <a:pt x="81" y="133"/>
                  </a:lnTo>
                  <a:lnTo>
                    <a:pt x="81" y="134"/>
                  </a:lnTo>
                  <a:lnTo>
                    <a:pt x="78" y="139"/>
                  </a:lnTo>
                  <a:lnTo>
                    <a:pt x="72" y="147"/>
                  </a:lnTo>
                  <a:lnTo>
                    <a:pt x="64" y="156"/>
                  </a:lnTo>
                  <a:lnTo>
                    <a:pt x="57" y="164"/>
                  </a:lnTo>
                  <a:lnTo>
                    <a:pt x="51" y="170"/>
                  </a:lnTo>
                  <a:lnTo>
                    <a:pt x="51" y="168"/>
                  </a:lnTo>
                  <a:lnTo>
                    <a:pt x="49" y="166"/>
                  </a:lnTo>
                  <a:lnTo>
                    <a:pt x="47" y="163"/>
                  </a:lnTo>
                  <a:lnTo>
                    <a:pt x="46" y="161"/>
                  </a:lnTo>
                  <a:lnTo>
                    <a:pt x="41" y="158"/>
                  </a:lnTo>
                  <a:lnTo>
                    <a:pt x="34" y="156"/>
                  </a:lnTo>
                  <a:lnTo>
                    <a:pt x="26" y="158"/>
                  </a:lnTo>
                  <a:lnTo>
                    <a:pt x="21" y="160"/>
                  </a:lnTo>
                  <a:lnTo>
                    <a:pt x="17" y="163"/>
                  </a:lnTo>
                  <a:lnTo>
                    <a:pt x="17" y="167"/>
                  </a:lnTo>
                  <a:lnTo>
                    <a:pt x="17" y="171"/>
                  </a:lnTo>
                  <a:lnTo>
                    <a:pt x="17" y="175"/>
                  </a:lnTo>
                  <a:lnTo>
                    <a:pt x="13" y="179"/>
                  </a:lnTo>
                  <a:lnTo>
                    <a:pt x="8" y="183"/>
                  </a:lnTo>
                  <a:lnTo>
                    <a:pt x="3" y="186"/>
                  </a:lnTo>
                  <a:lnTo>
                    <a:pt x="1" y="189"/>
                  </a:lnTo>
                  <a:lnTo>
                    <a:pt x="6" y="183"/>
                  </a:lnTo>
                  <a:lnTo>
                    <a:pt x="10" y="177"/>
                  </a:lnTo>
                  <a:lnTo>
                    <a:pt x="13" y="171"/>
                  </a:lnTo>
                  <a:lnTo>
                    <a:pt x="13" y="168"/>
                  </a:lnTo>
                  <a:lnTo>
                    <a:pt x="10" y="164"/>
                  </a:lnTo>
                  <a:lnTo>
                    <a:pt x="7" y="162"/>
                  </a:lnTo>
                  <a:lnTo>
                    <a:pt x="3" y="161"/>
                  </a:lnTo>
                  <a:lnTo>
                    <a:pt x="0" y="163"/>
                  </a:lnTo>
                  <a:close/>
                </a:path>
              </a:pathLst>
            </a:custGeom>
            <a:solidFill>
              <a:srgbClr val="B2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8212" name="Freeform 324"/>
            <p:cNvSpPr>
              <a:spLocks/>
            </p:cNvSpPr>
            <p:nvPr/>
          </p:nvSpPr>
          <p:spPr bwMode="auto">
            <a:xfrm>
              <a:off x="116" y="292"/>
              <a:ext cx="7" cy="12"/>
            </a:xfrm>
            <a:custGeom>
              <a:avLst/>
              <a:gdLst>
                <a:gd name="T0" fmla="*/ 13 w 13"/>
                <a:gd name="T1" fmla="*/ 23 h 24"/>
                <a:gd name="T2" fmla="*/ 10 w 13"/>
                <a:gd name="T3" fmla="*/ 21 h 24"/>
                <a:gd name="T4" fmla="*/ 8 w 13"/>
                <a:gd name="T5" fmla="*/ 21 h 24"/>
                <a:gd name="T6" fmla="*/ 4 w 13"/>
                <a:gd name="T7" fmla="*/ 23 h 24"/>
                <a:gd name="T8" fmla="*/ 2 w 13"/>
                <a:gd name="T9" fmla="*/ 24 h 24"/>
                <a:gd name="T10" fmla="*/ 1 w 13"/>
                <a:gd name="T11" fmla="*/ 18 h 24"/>
                <a:gd name="T12" fmla="*/ 0 w 13"/>
                <a:gd name="T13" fmla="*/ 12 h 24"/>
                <a:gd name="T14" fmla="*/ 0 w 13"/>
                <a:gd name="T15" fmla="*/ 8 h 24"/>
                <a:gd name="T16" fmla="*/ 0 w 13"/>
                <a:gd name="T17" fmla="*/ 2 h 24"/>
                <a:gd name="T18" fmla="*/ 0 w 13"/>
                <a:gd name="T19" fmla="*/ 0 h 24"/>
                <a:gd name="T20" fmla="*/ 1 w 13"/>
                <a:gd name="T21" fmla="*/ 0 h 24"/>
                <a:gd name="T22" fmla="*/ 2 w 13"/>
                <a:gd name="T23" fmla="*/ 1 h 24"/>
                <a:gd name="T24" fmla="*/ 2 w 13"/>
                <a:gd name="T25" fmla="*/ 3 h 24"/>
                <a:gd name="T26" fmla="*/ 3 w 13"/>
                <a:gd name="T27" fmla="*/ 8 h 24"/>
                <a:gd name="T28" fmla="*/ 7 w 13"/>
                <a:gd name="T29" fmla="*/ 12 h 24"/>
                <a:gd name="T30" fmla="*/ 10 w 13"/>
                <a:gd name="T31" fmla="*/ 18 h 24"/>
                <a:gd name="T32" fmla="*/ 13 w 13"/>
                <a:gd name="T33" fmla="*/ 23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3" h="24">
                  <a:moveTo>
                    <a:pt x="13" y="23"/>
                  </a:moveTo>
                  <a:lnTo>
                    <a:pt x="10" y="21"/>
                  </a:lnTo>
                  <a:lnTo>
                    <a:pt x="8" y="21"/>
                  </a:lnTo>
                  <a:lnTo>
                    <a:pt x="4" y="23"/>
                  </a:lnTo>
                  <a:lnTo>
                    <a:pt x="2" y="24"/>
                  </a:lnTo>
                  <a:lnTo>
                    <a:pt x="1" y="18"/>
                  </a:lnTo>
                  <a:lnTo>
                    <a:pt x="0" y="12"/>
                  </a:lnTo>
                  <a:lnTo>
                    <a:pt x="0" y="8"/>
                  </a:lnTo>
                  <a:lnTo>
                    <a:pt x="0" y="2"/>
                  </a:lnTo>
                  <a:lnTo>
                    <a:pt x="0" y="0"/>
                  </a:lnTo>
                  <a:lnTo>
                    <a:pt x="1" y="0"/>
                  </a:lnTo>
                  <a:lnTo>
                    <a:pt x="2" y="1"/>
                  </a:lnTo>
                  <a:lnTo>
                    <a:pt x="2" y="3"/>
                  </a:lnTo>
                  <a:lnTo>
                    <a:pt x="3" y="8"/>
                  </a:lnTo>
                  <a:lnTo>
                    <a:pt x="7" y="12"/>
                  </a:lnTo>
                  <a:lnTo>
                    <a:pt x="10" y="18"/>
                  </a:lnTo>
                  <a:lnTo>
                    <a:pt x="13" y="23"/>
                  </a:lnTo>
                  <a:close/>
                </a:path>
              </a:pathLst>
            </a:custGeom>
            <a:solidFill>
              <a:srgbClr val="B2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8213" name="Freeform 325"/>
            <p:cNvSpPr>
              <a:spLocks/>
            </p:cNvSpPr>
            <p:nvPr/>
          </p:nvSpPr>
          <p:spPr bwMode="auto">
            <a:xfrm>
              <a:off x="171" y="289"/>
              <a:ext cx="129" cy="79"/>
            </a:xfrm>
            <a:custGeom>
              <a:avLst/>
              <a:gdLst>
                <a:gd name="T0" fmla="*/ 25 w 258"/>
                <a:gd name="T1" fmla="*/ 110 h 157"/>
                <a:gd name="T2" fmla="*/ 50 w 258"/>
                <a:gd name="T3" fmla="*/ 95 h 157"/>
                <a:gd name="T4" fmla="*/ 65 w 258"/>
                <a:gd name="T5" fmla="*/ 57 h 157"/>
                <a:gd name="T6" fmla="*/ 84 w 258"/>
                <a:gd name="T7" fmla="*/ 29 h 157"/>
                <a:gd name="T8" fmla="*/ 108 w 258"/>
                <a:gd name="T9" fmla="*/ 3 h 157"/>
                <a:gd name="T10" fmla="*/ 116 w 258"/>
                <a:gd name="T11" fmla="*/ 1 h 157"/>
                <a:gd name="T12" fmla="*/ 100 w 258"/>
                <a:gd name="T13" fmla="*/ 19 h 157"/>
                <a:gd name="T14" fmla="*/ 77 w 258"/>
                <a:gd name="T15" fmla="*/ 48 h 157"/>
                <a:gd name="T16" fmla="*/ 67 w 258"/>
                <a:gd name="T17" fmla="*/ 77 h 157"/>
                <a:gd name="T18" fmla="*/ 69 w 258"/>
                <a:gd name="T19" fmla="*/ 84 h 157"/>
                <a:gd name="T20" fmla="*/ 86 w 258"/>
                <a:gd name="T21" fmla="*/ 74 h 157"/>
                <a:gd name="T22" fmla="*/ 105 w 258"/>
                <a:gd name="T23" fmla="*/ 61 h 157"/>
                <a:gd name="T24" fmla="*/ 130 w 258"/>
                <a:gd name="T25" fmla="*/ 31 h 157"/>
                <a:gd name="T26" fmla="*/ 167 w 258"/>
                <a:gd name="T27" fmla="*/ 4 h 157"/>
                <a:gd name="T28" fmla="*/ 182 w 258"/>
                <a:gd name="T29" fmla="*/ 2 h 157"/>
                <a:gd name="T30" fmla="*/ 151 w 258"/>
                <a:gd name="T31" fmla="*/ 24 h 157"/>
                <a:gd name="T32" fmla="*/ 121 w 258"/>
                <a:gd name="T33" fmla="*/ 56 h 157"/>
                <a:gd name="T34" fmla="*/ 124 w 258"/>
                <a:gd name="T35" fmla="*/ 63 h 157"/>
                <a:gd name="T36" fmla="*/ 154 w 258"/>
                <a:gd name="T37" fmla="*/ 57 h 157"/>
                <a:gd name="T38" fmla="*/ 185 w 258"/>
                <a:gd name="T39" fmla="*/ 39 h 157"/>
                <a:gd name="T40" fmla="*/ 223 w 258"/>
                <a:gd name="T41" fmla="*/ 22 h 157"/>
                <a:gd name="T42" fmla="*/ 234 w 258"/>
                <a:gd name="T43" fmla="*/ 22 h 157"/>
                <a:gd name="T44" fmla="*/ 205 w 258"/>
                <a:gd name="T45" fmla="*/ 34 h 157"/>
                <a:gd name="T46" fmla="*/ 180 w 258"/>
                <a:gd name="T47" fmla="*/ 54 h 157"/>
                <a:gd name="T48" fmla="*/ 206 w 258"/>
                <a:gd name="T49" fmla="*/ 57 h 157"/>
                <a:gd name="T50" fmla="*/ 243 w 258"/>
                <a:gd name="T51" fmla="*/ 48 h 157"/>
                <a:gd name="T52" fmla="*/ 258 w 258"/>
                <a:gd name="T53" fmla="*/ 44 h 157"/>
                <a:gd name="T54" fmla="*/ 236 w 258"/>
                <a:gd name="T55" fmla="*/ 57 h 157"/>
                <a:gd name="T56" fmla="*/ 192 w 258"/>
                <a:gd name="T57" fmla="*/ 69 h 157"/>
                <a:gd name="T58" fmla="*/ 197 w 258"/>
                <a:gd name="T59" fmla="*/ 82 h 157"/>
                <a:gd name="T60" fmla="*/ 225 w 258"/>
                <a:gd name="T61" fmla="*/ 97 h 157"/>
                <a:gd name="T62" fmla="*/ 236 w 258"/>
                <a:gd name="T63" fmla="*/ 105 h 157"/>
                <a:gd name="T64" fmla="*/ 206 w 258"/>
                <a:gd name="T65" fmla="*/ 95 h 157"/>
                <a:gd name="T66" fmla="*/ 169 w 258"/>
                <a:gd name="T67" fmla="*/ 78 h 157"/>
                <a:gd name="T68" fmla="*/ 150 w 258"/>
                <a:gd name="T69" fmla="*/ 76 h 157"/>
                <a:gd name="T70" fmla="*/ 129 w 258"/>
                <a:gd name="T71" fmla="*/ 78 h 157"/>
                <a:gd name="T72" fmla="*/ 137 w 258"/>
                <a:gd name="T73" fmla="*/ 92 h 157"/>
                <a:gd name="T74" fmla="*/ 158 w 258"/>
                <a:gd name="T75" fmla="*/ 109 h 157"/>
                <a:gd name="T76" fmla="*/ 182 w 258"/>
                <a:gd name="T77" fmla="*/ 123 h 157"/>
                <a:gd name="T78" fmla="*/ 191 w 258"/>
                <a:gd name="T79" fmla="*/ 135 h 157"/>
                <a:gd name="T80" fmla="*/ 157 w 258"/>
                <a:gd name="T81" fmla="*/ 114 h 157"/>
                <a:gd name="T82" fmla="*/ 123 w 258"/>
                <a:gd name="T83" fmla="*/ 92 h 157"/>
                <a:gd name="T84" fmla="*/ 106 w 258"/>
                <a:gd name="T85" fmla="*/ 85 h 157"/>
                <a:gd name="T86" fmla="*/ 75 w 258"/>
                <a:gd name="T87" fmla="*/ 97 h 157"/>
                <a:gd name="T88" fmla="*/ 69 w 258"/>
                <a:gd name="T89" fmla="*/ 106 h 157"/>
                <a:gd name="T90" fmla="*/ 93 w 258"/>
                <a:gd name="T91" fmla="*/ 125 h 157"/>
                <a:gd name="T92" fmla="*/ 128 w 258"/>
                <a:gd name="T93" fmla="*/ 150 h 157"/>
                <a:gd name="T94" fmla="*/ 132 w 258"/>
                <a:gd name="T95" fmla="*/ 157 h 157"/>
                <a:gd name="T96" fmla="*/ 99 w 258"/>
                <a:gd name="T97" fmla="*/ 136 h 157"/>
                <a:gd name="T98" fmla="*/ 62 w 258"/>
                <a:gd name="T99" fmla="*/ 114 h 157"/>
                <a:gd name="T100" fmla="*/ 40 w 258"/>
                <a:gd name="T101" fmla="*/ 117 h 157"/>
                <a:gd name="T102" fmla="*/ 7 w 258"/>
                <a:gd name="T103" fmla="*/ 128 h 157"/>
                <a:gd name="T104" fmla="*/ 6 w 258"/>
                <a:gd name="T105" fmla="*/ 125 h 1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58" h="157">
                  <a:moveTo>
                    <a:pt x="10" y="121"/>
                  </a:moveTo>
                  <a:lnTo>
                    <a:pt x="14" y="117"/>
                  </a:lnTo>
                  <a:lnTo>
                    <a:pt x="20" y="114"/>
                  </a:lnTo>
                  <a:lnTo>
                    <a:pt x="25" y="110"/>
                  </a:lnTo>
                  <a:lnTo>
                    <a:pt x="33" y="106"/>
                  </a:lnTo>
                  <a:lnTo>
                    <a:pt x="39" y="102"/>
                  </a:lnTo>
                  <a:lnTo>
                    <a:pt x="46" y="99"/>
                  </a:lnTo>
                  <a:lnTo>
                    <a:pt x="50" y="95"/>
                  </a:lnTo>
                  <a:lnTo>
                    <a:pt x="52" y="93"/>
                  </a:lnTo>
                  <a:lnTo>
                    <a:pt x="54" y="85"/>
                  </a:lnTo>
                  <a:lnTo>
                    <a:pt x="59" y="72"/>
                  </a:lnTo>
                  <a:lnTo>
                    <a:pt x="65" y="57"/>
                  </a:lnTo>
                  <a:lnTo>
                    <a:pt x="70" y="47"/>
                  </a:lnTo>
                  <a:lnTo>
                    <a:pt x="74" y="42"/>
                  </a:lnTo>
                  <a:lnTo>
                    <a:pt x="78" y="35"/>
                  </a:lnTo>
                  <a:lnTo>
                    <a:pt x="84" y="29"/>
                  </a:lnTo>
                  <a:lnTo>
                    <a:pt x="90" y="21"/>
                  </a:lnTo>
                  <a:lnTo>
                    <a:pt x="97" y="14"/>
                  </a:lnTo>
                  <a:lnTo>
                    <a:pt x="103" y="8"/>
                  </a:lnTo>
                  <a:lnTo>
                    <a:pt x="108" y="3"/>
                  </a:lnTo>
                  <a:lnTo>
                    <a:pt x="112" y="1"/>
                  </a:lnTo>
                  <a:lnTo>
                    <a:pt x="116" y="0"/>
                  </a:lnTo>
                  <a:lnTo>
                    <a:pt x="118" y="0"/>
                  </a:lnTo>
                  <a:lnTo>
                    <a:pt x="116" y="1"/>
                  </a:lnTo>
                  <a:lnTo>
                    <a:pt x="114" y="4"/>
                  </a:lnTo>
                  <a:lnTo>
                    <a:pt x="112" y="8"/>
                  </a:lnTo>
                  <a:lnTo>
                    <a:pt x="107" y="12"/>
                  </a:lnTo>
                  <a:lnTo>
                    <a:pt x="100" y="19"/>
                  </a:lnTo>
                  <a:lnTo>
                    <a:pt x="94" y="26"/>
                  </a:lnTo>
                  <a:lnTo>
                    <a:pt x="88" y="34"/>
                  </a:lnTo>
                  <a:lnTo>
                    <a:pt x="82" y="42"/>
                  </a:lnTo>
                  <a:lnTo>
                    <a:pt x="77" y="48"/>
                  </a:lnTo>
                  <a:lnTo>
                    <a:pt x="74" y="53"/>
                  </a:lnTo>
                  <a:lnTo>
                    <a:pt x="70" y="61"/>
                  </a:lnTo>
                  <a:lnTo>
                    <a:pt x="68" y="69"/>
                  </a:lnTo>
                  <a:lnTo>
                    <a:pt x="67" y="77"/>
                  </a:lnTo>
                  <a:lnTo>
                    <a:pt x="66" y="82"/>
                  </a:lnTo>
                  <a:lnTo>
                    <a:pt x="66" y="85"/>
                  </a:lnTo>
                  <a:lnTo>
                    <a:pt x="67" y="85"/>
                  </a:lnTo>
                  <a:lnTo>
                    <a:pt x="69" y="84"/>
                  </a:lnTo>
                  <a:lnTo>
                    <a:pt x="74" y="82"/>
                  </a:lnTo>
                  <a:lnTo>
                    <a:pt x="77" y="79"/>
                  </a:lnTo>
                  <a:lnTo>
                    <a:pt x="81" y="77"/>
                  </a:lnTo>
                  <a:lnTo>
                    <a:pt x="86" y="74"/>
                  </a:lnTo>
                  <a:lnTo>
                    <a:pt x="91" y="70"/>
                  </a:lnTo>
                  <a:lnTo>
                    <a:pt x="96" y="67"/>
                  </a:lnTo>
                  <a:lnTo>
                    <a:pt x="101" y="63"/>
                  </a:lnTo>
                  <a:lnTo>
                    <a:pt x="105" y="61"/>
                  </a:lnTo>
                  <a:lnTo>
                    <a:pt x="108" y="60"/>
                  </a:lnTo>
                  <a:lnTo>
                    <a:pt x="114" y="50"/>
                  </a:lnTo>
                  <a:lnTo>
                    <a:pt x="121" y="40"/>
                  </a:lnTo>
                  <a:lnTo>
                    <a:pt x="130" y="31"/>
                  </a:lnTo>
                  <a:lnTo>
                    <a:pt x="141" y="22"/>
                  </a:lnTo>
                  <a:lnTo>
                    <a:pt x="151" y="15"/>
                  </a:lnTo>
                  <a:lnTo>
                    <a:pt x="160" y="9"/>
                  </a:lnTo>
                  <a:lnTo>
                    <a:pt x="167" y="4"/>
                  </a:lnTo>
                  <a:lnTo>
                    <a:pt x="173" y="2"/>
                  </a:lnTo>
                  <a:lnTo>
                    <a:pt x="179" y="1"/>
                  </a:lnTo>
                  <a:lnTo>
                    <a:pt x="182" y="1"/>
                  </a:lnTo>
                  <a:lnTo>
                    <a:pt x="182" y="2"/>
                  </a:lnTo>
                  <a:lnTo>
                    <a:pt x="177" y="4"/>
                  </a:lnTo>
                  <a:lnTo>
                    <a:pt x="169" y="9"/>
                  </a:lnTo>
                  <a:lnTo>
                    <a:pt x="160" y="16"/>
                  </a:lnTo>
                  <a:lnTo>
                    <a:pt x="151" y="24"/>
                  </a:lnTo>
                  <a:lnTo>
                    <a:pt x="142" y="32"/>
                  </a:lnTo>
                  <a:lnTo>
                    <a:pt x="134" y="41"/>
                  </a:lnTo>
                  <a:lnTo>
                    <a:pt x="127" y="49"/>
                  </a:lnTo>
                  <a:lnTo>
                    <a:pt x="121" y="56"/>
                  </a:lnTo>
                  <a:lnTo>
                    <a:pt x="120" y="61"/>
                  </a:lnTo>
                  <a:lnTo>
                    <a:pt x="120" y="63"/>
                  </a:lnTo>
                  <a:lnTo>
                    <a:pt x="122" y="63"/>
                  </a:lnTo>
                  <a:lnTo>
                    <a:pt x="124" y="63"/>
                  </a:lnTo>
                  <a:lnTo>
                    <a:pt x="130" y="62"/>
                  </a:lnTo>
                  <a:lnTo>
                    <a:pt x="138" y="61"/>
                  </a:lnTo>
                  <a:lnTo>
                    <a:pt x="146" y="59"/>
                  </a:lnTo>
                  <a:lnTo>
                    <a:pt x="154" y="57"/>
                  </a:lnTo>
                  <a:lnTo>
                    <a:pt x="160" y="56"/>
                  </a:lnTo>
                  <a:lnTo>
                    <a:pt x="167" y="50"/>
                  </a:lnTo>
                  <a:lnTo>
                    <a:pt x="175" y="45"/>
                  </a:lnTo>
                  <a:lnTo>
                    <a:pt x="185" y="39"/>
                  </a:lnTo>
                  <a:lnTo>
                    <a:pt x="197" y="33"/>
                  </a:lnTo>
                  <a:lnTo>
                    <a:pt x="207" y="29"/>
                  </a:lnTo>
                  <a:lnTo>
                    <a:pt x="217" y="24"/>
                  </a:lnTo>
                  <a:lnTo>
                    <a:pt x="223" y="22"/>
                  </a:lnTo>
                  <a:lnTo>
                    <a:pt x="228" y="19"/>
                  </a:lnTo>
                  <a:lnTo>
                    <a:pt x="233" y="18"/>
                  </a:lnTo>
                  <a:lnTo>
                    <a:pt x="235" y="19"/>
                  </a:lnTo>
                  <a:lnTo>
                    <a:pt x="234" y="22"/>
                  </a:lnTo>
                  <a:lnTo>
                    <a:pt x="228" y="24"/>
                  </a:lnTo>
                  <a:lnTo>
                    <a:pt x="221" y="26"/>
                  </a:lnTo>
                  <a:lnTo>
                    <a:pt x="213" y="31"/>
                  </a:lnTo>
                  <a:lnTo>
                    <a:pt x="205" y="34"/>
                  </a:lnTo>
                  <a:lnTo>
                    <a:pt x="197" y="39"/>
                  </a:lnTo>
                  <a:lnTo>
                    <a:pt x="190" y="45"/>
                  </a:lnTo>
                  <a:lnTo>
                    <a:pt x="184" y="49"/>
                  </a:lnTo>
                  <a:lnTo>
                    <a:pt x="180" y="54"/>
                  </a:lnTo>
                  <a:lnTo>
                    <a:pt x="177" y="59"/>
                  </a:lnTo>
                  <a:lnTo>
                    <a:pt x="185" y="60"/>
                  </a:lnTo>
                  <a:lnTo>
                    <a:pt x="196" y="59"/>
                  </a:lnTo>
                  <a:lnTo>
                    <a:pt x="206" y="57"/>
                  </a:lnTo>
                  <a:lnTo>
                    <a:pt x="217" y="55"/>
                  </a:lnTo>
                  <a:lnTo>
                    <a:pt x="227" y="53"/>
                  </a:lnTo>
                  <a:lnTo>
                    <a:pt x="236" y="50"/>
                  </a:lnTo>
                  <a:lnTo>
                    <a:pt x="243" y="48"/>
                  </a:lnTo>
                  <a:lnTo>
                    <a:pt x="248" y="47"/>
                  </a:lnTo>
                  <a:lnTo>
                    <a:pt x="253" y="44"/>
                  </a:lnTo>
                  <a:lnTo>
                    <a:pt x="258" y="42"/>
                  </a:lnTo>
                  <a:lnTo>
                    <a:pt x="258" y="44"/>
                  </a:lnTo>
                  <a:lnTo>
                    <a:pt x="255" y="47"/>
                  </a:lnTo>
                  <a:lnTo>
                    <a:pt x="250" y="50"/>
                  </a:lnTo>
                  <a:lnTo>
                    <a:pt x="244" y="54"/>
                  </a:lnTo>
                  <a:lnTo>
                    <a:pt x="236" y="57"/>
                  </a:lnTo>
                  <a:lnTo>
                    <a:pt x="226" y="62"/>
                  </a:lnTo>
                  <a:lnTo>
                    <a:pt x="215" y="65"/>
                  </a:lnTo>
                  <a:lnTo>
                    <a:pt x="204" y="68"/>
                  </a:lnTo>
                  <a:lnTo>
                    <a:pt x="192" y="69"/>
                  </a:lnTo>
                  <a:lnTo>
                    <a:pt x="181" y="69"/>
                  </a:lnTo>
                  <a:lnTo>
                    <a:pt x="184" y="74"/>
                  </a:lnTo>
                  <a:lnTo>
                    <a:pt x="190" y="77"/>
                  </a:lnTo>
                  <a:lnTo>
                    <a:pt x="197" y="82"/>
                  </a:lnTo>
                  <a:lnTo>
                    <a:pt x="205" y="86"/>
                  </a:lnTo>
                  <a:lnTo>
                    <a:pt x="212" y="90"/>
                  </a:lnTo>
                  <a:lnTo>
                    <a:pt x="219" y="94"/>
                  </a:lnTo>
                  <a:lnTo>
                    <a:pt x="225" y="97"/>
                  </a:lnTo>
                  <a:lnTo>
                    <a:pt x="229" y="99"/>
                  </a:lnTo>
                  <a:lnTo>
                    <a:pt x="235" y="101"/>
                  </a:lnTo>
                  <a:lnTo>
                    <a:pt x="237" y="104"/>
                  </a:lnTo>
                  <a:lnTo>
                    <a:pt x="236" y="105"/>
                  </a:lnTo>
                  <a:lnTo>
                    <a:pt x="230" y="104"/>
                  </a:lnTo>
                  <a:lnTo>
                    <a:pt x="225" y="102"/>
                  </a:lnTo>
                  <a:lnTo>
                    <a:pt x="217" y="99"/>
                  </a:lnTo>
                  <a:lnTo>
                    <a:pt x="206" y="95"/>
                  </a:lnTo>
                  <a:lnTo>
                    <a:pt x="196" y="91"/>
                  </a:lnTo>
                  <a:lnTo>
                    <a:pt x="185" y="86"/>
                  </a:lnTo>
                  <a:lnTo>
                    <a:pt x="176" y="83"/>
                  </a:lnTo>
                  <a:lnTo>
                    <a:pt x="169" y="78"/>
                  </a:lnTo>
                  <a:lnTo>
                    <a:pt x="165" y="75"/>
                  </a:lnTo>
                  <a:lnTo>
                    <a:pt x="160" y="75"/>
                  </a:lnTo>
                  <a:lnTo>
                    <a:pt x="156" y="76"/>
                  </a:lnTo>
                  <a:lnTo>
                    <a:pt x="150" y="76"/>
                  </a:lnTo>
                  <a:lnTo>
                    <a:pt x="144" y="76"/>
                  </a:lnTo>
                  <a:lnTo>
                    <a:pt x="138" y="77"/>
                  </a:lnTo>
                  <a:lnTo>
                    <a:pt x="134" y="77"/>
                  </a:lnTo>
                  <a:lnTo>
                    <a:pt x="129" y="78"/>
                  </a:lnTo>
                  <a:lnTo>
                    <a:pt x="126" y="78"/>
                  </a:lnTo>
                  <a:lnTo>
                    <a:pt x="128" y="83"/>
                  </a:lnTo>
                  <a:lnTo>
                    <a:pt x="132" y="87"/>
                  </a:lnTo>
                  <a:lnTo>
                    <a:pt x="137" y="92"/>
                  </a:lnTo>
                  <a:lnTo>
                    <a:pt x="143" y="97"/>
                  </a:lnTo>
                  <a:lnTo>
                    <a:pt x="147" y="101"/>
                  </a:lnTo>
                  <a:lnTo>
                    <a:pt x="153" y="106"/>
                  </a:lnTo>
                  <a:lnTo>
                    <a:pt x="158" y="109"/>
                  </a:lnTo>
                  <a:lnTo>
                    <a:pt x="161" y="112"/>
                  </a:lnTo>
                  <a:lnTo>
                    <a:pt x="168" y="116"/>
                  </a:lnTo>
                  <a:lnTo>
                    <a:pt x="176" y="120"/>
                  </a:lnTo>
                  <a:lnTo>
                    <a:pt x="182" y="123"/>
                  </a:lnTo>
                  <a:lnTo>
                    <a:pt x="188" y="127"/>
                  </a:lnTo>
                  <a:lnTo>
                    <a:pt x="191" y="130"/>
                  </a:lnTo>
                  <a:lnTo>
                    <a:pt x="194" y="133"/>
                  </a:lnTo>
                  <a:lnTo>
                    <a:pt x="191" y="135"/>
                  </a:lnTo>
                  <a:lnTo>
                    <a:pt x="182" y="130"/>
                  </a:lnTo>
                  <a:lnTo>
                    <a:pt x="175" y="125"/>
                  </a:lnTo>
                  <a:lnTo>
                    <a:pt x="166" y="120"/>
                  </a:lnTo>
                  <a:lnTo>
                    <a:pt x="157" y="114"/>
                  </a:lnTo>
                  <a:lnTo>
                    <a:pt x="147" y="108"/>
                  </a:lnTo>
                  <a:lnTo>
                    <a:pt x="137" y="102"/>
                  </a:lnTo>
                  <a:lnTo>
                    <a:pt x="129" y="97"/>
                  </a:lnTo>
                  <a:lnTo>
                    <a:pt x="123" y="92"/>
                  </a:lnTo>
                  <a:lnTo>
                    <a:pt x="119" y="89"/>
                  </a:lnTo>
                  <a:lnTo>
                    <a:pt x="114" y="85"/>
                  </a:lnTo>
                  <a:lnTo>
                    <a:pt x="109" y="84"/>
                  </a:lnTo>
                  <a:lnTo>
                    <a:pt x="106" y="85"/>
                  </a:lnTo>
                  <a:lnTo>
                    <a:pt x="101" y="87"/>
                  </a:lnTo>
                  <a:lnTo>
                    <a:pt x="94" y="90"/>
                  </a:lnTo>
                  <a:lnTo>
                    <a:pt x="84" y="93"/>
                  </a:lnTo>
                  <a:lnTo>
                    <a:pt x="75" y="97"/>
                  </a:lnTo>
                  <a:lnTo>
                    <a:pt x="69" y="99"/>
                  </a:lnTo>
                  <a:lnTo>
                    <a:pt x="68" y="101"/>
                  </a:lnTo>
                  <a:lnTo>
                    <a:pt x="68" y="104"/>
                  </a:lnTo>
                  <a:lnTo>
                    <a:pt x="69" y="106"/>
                  </a:lnTo>
                  <a:lnTo>
                    <a:pt x="74" y="110"/>
                  </a:lnTo>
                  <a:lnTo>
                    <a:pt x="78" y="114"/>
                  </a:lnTo>
                  <a:lnTo>
                    <a:pt x="85" y="119"/>
                  </a:lnTo>
                  <a:lnTo>
                    <a:pt x="93" y="125"/>
                  </a:lnTo>
                  <a:lnTo>
                    <a:pt x="103" y="131"/>
                  </a:lnTo>
                  <a:lnTo>
                    <a:pt x="112" y="138"/>
                  </a:lnTo>
                  <a:lnTo>
                    <a:pt x="121" y="144"/>
                  </a:lnTo>
                  <a:lnTo>
                    <a:pt x="128" y="150"/>
                  </a:lnTo>
                  <a:lnTo>
                    <a:pt x="134" y="152"/>
                  </a:lnTo>
                  <a:lnTo>
                    <a:pt x="138" y="155"/>
                  </a:lnTo>
                  <a:lnTo>
                    <a:pt x="137" y="157"/>
                  </a:lnTo>
                  <a:lnTo>
                    <a:pt x="132" y="157"/>
                  </a:lnTo>
                  <a:lnTo>
                    <a:pt x="123" y="152"/>
                  </a:lnTo>
                  <a:lnTo>
                    <a:pt x="118" y="147"/>
                  </a:lnTo>
                  <a:lnTo>
                    <a:pt x="108" y="142"/>
                  </a:lnTo>
                  <a:lnTo>
                    <a:pt x="99" y="136"/>
                  </a:lnTo>
                  <a:lnTo>
                    <a:pt x="89" y="129"/>
                  </a:lnTo>
                  <a:lnTo>
                    <a:pt x="78" y="123"/>
                  </a:lnTo>
                  <a:lnTo>
                    <a:pt x="69" y="119"/>
                  </a:lnTo>
                  <a:lnTo>
                    <a:pt x="62" y="114"/>
                  </a:lnTo>
                  <a:lnTo>
                    <a:pt x="59" y="113"/>
                  </a:lnTo>
                  <a:lnTo>
                    <a:pt x="55" y="113"/>
                  </a:lnTo>
                  <a:lnTo>
                    <a:pt x="48" y="115"/>
                  </a:lnTo>
                  <a:lnTo>
                    <a:pt x="40" y="117"/>
                  </a:lnTo>
                  <a:lnTo>
                    <a:pt x="31" y="121"/>
                  </a:lnTo>
                  <a:lnTo>
                    <a:pt x="22" y="123"/>
                  </a:lnTo>
                  <a:lnTo>
                    <a:pt x="14" y="127"/>
                  </a:lnTo>
                  <a:lnTo>
                    <a:pt x="7" y="128"/>
                  </a:lnTo>
                  <a:lnTo>
                    <a:pt x="2" y="129"/>
                  </a:lnTo>
                  <a:lnTo>
                    <a:pt x="0" y="129"/>
                  </a:lnTo>
                  <a:lnTo>
                    <a:pt x="1" y="128"/>
                  </a:lnTo>
                  <a:lnTo>
                    <a:pt x="6" y="125"/>
                  </a:lnTo>
                  <a:lnTo>
                    <a:pt x="10" y="121"/>
                  </a:lnTo>
                  <a:close/>
                </a:path>
              </a:pathLst>
            </a:custGeom>
            <a:solidFill>
              <a:srgbClr val="B2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8214" name="Freeform 326"/>
            <p:cNvSpPr>
              <a:spLocks/>
            </p:cNvSpPr>
            <p:nvPr/>
          </p:nvSpPr>
          <p:spPr bwMode="auto">
            <a:xfrm>
              <a:off x="145" y="368"/>
              <a:ext cx="93" cy="79"/>
            </a:xfrm>
            <a:custGeom>
              <a:avLst/>
              <a:gdLst>
                <a:gd name="T0" fmla="*/ 21 w 187"/>
                <a:gd name="T1" fmla="*/ 14 h 157"/>
                <a:gd name="T2" fmla="*/ 45 w 187"/>
                <a:gd name="T3" fmla="*/ 16 h 157"/>
                <a:gd name="T4" fmla="*/ 84 w 187"/>
                <a:gd name="T5" fmla="*/ 10 h 157"/>
                <a:gd name="T6" fmla="*/ 119 w 187"/>
                <a:gd name="T7" fmla="*/ 10 h 157"/>
                <a:gd name="T8" fmla="*/ 130 w 187"/>
                <a:gd name="T9" fmla="*/ 17 h 157"/>
                <a:gd name="T10" fmla="*/ 110 w 187"/>
                <a:gd name="T11" fmla="*/ 16 h 157"/>
                <a:gd name="T12" fmla="*/ 80 w 187"/>
                <a:gd name="T13" fmla="*/ 18 h 157"/>
                <a:gd name="T14" fmla="*/ 51 w 187"/>
                <a:gd name="T15" fmla="*/ 24 h 157"/>
                <a:gd name="T16" fmla="*/ 55 w 187"/>
                <a:gd name="T17" fmla="*/ 31 h 157"/>
                <a:gd name="T18" fmla="*/ 72 w 187"/>
                <a:gd name="T19" fmla="*/ 38 h 157"/>
                <a:gd name="T20" fmla="*/ 82 w 187"/>
                <a:gd name="T21" fmla="*/ 42 h 157"/>
                <a:gd name="T22" fmla="*/ 117 w 187"/>
                <a:gd name="T23" fmla="*/ 41 h 157"/>
                <a:gd name="T24" fmla="*/ 155 w 187"/>
                <a:gd name="T25" fmla="*/ 47 h 157"/>
                <a:gd name="T26" fmla="*/ 174 w 187"/>
                <a:gd name="T27" fmla="*/ 60 h 157"/>
                <a:gd name="T28" fmla="*/ 165 w 187"/>
                <a:gd name="T29" fmla="*/ 59 h 157"/>
                <a:gd name="T30" fmla="*/ 141 w 187"/>
                <a:gd name="T31" fmla="*/ 53 h 157"/>
                <a:gd name="T32" fmla="*/ 108 w 187"/>
                <a:gd name="T33" fmla="*/ 49 h 157"/>
                <a:gd name="T34" fmla="*/ 103 w 187"/>
                <a:gd name="T35" fmla="*/ 57 h 157"/>
                <a:gd name="T36" fmla="*/ 119 w 187"/>
                <a:gd name="T37" fmla="*/ 70 h 157"/>
                <a:gd name="T38" fmla="*/ 144 w 187"/>
                <a:gd name="T39" fmla="*/ 72 h 157"/>
                <a:gd name="T40" fmla="*/ 174 w 187"/>
                <a:gd name="T41" fmla="*/ 85 h 157"/>
                <a:gd name="T42" fmla="*/ 181 w 187"/>
                <a:gd name="T43" fmla="*/ 99 h 157"/>
                <a:gd name="T44" fmla="*/ 160 w 187"/>
                <a:gd name="T45" fmla="*/ 86 h 157"/>
                <a:gd name="T46" fmla="*/ 138 w 187"/>
                <a:gd name="T47" fmla="*/ 80 h 157"/>
                <a:gd name="T48" fmla="*/ 148 w 187"/>
                <a:gd name="T49" fmla="*/ 98 h 157"/>
                <a:gd name="T50" fmla="*/ 170 w 187"/>
                <a:gd name="T51" fmla="*/ 121 h 157"/>
                <a:gd name="T52" fmla="*/ 180 w 187"/>
                <a:gd name="T53" fmla="*/ 133 h 157"/>
                <a:gd name="T54" fmla="*/ 184 w 187"/>
                <a:gd name="T55" fmla="*/ 151 h 157"/>
                <a:gd name="T56" fmla="*/ 174 w 187"/>
                <a:gd name="T57" fmla="*/ 139 h 157"/>
                <a:gd name="T58" fmla="*/ 145 w 187"/>
                <a:gd name="T59" fmla="*/ 105 h 157"/>
                <a:gd name="T60" fmla="*/ 126 w 187"/>
                <a:gd name="T61" fmla="*/ 85 h 157"/>
                <a:gd name="T62" fmla="*/ 120 w 187"/>
                <a:gd name="T63" fmla="*/ 91 h 157"/>
                <a:gd name="T64" fmla="*/ 128 w 187"/>
                <a:gd name="T65" fmla="*/ 116 h 157"/>
                <a:gd name="T66" fmla="*/ 138 w 187"/>
                <a:gd name="T67" fmla="*/ 142 h 157"/>
                <a:gd name="T68" fmla="*/ 132 w 187"/>
                <a:gd name="T69" fmla="*/ 136 h 157"/>
                <a:gd name="T70" fmla="*/ 112 w 187"/>
                <a:gd name="T71" fmla="*/ 91 h 157"/>
                <a:gd name="T72" fmla="*/ 92 w 187"/>
                <a:gd name="T73" fmla="*/ 63 h 157"/>
                <a:gd name="T74" fmla="*/ 79 w 187"/>
                <a:gd name="T75" fmla="*/ 55 h 157"/>
                <a:gd name="T76" fmla="*/ 74 w 187"/>
                <a:gd name="T77" fmla="*/ 60 h 157"/>
                <a:gd name="T78" fmla="*/ 84 w 187"/>
                <a:gd name="T79" fmla="*/ 105 h 157"/>
                <a:gd name="T80" fmla="*/ 97 w 187"/>
                <a:gd name="T81" fmla="*/ 128 h 157"/>
                <a:gd name="T82" fmla="*/ 83 w 187"/>
                <a:gd name="T83" fmla="*/ 114 h 157"/>
                <a:gd name="T84" fmla="*/ 67 w 187"/>
                <a:gd name="T85" fmla="*/ 49 h 157"/>
                <a:gd name="T86" fmla="*/ 44 w 187"/>
                <a:gd name="T87" fmla="*/ 35 h 157"/>
                <a:gd name="T88" fmla="*/ 37 w 187"/>
                <a:gd name="T89" fmla="*/ 50 h 157"/>
                <a:gd name="T90" fmla="*/ 43 w 187"/>
                <a:gd name="T91" fmla="*/ 80 h 157"/>
                <a:gd name="T92" fmla="*/ 50 w 187"/>
                <a:gd name="T93" fmla="*/ 113 h 157"/>
                <a:gd name="T94" fmla="*/ 44 w 187"/>
                <a:gd name="T95" fmla="*/ 109 h 157"/>
                <a:gd name="T96" fmla="*/ 34 w 187"/>
                <a:gd name="T97" fmla="*/ 64 h 157"/>
                <a:gd name="T98" fmla="*/ 17 w 187"/>
                <a:gd name="T99" fmla="*/ 20 h 157"/>
                <a:gd name="T100" fmla="*/ 0 w 187"/>
                <a:gd name="T101" fmla="*/ 2 h 157"/>
                <a:gd name="T102" fmla="*/ 4 w 187"/>
                <a:gd name="T103" fmla="*/ 0 h 1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87" h="157">
                  <a:moveTo>
                    <a:pt x="6" y="2"/>
                  </a:moveTo>
                  <a:lnTo>
                    <a:pt x="13" y="8"/>
                  </a:lnTo>
                  <a:lnTo>
                    <a:pt x="21" y="14"/>
                  </a:lnTo>
                  <a:lnTo>
                    <a:pt x="29" y="17"/>
                  </a:lnTo>
                  <a:lnTo>
                    <a:pt x="36" y="18"/>
                  </a:lnTo>
                  <a:lnTo>
                    <a:pt x="45" y="16"/>
                  </a:lnTo>
                  <a:lnTo>
                    <a:pt x="57" y="14"/>
                  </a:lnTo>
                  <a:lnTo>
                    <a:pt x="70" y="11"/>
                  </a:lnTo>
                  <a:lnTo>
                    <a:pt x="84" y="10"/>
                  </a:lnTo>
                  <a:lnTo>
                    <a:pt x="97" y="9"/>
                  </a:lnTo>
                  <a:lnTo>
                    <a:pt x="108" y="9"/>
                  </a:lnTo>
                  <a:lnTo>
                    <a:pt x="119" y="10"/>
                  </a:lnTo>
                  <a:lnTo>
                    <a:pt x="125" y="11"/>
                  </a:lnTo>
                  <a:lnTo>
                    <a:pt x="130" y="15"/>
                  </a:lnTo>
                  <a:lnTo>
                    <a:pt x="130" y="17"/>
                  </a:lnTo>
                  <a:lnTo>
                    <a:pt x="126" y="17"/>
                  </a:lnTo>
                  <a:lnTo>
                    <a:pt x="117" y="16"/>
                  </a:lnTo>
                  <a:lnTo>
                    <a:pt x="110" y="16"/>
                  </a:lnTo>
                  <a:lnTo>
                    <a:pt x="102" y="16"/>
                  </a:lnTo>
                  <a:lnTo>
                    <a:pt x="90" y="17"/>
                  </a:lnTo>
                  <a:lnTo>
                    <a:pt x="80" y="18"/>
                  </a:lnTo>
                  <a:lnTo>
                    <a:pt x="68" y="19"/>
                  </a:lnTo>
                  <a:lnTo>
                    <a:pt x="59" y="22"/>
                  </a:lnTo>
                  <a:lnTo>
                    <a:pt x="51" y="24"/>
                  </a:lnTo>
                  <a:lnTo>
                    <a:pt x="46" y="26"/>
                  </a:lnTo>
                  <a:lnTo>
                    <a:pt x="50" y="29"/>
                  </a:lnTo>
                  <a:lnTo>
                    <a:pt x="55" y="31"/>
                  </a:lnTo>
                  <a:lnTo>
                    <a:pt x="60" y="33"/>
                  </a:lnTo>
                  <a:lnTo>
                    <a:pt x="66" y="35"/>
                  </a:lnTo>
                  <a:lnTo>
                    <a:pt x="72" y="38"/>
                  </a:lnTo>
                  <a:lnTo>
                    <a:pt x="76" y="39"/>
                  </a:lnTo>
                  <a:lnTo>
                    <a:pt x="80" y="41"/>
                  </a:lnTo>
                  <a:lnTo>
                    <a:pt x="82" y="42"/>
                  </a:lnTo>
                  <a:lnTo>
                    <a:pt x="91" y="41"/>
                  </a:lnTo>
                  <a:lnTo>
                    <a:pt x="104" y="40"/>
                  </a:lnTo>
                  <a:lnTo>
                    <a:pt x="117" y="41"/>
                  </a:lnTo>
                  <a:lnTo>
                    <a:pt x="130" y="42"/>
                  </a:lnTo>
                  <a:lnTo>
                    <a:pt x="143" y="45"/>
                  </a:lnTo>
                  <a:lnTo>
                    <a:pt x="155" y="47"/>
                  </a:lnTo>
                  <a:lnTo>
                    <a:pt x="164" y="50"/>
                  </a:lnTo>
                  <a:lnTo>
                    <a:pt x="170" y="54"/>
                  </a:lnTo>
                  <a:lnTo>
                    <a:pt x="174" y="60"/>
                  </a:lnTo>
                  <a:lnTo>
                    <a:pt x="175" y="62"/>
                  </a:lnTo>
                  <a:lnTo>
                    <a:pt x="172" y="61"/>
                  </a:lnTo>
                  <a:lnTo>
                    <a:pt x="165" y="59"/>
                  </a:lnTo>
                  <a:lnTo>
                    <a:pt x="159" y="56"/>
                  </a:lnTo>
                  <a:lnTo>
                    <a:pt x="151" y="54"/>
                  </a:lnTo>
                  <a:lnTo>
                    <a:pt x="141" y="53"/>
                  </a:lnTo>
                  <a:lnTo>
                    <a:pt x="130" y="50"/>
                  </a:lnTo>
                  <a:lnTo>
                    <a:pt x="119" y="49"/>
                  </a:lnTo>
                  <a:lnTo>
                    <a:pt x="108" y="49"/>
                  </a:lnTo>
                  <a:lnTo>
                    <a:pt x="100" y="49"/>
                  </a:lnTo>
                  <a:lnTo>
                    <a:pt x="95" y="50"/>
                  </a:lnTo>
                  <a:lnTo>
                    <a:pt x="103" y="57"/>
                  </a:lnTo>
                  <a:lnTo>
                    <a:pt x="111" y="62"/>
                  </a:lnTo>
                  <a:lnTo>
                    <a:pt x="117" y="67"/>
                  </a:lnTo>
                  <a:lnTo>
                    <a:pt x="119" y="70"/>
                  </a:lnTo>
                  <a:lnTo>
                    <a:pt x="126" y="70"/>
                  </a:lnTo>
                  <a:lnTo>
                    <a:pt x="134" y="71"/>
                  </a:lnTo>
                  <a:lnTo>
                    <a:pt x="144" y="72"/>
                  </a:lnTo>
                  <a:lnTo>
                    <a:pt x="155" y="75"/>
                  </a:lnTo>
                  <a:lnTo>
                    <a:pt x="165" y="79"/>
                  </a:lnTo>
                  <a:lnTo>
                    <a:pt x="174" y="85"/>
                  </a:lnTo>
                  <a:lnTo>
                    <a:pt x="181" y="93"/>
                  </a:lnTo>
                  <a:lnTo>
                    <a:pt x="187" y="103"/>
                  </a:lnTo>
                  <a:lnTo>
                    <a:pt x="181" y="99"/>
                  </a:lnTo>
                  <a:lnTo>
                    <a:pt x="175" y="94"/>
                  </a:lnTo>
                  <a:lnTo>
                    <a:pt x="167" y="91"/>
                  </a:lnTo>
                  <a:lnTo>
                    <a:pt x="160" y="86"/>
                  </a:lnTo>
                  <a:lnTo>
                    <a:pt x="153" y="84"/>
                  </a:lnTo>
                  <a:lnTo>
                    <a:pt x="145" y="82"/>
                  </a:lnTo>
                  <a:lnTo>
                    <a:pt x="138" y="80"/>
                  </a:lnTo>
                  <a:lnTo>
                    <a:pt x="132" y="80"/>
                  </a:lnTo>
                  <a:lnTo>
                    <a:pt x="140" y="90"/>
                  </a:lnTo>
                  <a:lnTo>
                    <a:pt x="148" y="98"/>
                  </a:lnTo>
                  <a:lnTo>
                    <a:pt x="156" y="107"/>
                  </a:lnTo>
                  <a:lnTo>
                    <a:pt x="163" y="114"/>
                  </a:lnTo>
                  <a:lnTo>
                    <a:pt x="170" y="121"/>
                  </a:lnTo>
                  <a:lnTo>
                    <a:pt x="175" y="127"/>
                  </a:lnTo>
                  <a:lnTo>
                    <a:pt x="179" y="131"/>
                  </a:lnTo>
                  <a:lnTo>
                    <a:pt x="180" y="133"/>
                  </a:lnTo>
                  <a:lnTo>
                    <a:pt x="181" y="138"/>
                  </a:lnTo>
                  <a:lnTo>
                    <a:pt x="182" y="144"/>
                  </a:lnTo>
                  <a:lnTo>
                    <a:pt x="184" y="151"/>
                  </a:lnTo>
                  <a:lnTo>
                    <a:pt x="187" y="157"/>
                  </a:lnTo>
                  <a:lnTo>
                    <a:pt x="181" y="148"/>
                  </a:lnTo>
                  <a:lnTo>
                    <a:pt x="174" y="139"/>
                  </a:lnTo>
                  <a:lnTo>
                    <a:pt x="165" y="128"/>
                  </a:lnTo>
                  <a:lnTo>
                    <a:pt x="155" y="116"/>
                  </a:lnTo>
                  <a:lnTo>
                    <a:pt x="145" y="105"/>
                  </a:lnTo>
                  <a:lnTo>
                    <a:pt x="137" y="95"/>
                  </a:lnTo>
                  <a:lnTo>
                    <a:pt x="130" y="88"/>
                  </a:lnTo>
                  <a:lnTo>
                    <a:pt x="126" y="85"/>
                  </a:lnTo>
                  <a:lnTo>
                    <a:pt x="121" y="84"/>
                  </a:lnTo>
                  <a:lnTo>
                    <a:pt x="120" y="86"/>
                  </a:lnTo>
                  <a:lnTo>
                    <a:pt x="120" y="91"/>
                  </a:lnTo>
                  <a:lnTo>
                    <a:pt x="121" y="95"/>
                  </a:lnTo>
                  <a:lnTo>
                    <a:pt x="123" y="103"/>
                  </a:lnTo>
                  <a:lnTo>
                    <a:pt x="128" y="116"/>
                  </a:lnTo>
                  <a:lnTo>
                    <a:pt x="134" y="130"/>
                  </a:lnTo>
                  <a:lnTo>
                    <a:pt x="137" y="138"/>
                  </a:lnTo>
                  <a:lnTo>
                    <a:pt x="138" y="142"/>
                  </a:lnTo>
                  <a:lnTo>
                    <a:pt x="137" y="142"/>
                  </a:lnTo>
                  <a:lnTo>
                    <a:pt x="134" y="140"/>
                  </a:lnTo>
                  <a:lnTo>
                    <a:pt x="132" y="136"/>
                  </a:lnTo>
                  <a:lnTo>
                    <a:pt x="126" y="125"/>
                  </a:lnTo>
                  <a:lnTo>
                    <a:pt x="118" y="108"/>
                  </a:lnTo>
                  <a:lnTo>
                    <a:pt x="112" y="91"/>
                  </a:lnTo>
                  <a:lnTo>
                    <a:pt x="112" y="78"/>
                  </a:lnTo>
                  <a:lnTo>
                    <a:pt x="102" y="70"/>
                  </a:lnTo>
                  <a:lnTo>
                    <a:pt x="92" y="63"/>
                  </a:lnTo>
                  <a:lnTo>
                    <a:pt x="84" y="59"/>
                  </a:lnTo>
                  <a:lnTo>
                    <a:pt x="81" y="56"/>
                  </a:lnTo>
                  <a:lnTo>
                    <a:pt x="79" y="55"/>
                  </a:lnTo>
                  <a:lnTo>
                    <a:pt x="76" y="54"/>
                  </a:lnTo>
                  <a:lnTo>
                    <a:pt x="75" y="55"/>
                  </a:lnTo>
                  <a:lnTo>
                    <a:pt x="74" y="60"/>
                  </a:lnTo>
                  <a:lnTo>
                    <a:pt x="75" y="70"/>
                  </a:lnTo>
                  <a:lnTo>
                    <a:pt x="79" y="87"/>
                  </a:lnTo>
                  <a:lnTo>
                    <a:pt x="84" y="105"/>
                  </a:lnTo>
                  <a:lnTo>
                    <a:pt x="93" y="120"/>
                  </a:lnTo>
                  <a:lnTo>
                    <a:pt x="98" y="125"/>
                  </a:lnTo>
                  <a:lnTo>
                    <a:pt x="97" y="128"/>
                  </a:lnTo>
                  <a:lnTo>
                    <a:pt x="95" y="127"/>
                  </a:lnTo>
                  <a:lnTo>
                    <a:pt x="90" y="123"/>
                  </a:lnTo>
                  <a:lnTo>
                    <a:pt x="83" y="114"/>
                  </a:lnTo>
                  <a:lnTo>
                    <a:pt x="74" y="97"/>
                  </a:lnTo>
                  <a:lnTo>
                    <a:pt x="67" y="73"/>
                  </a:lnTo>
                  <a:lnTo>
                    <a:pt x="67" y="49"/>
                  </a:lnTo>
                  <a:lnTo>
                    <a:pt x="60" y="44"/>
                  </a:lnTo>
                  <a:lnTo>
                    <a:pt x="52" y="39"/>
                  </a:lnTo>
                  <a:lnTo>
                    <a:pt x="44" y="35"/>
                  </a:lnTo>
                  <a:lnTo>
                    <a:pt x="38" y="33"/>
                  </a:lnTo>
                  <a:lnTo>
                    <a:pt x="37" y="40"/>
                  </a:lnTo>
                  <a:lnTo>
                    <a:pt x="37" y="50"/>
                  </a:lnTo>
                  <a:lnTo>
                    <a:pt x="39" y="62"/>
                  </a:lnTo>
                  <a:lnTo>
                    <a:pt x="42" y="71"/>
                  </a:lnTo>
                  <a:lnTo>
                    <a:pt x="43" y="80"/>
                  </a:lnTo>
                  <a:lnTo>
                    <a:pt x="45" y="93"/>
                  </a:lnTo>
                  <a:lnTo>
                    <a:pt x="47" y="106"/>
                  </a:lnTo>
                  <a:lnTo>
                    <a:pt x="50" y="113"/>
                  </a:lnTo>
                  <a:lnTo>
                    <a:pt x="51" y="115"/>
                  </a:lnTo>
                  <a:lnTo>
                    <a:pt x="47" y="114"/>
                  </a:lnTo>
                  <a:lnTo>
                    <a:pt x="44" y="109"/>
                  </a:lnTo>
                  <a:lnTo>
                    <a:pt x="41" y="101"/>
                  </a:lnTo>
                  <a:lnTo>
                    <a:pt x="38" y="86"/>
                  </a:lnTo>
                  <a:lnTo>
                    <a:pt x="34" y="64"/>
                  </a:lnTo>
                  <a:lnTo>
                    <a:pt x="30" y="44"/>
                  </a:lnTo>
                  <a:lnTo>
                    <a:pt x="28" y="31"/>
                  </a:lnTo>
                  <a:lnTo>
                    <a:pt x="17" y="20"/>
                  </a:lnTo>
                  <a:lnTo>
                    <a:pt x="9" y="12"/>
                  </a:lnTo>
                  <a:lnTo>
                    <a:pt x="4" y="7"/>
                  </a:lnTo>
                  <a:lnTo>
                    <a:pt x="0" y="2"/>
                  </a:lnTo>
                  <a:lnTo>
                    <a:pt x="0" y="0"/>
                  </a:lnTo>
                  <a:lnTo>
                    <a:pt x="1" y="0"/>
                  </a:lnTo>
                  <a:lnTo>
                    <a:pt x="4" y="0"/>
                  </a:lnTo>
                  <a:lnTo>
                    <a:pt x="6" y="2"/>
                  </a:lnTo>
                  <a:close/>
                </a:path>
              </a:pathLst>
            </a:custGeom>
            <a:solidFill>
              <a:srgbClr val="B2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8215" name="Freeform 327"/>
            <p:cNvSpPr>
              <a:spLocks/>
            </p:cNvSpPr>
            <p:nvPr/>
          </p:nvSpPr>
          <p:spPr bwMode="auto">
            <a:xfrm>
              <a:off x="97" y="378"/>
              <a:ext cx="64" cy="107"/>
            </a:xfrm>
            <a:custGeom>
              <a:avLst/>
              <a:gdLst>
                <a:gd name="T0" fmla="*/ 58 w 129"/>
                <a:gd name="T1" fmla="*/ 2 h 215"/>
                <a:gd name="T2" fmla="*/ 62 w 129"/>
                <a:gd name="T3" fmla="*/ 26 h 215"/>
                <a:gd name="T4" fmla="*/ 65 w 129"/>
                <a:gd name="T5" fmla="*/ 35 h 215"/>
                <a:gd name="T6" fmla="*/ 74 w 129"/>
                <a:gd name="T7" fmla="*/ 42 h 215"/>
                <a:gd name="T8" fmla="*/ 87 w 129"/>
                <a:gd name="T9" fmla="*/ 53 h 215"/>
                <a:gd name="T10" fmla="*/ 100 w 129"/>
                <a:gd name="T11" fmla="*/ 69 h 215"/>
                <a:gd name="T12" fmla="*/ 114 w 129"/>
                <a:gd name="T13" fmla="*/ 96 h 215"/>
                <a:gd name="T14" fmla="*/ 127 w 129"/>
                <a:gd name="T15" fmla="*/ 115 h 215"/>
                <a:gd name="T16" fmla="*/ 129 w 129"/>
                <a:gd name="T17" fmla="*/ 125 h 215"/>
                <a:gd name="T18" fmla="*/ 126 w 129"/>
                <a:gd name="T19" fmla="*/ 125 h 215"/>
                <a:gd name="T20" fmla="*/ 120 w 129"/>
                <a:gd name="T21" fmla="*/ 114 h 215"/>
                <a:gd name="T22" fmla="*/ 112 w 129"/>
                <a:gd name="T23" fmla="*/ 99 h 215"/>
                <a:gd name="T24" fmla="*/ 101 w 129"/>
                <a:gd name="T25" fmla="*/ 82 h 215"/>
                <a:gd name="T26" fmla="*/ 90 w 129"/>
                <a:gd name="T27" fmla="*/ 67 h 215"/>
                <a:gd name="T28" fmla="*/ 81 w 129"/>
                <a:gd name="T29" fmla="*/ 59 h 215"/>
                <a:gd name="T30" fmla="*/ 73 w 129"/>
                <a:gd name="T31" fmla="*/ 53 h 215"/>
                <a:gd name="T32" fmla="*/ 68 w 129"/>
                <a:gd name="T33" fmla="*/ 64 h 215"/>
                <a:gd name="T34" fmla="*/ 70 w 129"/>
                <a:gd name="T35" fmla="*/ 88 h 215"/>
                <a:gd name="T36" fmla="*/ 76 w 129"/>
                <a:gd name="T37" fmla="*/ 100 h 215"/>
                <a:gd name="T38" fmla="*/ 91 w 129"/>
                <a:gd name="T39" fmla="*/ 114 h 215"/>
                <a:gd name="T40" fmla="*/ 108 w 129"/>
                <a:gd name="T41" fmla="*/ 134 h 215"/>
                <a:gd name="T42" fmla="*/ 119 w 129"/>
                <a:gd name="T43" fmla="*/ 158 h 215"/>
                <a:gd name="T44" fmla="*/ 121 w 129"/>
                <a:gd name="T45" fmla="*/ 177 h 215"/>
                <a:gd name="T46" fmla="*/ 114 w 129"/>
                <a:gd name="T47" fmla="*/ 167 h 215"/>
                <a:gd name="T48" fmla="*/ 106 w 129"/>
                <a:gd name="T49" fmla="*/ 147 h 215"/>
                <a:gd name="T50" fmla="*/ 97 w 129"/>
                <a:gd name="T51" fmla="*/ 133 h 215"/>
                <a:gd name="T52" fmla="*/ 87 w 129"/>
                <a:gd name="T53" fmla="*/ 122 h 215"/>
                <a:gd name="T54" fmla="*/ 76 w 129"/>
                <a:gd name="T55" fmla="*/ 114 h 215"/>
                <a:gd name="T56" fmla="*/ 79 w 129"/>
                <a:gd name="T57" fmla="*/ 132 h 215"/>
                <a:gd name="T58" fmla="*/ 86 w 129"/>
                <a:gd name="T59" fmla="*/ 186 h 215"/>
                <a:gd name="T60" fmla="*/ 83 w 129"/>
                <a:gd name="T61" fmla="*/ 215 h 215"/>
                <a:gd name="T62" fmla="*/ 81 w 129"/>
                <a:gd name="T63" fmla="*/ 211 h 215"/>
                <a:gd name="T64" fmla="*/ 79 w 129"/>
                <a:gd name="T65" fmla="*/ 189 h 215"/>
                <a:gd name="T66" fmla="*/ 67 w 129"/>
                <a:gd name="T67" fmla="*/ 137 h 215"/>
                <a:gd name="T68" fmla="*/ 53 w 129"/>
                <a:gd name="T69" fmla="*/ 129 h 215"/>
                <a:gd name="T70" fmla="*/ 35 w 129"/>
                <a:gd name="T71" fmla="*/ 155 h 215"/>
                <a:gd name="T72" fmla="*/ 28 w 129"/>
                <a:gd name="T73" fmla="*/ 174 h 215"/>
                <a:gd name="T74" fmla="*/ 25 w 129"/>
                <a:gd name="T75" fmla="*/ 170 h 215"/>
                <a:gd name="T76" fmla="*/ 33 w 129"/>
                <a:gd name="T77" fmla="*/ 149 h 215"/>
                <a:gd name="T78" fmla="*/ 50 w 129"/>
                <a:gd name="T79" fmla="*/ 115 h 215"/>
                <a:gd name="T80" fmla="*/ 58 w 129"/>
                <a:gd name="T81" fmla="*/ 91 h 215"/>
                <a:gd name="T82" fmla="*/ 58 w 129"/>
                <a:gd name="T83" fmla="*/ 62 h 215"/>
                <a:gd name="T84" fmla="*/ 51 w 129"/>
                <a:gd name="T85" fmla="*/ 59 h 215"/>
                <a:gd name="T86" fmla="*/ 35 w 129"/>
                <a:gd name="T87" fmla="*/ 74 h 215"/>
                <a:gd name="T88" fmla="*/ 20 w 129"/>
                <a:gd name="T89" fmla="*/ 92 h 215"/>
                <a:gd name="T90" fmla="*/ 9 w 129"/>
                <a:gd name="T91" fmla="*/ 112 h 215"/>
                <a:gd name="T92" fmla="*/ 3 w 129"/>
                <a:gd name="T93" fmla="*/ 126 h 215"/>
                <a:gd name="T94" fmla="*/ 0 w 129"/>
                <a:gd name="T95" fmla="*/ 124 h 215"/>
                <a:gd name="T96" fmla="*/ 4 w 129"/>
                <a:gd name="T97" fmla="*/ 111 h 215"/>
                <a:gd name="T98" fmla="*/ 15 w 129"/>
                <a:gd name="T99" fmla="*/ 90 h 215"/>
                <a:gd name="T100" fmla="*/ 30 w 129"/>
                <a:gd name="T101" fmla="*/ 67 h 215"/>
                <a:gd name="T102" fmla="*/ 47 w 129"/>
                <a:gd name="T103" fmla="*/ 46 h 215"/>
                <a:gd name="T104" fmla="*/ 57 w 129"/>
                <a:gd name="T105" fmla="*/ 34 h 215"/>
                <a:gd name="T106" fmla="*/ 55 w 129"/>
                <a:gd name="T107" fmla="*/ 15 h 215"/>
                <a:gd name="T108" fmla="*/ 53 w 129"/>
                <a:gd name="T109" fmla="*/ 6 h 215"/>
                <a:gd name="T110" fmla="*/ 55 w 129"/>
                <a:gd name="T111" fmla="*/ 2 h 2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29" h="215">
                  <a:moveTo>
                    <a:pt x="56" y="0"/>
                  </a:moveTo>
                  <a:lnTo>
                    <a:pt x="58" y="2"/>
                  </a:lnTo>
                  <a:lnTo>
                    <a:pt x="59" y="13"/>
                  </a:lnTo>
                  <a:lnTo>
                    <a:pt x="62" y="26"/>
                  </a:lnTo>
                  <a:lnTo>
                    <a:pt x="63" y="32"/>
                  </a:lnTo>
                  <a:lnTo>
                    <a:pt x="65" y="35"/>
                  </a:lnTo>
                  <a:lnTo>
                    <a:pt x="68" y="37"/>
                  </a:lnTo>
                  <a:lnTo>
                    <a:pt x="74" y="42"/>
                  </a:lnTo>
                  <a:lnTo>
                    <a:pt x="80" y="46"/>
                  </a:lnTo>
                  <a:lnTo>
                    <a:pt x="87" y="53"/>
                  </a:lnTo>
                  <a:lnTo>
                    <a:pt x="94" y="60"/>
                  </a:lnTo>
                  <a:lnTo>
                    <a:pt x="100" y="69"/>
                  </a:lnTo>
                  <a:lnTo>
                    <a:pt x="105" y="79"/>
                  </a:lnTo>
                  <a:lnTo>
                    <a:pt x="114" y="96"/>
                  </a:lnTo>
                  <a:lnTo>
                    <a:pt x="123" y="107"/>
                  </a:lnTo>
                  <a:lnTo>
                    <a:pt x="127" y="115"/>
                  </a:lnTo>
                  <a:lnTo>
                    <a:pt x="129" y="121"/>
                  </a:lnTo>
                  <a:lnTo>
                    <a:pt x="129" y="125"/>
                  </a:lnTo>
                  <a:lnTo>
                    <a:pt x="128" y="126"/>
                  </a:lnTo>
                  <a:lnTo>
                    <a:pt x="126" y="125"/>
                  </a:lnTo>
                  <a:lnTo>
                    <a:pt x="123" y="119"/>
                  </a:lnTo>
                  <a:lnTo>
                    <a:pt x="120" y="114"/>
                  </a:lnTo>
                  <a:lnTo>
                    <a:pt x="117" y="107"/>
                  </a:lnTo>
                  <a:lnTo>
                    <a:pt x="112" y="99"/>
                  </a:lnTo>
                  <a:lnTo>
                    <a:pt x="106" y="90"/>
                  </a:lnTo>
                  <a:lnTo>
                    <a:pt x="101" y="82"/>
                  </a:lnTo>
                  <a:lnTo>
                    <a:pt x="95" y="74"/>
                  </a:lnTo>
                  <a:lnTo>
                    <a:pt x="90" y="67"/>
                  </a:lnTo>
                  <a:lnTo>
                    <a:pt x="87" y="64"/>
                  </a:lnTo>
                  <a:lnTo>
                    <a:pt x="81" y="59"/>
                  </a:lnTo>
                  <a:lnTo>
                    <a:pt x="76" y="55"/>
                  </a:lnTo>
                  <a:lnTo>
                    <a:pt x="73" y="53"/>
                  </a:lnTo>
                  <a:lnTo>
                    <a:pt x="70" y="52"/>
                  </a:lnTo>
                  <a:lnTo>
                    <a:pt x="68" y="64"/>
                  </a:lnTo>
                  <a:lnTo>
                    <a:pt x="68" y="75"/>
                  </a:lnTo>
                  <a:lnTo>
                    <a:pt x="70" y="88"/>
                  </a:lnTo>
                  <a:lnTo>
                    <a:pt x="71" y="96"/>
                  </a:lnTo>
                  <a:lnTo>
                    <a:pt x="76" y="100"/>
                  </a:lnTo>
                  <a:lnTo>
                    <a:pt x="83" y="106"/>
                  </a:lnTo>
                  <a:lnTo>
                    <a:pt x="91" y="114"/>
                  </a:lnTo>
                  <a:lnTo>
                    <a:pt x="100" y="124"/>
                  </a:lnTo>
                  <a:lnTo>
                    <a:pt x="108" y="134"/>
                  </a:lnTo>
                  <a:lnTo>
                    <a:pt x="114" y="145"/>
                  </a:lnTo>
                  <a:lnTo>
                    <a:pt x="119" y="158"/>
                  </a:lnTo>
                  <a:lnTo>
                    <a:pt x="121" y="172"/>
                  </a:lnTo>
                  <a:lnTo>
                    <a:pt x="121" y="177"/>
                  </a:lnTo>
                  <a:lnTo>
                    <a:pt x="119" y="175"/>
                  </a:lnTo>
                  <a:lnTo>
                    <a:pt x="114" y="167"/>
                  </a:lnTo>
                  <a:lnTo>
                    <a:pt x="110" y="155"/>
                  </a:lnTo>
                  <a:lnTo>
                    <a:pt x="106" y="147"/>
                  </a:lnTo>
                  <a:lnTo>
                    <a:pt x="103" y="140"/>
                  </a:lnTo>
                  <a:lnTo>
                    <a:pt x="97" y="133"/>
                  </a:lnTo>
                  <a:lnTo>
                    <a:pt x="93" y="127"/>
                  </a:lnTo>
                  <a:lnTo>
                    <a:pt x="87" y="122"/>
                  </a:lnTo>
                  <a:lnTo>
                    <a:pt x="81" y="118"/>
                  </a:lnTo>
                  <a:lnTo>
                    <a:pt x="76" y="114"/>
                  </a:lnTo>
                  <a:lnTo>
                    <a:pt x="72" y="113"/>
                  </a:lnTo>
                  <a:lnTo>
                    <a:pt x="79" y="132"/>
                  </a:lnTo>
                  <a:lnTo>
                    <a:pt x="83" y="157"/>
                  </a:lnTo>
                  <a:lnTo>
                    <a:pt x="86" y="186"/>
                  </a:lnTo>
                  <a:lnTo>
                    <a:pt x="85" y="209"/>
                  </a:lnTo>
                  <a:lnTo>
                    <a:pt x="83" y="215"/>
                  </a:lnTo>
                  <a:lnTo>
                    <a:pt x="82" y="215"/>
                  </a:lnTo>
                  <a:lnTo>
                    <a:pt x="81" y="211"/>
                  </a:lnTo>
                  <a:lnTo>
                    <a:pt x="81" y="205"/>
                  </a:lnTo>
                  <a:lnTo>
                    <a:pt x="79" y="189"/>
                  </a:lnTo>
                  <a:lnTo>
                    <a:pt x="74" y="163"/>
                  </a:lnTo>
                  <a:lnTo>
                    <a:pt x="67" y="137"/>
                  </a:lnTo>
                  <a:lnTo>
                    <a:pt x="63" y="122"/>
                  </a:lnTo>
                  <a:lnTo>
                    <a:pt x="53" y="129"/>
                  </a:lnTo>
                  <a:lnTo>
                    <a:pt x="43" y="141"/>
                  </a:lnTo>
                  <a:lnTo>
                    <a:pt x="35" y="155"/>
                  </a:lnTo>
                  <a:lnTo>
                    <a:pt x="30" y="170"/>
                  </a:lnTo>
                  <a:lnTo>
                    <a:pt x="28" y="174"/>
                  </a:lnTo>
                  <a:lnTo>
                    <a:pt x="26" y="174"/>
                  </a:lnTo>
                  <a:lnTo>
                    <a:pt x="25" y="170"/>
                  </a:lnTo>
                  <a:lnTo>
                    <a:pt x="26" y="162"/>
                  </a:lnTo>
                  <a:lnTo>
                    <a:pt x="33" y="149"/>
                  </a:lnTo>
                  <a:lnTo>
                    <a:pt x="42" y="132"/>
                  </a:lnTo>
                  <a:lnTo>
                    <a:pt x="50" y="115"/>
                  </a:lnTo>
                  <a:lnTo>
                    <a:pt x="57" y="105"/>
                  </a:lnTo>
                  <a:lnTo>
                    <a:pt x="58" y="91"/>
                  </a:lnTo>
                  <a:lnTo>
                    <a:pt x="59" y="76"/>
                  </a:lnTo>
                  <a:lnTo>
                    <a:pt x="58" y="62"/>
                  </a:lnTo>
                  <a:lnTo>
                    <a:pt x="58" y="54"/>
                  </a:lnTo>
                  <a:lnTo>
                    <a:pt x="51" y="59"/>
                  </a:lnTo>
                  <a:lnTo>
                    <a:pt x="43" y="66"/>
                  </a:lnTo>
                  <a:lnTo>
                    <a:pt x="35" y="74"/>
                  </a:lnTo>
                  <a:lnTo>
                    <a:pt x="27" y="83"/>
                  </a:lnTo>
                  <a:lnTo>
                    <a:pt x="20" y="92"/>
                  </a:lnTo>
                  <a:lnTo>
                    <a:pt x="13" y="103"/>
                  </a:lnTo>
                  <a:lnTo>
                    <a:pt x="9" y="112"/>
                  </a:lnTo>
                  <a:lnTo>
                    <a:pt x="5" y="121"/>
                  </a:lnTo>
                  <a:lnTo>
                    <a:pt x="3" y="126"/>
                  </a:lnTo>
                  <a:lnTo>
                    <a:pt x="2" y="126"/>
                  </a:lnTo>
                  <a:lnTo>
                    <a:pt x="0" y="124"/>
                  </a:lnTo>
                  <a:lnTo>
                    <a:pt x="2" y="117"/>
                  </a:lnTo>
                  <a:lnTo>
                    <a:pt x="4" y="111"/>
                  </a:lnTo>
                  <a:lnTo>
                    <a:pt x="9" y="102"/>
                  </a:lnTo>
                  <a:lnTo>
                    <a:pt x="15" y="90"/>
                  </a:lnTo>
                  <a:lnTo>
                    <a:pt x="22" y="79"/>
                  </a:lnTo>
                  <a:lnTo>
                    <a:pt x="30" y="67"/>
                  </a:lnTo>
                  <a:lnTo>
                    <a:pt x="38" y="55"/>
                  </a:lnTo>
                  <a:lnTo>
                    <a:pt x="47" y="46"/>
                  </a:lnTo>
                  <a:lnTo>
                    <a:pt x="53" y="41"/>
                  </a:lnTo>
                  <a:lnTo>
                    <a:pt x="57" y="34"/>
                  </a:lnTo>
                  <a:lnTo>
                    <a:pt x="57" y="23"/>
                  </a:lnTo>
                  <a:lnTo>
                    <a:pt x="55" y="15"/>
                  </a:lnTo>
                  <a:lnTo>
                    <a:pt x="53" y="9"/>
                  </a:lnTo>
                  <a:lnTo>
                    <a:pt x="53" y="6"/>
                  </a:lnTo>
                  <a:lnTo>
                    <a:pt x="53" y="5"/>
                  </a:lnTo>
                  <a:lnTo>
                    <a:pt x="55" y="2"/>
                  </a:lnTo>
                  <a:lnTo>
                    <a:pt x="56" y="0"/>
                  </a:lnTo>
                  <a:close/>
                </a:path>
              </a:pathLst>
            </a:custGeom>
            <a:solidFill>
              <a:srgbClr val="B2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8216" name="Freeform 328"/>
            <p:cNvSpPr>
              <a:spLocks/>
            </p:cNvSpPr>
            <p:nvPr/>
          </p:nvSpPr>
          <p:spPr bwMode="auto">
            <a:xfrm>
              <a:off x="162" y="239"/>
              <a:ext cx="78" cy="111"/>
            </a:xfrm>
            <a:custGeom>
              <a:avLst/>
              <a:gdLst>
                <a:gd name="T0" fmla="*/ 4 w 155"/>
                <a:gd name="T1" fmla="*/ 212 h 223"/>
                <a:gd name="T2" fmla="*/ 17 w 155"/>
                <a:gd name="T3" fmla="*/ 182 h 223"/>
                <a:gd name="T4" fmla="*/ 26 w 155"/>
                <a:gd name="T5" fmla="*/ 162 h 223"/>
                <a:gd name="T6" fmla="*/ 39 w 155"/>
                <a:gd name="T7" fmla="*/ 133 h 223"/>
                <a:gd name="T8" fmla="*/ 36 w 155"/>
                <a:gd name="T9" fmla="*/ 119 h 223"/>
                <a:gd name="T10" fmla="*/ 28 w 155"/>
                <a:gd name="T11" fmla="*/ 108 h 223"/>
                <a:gd name="T12" fmla="*/ 27 w 155"/>
                <a:gd name="T13" fmla="*/ 94 h 223"/>
                <a:gd name="T14" fmla="*/ 30 w 155"/>
                <a:gd name="T15" fmla="*/ 97 h 223"/>
                <a:gd name="T16" fmla="*/ 35 w 155"/>
                <a:gd name="T17" fmla="*/ 105 h 223"/>
                <a:gd name="T18" fmla="*/ 45 w 155"/>
                <a:gd name="T19" fmla="*/ 111 h 223"/>
                <a:gd name="T20" fmla="*/ 53 w 155"/>
                <a:gd name="T21" fmla="*/ 106 h 223"/>
                <a:gd name="T22" fmla="*/ 65 w 155"/>
                <a:gd name="T23" fmla="*/ 93 h 223"/>
                <a:gd name="T24" fmla="*/ 77 w 155"/>
                <a:gd name="T25" fmla="*/ 79 h 223"/>
                <a:gd name="T26" fmla="*/ 84 w 155"/>
                <a:gd name="T27" fmla="*/ 67 h 223"/>
                <a:gd name="T28" fmla="*/ 86 w 155"/>
                <a:gd name="T29" fmla="*/ 56 h 223"/>
                <a:gd name="T30" fmla="*/ 79 w 155"/>
                <a:gd name="T31" fmla="*/ 29 h 223"/>
                <a:gd name="T32" fmla="*/ 71 w 155"/>
                <a:gd name="T33" fmla="*/ 14 h 223"/>
                <a:gd name="T34" fmla="*/ 70 w 155"/>
                <a:gd name="T35" fmla="*/ 11 h 223"/>
                <a:gd name="T36" fmla="*/ 79 w 155"/>
                <a:gd name="T37" fmla="*/ 20 h 223"/>
                <a:gd name="T38" fmla="*/ 91 w 155"/>
                <a:gd name="T39" fmla="*/ 45 h 223"/>
                <a:gd name="T40" fmla="*/ 100 w 155"/>
                <a:gd name="T41" fmla="*/ 42 h 223"/>
                <a:gd name="T42" fmla="*/ 117 w 155"/>
                <a:gd name="T43" fmla="*/ 11 h 223"/>
                <a:gd name="T44" fmla="*/ 130 w 155"/>
                <a:gd name="T45" fmla="*/ 0 h 223"/>
                <a:gd name="T46" fmla="*/ 130 w 155"/>
                <a:gd name="T47" fmla="*/ 4 h 223"/>
                <a:gd name="T48" fmla="*/ 121 w 155"/>
                <a:gd name="T49" fmla="*/ 19 h 223"/>
                <a:gd name="T50" fmla="*/ 103 w 155"/>
                <a:gd name="T51" fmla="*/ 54 h 223"/>
                <a:gd name="T52" fmla="*/ 104 w 155"/>
                <a:gd name="T53" fmla="*/ 61 h 223"/>
                <a:gd name="T54" fmla="*/ 119 w 155"/>
                <a:gd name="T55" fmla="*/ 57 h 223"/>
                <a:gd name="T56" fmla="*/ 131 w 155"/>
                <a:gd name="T57" fmla="*/ 53 h 223"/>
                <a:gd name="T58" fmla="*/ 140 w 155"/>
                <a:gd name="T59" fmla="*/ 49 h 223"/>
                <a:gd name="T60" fmla="*/ 149 w 155"/>
                <a:gd name="T61" fmla="*/ 43 h 223"/>
                <a:gd name="T62" fmla="*/ 155 w 155"/>
                <a:gd name="T63" fmla="*/ 43 h 223"/>
                <a:gd name="T64" fmla="*/ 147 w 155"/>
                <a:gd name="T65" fmla="*/ 50 h 223"/>
                <a:gd name="T66" fmla="*/ 133 w 155"/>
                <a:gd name="T67" fmla="*/ 59 h 223"/>
                <a:gd name="T68" fmla="*/ 115 w 155"/>
                <a:gd name="T69" fmla="*/ 68 h 223"/>
                <a:gd name="T70" fmla="*/ 99 w 155"/>
                <a:gd name="T71" fmla="*/ 74 h 223"/>
                <a:gd name="T72" fmla="*/ 87 w 155"/>
                <a:gd name="T73" fmla="*/ 80 h 223"/>
                <a:gd name="T74" fmla="*/ 73 w 155"/>
                <a:gd name="T75" fmla="*/ 97 h 223"/>
                <a:gd name="T76" fmla="*/ 73 w 155"/>
                <a:gd name="T77" fmla="*/ 105 h 223"/>
                <a:gd name="T78" fmla="*/ 79 w 155"/>
                <a:gd name="T79" fmla="*/ 109 h 223"/>
                <a:gd name="T80" fmla="*/ 77 w 155"/>
                <a:gd name="T81" fmla="*/ 112 h 223"/>
                <a:gd name="T82" fmla="*/ 70 w 155"/>
                <a:gd name="T83" fmla="*/ 118 h 223"/>
                <a:gd name="T84" fmla="*/ 65 w 155"/>
                <a:gd name="T85" fmla="*/ 119 h 223"/>
                <a:gd name="T86" fmla="*/ 62 w 155"/>
                <a:gd name="T87" fmla="*/ 119 h 223"/>
                <a:gd name="T88" fmla="*/ 58 w 155"/>
                <a:gd name="T89" fmla="*/ 124 h 223"/>
                <a:gd name="T90" fmla="*/ 48 w 155"/>
                <a:gd name="T91" fmla="*/ 143 h 223"/>
                <a:gd name="T92" fmla="*/ 35 w 155"/>
                <a:gd name="T93" fmla="*/ 169 h 223"/>
                <a:gd name="T94" fmla="*/ 28 w 155"/>
                <a:gd name="T95" fmla="*/ 192 h 223"/>
                <a:gd name="T96" fmla="*/ 25 w 155"/>
                <a:gd name="T97" fmla="*/ 204 h 223"/>
                <a:gd name="T98" fmla="*/ 20 w 155"/>
                <a:gd name="T99" fmla="*/ 214 h 223"/>
                <a:gd name="T100" fmla="*/ 15 w 155"/>
                <a:gd name="T101" fmla="*/ 218 h 223"/>
                <a:gd name="T102" fmla="*/ 3 w 155"/>
                <a:gd name="T103" fmla="*/ 222 h 2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55" h="223">
                  <a:moveTo>
                    <a:pt x="0" y="223"/>
                  </a:moveTo>
                  <a:lnTo>
                    <a:pt x="4" y="212"/>
                  </a:lnTo>
                  <a:lnTo>
                    <a:pt x="11" y="197"/>
                  </a:lnTo>
                  <a:lnTo>
                    <a:pt x="17" y="182"/>
                  </a:lnTo>
                  <a:lnTo>
                    <a:pt x="21" y="172"/>
                  </a:lnTo>
                  <a:lnTo>
                    <a:pt x="26" y="162"/>
                  </a:lnTo>
                  <a:lnTo>
                    <a:pt x="32" y="147"/>
                  </a:lnTo>
                  <a:lnTo>
                    <a:pt x="39" y="133"/>
                  </a:lnTo>
                  <a:lnTo>
                    <a:pt x="42" y="125"/>
                  </a:lnTo>
                  <a:lnTo>
                    <a:pt x="36" y="119"/>
                  </a:lnTo>
                  <a:lnTo>
                    <a:pt x="32" y="113"/>
                  </a:lnTo>
                  <a:lnTo>
                    <a:pt x="28" y="108"/>
                  </a:lnTo>
                  <a:lnTo>
                    <a:pt x="27" y="99"/>
                  </a:lnTo>
                  <a:lnTo>
                    <a:pt x="27" y="94"/>
                  </a:lnTo>
                  <a:lnTo>
                    <a:pt x="28" y="94"/>
                  </a:lnTo>
                  <a:lnTo>
                    <a:pt x="30" y="97"/>
                  </a:lnTo>
                  <a:lnTo>
                    <a:pt x="32" y="102"/>
                  </a:lnTo>
                  <a:lnTo>
                    <a:pt x="35" y="105"/>
                  </a:lnTo>
                  <a:lnTo>
                    <a:pt x="40" y="109"/>
                  </a:lnTo>
                  <a:lnTo>
                    <a:pt x="45" y="111"/>
                  </a:lnTo>
                  <a:lnTo>
                    <a:pt x="48" y="112"/>
                  </a:lnTo>
                  <a:lnTo>
                    <a:pt x="53" y="106"/>
                  </a:lnTo>
                  <a:lnTo>
                    <a:pt x="59" y="101"/>
                  </a:lnTo>
                  <a:lnTo>
                    <a:pt x="65" y="93"/>
                  </a:lnTo>
                  <a:lnTo>
                    <a:pt x="71" y="86"/>
                  </a:lnTo>
                  <a:lnTo>
                    <a:pt x="77" y="79"/>
                  </a:lnTo>
                  <a:lnTo>
                    <a:pt x="81" y="73"/>
                  </a:lnTo>
                  <a:lnTo>
                    <a:pt x="84" y="67"/>
                  </a:lnTo>
                  <a:lnTo>
                    <a:pt x="86" y="64"/>
                  </a:lnTo>
                  <a:lnTo>
                    <a:pt x="86" y="56"/>
                  </a:lnTo>
                  <a:lnTo>
                    <a:pt x="84" y="42"/>
                  </a:lnTo>
                  <a:lnTo>
                    <a:pt x="79" y="29"/>
                  </a:lnTo>
                  <a:lnTo>
                    <a:pt x="74" y="20"/>
                  </a:lnTo>
                  <a:lnTo>
                    <a:pt x="71" y="14"/>
                  </a:lnTo>
                  <a:lnTo>
                    <a:pt x="69" y="11"/>
                  </a:lnTo>
                  <a:lnTo>
                    <a:pt x="70" y="11"/>
                  </a:lnTo>
                  <a:lnTo>
                    <a:pt x="73" y="13"/>
                  </a:lnTo>
                  <a:lnTo>
                    <a:pt x="79" y="20"/>
                  </a:lnTo>
                  <a:lnTo>
                    <a:pt x="86" y="33"/>
                  </a:lnTo>
                  <a:lnTo>
                    <a:pt x="91" y="45"/>
                  </a:lnTo>
                  <a:lnTo>
                    <a:pt x="93" y="56"/>
                  </a:lnTo>
                  <a:lnTo>
                    <a:pt x="100" y="42"/>
                  </a:lnTo>
                  <a:lnTo>
                    <a:pt x="109" y="26"/>
                  </a:lnTo>
                  <a:lnTo>
                    <a:pt x="117" y="11"/>
                  </a:lnTo>
                  <a:lnTo>
                    <a:pt x="125" y="3"/>
                  </a:lnTo>
                  <a:lnTo>
                    <a:pt x="130" y="0"/>
                  </a:lnTo>
                  <a:lnTo>
                    <a:pt x="131" y="0"/>
                  </a:lnTo>
                  <a:lnTo>
                    <a:pt x="130" y="4"/>
                  </a:lnTo>
                  <a:lnTo>
                    <a:pt x="126" y="7"/>
                  </a:lnTo>
                  <a:lnTo>
                    <a:pt x="121" y="19"/>
                  </a:lnTo>
                  <a:lnTo>
                    <a:pt x="112" y="37"/>
                  </a:lnTo>
                  <a:lnTo>
                    <a:pt x="103" y="54"/>
                  </a:lnTo>
                  <a:lnTo>
                    <a:pt x="98" y="64"/>
                  </a:lnTo>
                  <a:lnTo>
                    <a:pt x="104" y="61"/>
                  </a:lnTo>
                  <a:lnTo>
                    <a:pt x="112" y="59"/>
                  </a:lnTo>
                  <a:lnTo>
                    <a:pt x="119" y="57"/>
                  </a:lnTo>
                  <a:lnTo>
                    <a:pt x="125" y="54"/>
                  </a:lnTo>
                  <a:lnTo>
                    <a:pt x="131" y="53"/>
                  </a:lnTo>
                  <a:lnTo>
                    <a:pt x="137" y="51"/>
                  </a:lnTo>
                  <a:lnTo>
                    <a:pt x="140" y="49"/>
                  </a:lnTo>
                  <a:lnTo>
                    <a:pt x="144" y="46"/>
                  </a:lnTo>
                  <a:lnTo>
                    <a:pt x="149" y="43"/>
                  </a:lnTo>
                  <a:lnTo>
                    <a:pt x="154" y="42"/>
                  </a:lnTo>
                  <a:lnTo>
                    <a:pt x="155" y="43"/>
                  </a:lnTo>
                  <a:lnTo>
                    <a:pt x="152" y="46"/>
                  </a:lnTo>
                  <a:lnTo>
                    <a:pt x="147" y="50"/>
                  </a:lnTo>
                  <a:lnTo>
                    <a:pt x="141" y="53"/>
                  </a:lnTo>
                  <a:lnTo>
                    <a:pt x="133" y="59"/>
                  </a:lnTo>
                  <a:lnTo>
                    <a:pt x="124" y="64"/>
                  </a:lnTo>
                  <a:lnTo>
                    <a:pt x="115" y="68"/>
                  </a:lnTo>
                  <a:lnTo>
                    <a:pt x="106" y="72"/>
                  </a:lnTo>
                  <a:lnTo>
                    <a:pt x="99" y="74"/>
                  </a:lnTo>
                  <a:lnTo>
                    <a:pt x="94" y="75"/>
                  </a:lnTo>
                  <a:lnTo>
                    <a:pt x="87" y="80"/>
                  </a:lnTo>
                  <a:lnTo>
                    <a:pt x="79" y="88"/>
                  </a:lnTo>
                  <a:lnTo>
                    <a:pt x="73" y="97"/>
                  </a:lnTo>
                  <a:lnTo>
                    <a:pt x="71" y="103"/>
                  </a:lnTo>
                  <a:lnTo>
                    <a:pt x="73" y="105"/>
                  </a:lnTo>
                  <a:lnTo>
                    <a:pt x="76" y="108"/>
                  </a:lnTo>
                  <a:lnTo>
                    <a:pt x="79" y="109"/>
                  </a:lnTo>
                  <a:lnTo>
                    <a:pt x="81" y="109"/>
                  </a:lnTo>
                  <a:lnTo>
                    <a:pt x="77" y="112"/>
                  </a:lnTo>
                  <a:lnTo>
                    <a:pt x="73" y="114"/>
                  </a:lnTo>
                  <a:lnTo>
                    <a:pt x="70" y="118"/>
                  </a:lnTo>
                  <a:lnTo>
                    <a:pt x="68" y="120"/>
                  </a:lnTo>
                  <a:lnTo>
                    <a:pt x="65" y="119"/>
                  </a:lnTo>
                  <a:lnTo>
                    <a:pt x="63" y="119"/>
                  </a:lnTo>
                  <a:lnTo>
                    <a:pt x="62" y="119"/>
                  </a:lnTo>
                  <a:lnTo>
                    <a:pt x="62" y="119"/>
                  </a:lnTo>
                  <a:lnTo>
                    <a:pt x="58" y="124"/>
                  </a:lnTo>
                  <a:lnTo>
                    <a:pt x="54" y="133"/>
                  </a:lnTo>
                  <a:lnTo>
                    <a:pt x="48" y="143"/>
                  </a:lnTo>
                  <a:lnTo>
                    <a:pt x="41" y="156"/>
                  </a:lnTo>
                  <a:lnTo>
                    <a:pt x="35" y="169"/>
                  </a:lnTo>
                  <a:lnTo>
                    <a:pt x="31" y="180"/>
                  </a:lnTo>
                  <a:lnTo>
                    <a:pt x="28" y="192"/>
                  </a:lnTo>
                  <a:lnTo>
                    <a:pt x="27" y="200"/>
                  </a:lnTo>
                  <a:lnTo>
                    <a:pt x="25" y="204"/>
                  </a:lnTo>
                  <a:lnTo>
                    <a:pt x="23" y="209"/>
                  </a:lnTo>
                  <a:lnTo>
                    <a:pt x="20" y="214"/>
                  </a:lnTo>
                  <a:lnTo>
                    <a:pt x="18" y="216"/>
                  </a:lnTo>
                  <a:lnTo>
                    <a:pt x="15" y="218"/>
                  </a:lnTo>
                  <a:lnTo>
                    <a:pt x="9" y="221"/>
                  </a:lnTo>
                  <a:lnTo>
                    <a:pt x="3" y="222"/>
                  </a:lnTo>
                  <a:lnTo>
                    <a:pt x="0" y="223"/>
                  </a:lnTo>
                  <a:close/>
                </a:path>
              </a:pathLst>
            </a:custGeom>
            <a:solidFill>
              <a:srgbClr val="004C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8217" name="Freeform 329"/>
            <p:cNvSpPr>
              <a:spLocks/>
            </p:cNvSpPr>
            <p:nvPr/>
          </p:nvSpPr>
          <p:spPr bwMode="auto">
            <a:xfrm>
              <a:off x="48" y="416"/>
              <a:ext cx="50" cy="86"/>
            </a:xfrm>
            <a:custGeom>
              <a:avLst/>
              <a:gdLst>
                <a:gd name="T0" fmla="*/ 65 w 100"/>
                <a:gd name="T1" fmla="*/ 11 h 172"/>
                <a:gd name="T2" fmla="*/ 55 w 100"/>
                <a:gd name="T3" fmla="*/ 30 h 172"/>
                <a:gd name="T4" fmla="*/ 47 w 100"/>
                <a:gd name="T5" fmla="*/ 36 h 172"/>
                <a:gd name="T6" fmla="*/ 31 w 100"/>
                <a:gd name="T7" fmla="*/ 42 h 172"/>
                <a:gd name="T8" fmla="*/ 15 w 100"/>
                <a:gd name="T9" fmla="*/ 51 h 172"/>
                <a:gd name="T10" fmla="*/ 3 w 100"/>
                <a:gd name="T11" fmla="*/ 59 h 172"/>
                <a:gd name="T12" fmla="*/ 0 w 100"/>
                <a:gd name="T13" fmla="*/ 66 h 172"/>
                <a:gd name="T14" fmla="*/ 1 w 100"/>
                <a:gd name="T15" fmla="*/ 67 h 172"/>
                <a:gd name="T16" fmla="*/ 8 w 100"/>
                <a:gd name="T17" fmla="*/ 64 h 172"/>
                <a:gd name="T18" fmla="*/ 18 w 100"/>
                <a:gd name="T19" fmla="*/ 57 h 172"/>
                <a:gd name="T20" fmla="*/ 32 w 100"/>
                <a:gd name="T21" fmla="*/ 50 h 172"/>
                <a:gd name="T22" fmla="*/ 45 w 100"/>
                <a:gd name="T23" fmla="*/ 44 h 172"/>
                <a:gd name="T24" fmla="*/ 47 w 100"/>
                <a:gd name="T25" fmla="*/ 51 h 172"/>
                <a:gd name="T26" fmla="*/ 42 w 100"/>
                <a:gd name="T27" fmla="*/ 74 h 172"/>
                <a:gd name="T28" fmla="*/ 37 w 100"/>
                <a:gd name="T29" fmla="*/ 86 h 172"/>
                <a:gd name="T30" fmla="*/ 26 w 100"/>
                <a:gd name="T31" fmla="*/ 97 h 172"/>
                <a:gd name="T32" fmla="*/ 14 w 100"/>
                <a:gd name="T33" fmla="*/ 110 h 172"/>
                <a:gd name="T34" fmla="*/ 5 w 100"/>
                <a:gd name="T35" fmla="*/ 119 h 172"/>
                <a:gd name="T36" fmla="*/ 3 w 100"/>
                <a:gd name="T37" fmla="*/ 126 h 172"/>
                <a:gd name="T38" fmla="*/ 5 w 100"/>
                <a:gd name="T39" fmla="*/ 128 h 172"/>
                <a:gd name="T40" fmla="*/ 14 w 100"/>
                <a:gd name="T41" fmla="*/ 118 h 172"/>
                <a:gd name="T42" fmla="*/ 34 w 100"/>
                <a:gd name="T43" fmla="*/ 99 h 172"/>
                <a:gd name="T44" fmla="*/ 42 w 100"/>
                <a:gd name="T45" fmla="*/ 107 h 172"/>
                <a:gd name="T46" fmla="*/ 46 w 100"/>
                <a:gd name="T47" fmla="*/ 154 h 172"/>
                <a:gd name="T48" fmla="*/ 49 w 100"/>
                <a:gd name="T49" fmla="*/ 171 h 172"/>
                <a:gd name="T50" fmla="*/ 50 w 100"/>
                <a:gd name="T51" fmla="*/ 171 h 172"/>
                <a:gd name="T52" fmla="*/ 50 w 100"/>
                <a:gd name="T53" fmla="*/ 150 h 172"/>
                <a:gd name="T54" fmla="*/ 49 w 100"/>
                <a:gd name="T55" fmla="*/ 101 h 172"/>
                <a:gd name="T56" fmla="*/ 53 w 100"/>
                <a:gd name="T57" fmla="*/ 84 h 172"/>
                <a:gd name="T58" fmla="*/ 55 w 100"/>
                <a:gd name="T59" fmla="*/ 86 h 172"/>
                <a:gd name="T60" fmla="*/ 61 w 100"/>
                <a:gd name="T61" fmla="*/ 99 h 172"/>
                <a:gd name="T62" fmla="*/ 82 w 100"/>
                <a:gd name="T63" fmla="*/ 124 h 172"/>
                <a:gd name="T64" fmla="*/ 93 w 100"/>
                <a:gd name="T65" fmla="*/ 129 h 172"/>
                <a:gd name="T66" fmla="*/ 88 w 100"/>
                <a:gd name="T67" fmla="*/ 122 h 172"/>
                <a:gd name="T68" fmla="*/ 78 w 100"/>
                <a:gd name="T69" fmla="*/ 109 h 172"/>
                <a:gd name="T70" fmla="*/ 63 w 100"/>
                <a:gd name="T71" fmla="*/ 88 h 172"/>
                <a:gd name="T72" fmla="*/ 58 w 100"/>
                <a:gd name="T73" fmla="*/ 72 h 172"/>
                <a:gd name="T74" fmla="*/ 60 w 100"/>
                <a:gd name="T75" fmla="*/ 51 h 172"/>
                <a:gd name="T76" fmla="*/ 62 w 100"/>
                <a:gd name="T77" fmla="*/ 43 h 172"/>
                <a:gd name="T78" fmla="*/ 65 w 100"/>
                <a:gd name="T79" fmla="*/ 45 h 172"/>
                <a:gd name="T80" fmla="*/ 76 w 100"/>
                <a:gd name="T81" fmla="*/ 56 h 172"/>
                <a:gd name="T82" fmla="*/ 93 w 100"/>
                <a:gd name="T83" fmla="*/ 72 h 172"/>
                <a:gd name="T84" fmla="*/ 100 w 100"/>
                <a:gd name="T85" fmla="*/ 76 h 172"/>
                <a:gd name="T86" fmla="*/ 93 w 100"/>
                <a:gd name="T87" fmla="*/ 67 h 172"/>
                <a:gd name="T88" fmla="*/ 84 w 100"/>
                <a:gd name="T89" fmla="*/ 56 h 172"/>
                <a:gd name="T90" fmla="*/ 73 w 100"/>
                <a:gd name="T91" fmla="*/ 43 h 172"/>
                <a:gd name="T92" fmla="*/ 70 w 100"/>
                <a:gd name="T93" fmla="*/ 35 h 172"/>
                <a:gd name="T94" fmla="*/ 70 w 100"/>
                <a:gd name="T95" fmla="*/ 18 h 172"/>
                <a:gd name="T96" fmla="*/ 76 w 100"/>
                <a:gd name="T97" fmla="*/ 3 h 172"/>
                <a:gd name="T98" fmla="*/ 73 w 100"/>
                <a:gd name="T99" fmla="*/ 0 h 1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00" h="172">
                  <a:moveTo>
                    <a:pt x="70" y="4"/>
                  </a:moveTo>
                  <a:lnTo>
                    <a:pt x="65" y="11"/>
                  </a:lnTo>
                  <a:lnTo>
                    <a:pt x="60" y="21"/>
                  </a:lnTo>
                  <a:lnTo>
                    <a:pt x="55" y="30"/>
                  </a:lnTo>
                  <a:lnTo>
                    <a:pt x="53" y="36"/>
                  </a:lnTo>
                  <a:lnTo>
                    <a:pt x="47" y="36"/>
                  </a:lnTo>
                  <a:lnTo>
                    <a:pt x="40" y="38"/>
                  </a:lnTo>
                  <a:lnTo>
                    <a:pt x="31" y="42"/>
                  </a:lnTo>
                  <a:lnTo>
                    <a:pt x="23" y="46"/>
                  </a:lnTo>
                  <a:lnTo>
                    <a:pt x="15" y="51"/>
                  </a:lnTo>
                  <a:lnTo>
                    <a:pt x="8" y="56"/>
                  </a:lnTo>
                  <a:lnTo>
                    <a:pt x="3" y="59"/>
                  </a:lnTo>
                  <a:lnTo>
                    <a:pt x="1" y="63"/>
                  </a:lnTo>
                  <a:lnTo>
                    <a:pt x="0" y="66"/>
                  </a:lnTo>
                  <a:lnTo>
                    <a:pt x="0" y="67"/>
                  </a:lnTo>
                  <a:lnTo>
                    <a:pt x="1" y="67"/>
                  </a:lnTo>
                  <a:lnTo>
                    <a:pt x="4" y="65"/>
                  </a:lnTo>
                  <a:lnTo>
                    <a:pt x="8" y="64"/>
                  </a:lnTo>
                  <a:lnTo>
                    <a:pt x="12" y="60"/>
                  </a:lnTo>
                  <a:lnTo>
                    <a:pt x="18" y="57"/>
                  </a:lnTo>
                  <a:lnTo>
                    <a:pt x="25" y="53"/>
                  </a:lnTo>
                  <a:lnTo>
                    <a:pt x="32" y="50"/>
                  </a:lnTo>
                  <a:lnTo>
                    <a:pt x="39" y="46"/>
                  </a:lnTo>
                  <a:lnTo>
                    <a:pt x="45" y="44"/>
                  </a:lnTo>
                  <a:lnTo>
                    <a:pt x="49" y="43"/>
                  </a:lnTo>
                  <a:lnTo>
                    <a:pt x="47" y="51"/>
                  </a:lnTo>
                  <a:lnTo>
                    <a:pt x="45" y="63"/>
                  </a:lnTo>
                  <a:lnTo>
                    <a:pt x="42" y="74"/>
                  </a:lnTo>
                  <a:lnTo>
                    <a:pt x="41" y="81"/>
                  </a:lnTo>
                  <a:lnTo>
                    <a:pt x="37" y="86"/>
                  </a:lnTo>
                  <a:lnTo>
                    <a:pt x="32" y="90"/>
                  </a:lnTo>
                  <a:lnTo>
                    <a:pt x="26" y="97"/>
                  </a:lnTo>
                  <a:lnTo>
                    <a:pt x="19" y="103"/>
                  </a:lnTo>
                  <a:lnTo>
                    <a:pt x="14" y="110"/>
                  </a:lnTo>
                  <a:lnTo>
                    <a:pt x="9" y="114"/>
                  </a:lnTo>
                  <a:lnTo>
                    <a:pt x="5" y="119"/>
                  </a:lnTo>
                  <a:lnTo>
                    <a:pt x="3" y="122"/>
                  </a:lnTo>
                  <a:lnTo>
                    <a:pt x="3" y="126"/>
                  </a:lnTo>
                  <a:lnTo>
                    <a:pt x="3" y="128"/>
                  </a:lnTo>
                  <a:lnTo>
                    <a:pt x="5" y="128"/>
                  </a:lnTo>
                  <a:lnTo>
                    <a:pt x="8" y="125"/>
                  </a:lnTo>
                  <a:lnTo>
                    <a:pt x="14" y="118"/>
                  </a:lnTo>
                  <a:lnTo>
                    <a:pt x="24" y="107"/>
                  </a:lnTo>
                  <a:lnTo>
                    <a:pt x="34" y="99"/>
                  </a:lnTo>
                  <a:lnTo>
                    <a:pt x="41" y="94"/>
                  </a:lnTo>
                  <a:lnTo>
                    <a:pt x="42" y="107"/>
                  </a:lnTo>
                  <a:lnTo>
                    <a:pt x="44" y="131"/>
                  </a:lnTo>
                  <a:lnTo>
                    <a:pt x="46" y="154"/>
                  </a:lnTo>
                  <a:lnTo>
                    <a:pt x="48" y="166"/>
                  </a:lnTo>
                  <a:lnTo>
                    <a:pt x="49" y="171"/>
                  </a:lnTo>
                  <a:lnTo>
                    <a:pt x="50" y="172"/>
                  </a:lnTo>
                  <a:lnTo>
                    <a:pt x="50" y="171"/>
                  </a:lnTo>
                  <a:lnTo>
                    <a:pt x="52" y="165"/>
                  </a:lnTo>
                  <a:lnTo>
                    <a:pt x="50" y="150"/>
                  </a:lnTo>
                  <a:lnTo>
                    <a:pt x="50" y="125"/>
                  </a:lnTo>
                  <a:lnTo>
                    <a:pt x="49" y="101"/>
                  </a:lnTo>
                  <a:lnTo>
                    <a:pt x="52" y="86"/>
                  </a:lnTo>
                  <a:lnTo>
                    <a:pt x="53" y="84"/>
                  </a:lnTo>
                  <a:lnTo>
                    <a:pt x="54" y="84"/>
                  </a:lnTo>
                  <a:lnTo>
                    <a:pt x="55" y="86"/>
                  </a:lnTo>
                  <a:lnTo>
                    <a:pt x="56" y="90"/>
                  </a:lnTo>
                  <a:lnTo>
                    <a:pt x="61" y="99"/>
                  </a:lnTo>
                  <a:lnTo>
                    <a:pt x="71" y="111"/>
                  </a:lnTo>
                  <a:lnTo>
                    <a:pt x="82" y="124"/>
                  </a:lnTo>
                  <a:lnTo>
                    <a:pt x="90" y="129"/>
                  </a:lnTo>
                  <a:lnTo>
                    <a:pt x="93" y="129"/>
                  </a:lnTo>
                  <a:lnTo>
                    <a:pt x="92" y="127"/>
                  </a:lnTo>
                  <a:lnTo>
                    <a:pt x="88" y="122"/>
                  </a:lnTo>
                  <a:lnTo>
                    <a:pt x="84" y="117"/>
                  </a:lnTo>
                  <a:lnTo>
                    <a:pt x="78" y="109"/>
                  </a:lnTo>
                  <a:lnTo>
                    <a:pt x="70" y="98"/>
                  </a:lnTo>
                  <a:lnTo>
                    <a:pt x="63" y="88"/>
                  </a:lnTo>
                  <a:lnTo>
                    <a:pt x="58" y="80"/>
                  </a:lnTo>
                  <a:lnTo>
                    <a:pt x="58" y="72"/>
                  </a:lnTo>
                  <a:lnTo>
                    <a:pt x="58" y="61"/>
                  </a:lnTo>
                  <a:lnTo>
                    <a:pt x="60" y="51"/>
                  </a:lnTo>
                  <a:lnTo>
                    <a:pt x="61" y="45"/>
                  </a:lnTo>
                  <a:lnTo>
                    <a:pt x="62" y="43"/>
                  </a:lnTo>
                  <a:lnTo>
                    <a:pt x="63" y="43"/>
                  </a:lnTo>
                  <a:lnTo>
                    <a:pt x="65" y="45"/>
                  </a:lnTo>
                  <a:lnTo>
                    <a:pt x="69" y="49"/>
                  </a:lnTo>
                  <a:lnTo>
                    <a:pt x="76" y="56"/>
                  </a:lnTo>
                  <a:lnTo>
                    <a:pt x="84" y="64"/>
                  </a:lnTo>
                  <a:lnTo>
                    <a:pt x="93" y="72"/>
                  </a:lnTo>
                  <a:lnTo>
                    <a:pt x="99" y="76"/>
                  </a:lnTo>
                  <a:lnTo>
                    <a:pt x="100" y="76"/>
                  </a:lnTo>
                  <a:lnTo>
                    <a:pt x="98" y="72"/>
                  </a:lnTo>
                  <a:lnTo>
                    <a:pt x="93" y="67"/>
                  </a:lnTo>
                  <a:lnTo>
                    <a:pt x="88" y="61"/>
                  </a:lnTo>
                  <a:lnTo>
                    <a:pt x="84" y="56"/>
                  </a:lnTo>
                  <a:lnTo>
                    <a:pt x="78" y="49"/>
                  </a:lnTo>
                  <a:lnTo>
                    <a:pt x="73" y="43"/>
                  </a:lnTo>
                  <a:lnTo>
                    <a:pt x="71" y="39"/>
                  </a:lnTo>
                  <a:lnTo>
                    <a:pt x="70" y="35"/>
                  </a:lnTo>
                  <a:lnTo>
                    <a:pt x="69" y="27"/>
                  </a:lnTo>
                  <a:lnTo>
                    <a:pt x="70" y="18"/>
                  </a:lnTo>
                  <a:lnTo>
                    <a:pt x="73" y="8"/>
                  </a:lnTo>
                  <a:lnTo>
                    <a:pt x="76" y="3"/>
                  </a:lnTo>
                  <a:lnTo>
                    <a:pt x="76" y="0"/>
                  </a:lnTo>
                  <a:lnTo>
                    <a:pt x="73" y="0"/>
                  </a:lnTo>
                  <a:lnTo>
                    <a:pt x="70" y="4"/>
                  </a:lnTo>
                  <a:close/>
                </a:path>
              </a:pathLst>
            </a:custGeom>
            <a:solidFill>
              <a:srgbClr val="004C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8218" name="Freeform 330"/>
            <p:cNvSpPr>
              <a:spLocks/>
            </p:cNvSpPr>
            <p:nvPr/>
          </p:nvSpPr>
          <p:spPr bwMode="auto">
            <a:xfrm>
              <a:off x="225" y="377"/>
              <a:ext cx="100" cy="79"/>
            </a:xfrm>
            <a:custGeom>
              <a:avLst/>
              <a:gdLst>
                <a:gd name="T0" fmla="*/ 4 w 200"/>
                <a:gd name="T1" fmla="*/ 16 h 158"/>
                <a:gd name="T2" fmla="*/ 15 w 200"/>
                <a:gd name="T3" fmla="*/ 25 h 158"/>
                <a:gd name="T4" fmla="*/ 23 w 200"/>
                <a:gd name="T5" fmla="*/ 31 h 158"/>
                <a:gd name="T6" fmla="*/ 39 w 200"/>
                <a:gd name="T7" fmla="*/ 38 h 158"/>
                <a:gd name="T8" fmla="*/ 44 w 200"/>
                <a:gd name="T9" fmla="*/ 58 h 158"/>
                <a:gd name="T10" fmla="*/ 45 w 200"/>
                <a:gd name="T11" fmla="*/ 89 h 158"/>
                <a:gd name="T12" fmla="*/ 49 w 200"/>
                <a:gd name="T13" fmla="*/ 105 h 158"/>
                <a:gd name="T14" fmla="*/ 51 w 200"/>
                <a:gd name="T15" fmla="*/ 100 h 158"/>
                <a:gd name="T16" fmla="*/ 50 w 200"/>
                <a:gd name="T17" fmla="*/ 84 h 158"/>
                <a:gd name="T18" fmla="*/ 53 w 200"/>
                <a:gd name="T19" fmla="*/ 52 h 158"/>
                <a:gd name="T20" fmla="*/ 58 w 200"/>
                <a:gd name="T21" fmla="*/ 45 h 158"/>
                <a:gd name="T22" fmla="*/ 67 w 200"/>
                <a:gd name="T23" fmla="*/ 54 h 158"/>
                <a:gd name="T24" fmla="*/ 79 w 200"/>
                <a:gd name="T25" fmla="*/ 65 h 158"/>
                <a:gd name="T26" fmla="*/ 88 w 200"/>
                <a:gd name="T27" fmla="*/ 73 h 158"/>
                <a:gd name="T28" fmla="*/ 94 w 200"/>
                <a:gd name="T29" fmla="*/ 92 h 158"/>
                <a:gd name="T30" fmla="*/ 103 w 200"/>
                <a:gd name="T31" fmla="*/ 141 h 158"/>
                <a:gd name="T32" fmla="*/ 112 w 200"/>
                <a:gd name="T33" fmla="*/ 158 h 158"/>
                <a:gd name="T34" fmla="*/ 112 w 200"/>
                <a:gd name="T35" fmla="*/ 150 h 158"/>
                <a:gd name="T36" fmla="*/ 106 w 200"/>
                <a:gd name="T37" fmla="*/ 130 h 158"/>
                <a:gd name="T38" fmla="*/ 100 w 200"/>
                <a:gd name="T39" fmla="*/ 93 h 158"/>
                <a:gd name="T40" fmla="*/ 110 w 200"/>
                <a:gd name="T41" fmla="*/ 85 h 158"/>
                <a:gd name="T42" fmla="*/ 137 w 200"/>
                <a:gd name="T43" fmla="*/ 100 h 158"/>
                <a:gd name="T44" fmla="*/ 167 w 200"/>
                <a:gd name="T45" fmla="*/ 118 h 158"/>
                <a:gd name="T46" fmla="*/ 191 w 200"/>
                <a:gd name="T47" fmla="*/ 131 h 158"/>
                <a:gd name="T48" fmla="*/ 198 w 200"/>
                <a:gd name="T49" fmla="*/ 137 h 158"/>
                <a:gd name="T50" fmla="*/ 197 w 200"/>
                <a:gd name="T51" fmla="*/ 133 h 158"/>
                <a:gd name="T52" fmla="*/ 186 w 200"/>
                <a:gd name="T53" fmla="*/ 122 h 158"/>
                <a:gd name="T54" fmla="*/ 163 w 200"/>
                <a:gd name="T55" fmla="*/ 107 h 158"/>
                <a:gd name="T56" fmla="*/ 135 w 200"/>
                <a:gd name="T57" fmla="*/ 90 h 158"/>
                <a:gd name="T58" fmla="*/ 112 w 200"/>
                <a:gd name="T59" fmla="*/ 77 h 158"/>
                <a:gd name="T60" fmla="*/ 100 w 200"/>
                <a:gd name="T61" fmla="*/ 71 h 158"/>
                <a:gd name="T62" fmla="*/ 107 w 200"/>
                <a:gd name="T63" fmla="*/ 70 h 158"/>
                <a:gd name="T64" fmla="*/ 121 w 200"/>
                <a:gd name="T65" fmla="*/ 66 h 158"/>
                <a:gd name="T66" fmla="*/ 142 w 200"/>
                <a:gd name="T67" fmla="*/ 62 h 158"/>
                <a:gd name="T68" fmla="*/ 166 w 200"/>
                <a:gd name="T69" fmla="*/ 61 h 158"/>
                <a:gd name="T70" fmla="*/ 186 w 200"/>
                <a:gd name="T71" fmla="*/ 63 h 158"/>
                <a:gd name="T72" fmla="*/ 200 w 200"/>
                <a:gd name="T73" fmla="*/ 68 h 158"/>
                <a:gd name="T74" fmla="*/ 196 w 200"/>
                <a:gd name="T75" fmla="*/ 62 h 158"/>
                <a:gd name="T76" fmla="*/ 185 w 200"/>
                <a:gd name="T77" fmla="*/ 58 h 158"/>
                <a:gd name="T78" fmla="*/ 162 w 200"/>
                <a:gd name="T79" fmla="*/ 56 h 158"/>
                <a:gd name="T80" fmla="*/ 133 w 200"/>
                <a:gd name="T81" fmla="*/ 58 h 158"/>
                <a:gd name="T82" fmla="*/ 110 w 200"/>
                <a:gd name="T83" fmla="*/ 59 h 158"/>
                <a:gd name="T84" fmla="*/ 100 w 200"/>
                <a:gd name="T85" fmla="*/ 58 h 158"/>
                <a:gd name="T86" fmla="*/ 90 w 200"/>
                <a:gd name="T87" fmla="*/ 52 h 158"/>
                <a:gd name="T88" fmla="*/ 77 w 200"/>
                <a:gd name="T89" fmla="*/ 44 h 158"/>
                <a:gd name="T90" fmla="*/ 68 w 200"/>
                <a:gd name="T91" fmla="*/ 36 h 158"/>
                <a:gd name="T92" fmla="*/ 72 w 200"/>
                <a:gd name="T93" fmla="*/ 30 h 158"/>
                <a:gd name="T94" fmla="*/ 88 w 200"/>
                <a:gd name="T95" fmla="*/ 22 h 158"/>
                <a:gd name="T96" fmla="*/ 104 w 200"/>
                <a:gd name="T97" fmla="*/ 13 h 158"/>
                <a:gd name="T98" fmla="*/ 119 w 200"/>
                <a:gd name="T99" fmla="*/ 6 h 158"/>
                <a:gd name="T100" fmla="*/ 128 w 200"/>
                <a:gd name="T101" fmla="*/ 3 h 158"/>
                <a:gd name="T102" fmla="*/ 121 w 200"/>
                <a:gd name="T103" fmla="*/ 0 h 158"/>
                <a:gd name="T104" fmla="*/ 107 w 200"/>
                <a:gd name="T105" fmla="*/ 5 h 158"/>
                <a:gd name="T106" fmla="*/ 92 w 200"/>
                <a:gd name="T107" fmla="*/ 10 h 158"/>
                <a:gd name="T108" fmla="*/ 75 w 200"/>
                <a:gd name="T109" fmla="*/ 20 h 158"/>
                <a:gd name="T110" fmla="*/ 61 w 200"/>
                <a:gd name="T111" fmla="*/ 25 h 158"/>
                <a:gd name="T112" fmla="*/ 53 w 200"/>
                <a:gd name="T113" fmla="*/ 30 h 158"/>
                <a:gd name="T114" fmla="*/ 43 w 200"/>
                <a:gd name="T115" fmla="*/ 29 h 158"/>
                <a:gd name="T116" fmla="*/ 31 w 200"/>
                <a:gd name="T117" fmla="*/ 23 h 158"/>
                <a:gd name="T118" fmla="*/ 21 w 200"/>
                <a:gd name="T119" fmla="*/ 18 h 158"/>
                <a:gd name="T120" fmla="*/ 11 w 200"/>
                <a:gd name="T121" fmla="*/ 15 h 158"/>
                <a:gd name="T122" fmla="*/ 3 w 200"/>
                <a:gd name="T123" fmla="*/ 13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00" h="158">
                  <a:moveTo>
                    <a:pt x="0" y="13"/>
                  </a:moveTo>
                  <a:lnTo>
                    <a:pt x="4" y="16"/>
                  </a:lnTo>
                  <a:lnTo>
                    <a:pt x="10" y="21"/>
                  </a:lnTo>
                  <a:lnTo>
                    <a:pt x="15" y="25"/>
                  </a:lnTo>
                  <a:lnTo>
                    <a:pt x="19" y="29"/>
                  </a:lnTo>
                  <a:lnTo>
                    <a:pt x="23" y="31"/>
                  </a:lnTo>
                  <a:lnTo>
                    <a:pt x="31" y="35"/>
                  </a:lnTo>
                  <a:lnTo>
                    <a:pt x="39" y="38"/>
                  </a:lnTo>
                  <a:lnTo>
                    <a:pt x="44" y="43"/>
                  </a:lnTo>
                  <a:lnTo>
                    <a:pt x="44" y="58"/>
                  </a:lnTo>
                  <a:lnTo>
                    <a:pt x="44" y="74"/>
                  </a:lnTo>
                  <a:lnTo>
                    <a:pt x="45" y="89"/>
                  </a:lnTo>
                  <a:lnTo>
                    <a:pt x="46" y="100"/>
                  </a:lnTo>
                  <a:lnTo>
                    <a:pt x="49" y="105"/>
                  </a:lnTo>
                  <a:lnTo>
                    <a:pt x="50" y="104"/>
                  </a:lnTo>
                  <a:lnTo>
                    <a:pt x="51" y="100"/>
                  </a:lnTo>
                  <a:lnTo>
                    <a:pt x="50" y="95"/>
                  </a:lnTo>
                  <a:lnTo>
                    <a:pt x="50" y="84"/>
                  </a:lnTo>
                  <a:lnTo>
                    <a:pt x="51" y="68"/>
                  </a:lnTo>
                  <a:lnTo>
                    <a:pt x="53" y="52"/>
                  </a:lnTo>
                  <a:lnTo>
                    <a:pt x="54" y="43"/>
                  </a:lnTo>
                  <a:lnTo>
                    <a:pt x="58" y="45"/>
                  </a:lnTo>
                  <a:lnTo>
                    <a:pt x="62" y="50"/>
                  </a:lnTo>
                  <a:lnTo>
                    <a:pt x="67" y="54"/>
                  </a:lnTo>
                  <a:lnTo>
                    <a:pt x="73" y="60"/>
                  </a:lnTo>
                  <a:lnTo>
                    <a:pt x="79" y="65"/>
                  </a:lnTo>
                  <a:lnTo>
                    <a:pt x="84" y="69"/>
                  </a:lnTo>
                  <a:lnTo>
                    <a:pt x="88" y="73"/>
                  </a:lnTo>
                  <a:lnTo>
                    <a:pt x="91" y="74"/>
                  </a:lnTo>
                  <a:lnTo>
                    <a:pt x="94" y="92"/>
                  </a:lnTo>
                  <a:lnTo>
                    <a:pt x="97" y="116"/>
                  </a:lnTo>
                  <a:lnTo>
                    <a:pt x="103" y="141"/>
                  </a:lnTo>
                  <a:lnTo>
                    <a:pt x="109" y="154"/>
                  </a:lnTo>
                  <a:lnTo>
                    <a:pt x="112" y="158"/>
                  </a:lnTo>
                  <a:lnTo>
                    <a:pt x="113" y="156"/>
                  </a:lnTo>
                  <a:lnTo>
                    <a:pt x="112" y="150"/>
                  </a:lnTo>
                  <a:lnTo>
                    <a:pt x="110" y="143"/>
                  </a:lnTo>
                  <a:lnTo>
                    <a:pt x="106" y="130"/>
                  </a:lnTo>
                  <a:lnTo>
                    <a:pt x="103" y="112"/>
                  </a:lnTo>
                  <a:lnTo>
                    <a:pt x="100" y="93"/>
                  </a:lnTo>
                  <a:lnTo>
                    <a:pt x="100" y="81"/>
                  </a:lnTo>
                  <a:lnTo>
                    <a:pt x="110" y="85"/>
                  </a:lnTo>
                  <a:lnTo>
                    <a:pt x="122" y="92"/>
                  </a:lnTo>
                  <a:lnTo>
                    <a:pt x="137" y="100"/>
                  </a:lnTo>
                  <a:lnTo>
                    <a:pt x="152" y="110"/>
                  </a:lnTo>
                  <a:lnTo>
                    <a:pt x="167" y="118"/>
                  </a:lnTo>
                  <a:lnTo>
                    <a:pt x="181" y="126"/>
                  </a:lnTo>
                  <a:lnTo>
                    <a:pt x="191" y="131"/>
                  </a:lnTo>
                  <a:lnTo>
                    <a:pt x="196" y="135"/>
                  </a:lnTo>
                  <a:lnTo>
                    <a:pt x="198" y="137"/>
                  </a:lnTo>
                  <a:lnTo>
                    <a:pt x="200" y="136"/>
                  </a:lnTo>
                  <a:lnTo>
                    <a:pt x="197" y="133"/>
                  </a:lnTo>
                  <a:lnTo>
                    <a:pt x="191" y="127"/>
                  </a:lnTo>
                  <a:lnTo>
                    <a:pt x="186" y="122"/>
                  </a:lnTo>
                  <a:lnTo>
                    <a:pt x="175" y="115"/>
                  </a:lnTo>
                  <a:lnTo>
                    <a:pt x="163" y="107"/>
                  </a:lnTo>
                  <a:lnTo>
                    <a:pt x="149" y="99"/>
                  </a:lnTo>
                  <a:lnTo>
                    <a:pt x="135" y="90"/>
                  </a:lnTo>
                  <a:lnTo>
                    <a:pt x="122" y="83"/>
                  </a:lnTo>
                  <a:lnTo>
                    <a:pt x="112" y="77"/>
                  </a:lnTo>
                  <a:lnTo>
                    <a:pt x="105" y="74"/>
                  </a:lnTo>
                  <a:lnTo>
                    <a:pt x="100" y="71"/>
                  </a:lnTo>
                  <a:lnTo>
                    <a:pt x="102" y="70"/>
                  </a:lnTo>
                  <a:lnTo>
                    <a:pt x="107" y="70"/>
                  </a:lnTo>
                  <a:lnTo>
                    <a:pt x="114" y="68"/>
                  </a:lnTo>
                  <a:lnTo>
                    <a:pt x="121" y="66"/>
                  </a:lnTo>
                  <a:lnTo>
                    <a:pt x="132" y="63"/>
                  </a:lnTo>
                  <a:lnTo>
                    <a:pt x="142" y="62"/>
                  </a:lnTo>
                  <a:lnTo>
                    <a:pt x="155" y="61"/>
                  </a:lnTo>
                  <a:lnTo>
                    <a:pt x="166" y="61"/>
                  </a:lnTo>
                  <a:lnTo>
                    <a:pt x="178" y="62"/>
                  </a:lnTo>
                  <a:lnTo>
                    <a:pt x="186" y="63"/>
                  </a:lnTo>
                  <a:lnTo>
                    <a:pt x="193" y="66"/>
                  </a:lnTo>
                  <a:lnTo>
                    <a:pt x="200" y="68"/>
                  </a:lnTo>
                  <a:lnTo>
                    <a:pt x="200" y="67"/>
                  </a:lnTo>
                  <a:lnTo>
                    <a:pt x="196" y="62"/>
                  </a:lnTo>
                  <a:lnTo>
                    <a:pt x="190" y="59"/>
                  </a:lnTo>
                  <a:lnTo>
                    <a:pt x="185" y="58"/>
                  </a:lnTo>
                  <a:lnTo>
                    <a:pt x="174" y="58"/>
                  </a:lnTo>
                  <a:lnTo>
                    <a:pt x="162" y="56"/>
                  </a:lnTo>
                  <a:lnTo>
                    <a:pt x="148" y="56"/>
                  </a:lnTo>
                  <a:lnTo>
                    <a:pt x="133" y="58"/>
                  </a:lnTo>
                  <a:lnTo>
                    <a:pt x="120" y="58"/>
                  </a:lnTo>
                  <a:lnTo>
                    <a:pt x="110" y="59"/>
                  </a:lnTo>
                  <a:lnTo>
                    <a:pt x="104" y="59"/>
                  </a:lnTo>
                  <a:lnTo>
                    <a:pt x="100" y="58"/>
                  </a:lnTo>
                  <a:lnTo>
                    <a:pt x="95" y="55"/>
                  </a:lnTo>
                  <a:lnTo>
                    <a:pt x="90" y="52"/>
                  </a:lnTo>
                  <a:lnTo>
                    <a:pt x="83" y="47"/>
                  </a:lnTo>
                  <a:lnTo>
                    <a:pt x="77" y="44"/>
                  </a:lnTo>
                  <a:lnTo>
                    <a:pt x="73" y="39"/>
                  </a:lnTo>
                  <a:lnTo>
                    <a:pt x="68" y="36"/>
                  </a:lnTo>
                  <a:lnTo>
                    <a:pt x="66" y="33"/>
                  </a:lnTo>
                  <a:lnTo>
                    <a:pt x="72" y="30"/>
                  </a:lnTo>
                  <a:lnTo>
                    <a:pt x="80" y="27"/>
                  </a:lnTo>
                  <a:lnTo>
                    <a:pt x="88" y="22"/>
                  </a:lnTo>
                  <a:lnTo>
                    <a:pt x="96" y="17"/>
                  </a:lnTo>
                  <a:lnTo>
                    <a:pt x="104" y="13"/>
                  </a:lnTo>
                  <a:lnTo>
                    <a:pt x="112" y="8"/>
                  </a:lnTo>
                  <a:lnTo>
                    <a:pt x="119" y="6"/>
                  </a:lnTo>
                  <a:lnTo>
                    <a:pt x="124" y="5"/>
                  </a:lnTo>
                  <a:lnTo>
                    <a:pt x="128" y="3"/>
                  </a:lnTo>
                  <a:lnTo>
                    <a:pt x="127" y="1"/>
                  </a:lnTo>
                  <a:lnTo>
                    <a:pt x="121" y="0"/>
                  </a:lnTo>
                  <a:lnTo>
                    <a:pt x="113" y="2"/>
                  </a:lnTo>
                  <a:lnTo>
                    <a:pt x="107" y="5"/>
                  </a:lnTo>
                  <a:lnTo>
                    <a:pt x="100" y="7"/>
                  </a:lnTo>
                  <a:lnTo>
                    <a:pt x="92" y="10"/>
                  </a:lnTo>
                  <a:lnTo>
                    <a:pt x="83" y="15"/>
                  </a:lnTo>
                  <a:lnTo>
                    <a:pt x="75" y="20"/>
                  </a:lnTo>
                  <a:lnTo>
                    <a:pt x="67" y="23"/>
                  </a:lnTo>
                  <a:lnTo>
                    <a:pt x="61" y="25"/>
                  </a:lnTo>
                  <a:lnTo>
                    <a:pt x="58" y="28"/>
                  </a:lnTo>
                  <a:lnTo>
                    <a:pt x="53" y="30"/>
                  </a:lnTo>
                  <a:lnTo>
                    <a:pt x="49" y="30"/>
                  </a:lnTo>
                  <a:lnTo>
                    <a:pt x="43" y="29"/>
                  </a:lnTo>
                  <a:lnTo>
                    <a:pt x="36" y="25"/>
                  </a:lnTo>
                  <a:lnTo>
                    <a:pt x="31" y="23"/>
                  </a:lnTo>
                  <a:lnTo>
                    <a:pt x="27" y="21"/>
                  </a:lnTo>
                  <a:lnTo>
                    <a:pt x="21" y="18"/>
                  </a:lnTo>
                  <a:lnTo>
                    <a:pt x="16" y="16"/>
                  </a:lnTo>
                  <a:lnTo>
                    <a:pt x="11" y="15"/>
                  </a:lnTo>
                  <a:lnTo>
                    <a:pt x="6" y="14"/>
                  </a:lnTo>
                  <a:lnTo>
                    <a:pt x="3" y="13"/>
                  </a:lnTo>
                  <a:lnTo>
                    <a:pt x="0" y="13"/>
                  </a:lnTo>
                  <a:close/>
                </a:path>
              </a:pathLst>
            </a:custGeom>
            <a:solidFill>
              <a:srgbClr val="004C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graphicFrame>
        <p:nvGraphicFramePr>
          <p:cNvPr id="38219" name="Group 331"/>
          <p:cNvGraphicFramePr>
            <a:graphicFrameLocks noGrp="1"/>
          </p:cNvGraphicFramePr>
          <p:nvPr/>
        </p:nvGraphicFramePr>
        <p:xfrm>
          <a:off x="76200" y="2743200"/>
          <a:ext cx="9067800" cy="838200"/>
        </p:xfrm>
        <a:graphic>
          <a:graphicData uri="http://schemas.openxmlformats.org/drawingml/2006/table">
            <a:tbl>
              <a:tblPr/>
              <a:tblGrid>
                <a:gridCol w="9067800"/>
              </a:tblGrid>
              <a:tr h="838200">
                <a:tc>
                  <a:txBody>
                    <a:bodyPr/>
                    <a:lstStyle/>
                    <a:p>
                      <a:pPr marL="0" marR="0" lvl="0" indent="0" algn="ctr" defTabSz="914400" rtl="0" eaLnBrk="1" fontAlgn="b" latinLnBrk="0" hangingPunct="1">
                        <a:lnSpc>
                          <a:spcPct val="100000"/>
                        </a:lnSpc>
                        <a:spcBef>
                          <a:spcPct val="50000"/>
                        </a:spcBef>
                        <a:spcAft>
                          <a:spcPct val="0"/>
                        </a:spcAft>
                        <a:buClrTx/>
                        <a:buSzTx/>
                        <a:buFontTx/>
                        <a:buNone/>
                        <a:tabLst/>
                      </a:pPr>
                      <a:r>
                        <a:rPr kumimoji="0" lang="en-US" sz="3200" b="1" i="0" u="none" strike="noStrike" cap="none" normalizeH="0" baseline="0" smtClean="0">
                          <a:ln>
                            <a:noFill/>
                          </a:ln>
                          <a:solidFill>
                            <a:srgbClr val="CC0000"/>
                          </a:solidFill>
                          <a:effectLst/>
                          <a:latin typeface="Arial" charset="0"/>
                          <a:cs typeface="Arial" charset="0"/>
                        </a:rPr>
                        <a:t>Chúc các em học sinh chăm ngoan, học giỏi!  </a:t>
                      </a:r>
                    </a:p>
                  </a:txBody>
                  <a:tcPr anchor="b" horzOverflow="overflow">
                    <a:lnL cap="flat">
                      <a:noFill/>
                    </a:lnL>
                    <a:lnR cap="flat">
                      <a:noFill/>
                    </a:lnR>
                    <a:lnT cap="flat">
                      <a:noFill/>
                    </a:lnT>
                    <a:lnB cap="flat">
                      <a:noFill/>
                    </a:lnB>
                    <a:lnTlToBr>
                      <a:noFill/>
                    </a:lnTlToBr>
                    <a:lnBlToTr>
                      <a:noFill/>
                    </a:lnBlToTr>
                    <a:noFill/>
                  </a:tcPr>
                </a:tc>
              </a:tr>
            </a:tbl>
          </a:graphicData>
        </a:graphic>
      </p:graphicFrame>
      <p:graphicFrame>
        <p:nvGraphicFramePr>
          <p:cNvPr id="38225" name="Group 337"/>
          <p:cNvGraphicFramePr>
            <a:graphicFrameLocks noGrp="1"/>
          </p:cNvGraphicFramePr>
          <p:nvPr/>
        </p:nvGraphicFramePr>
        <p:xfrm>
          <a:off x="381000" y="685800"/>
          <a:ext cx="8458200" cy="1309688"/>
        </p:xfrm>
        <a:graphic>
          <a:graphicData uri="http://schemas.openxmlformats.org/drawingml/2006/table">
            <a:tbl>
              <a:tblPr/>
              <a:tblGrid>
                <a:gridCol w="8458200"/>
              </a:tblGrid>
              <a:tr h="990600">
                <a:tc>
                  <a:txBody>
                    <a:bodyPr/>
                    <a:lstStyle/>
                    <a:p>
                      <a:pPr marL="0" marR="0" lvl="0" indent="0" algn="ctr" defTabSz="914400" rtl="0" eaLnBrk="1" fontAlgn="b" latinLnBrk="0" hangingPunct="1">
                        <a:lnSpc>
                          <a:spcPct val="100000"/>
                        </a:lnSpc>
                        <a:spcBef>
                          <a:spcPct val="50000"/>
                        </a:spcBef>
                        <a:spcAft>
                          <a:spcPct val="0"/>
                        </a:spcAft>
                        <a:buClrTx/>
                        <a:buSzTx/>
                        <a:buFontTx/>
                        <a:buNone/>
                        <a:tabLst/>
                      </a:pPr>
                      <a:r>
                        <a:rPr kumimoji="0" lang="en-US" sz="4000" b="1" i="0" u="none" strike="noStrike" cap="none" normalizeH="0" baseline="0" smtClean="0">
                          <a:ln>
                            <a:noFill/>
                          </a:ln>
                          <a:solidFill>
                            <a:srgbClr val="0000FF"/>
                          </a:solidFill>
                          <a:effectLst/>
                          <a:latin typeface="Arial" charset="0"/>
                          <a:cs typeface="Arial" charset="0"/>
                        </a:rPr>
                        <a:t>Cảm ơn các thầy cô giáo đến thăm lớp, dự giờ!  </a:t>
                      </a:r>
                    </a:p>
                  </a:txBody>
                  <a:tcPr anchor="b" horzOverflow="overflow">
                    <a:lnL cap="flat">
                      <a:noFill/>
                    </a:lnL>
                    <a:lnR cap="flat">
                      <a:noFill/>
                    </a:lnR>
                    <a:lnT cap="flat">
                      <a:noFill/>
                    </a:lnT>
                    <a:lnB cap="flat">
                      <a:noFill/>
                    </a:lnB>
                    <a:lnTlToBr>
                      <a:noFill/>
                    </a:lnTlToBr>
                    <a:lnBlToTr>
                      <a:noFill/>
                    </a:lnBlToTr>
                    <a:noFill/>
                  </a:tcPr>
                </a:tc>
              </a:tr>
            </a:tbl>
          </a:graphicData>
        </a:graphic>
      </p:graphicFrame>
    </p:spTree>
  </p:cSld>
  <p:clrMapOvr>
    <a:masterClrMapping/>
  </p:clrMapOvr>
  <p:transition spd="med">
    <p:newsflash/>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nodeType="afterEffect">
                                  <p:stCondLst>
                                    <p:cond delay="0"/>
                                  </p:stCondLst>
                                  <p:childTnLst>
                                    <p:set>
                                      <p:cBhvr>
                                        <p:cTn id="6" dur="1" fill="hold">
                                          <p:stCondLst>
                                            <p:cond delay="0"/>
                                          </p:stCondLst>
                                        </p:cTn>
                                        <p:tgtEl>
                                          <p:spTgt spid="37893"/>
                                        </p:tgtEl>
                                        <p:attrNameLst>
                                          <p:attrName>style.visibility</p:attrName>
                                        </p:attrNameLst>
                                      </p:cBhvr>
                                      <p:to>
                                        <p:strVal val="visible"/>
                                      </p:to>
                                    </p:set>
                                    <p:animEffect transition="in" filter="wipe(left)">
                                      <p:cBhvr>
                                        <p:cTn id="7" dur="5000"/>
                                        <p:tgtEl>
                                          <p:spTgt spid="3789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8" name="Rectangle 4"/>
          <p:cNvSpPr>
            <a:spLocks noGrp="1" noChangeArrowheads="1"/>
          </p:cNvSpPr>
          <p:nvPr>
            <p:ph type="title"/>
          </p:nvPr>
        </p:nvSpPr>
        <p:spPr>
          <a:xfrm>
            <a:off x="457200" y="0"/>
            <a:ext cx="8229600" cy="1143000"/>
          </a:xfrm>
          <a:noFill/>
          <a:ln/>
        </p:spPr>
        <p:txBody>
          <a:bodyPr/>
          <a:lstStyle/>
          <a:p>
            <a:r>
              <a:rPr lang="en-US">
                <a:solidFill>
                  <a:srgbClr val="FF0000"/>
                </a:solidFill>
              </a:rPr>
              <a:t>Mời các em xem đoạn phim</a:t>
            </a:r>
          </a:p>
        </p:txBody>
      </p:sp>
      <p:pic>
        <p:nvPicPr>
          <p:cNvPr id="72709" name="Gioi thieu ve Sai Gon.mpg">
            <a:hlinkClick r:id="" action="ppaction://media"/>
          </p:cNvPr>
          <p:cNvPicPr>
            <a:picLocks noRot="1" noChangeAspect="1" noChangeArrowheads="1"/>
          </p:cNvPicPr>
          <p:nvPr>
            <p:ph idx="1"/>
            <a:videoFile r:link="rId1"/>
          </p:nvPr>
        </p:nvPicPr>
        <p:blipFill>
          <a:blip r:embed="rId4">
            <a:extLst>
              <a:ext uri="{28A0092B-C50C-407E-A947-70E740481C1C}">
                <a14:useLocalDpi xmlns:a14="http://schemas.microsoft.com/office/drawing/2010/main" val="0"/>
              </a:ext>
            </a:extLst>
          </a:blip>
          <a:srcRect/>
          <a:stretch>
            <a:fillRect/>
          </a:stretch>
        </p:blipFill>
        <p:spPr>
          <a:xfrm>
            <a:off x="914400" y="1066800"/>
            <a:ext cx="7239000" cy="5429250"/>
          </a:xfrm>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mediacall" presetSubtype="0" fill="hold" nodeType="afterEffect">
                                  <p:stCondLst>
                                    <p:cond delay="0"/>
                                  </p:stCondLst>
                                  <p:childTnLst>
                                    <p:cmd type="call" cmd="playFrom(0.0)">
                                      <p:cBhvr>
                                        <p:cTn id="6" dur="296072" fill="hold"/>
                                        <p:tgtEl>
                                          <p:spTgt spid="72709"/>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p:cTn id="7" fill="hold" display="0">
                  <p:stCondLst>
                    <p:cond delay="indefinite"/>
                  </p:stCondLst>
                  <p:endCondLst>
                    <p:cond evt="onNext" delay="0">
                      <p:tgtEl>
                        <p:sldTgt/>
                      </p:tgtEl>
                    </p:cond>
                    <p:cond evt="onPrev" delay="0">
                      <p:tgtEl>
                        <p:sldTgt/>
                      </p:tgtEl>
                    </p:cond>
                  </p:endCondLst>
                </p:cTn>
                <p:tgtEl>
                  <p:spTgt spid="72709"/>
                </p:tgtEl>
              </p:cMediaNode>
            </p:video>
            <p:seq concurrent="1" nextAc="seek">
              <p:cTn id="8" restart="whenNotActive" fill="hold" evtFilter="cancelBubble" nodeType="interactiveSeq">
                <p:stCondLst>
                  <p:cond evt="onClick" delay="0">
                    <p:tgtEl>
                      <p:spTgt spid="72709"/>
                    </p:tgtEl>
                  </p:cond>
                </p:stCondLst>
                <p:endSync evt="end" delay="0">
                  <p:rtn val="all"/>
                </p:endSync>
                <p:childTnLst>
                  <p:par>
                    <p:cTn id="9" fill="hold" nodeType="clickPar">
                      <p:stCondLst>
                        <p:cond delay="0"/>
                      </p:stCondLst>
                      <p:childTnLst>
                        <p:par>
                          <p:cTn id="10" fill="hold" nodeType="withGroup">
                            <p:stCondLst>
                              <p:cond delay="0"/>
                            </p:stCondLst>
                            <p:childTnLst>
                              <p:par>
                                <p:cTn id="11" presetID="2" presetClass="mediacall" presetSubtype="0" fill="hold" nodeType="clickEffect">
                                  <p:stCondLst>
                                    <p:cond delay="0"/>
                                  </p:stCondLst>
                                  <p:childTnLst>
                                    <p:cmd type="call" cmd="togglePause">
                                      <p:cBhvr>
                                        <p:cTn id="12" dur="1" fill="hold"/>
                                        <p:tgtEl>
                                          <p:spTgt spid="72709"/>
                                        </p:tgtEl>
                                      </p:cBhvr>
                                    </p:cmd>
                                  </p:childTnLst>
                                </p:cTn>
                              </p:par>
                            </p:childTnLst>
                          </p:cTn>
                        </p:par>
                      </p:childTnLst>
                    </p:cTn>
                  </p:par>
                </p:childTnLst>
              </p:cTn>
              <p:nextCondLst>
                <p:cond evt="onClick" delay="0">
                  <p:tgtEl>
                    <p:spTgt spid="72709"/>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100000" r="-100000"/>
          </a:stretch>
        </a:blipFill>
        <a:effectLst/>
      </p:bgPr>
    </p:bg>
    <p:spTree>
      <p:nvGrpSpPr>
        <p:cNvPr id="1" name=""/>
        <p:cNvGrpSpPr/>
        <p:nvPr/>
      </p:nvGrpSpPr>
      <p:grpSpPr>
        <a:xfrm>
          <a:off x="0" y="0"/>
          <a:ext cx="0" cy="0"/>
          <a:chOff x="0" y="0"/>
          <a:chExt cx="0" cy="0"/>
        </a:xfrm>
      </p:grpSpPr>
      <p:sp>
        <p:nvSpPr>
          <p:cNvPr id="6" name="Freeform 5"/>
          <p:cNvSpPr/>
          <p:nvPr/>
        </p:nvSpPr>
        <p:spPr>
          <a:xfrm>
            <a:off x="4194175" y="4405313"/>
            <a:ext cx="185738" cy="244475"/>
          </a:xfrm>
          <a:custGeom>
            <a:avLst/>
            <a:gdLst>
              <a:gd name="connsiteX0" fmla="*/ 109537 w 185886"/>
              <a:gd name="connsiteY0" fmla="*/ 202406 h 245268"/>
              <a:gd name="connsiteX1" fmla="*/ 116681 w 185886"/>
              <a:gd name="connsiteY1" fmla="*/ 214312 h 245268"/>
              <a:gd name="connsiteX2" fmla="*/ 130968 w 185886"/>
              <a:gd name="connsiteY2" fmla="*/ 228600 h 245268"/>
              <a:gd name="connsiteX3" fmla="*/ 138112 w 185886"/>
              <a:gd name="connsiteY3" fmla="*/ 226218 h 245268"/>
              <a:gd name="connsiteX4" fmla="*/ 140493 w 185886"/>
              <a:gd name="connsiteY4" fmla="*/ 233362 h 245268"/>
              <a:gd name="connsiteX5" fmla="*/ 142875 w 185886"/>
              <a:gd name="connsiteY5" fmla="*/ 226218 h 245268"/>
              <a:gd name="connsiteX6" fmla="*/ 147637 w 185886"/>
              <a:gd name="connsiteY6" fmla="*/ 219075 h 245268"/>
              <a:gd name="connsiteX7" fmla="*/ 152400 w 185886"/>
              <a:gd name="connsiteY7" fmla="*/ 233362 h 245268"/>
              <a:gd name="connsiteX8" fmla="*/ 154781 w 185886"/>
              <a:gd name="connsiteY8" fmla="*/ 242887 h 245268"/>
              <a:gd name="connsiteX9" fmla="*/ 161925 w 185886"/>
              <a:gd name="connsiteY9" fmla="*/ 245268 h 245268"/>
              <a:gd name="connsiteX10" fmla="*/ 171450 w 185886"/>
              <a:gd name="connsiteY10" fmla="*/ 242887 h 245268"/>
              <a:gd name="connsiteX11" fmla="*/ 178593 w 185886"/>
              <a:gd name="connsiteY11" fmla="*/ 219075 h 245268"/>
              <a:gd name="connsiteX12" fmla="*/ 183356 w 185886"/>
              <a:gd name="connsiteY12" fmla="*/ 211931 h 245268"/>
              <a:gd name="connsiteX13" fmla="*/ 185737 w 185886"/>
              <a:gd name="connsiteY13" fmla="*/ 204787 h 245268"/>
              <a:gd name="connsiteX14" fmla="*/ 176212 w 185886"/>
              <a:gd name="connsiteY14" fmla="*/ 173831 h 245268"/>
              <a:gd name="connsiteX15" fmla="*/ 169068 w 185886"/>
              <a:gd name="connsiteY15" fmla="*/ 171450 h 245268"/>
              <a:gd name="connsiteX16" fmla="*/ 147637 w 185886"/>
              <a:gd name="connsiteY16" fmla="*/ 159543 h 245268"/>
              <a:gd name="connsiteX17" fmla="*/ 130968 w 185886"/>
              <a:gd name="connsiteY17" fmla="*/ 161925 h 245268"/>
              <a:gd name="connsiteX18" fmla="*/ 116681 w 185886"/>
              <a:gd name="connsiteY18" fmla="*/ 152400 h 245268"/>
              <a:gd name="connsiteX19" fmla="*/ 109537 w 185886"/>
              <a:gd name="connsiteY19" fmla="*/ 130968 h 245268"/>
              <a:gd name="connsiteX20" fmla="*/ 107156 w 185886"/>
              <a:gd name="connsiteY20" fmla="*/ 123825 h 245268"/>
              <a:gd name="connsiteX21" fmla="*/ 104775 w 185886"/>
              <a:gd name="connsiteY21" fmla="*/ 116681 h 245268"/>
              <a:gd name="connsiteX22" fmla="*/ 107156 w 185886"/>
              <a:gd name="connsiteY22" fmla="*/ 109537 h 245268"/>
              <a:gd name="connsiteX23" fmla="*/ 130968 w 185886"/>
              <a:gd name="connsiteY23" fmla="*/ 121443 h 245268"/>
              <a:gd name="connsiteX24" fmla="*/ 145256 w 185886"/>
              <a:gd name="connsiteY24" fmla="*/ 126206 h 245268"/>
              <a:gd name="connsiteX25" fmla="*/ 152400 w 185886"/>
              <a:gd name="connsiteY25" fmla="*/ 123825 h 245268"/>
              <a:gd name="connsiteX26" fmla="*/ 145256 w 185886"/>
              <a:gd name="connsiteY26" fmla="*/ 92868 h 245268"/>
              <a:gd name="connsiteX27" fmla="*/ 138112 w 185886"/>
              <a:gd name="connsiteY27" fmla="*/ 85725 h 245268"/>
              <a:gd name="connsiteX28" fmla="*/ 130968 w 185886"/>
              <a:gd name="connsiteY28" fmla="*/ 88106 h 245268"/>
              <a:gd name="connsiteX29" fmla="*/ 114300 w 185886"/>
              <a:gd name="connsiteY29" fmla="*/ 80962 h 245268"/>
              <a:gd name="connsiteX30" fmla="*/ 100012 w 185886"/>
              <a:gd name="connsiteY30" fmla="*/ 78581 h 245268"/>
              <a:gd name="connsiteX31" fmla="*/ 85725 w 185886"/>
              <a:gd name="connsiteY31" fmla="*/ 73818 h 245268"/>
              <a:gd name="connsiteX32" fmla="*/ 80962 w 185886"/>
              <a:gd name="connsiteY32" fmla="*/ 59531 h 245268"/>
              <a:gd name="connsiteX33" fmla="*/ 76200 w 185886"/>
              <a:gd name="connsiteY33" fmla="*/ 52387 h 245268"/>
              <a:gd name="connsiteX34" fmla="*/ 73818 w 185886"/>
              <a:gd name="connsiteY34" fmla="*/ 45243 h 245268"/>
              <a:gd name="connsiteX35" fmla="*/ 50006 w 185886"/>
              <a:gd name="connsiteY35" fmla="*/ 33337 h 245268"/>
              <a:gd name="connsiteX36" fmla="*/ 47625 w 185886"/>
              <a:gd name="connsiteY36" fmla="*/ 11906 h 245268"/>
              <a:gd name="connsiteX37" fmla="*/ 40481 w 185886"/>
              <a:gd name="connsiteY37" fmla="*/ 4762 h 245268"/>
              <a:gd name="connsiteX38" fmla="*/ 26193 w 185886"/>
              <a:gd name="connsiteY38" fmla="*/ 0 h 245268"/>
              <a:gd name="connsiteX39" fmla="*/ 23812 w 185886"/>
              <a:gd name="connsiteY39" fmla="*/ 9525 h 245268"/>
              <a:gd name="connsiteX40" fmla="*/ 19050 w 185886"/>
              <a:gd name="connsiteY40" fmla="*/ 30956 h 245268"/>
              <a:gd name="connsiteX41" fmla="*/ 14287 w 185886"/>
              <a:gd name="connsiteY41" fmla="*/ 38100 h 245268"/>
              <a:gd name="connsiteX42" fmla="*/ 2381 w 185886"/>
              <a:gd name="connsiteY42" fmla="*/ 50006 h 245268"/>
              <a:gd name="connsiteX43" fmla="*/ 0 w 185886"/>
              <a:gd name="connsiteY43" fmla="*/ 59531 h 245268"/>
              <a:gd name="connsiteX44" fmla="*/ 7143 w 185886"/>
              <a:gd name="connsiteY44" fmla="*/ 64293 h 245268"/>
              <a:gd name="connsiteX45" fmla="*/ 30956 w 185886"/>
              <a:gd name="connsiteY45" fmla="*/ 66675 h 245268"/>
              <a:gd name="connsiteX46" fmla="*/ 38100 w 185886"/>
              <a:gd name="connsiteY46" fmla="*/ 76200 h 245268"/>
              <a:gd name="connsiteX47" fmla="*/ 47625 w 185886"/>
              <a:gd name="connsiteY47" fmla="*/ 90487 h 245268"/>
              <a:gd name="connsiteX48" fmla="*/ 50006 w 185886"/>
              <a:gd name="connsiteY48" fmla="*/ 97631 h 245268"/>
              <a:gd name="connsiteX49" fmla="*/ 47625 w 185886"/>
              <a:gd name="connsiteY49" fmla="*/ 104775 h 245268"/>
              <a:gd name="connsiteX50" fmla="*/ 35718 w 185886"/>
              <a:gd name="connsiteY50" fmla="*/ 116681 h 245268"/>
              <a:gd name="connsiteX51" fmla="*/ 23812 w 185886"/>
              <a:gd name="connsiteY51" fmla="*/ 119062 h 245268"/>
              <a:gd name="connsiteX52" fmla="*/ 19050 w 185886"/>
              <a:gd name="connsiteY52" fmla="*/ 126206 h 245268"/>
              <a:gd name="connsiteX53" fmla="*/ 35718 w 185886"/>
              <a:gd name="connsiteY53" fmla="*/ 135731 h 245268"/>
              <a:gd name="connsiteX54" fmla="*/ 50006 w 185886"/>
              <a:gd name="connsiteY54" fmla="*/ 145256 h 245268"/>
              <a:gd name="connsiteX55" fmla="*/ 52387 w 185886"/>
              <a:gd name="connsiteY55" fmla="*/ 152400 h 245268"/>
              <a:gd name="connsiteX56" fmla="*/ 78581 w 185886"/>
              <a:gd name="connsiteY56" fmla="*/ 161925 h 245268"/>
              <a:gd name="connsiteX57" fmla="*/ 83343 w 185886"/>
              <a:gd name="connsiteY57" fmla="*/ 169068 h 245268"/>
              <a:gd name="connsiteX58" fmla="*/ 102393 w 185886"/>
              <a:gd name="connsiteY58" fmla="*/ 164306 h 245268"/>
              <a:gd name="connsiteX59" fmla="*/ 111918 w 185886"/>
              <a:gd name="connsiteY59" fmla="*/ 166687 h 245268"/>
              <a:gd name="connsiteX60" fmla="*/ 114300 w 185886"/>
              <a:gd name="connsiteY60" fmla="*/ 185737 h 245268"/>
              <a:gd name="connsiteX61" fmla="*/ 111918 w 185886"/>
              <a:gd name="connsiteY61" fmla="*/ 192881 h 245268"/>
              <a:gd name="connsiteX62" fmla="*/ 109537 w 185886"/>
              <a:gd name="connsiteY62" fmla="*/ 202406 h 2452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Lst>
            <a:rect l="l" t="t" r="r" b="b"/>
            <a:pathLst>
              <a:path w="185886" h="245268">
                <a:moveTo>
                  <a:pt x="109537" y="202406"/>
                </a:moveTo>
                <a:cubicBezTo>
                  <a:pt x="110331" y="205978"/>
                  <a:pt x="113750" y="210730"/>
                  <a:pt x="116681" y="214312"/>
                </a:cubicBezTo>
                <a:cubicBezTo>
                  <a:pt x="120946" y="219525"/>
                  <a:pt x="130968" y="228600"/>
                  <a:pt x="130968" y="228600"/>
                </a:cubicBezTo>
                <a:cubicBezTo>
                  <a:pt x="133349" y="227806"/>
                  <a:pt x="135867" y="225095"/>
                  <a:pt x="138112" y="226218"/>
                </a:cubicBezTo>
                <a:cubicBezTo>
                  <a:pt x="140357" y="227340"/>
                  <a:pt x="137983" y="233362"/>
                  <a:pt x="140493" y="233362"/>
                </a:cubicBezTo>
                <a:cubicBezTo>
                  <a:pt x="143003" y="233362"/>
                  <a:pt x="141752" y="228463"/>
                  <a:pt x="142875" y="226218"/>
                </a:cubicBezTo>
                <a:cubicBezTo>
                  <a:pt x="144155" y="223659"/>
                  <a:pt x="146050" y="221456"/>
                  <a:pt x="147637" y="219075"/>
                </a:cubicBezTo>
                <a:cubicBezTo>
                  <a:pt x="149225" y="223837"/>
                  <a:pt x="151183" y="228492"/>
                  <a:pt x="152400" y="233362"/>
                </a:cubicBezTo>
                <a:cubicBezTo>
                  <a:pt x="153194" y="236537"/>
                  <a:pt x="152737" y="240331"/>
                  <a:pt x="154781" y="242887"/>
                </a:cubicBezTo>
                <a:cubicBezTo>
                  <a:pt x="156349" y="244847"/>
                  <a:pt x="159544" y="244474"/>
                  <a:pt x="161925" y="245268"/>
                </a:cubicBezTo>
                <a:cubicBezTo>
                  <a:pt x="165100" y="244474"/>
                  <a:pt x="168727" y="244702"/>
                  <a:pt x="171450" y="242887"/>
                </a:cubicBezTo>
                <a:cubicBezTo>
                  <a:pt x="178817" y="237976"/>
                  <a:pt x="176804" y="225040"/>
                  <a:pt x="178593" y="219075"/>
                </a:cubicBezTo>
                <a:cubicBezTo>
                  <a:pt x="179415" y="216334"/>
                  <a:pt x="181768" y="214312"/>
                  <a:pt x="183356" y="211931"/>
                </a:cubicBezTo>
                <a:cubicBezTo>
                  <a:pt x="184150" y="209550"/>
                  <a:pt x="185737" y="207297"/>
                  <a:pt x="185737" y="204787"/>
                </a:cubicBezTo>
                <a:cubicBezTo>
                  <a:pt x="185737" y="189529"/>
                  <a:pt x="187850" y="181589"/>
                  <a:pt x="176212" y="173831"/>
                </a:cubicBezTo>
                <a:cubicBezTo>
                  <a:pt x="174123" y="172439"/>
                  <a:pt x="171449" y="172244"/>
                  <a:pt x="169068" y="171450"/>
                </a:cubicBezTo>
                <a:cubicBezTo>
                  <a:pt x="152692" y="160533"/>
                  <a:pt x="160211" y="163735"/>
                  <a:pt x="147637" y="159543"/>
                </a:cubicBezTo>
                <a:cubicBezTo>
                  <a:pt x="140075" y="164584"/>
                  <a:pt x="140633" y="166758"/>
                  <a:pt x="130968" y="161925"/>
                </a:cubicBezTo>
                <a:cubicBezTo>
                  <a:pt x="125849" y="159365"/>
                  <a:pt x="116681" y="152400"/>
                  <a:pt x="116681" y="152400"/>
                </a:cubicBezTo>
                <a:lnTo>
                  <a:pt x="109537" y="130968"/>
                </a:lnTo>
                <a:lnTo>
                  <a:pt x="107156" y="123825"/>
                </a:lnTo>
                <a:lnTo>
                  <a:pt x="104775" y="116681"/>
                </a:lnTo>
                <a:cubicBezTo>
                  <a:pt x="105569" y="114300"/>
                  <a:pt x="104825" y="110469"/>
                  <a:pt x="107156" y="109537"/>
                </a:cubicBezTo>
                <a:cubicBezTo>
                  <a:pt x="113046" y="107181"/>
                  <a:pt x="130027" y="120815"/>
                  <a:pt x="130968" y="121443"/>
                </a:cubicBezTo>
                <a:cubicBezTo>
                  <a:pt x="135145" y="124228"/>
                  <a:pt x="145256" y="126206"/>
                  <a:pt x="145256" y="126206"/>
                </a:cubicBezTo>
                <a:cubicBezTo>
                  <a:pt x="147637" y="125412"/>
                  <a:pt x="151951" y="126295"/>
                  <a:pt x="152400" y="123825"/>
                </a:cubicBezTo>
                <a:cubicBezTo>
                  <a:pt x="154754" y="110877"/>
                  <a:pt x="152641" y="101730"/>
                  <a:pt x="145256" y="92868"/>
                </a:cubicBezTo>
                <a:cubicBezTo>
                  <a:pt x="143100" y="90281"/>
                  <a:pt x="140493" y="88106"/>
                  <a:pt x="138112" y="85725"/>
                </a:cubicBezTo>
                <a:cubicBezTo>
                  <a:pt x="135731" y="86519"/>
                  <a:pt x="133478" y="88106"/>
                  <a:pt x="130968" y="88106"/>
                </a:cubicBezTo>
                <a:cubicBezTo>
                  <a:pt x="123278" y="88106"/>
                  <a:pt x="120133" y="84852"/>
                  <a:pt x="114300" y="80962"/>
                </a:cubicBezTo>
                <a:cubicBezTo>
                  <a:pt x="102128" y="85019"/>
                  <a:pt x="111881" y="83856"/>
                  <a:pt x="100012" y="78581"/>
                </a:cubicBezTo>
                <a:cubicBezTo>
                  <a:pt x="95425" y="76542"/>
                  <a:pt x="85725" y="73818"/>
                  <a:pt x="85725" y="73818"/>
                </a:cubicBezTo>
                <a:cubicBezTo>
                  <a:pt x="84137" y="69056"/>
                  <a:pt x="83746" y="63708"/>
                  <a:pt x="80962" y="59531"/>
                </a:cubicBezTo>
                <a:cubicBezTo>
                  <a:pt x="79375" y="57150"/>
                  <a:pt x="77480" y="54947"/>
                  <a:pt x="76200" y="52387"/>
                </a:cubicBezTo>
                <a:cubicBezTo>
                  <a:pt x="75077" y="50142"/>
                  <a:pt x="75593" y="47018"/>
                  <a:pt x="73818" y="45243"/>
                </a:cubicBezTo>
                <a:cubicBezTo>
                  <a:pt x="64367" y="35792"/>
                  <a:pt x="60762" y="36026"/>
                  <a:pt x="50006" y="33337"/>
                </a:cubicBezTo>
                <a:cubicBezTo>
                  <a:pt x="49212" y="26193"/>
                  <a:pt x="49898" y="18725"/>
                  <a:pt x="47625" y="11906"/>
                </a:cubicBezTo>
                <a:cubicBezTo>
                  <a:pt x="46560" y="8711"/>
                  <a:pt x="43425" y="6397"/>
                  <a:pt x="40481" y="4762"/>
                </a:cubicBezTo>
                <a:cubicBezTo>
                  <a:pt x="36092" y="2324"/>
                  <a:pt x="26193" y="0"/>
                  <a:pt x="26193" y="0"/>
                </a:cubicBezTo>
                <a:cubicBezTo>
                  <a:pt x="25399" y="3175"/>
                  <a:pt x="24454" y="6316"/>
                  <a:pt x="23812" y="9525"/>
                </a:cubicBezTo>
                <a:cubicBezTo>
                  <a:pt x="22593" y="15619"/>
                  <a:pt x="22139" y="24779"/>
                  <a:pt x="19050" y="30956"/>
                </a:cubicBezTo>
                <a:cubicBezTo>
                  <a:pt x="17770" y="33516"/>
                  <a:pt x="15875" y="35719"/>
                  <a:pt x="14287" y="38100"/>
                </a:cubicBezTo>
                <a:cubicBezTo>
                  <a:pt x="7547" y="58320"/>
                  <a:pt x="18728" y="30388"/>
                  <a:pt x="2381" y="50006"/>
                </a:cubicBezTo>
                <a:cubicBezTo>
                  <a:pt x="286" y="52520"/>
                  <a:pt x="794" y="56356"/>
                  <a:pt x="0" y="59531"/>
                </a:cubicBezTo>
                <a:cubicBezTo>
                  <a:pt x="2381" y="61118"/>
                  <a:pt x="4355" y="63650"/>
                  <a:pt x="7143" y="64293"/>
                </a:cubicBezTo>
                <a:cubicBezTo>
                  <a:pt x="14916" y="66087"/>
                  <a:pt x="23510" y="63811"/>
                  <a:pt x="30956" y="66675"/>
                </a:cubicBezTo>
                <a:cubicBezTo>
                  <a:pt x="34660" y="68100"/>
                  <a:pt x="35824" y="72949"/>
                  <a:pt x="38100" y="76200"/>
                </a:cubicBezTo>
                <a:cubicBezTo>
                  <a:pt x="41382" y="80889"/>
                  <a:pt x="47625" y="90487"/>
                  <a:pt x="47625" y="90487"/>
                </a:cubicBezTo>
                <a:cubicBezTo>
                  <a:pt x="48419" y="92868"/>
                  <a:pt x="50006" y="95121"/>
                  <a:pt x="50006" y="97631"/>
                </a:cubicBezTo>
                <a:cubicBezTo>
                  <a:pt x="50006" y="100141"/>
                  <a:pt x="48748" y="102530"/>
                  <a:pt x="47625" y="104775"/>
                </a:cubicBezTo>
                <a:cubicBezTo>
                  <a:pt x="44939" y="110147"/>
                  <a:pt x="41578" y="114483"/>
                  <a:pt x="35718" y="116681"/>
                </a:cubicBezTo>
                <a:cubicBezTo>
                  <a:pt x="31928" y="118102"/>
                  <a:pt x="27781" y="118268"/>
                  <a:pt x="23812" y="119062"/>
                </a:cubicBezTo>
                <a:cubicBezTo>
                  <a:pt x="22225" y="121443"/>
                  <a:pt x="18145" y="123491"/>
                  <a:pt x="19050" y="126206"/>
                </a:cubicBezTo>
                <a:cubicBezTo>
                  <a:pt x="21536" y="133663"/>
                  <a:pt x="30531" y="132849"/>
                  <a:pt x="35718" y="135731"/>
                </a:cubicBezTo>
                <a:cubicBezTo>
                  <a:pt x="40722" y="138511"/>
                  <a:pt x="50006" y="145256"/>
                  <a:pt x="50006" y="145256"/>
                </a:cubicBezTo>
                <a:cubicBezTo>
                  <a:pt x="50800" y="147637"/>
                  <a:pt x="50995" y="150311"/>
                  <a:pt x="52387" y="152400"/>
                </a:cubicBezTo>
                <a:cubicBezTo>
                  <a:pt x="59812" y="163537"/>
                  <a:pt x="64256" y="160134"/>
                  <a:pt x="78581" y="161925"/>
                </a:cubicBezTo>
                <a:cubicBezTo>
                  <a:pt x="80168" y="164306"/>
                  <a:pt x="80591" y="168282"/>
                  <a:pt x="83343" y="169068"/>
                </a:cubicBezTo>
                <a:cubicBezTo>
                  <a:pt x="86439" y="169952"/>
                  <a:pt x="98400" y="165637"/>
                  <a:pt x="102393" y="164306"/>
                </a:cubicBezTo>
                <a:cubicBezTo>
                  <a:pt x="105568" y="165100"/>
                  <a:pt x="109195" y="164872"/>
                  <a:pt x="111918" y="166687"/>
                </a:cubicBezTo>
                <a:cubicBezTo>
                  <a:pt x="119731" y="171896"/>
                  <a:pt x="116104" y="178523"/>
                  <a:pt x="114300" y="185737"/>
                </a:cubicBezTo>
                <a:cubicBezTo>
                  <a:pt x="113691" y="188172"/>
                  <a:pt x="112273" y="190396"/>
                  <a:pt x="111918" y="192881"/>
                </a:cubicBezTo>
                <a:cubicBezTo>
                  <a:pt x="111469" y="196024"/>
                  <a:pt x="108743" y="198834"/>
                  <a:pt x="109537" y="202406"/>
                </a:cubicBezTo>
                <a:close/>
              </a:path>
            </a:pathLst>
          </a:custGeom>
          <a:noFill/>
          <a:ln w="1270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vi-VN"/>
          </a:p>
        </p:txBody>
      </p:sp>
      <p:sp>
        <p:nvSpPr>
          <p:cNvPr id="3" name="Vertical Scroll 2"/>
          <p:cNvSpPr/>
          <p:nvPr/>
        </p:nvSpPr>
        <p:spPr>
          <a:xfrm>
            <a:off x="179388" y="1809750"/>
            <a:ext cx="2016125" cy="3219450"/>
          </a:xfrm>
          <a:prstGeom prst="verticalScroll">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US" sz="2400">
                <a:solidFill>
                  <a:srgbClr val="FF0000"/>
                </a:solidFill>
                <a:latin typeface="Times New Roman" pitchFamily="18" charset="0"/>
              </a:rPr>
              <a:t>Em hãy chỉ vị trí Thành phố Hồ Chí Minh trên bản đồ Việt Nam?</a:t>
            </a:r>
            <a:endParaRPr lang="vi-VN" sz="2400">
              <a:solidFill>
                <a:srgbClr val="FF0000"/>
              </a:solidFill>
              <a:latin typeface="Times New Roman" pitchFamily="18" charset="0"/>
            </a:endParaRPr>
          </a:p>
        </p:txBody>
      </p:sp>
      <p:pic>
        <p:nvPicPr>
          <p:cNvPr id="7" name="Picture 11"/>
          <p:cNvPicPr>
            <a:picLocks noChangeAspect="1" noChangeArrowheads="1"/>
          </p:cNvPicPr>
          <p:nvPr/>
        </p:nvPicPr>
        <p:blipFill>
          <a:blip r:embed="rId4">
            <a:extLst/>
          </a:blip>
          <a:srcRect/>
          <a:stretch>
            <a:fillRect/>
          </a:stretch>
        </p:blipFill>
        <p:spPr bwMode="auto">
          <a:xfrm>
            <a:off x="2377629" y="72334"/>
            <a:ext cx="4752528" cy="6686881"/>
          </a:xfrm>
          <a:prstGeom prst="roundRect">
            <a:avLst>
              <a:gd name="adj" fmla="val 11111"/>
            </a:avLst>
          </a:prstGeom>
          <a:ln w="190500" cap="rnd">
            <a:solidFill>
              <a:srgbClr val="C8C6BD"/>
            </a:solidFill>
            <a:prstDash val="solid"/>
          </a:ln>
          <a:effectLst>
            <a:outerShdw blurRad="101600" dist="50800" dir="7200000" algn="tl" rotWithShape="0">
              <a:srgbClr val="000000">
                <a:alpha val="45000"/>
              </a:srgbClr>
            </a:outerShdw>
          </a:effectLst>
          <a:scene3d>
            <a:camera prst="perspectiveFront" fov="5400000"/>
            <a:lightRig rig="threePt" dir="t">
              <a:rot lat="0" lon="0" rev="19200000"/>
            </a:lightRig>
          </a:scene3d>
          <a:sp3d extrusionH="25400">
            <a:bevelT w="304800" h="152400" prst="hardEdge"/>
            <a:extrusionClr>
              <a:srgbClr val="FFFFFF"/>
            </a:extrusionClr>
          </a:sp3d>
          <a:extLst/>
        </p:spPr>
      </p:pic>
      <p:sp>
        <p:nvSpPr>
          <p:cNvPr id="2" name="Line Callout 3 1">
            <a:hlinkClick r:id="" action="ppaction://hlinkshowjump?jump=nextslide"/>
          </p:cNvPr>
          <p:cNvSpPr/>
          <p:nvPr/>
        </p:nvSpPr>
        <p:spPr>
          <a:xfrm>
            <a:off x="7489825" y="3868738"/>
            <a:ext cx="1546225" cy="811212"/>
          </a:xfrm>
          <a:prstGeom prst="borderCallout3">
            <a:avLst>
              <a:gd name="adj1" fmla="val 83940"/>
              <a:gd name="adj2" fmla="val -17"/>
              <a:gd name="adj3" fmla="val 94512"/>
              <a:gd name="adj4" fmla="val -8043"/>
              <a:gd name="adj5" fmla="val 100000"/>
              <a:gd name="adj6" fmla="val -16667"/>
              <a:gd name="adj7" fmla="val 227094"/>
              <a:gd name="adj8" fmla="val -205244"/>
            </a:avLst>
          </a:prstGeom>
          <a:solidFill>
            <a:schemeClr val="tx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US" b="1">
                <a:solidFill>
                  <a:srgbClr val="FFFF00"/>
                </a:solidFill>
                <a:latin typeface="Times New Roman" pitchFamily="18" charset="0"/>
              </a:rPr>
              <a:t>Thành phố Hồ Chí Minh</a:t>
            </a:r>
            <a:endParaRPr lang="vi-VN" b="1">
              <a:solidFill>
                <a:srgbClr val="FFFF00"/>
              </a:solidFill>
              <a:latin typeface="Times New Roman" pitchFamily="18" charset="0"/>
            </a:endParaRPr>
          </a:p>
        </p:txBody>
      </p:sp>
      <p:sp>
        <p:nvSpPr>
          <p:cNvPr id="4" name="Oval 3"/>
          <p:cNvSpPr/>
          <p:nvPr/>
        </p:nvSpPr>
        <p:spPr>
          <a:xfrm>
            <a:off x="4138613" y="5586413"/>
            <a:ext cx="288925" cy="287337"/>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vi-VN"/>
          </a:p>
        </p:txBody>
      </p:sp>
    </p:spTree>
  </p:cSld>
  <p:clrMapOvr>
    <a:masterClrMapping/>
  </p:clrMapOvr>
  <p:transition spd="med">
    <p:wedg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up)">
                                      <p:cBhvr>
                                        <p:cTn id="7" dur="500"/>
                                        <p:tgtEl>
                                          <p:spTgt spid="3"/>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53" presetClass="entr" presetSubtype="16"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p:cTn id="12" dur="500" fill="hold"/>
                                        <p:tgtEl>
                                          <p:spTgt spid="4"/>
                                        </p:tgtEl>
                                        <p:attrNameLst>
                                          <p:attrName>ppt_w</p:attrName>
                                        </p:attrNameLst>
                                      </p:cBhvr>
                                      <p:tavLst>
                                        <p:tav tm="0">
                                          <p:val>
                                            <p:fltVal val="0"/>
                                          </p:val>
                                        </p:tav>
                                        <p:tav tm="100000">
                                          <p:val>
                                            <p:strVal val="#ppt_w"/>
                                          </p:val>
                                        </p:tav>
                                      </p:tavLst>
                                    </p:anim>
                                    <p:anim calcmode="lin" valueType="num">
                                      <p:cBhvr>
                                        <p:cTn id="13" dur="500" fill="hold"/>
                                        <p:tgtEl>
                                          <p:spTgt spid="4"/>
                                        </p:tgtEl>
                                        <p:attrNameLst>
                                          <p:attrName>ppt_h</p:attrName>
                                        </p:attrNameLst>
                                      </p:cBhvr>
                                      <p:tavLst>
                                        <p:tav tm="0">
                                          <p:val>
                                            <p:fltVal val="0"/>
                                          </p:val>
                                        </p:tav>
                                        <p:tav tm="100000">
                                          <p:val>
                                            <p:strVal val="#ppt_h"/>
                                          </p:val>
                                        </p:tav>
                                      </p:tavLst>
                                    </p:anim>
                                    <p:animEffect transition="in" filter="fade">
                                      <p:cBhvr>
                                        <p:cTn id="14" dur="500"/>
                                        <p:tgtEl>
                                          <p:spTgt spid="4"/>
                                        </p:tgtEl>
                                      </p:cBhvr>
                                    </p:animEffect>
                                  </p:childTnLst>
                                </p:cTn>
                              </p:par>
                            </p:childTnLst>
                          </p:cTn>
                        </p:par>
                        <p:par>
                          <p:cTn id="15" fill="hold" nodeType="afterGroup">
                            <p:stCondLst>
                              <p:cond delay="500"/>
                            </p:stCondLst>
                            <p:childTnLst>
                              <p:par>
                                <p:cTn id="16" presetID="27" presetClass="emph" presetSubtype="0" repeatCount="indefinite" fill="remove" grpId="1" nodeType="afterEffect">
                                  <p:stCondLst>
                                    <p:cond delay="0"/>
                                  </p:stCondLst>
                                  <p:childTnLst>
                                    <p:animClr clrSpc="rgb" dir="cw">
                                      <p:cBhvr override="childStyle">
                                        <p:cTn id="17" dur="250" autoRev="1" fill="remove"/>
                                        <p:tgtEl>
                                          <p:spTgt spid="4"/>
                                        </p:tgtEl>
                                        <p:attrNameLst>
                                          <p:attrName>style.color</p:attrName>
                                        </p:attrNameLst>
                                      </p:cBhvr>
                                      <p:to>
                                        <a:srgbClr val="FFFF00"/>
                                      </p:to>
                                    </p:animClr>
                                    <p:animClr clrSpc="rgb" dir="cw">
                                      <p:cBhvr>
                                        <p:cTn id="18" dur="250" autoRev="1" fill="remove"/>
                                        <p:tgtEl>
                                          <p:spTgt spid="4"/>
                                        </p:tgtEl>
                                        <p:attrNameLst>
                                          <p:attrName>fillcolor</p:attrName>
                                        </p:attrNameLst>
                                      </p:cBhvr>
                                      <p:to>
                                        <a:srgbClr val="FFFF00"/>
                                      </p:to>
                                    </p:animClr>
                                    <p:set>
                                      <p:cBhvr>
                                        <p:cTn id="19" dur="250" autoRev="1" fill="remove"/>
                                        <p:tgtEl>
                                          <p:spTgt spid="4"/>
                                        </p:tgtEl>
                                        <p:attrNameLst>
                                          <p:attrName>fill.type</p:attrName>
                                        </p:attrNameLst>
                                      </p:cBhvr>
                                      <p:to>
                                        <p:strVal val="solid"/>
                                      </p:to>
                                    </p:set>
                                    <p:set>
                                      <p:cBhvr>
                                        <p:cTn id="20" dur="250" autoRev="1" fill="remove"/>
                                        <p:tgtEl>
                                          <p:spTgt spid="4"/>
                                        </p:tgtEl>
                                        <p:attrNameLst>
                                          <p:attrName>fill.on</p:attrName>
                                        </p:attrNameLst>
                                      </p:cBhvr>
                                      <p:to>
                                        <p:strVal val="true"/>
                                      </p:to>
                                    </p:set>
                                  </p:childTnLst>
                                </p:cTn>
                              </p:par>
                            </p:childTnLst>
                          </p:cTn>
                        </p:par>
                        <p:par>
                          <p:cTn id="21" fill="hold" nodeType="afterGroup">
                            <p:stCondLst>
                              <p:cond delay="1000"/>
                            </p:stCondLst>
                            <p:childTnLst>
                              <p:par>
                                <p:cTn id="22" presetID="22" presetClass="entr" presetSubtype="8" fill="hold" grpId="0" nodeType="afterEffect">
                                  <p:stCondLst>
                                    <p:cond delay="0"/>
                                  </p:stCondLst>
                                  <p:childTnLst>
                                    <p:set>
                                      <p:cBhvr>
                                        <p:cTn id="23" dur="1" fill="hold">
                                          <p:stCondLst>
                                            <p:cond delay="0"/>
                                          </p:stCondLst>
                                        </p:cTn>
                                        <p:tgtEl>
                                          <p:spTgt spid="2"/>
                                        </p:tgtEl>
                                        <p:attrNameLst>
                                          <p:attrName>style.visibility</p:attrName>
                                        </p:attrNameLst>
                                      </p:cBhvr>
                                      <p:to>
                                        <p:strVal val="visible"/>
                                      </p:to>
                                    </p:set>
                                    <p:animEffect transition="in" filter="wipe(left)">
                                      <p:cBhvr>
                                        <p:cTn id="24"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2" grpId="0" animBg="1"/>
      <p:bldP spid="4" grpId="0" animBg="1"/>
      <p:bldP spid="4" grpId="1"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 name="Picture 10" descr="05"/>
          <p:cNvPicPr>
            <a:picLocks noChangeAspect="1" noChangeArrowheads="1"/>
          </p:cNvPicPr>
          <p:nvPr/>
        </p:nvPicPr>
        <p:blipFill>
          <a:blip r:embed="rId4" cstate="print">
            <a:extLst/>
          </a:blip>
          <a:srcRect/>
          <a:stretch>
            <a:fillRect/>
          </a:stretch>
        </p:blipFill>
        <p:spPr bwMode="auto">
          <a:xfrm>
            <a:off x="3578622" y="986952"/>
            <a:ext cx="5597237" cy="4827023"/>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a:extLst/>
        </p:spPr>
      </p:pic>
      <p:sp>
        <p:nvSpPr>
          <p:cNvPr id="17416" name="Text Box 11"/>
          <p:cNvSpPr txBox="1">
            <a:spLocks noChangeArrowheads="1"/>
          </p:cNvSpPr>
          <p:nvPr/>
        </p:nvSpPr>
        <p:spPr bwMode="auto">
          <a:xfrm>
            <a:off x="4427538" y="5835650"/>
            <a:ext cx="3851275"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imes New Roman" pitchFamily="18" charset="0"/>
              </a:defRPr>
            </a:lvl1pPr>
            <a:lvl2pPr marL="742950" indent="-285750">
              <a:defRPr>
                <a:solidFill>
                  <a:schemeClr val="tx1"/>
                </a:solidFill>
                <a:latin typeface="Times New Roman" pitchFamily="18" charset="0"/>
              </a:defRPr>
            </a:lvl2pPr>
            <a:lvl3pPr marL="1143000" indent="-228600">
              <a:defRPr>
                <a:solidFill>
                  <a:schemeClr val="tx1"/>
                </a:solidFill>
                <a:latin typeface="Times New Roman" pitchFamily="18" charset="0"/>
              </a:defRPr>
            </a:lvl3pPr>
            <a:lvl4pPr marL="1600200" indent="-228600">
              <a:defRPr>
                <a:solidFill>
                  <a:schemeClr val="tx1"/>
                </a:solidFill>
                <a:latin typeface="Times New Roman" pitchFamily="18" charset="0"/>
              </a:defRPr>
            </a:lvl4pPr>
            <a:lvl5pPr marL="2057400" indent="-228600">
              <a:defRPr>
                <a:solidFill>
                  <a:schemeClr val="tx1"/>
                </a:solidFill>
                <a:latin typeface="Times New Roman" pitchFamily="18" charset="0"/>
              </a:defRPr>
            </a:lvl5pPr>
            <a:lvl6pPr marL="2514600" indent="-228600" fontAlgn="base">
              <a:spcBef>
                <a:spcPct val="0"/>
              </a:spcBef>
              <a:spcAft>
                <a:spcPct val="0"/>
              </a:spcAft>
              <a:defRPr>
                <a:solidFill>
                  <a:schemeClr val="tx1"/>
                </a:solidFill>
                <a:latin typeface="Times New Roman" pitchFamily="18" charset="0"/>
              </a:defRPr>
            </a:lvl6pPr>
            <a:lvl7pPr marL="2971800" indent="-228600" fontAlgn="base">
              <a:spcBef>
                <a:spcPct val="0"/>
              </a:spcBef>
              <a:spcAft>
                <a:spcPct val="0"/>
              </a:spcAft>
              <a:defRPr>
                <a:solidFill>
                  <a:schemeClr val="tx1"/>
                </a:solidFill>
                <a:latin typeface="Times New Roman" pitchFamily="18" charset="0"/>
              </a:defRPr>
            </a:lvl7pPr>
            <a:lvl8pPr marL="3429000" indent="-228600" fontAlgn="base">
              <a:spcBef>
                <a:spcPct val="0"/>
              </a:spcBef>
              <a:spcAft>
                <a:spcPct val="0"/>
              </a:spcAft>
              <a:defRPr>
                <a:solidFill>
                  <a:schemeClr val="tx1"/>
                </a:solidFill>
                <a:latin typeface="Times New Roman" pitchFamily="18" charset="0"/>
              </a:defRPr>
            </a:lvl8pPr>
            <a:lvl9pPr marL="3886200" indent="-228600" fontAlgn="base">
              <a:spcBef>
                <a:spcPct val="0"/>
              </a:spcBef>
              <a:spcAft>
                <a:spcPct val="0"/>
              </a:spcAft>
              <a:defRPr>
                <a:solidFill>
                  <a:schemeClr val="tx1"/>
                </a:solidFill>
                <a:latin typeface="Times New Roman" pitchFamily="18" charset="0"/>
              </a:defRPr>
            </a:lvl9pPr>
          </a:lstStyle>
          <a:p>
            <a:pPr algn="ctr">
              <a:spcBef>
                <a:spcPct val="50000"/>
              </a:spcBef>
            </a:pPr>
            <a:r>
              <a:rPr lang="en-US" sz="2400" b="1" i="1"/>
              <a:t>Hình 1</a:t>
            </a:r>
            <a:r>
              <a:rPr lang="en-US" sz="2400" b="1"/>
              <a:t>: </a:t>
            </a:r>
            <a:r>
              <a:rPr lang="en-US" sz="2400" b="1" i="1"/>
              <a:t>Lược đồ Thành phố Hồ Chí Minh</a:t>
            </a:r>
          </a:p>
        </p:txBody>
      </p:sp>
      <p:sp>
        <p:nvSpPr>
          <p:cNvPr id="23" name="TextBox 22"/>
          <p:cNvSpPr txBox="1">
            <a:spLocks noChangeArrowheads="1"/>
          </p:cNvSpPr>
          <p:nvPr/>
        </p:nvSpPr>
        <p:spPr bwMode="auto">
          <a:xfrm>
            <a:off x="34925" y="1981200"/>
            <a:ext cx="3313113" cy="885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imes New Roman" pitchFamily="18" charset="0"/>
              </a:defRPr>
            </a:lvl1pPr>
            <a:lvl2pPr marL="742950" indent="-285750">
              <a:defRPr>
                <a:solidFill>
                  <a:schemeClr val="tx1"/>
                </a:solidFill>
                <a:latin typeface="Times New Roman" pitchFamily="18" charset="0"/>
              </a:defRPr>
            </a:lvl2pPr>
            <a:lvl3pPr marL="1143000" indent="-228600">
              <a:defRPr>
                <a:solidFill>
                  <a:schemeClr val="tx1"/>
                </a:solidFill>
                <a:latin typeface="Times New Roman" pitchFamily="18" charset="0"/>
              </a:defRPr>
            </a:lvl3pPr>
            <a:lvl4pPr marL="1600200" indent="-228600">
              <a:defRPr>
                <a:solidFill>
                  <a:schemeClr val="tx1"/>
                </a:solidFill>
                <a:latin typeface="Times New Roman" pitchFamily="18" charset="0"/>
              </a:defRPr>
            </a:lvl4pPr>
            <a:lvl5pPr marL="2057400" indent="-228600">
              <a:defRPr>
                <a:solidFill>
                  <a:schemeClr val="tx1"/>
                </a:solidFill>
                <a:latin typeface="Times New Roman" pitchFamily="18" charset="0"/>
              </a:defRPr>
            </a:lvl5pPr>
            <a:lvl6pPr marL="2514600" indent="-228600" fontAlgn="base">
              <a:spcBef>
                <a:spcPct val="0"/>
              </a:spcBef>
              <a:spcAft>
                <a:spcPct val="0"/>
              </a:spcAft>
              <a:defRPr>
                <a:solidFill>
                  <a:schemeClr val="tx1"/>
                </a:solidFill>
                <a:latin typeface="Times New Roman" pitchFamily="18" charset="0"/>
              </a:defRPr>
            </a:lvl6pPr>
            <a:lvl7pPr marL="2971800" indent="-228600" fontAlgn="base">
              <a:spcBef>
                <a:spcPct val="0"/>
              </a:spcBef>
              <a:spcAft>
                <a:spcPct val="0"/>
              </a:spcAft>
              <a:defRPr>
                <a:solidFill>
                  <a:schemeClr val="tx1"/>
                </a:solidFill>
                <a:latin typeface="Times New Roman" pitchFamily="18" charset="0"/>
              </a:defRPr>
            </a:lvl7pPr>
            <a:lvl8pPr marL="3429000" indent="-228600" fontAlgn="base">
              <a:spcBef>
                <a:spcPct val="0"/>
              </a:spcBef>
              <a:spcAft>
                <a:spcPct val="0"/>
              </a:spcAft>
              <a:defRPr>
                <a:solidFill>
                  <a:schemeClr val="tx1"/>
                </a:solidFill>
                <a:latin typeface="Times New Roman" pitchFamily="18" charset="0"/>
              </a:defRPr>
            </a:lvl8pPr>
            <a:lvl9pPr marL="3886200" indent="-228600" fontAlgn="base">
              <a:spcBef>
                <a:spcPct val="0"/>
              </a:spcBef>
              <a:spcAft>
                <a:spcPct val="0"/>
              </a:spcAft>
              <a:defRPr>
                <a:solidFill>
                  <a:schemeClr val="tx1"/>
                </a:solidFill>
                <a:latin typeface="Times New Roman" pitchFamily="18" charset="0"/>
              </a:defRPr>
            </a:lvl9pPr>
          </a:lstStyle>
          <a:p>
            <a:pPr algn="just"/>
            <a:r>
              <a:rPr lang="en-US" sz="2600">
                <a:solidFill>
                  <a:srgbClr val="FF0000"/>
                </a:solidFill>
              </a:rPr>
              <a:t>- Thành phố HCM nằm bên sông nào?</a:t>
            </a:r>
          </a:p>
        </p:txBody>
      </p:sp>
      <p:sp>
        <p:nvSpPr>
          <p:cNvPr id="24" name="TextBox 23"/>
          <p:cNvSpPr txBox="1">
            <a:spLocks noChangeArrowheads="1"/>
          </p:cNvSpPr>
          <p:nvPr/>
        </p:nvSpPr>
        <p:spPr bwMode="auto">
          <a:xfrm>
            <a:off x="39688" y="2009775"/>
            <a:ext cx="3389312" cy="885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imes New Roman" pitchFamily="18" charset="0"/>
              </a:defRPr>
            </a:lvl1pPr>
            <a:lvl2pPr marL="742950" indent="-285750">
              <a:defRPr>
                <a:solidFill>
                  <a:schemeClr val="tx1"/>
                </a:solidFill>
                <a:latin typeface="Times New Roman" pitchFamily="18" charset="0"/>
              </a:defRPr>
            </a:lvl2pPr>
            <a:lvl3pPr marL="1143000" indent="-228600">
              <a:defRPr>
                <a:solidFill>
                  <a:schemeClr val="tx1"/>
                </a:solidFill>
                <a:latin typeface="Times New Roman" pitchFamily="18" charset="0"/>
              </a:defRPr>
            </a:lvl3pPr>
            <a:lvl4pPr marL="1600200" indent="-228600">
              <a:defRPr>
                <a:solidFill>
                  <a:schemeClr val="tx1"/>
                </a:solidFill>
                <a:latin typeface="Times New Roman" pitchFamily="18" charset="0"/>
              </a:defRPr>
            </a:lvl4pPr>
            <a:lvl5pPr marL="2057400" indent="-228600">
              <a:defRPr>
                <a:solidFill>
                  <a:schemeClr val="tx1"/>
                </a:solidFill>
                <a:latin typeface="Times New Roman" pitchFamily="18" charset="0"/>
              </a:defRPr>
            </a:lvl5pPr>
            <a:lvl6pPr marL="2514600" indent="-228600" fontAlgn="base">
              <a:spcBef>
                <a:spcPct val="0"/>
              </a:spcBef>
              <a:spcAft>
                <a:spcPct val="0"/>
              </a:spcAft>
              <a:defRPr>
                <a:solidFill>
                  <a:schemeClr val="tx1"/>
                </a:solidFill>
                <a:latin typeface="Times New Roman" pitchFamily="18" charset="0"/>
              </a:defRPr>
            </a:lvl6pPr>
            <a:lvl7pPr marL="2971800" indent="-228600" fontAlgn="base">
              <a:spcBef>
                <a:spcPct val="0"/>
              </a:spcBef>
              <a:spcAft>
                <a:spcPct val="0"/>
              </a:spcAft>
              <a:defRPr>
                <a:solidFill>
                  <a:schemeClr val="tx1"/>
                </a:solidFill>
                <a:latin typeface="Times New Roman" pitchFamily="18" charset="0"/>
              </a:defRPr>
            </a:lvl7pPr>
            <a:lvl8pPr marL="3429000" indent="-228600" fontAlgn="base">
              <a:spcBef>
                <a:spcPct val="0"/>
              </a:spcBef>
              <a:spcAft>
                <a:spcPct val="0"/>
              </a:spcAft>
              <a:defRPr>
                <a:solidFill>
                  <a:schemeClr val="tx1"/>
                </a:solidFill>
                <a:latin typeface="Times New Roman" pitchFamily="18" charset="0"/>
              </a:defRPr>
            </a:lvl8pPr>
            <a:lvl9pPr marL="3886200" indent="-228600" fontAlgn="base">
              <a:spcBef>
                <a:spcPct val="0"/>
              </a:spcBef>
              <a:spcAft>
                <a:spcPct val="0"/>
              </a:spcAft>
              <a:defRPr>
                <a:solidFill>
                  <a:schemeClr val="tx1"/>
                </a:solidFill>
                <a:latin typeface="Times New Roman" pitchFamily="18" charset="0"/>
              </a:defRPr>
            </a:lvl9pPr>
          </a:lstStyle>
          <a:p>
            <a:pPr algn="just"/>
            <a:r>
              <a:rPr lang="en-US" sz="2600" b="1" i="1">
                <a:solidFill>
                  <a:srgbClr val="0000FF"/>
                </a:solidFill>
                <a:sym typeface="Wingdings" pitchFamily="2" charset="2"/>
              </a:rPr>
              <a:t>-</a:t>
            </a:r>
            <a:r>
              <a:rPr lang="en-US" sz="2600" b="1" i="1">
                <a:solidFill>
                  <a:srgbClr val="0000FF"/>
                </a:solidFill>
              </a:rPr>
              <a:t> Thành phố HCM nằm bên sông Sài Gòn.</a:t>
            </a:r>
          </a:p>
        </p:txBody>
      </p:sp>
      <p:sp>
        <p:nvSpPr>
          <p:cNvPr id="25" name="TextBox 24"/>
          <p:cNvSpPr txBox="1">
            <a:spLocks noChangeArrowheads="1"/>
          </p:cNvSpPr>
          <p:nvPr/>
        </p:nvSpPr>
        <p:spPr bwMode="auto">
          <a:xfrm>
            <a:off x="34925" y="2924175"/>
            <a:ext cx="3313113" cy="885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imes New Roman" pitchFamily="18" charset="0"/>
              </a:defRPr>
            </a:lvl1pPr>
            <a:lvl2pPr marL="742950" indent="-285750">
              <a:defRPr>
                <a:solidFill>
                  <a:schemeClr val="tx1"/>
                </a:solidFill>
                <a:latin typeface="Times New Roman" pitchFamily="18" charset="0"/>
              </a:defRPr>
            </a:lvl2pPr>
            <a:lvl3pPr marL="1143000" indent="-228600">
              <a:defRPr>
                <a:solidFill>
                  <a:schemeClr val="tx1"/>
                </a:solidFill>
                <a:latin typeface="Times New Roman" pitchFamily="18" charset="0"/>
              </a:defRPr>
            </a:lvl3pPr>
            <a:lvl4pPr marL="1600200" indent="-228600">
              <a:defRPr>
                <a:solidFill>
                  <a:schemeClr val="tx1"/>
                </a:solidFill>
                <a:latin typeface="Times New Roman" pitchFamily="18" charset="0"/>
              </a:defRPr>
            </a:lvl4pPr>
            <a:lvl5pPr marL="2057400" indent="-228600">
              <a:defRPr>
                <a:solidFill>
                  <a:schemeClr val="tx1"/>
                </a:solidFill>
                <a:latin typeface="Times New Roman" pitchFamily="18" charset="0"/>
              </a:defRPr>
            </a:lvl5pPr>
            <a:lvl6pPr marL="2514600" indent="-228600" fontAlgn="base">
              <a:spcBef>
                <a:spcPct val="0"/>
              </a:spcBef>
              <a:spcAft>
                <a:spcPct val="0"/>
              </a:spcAft>
              <a:defRPr>
                <a:solidFill>
                  <a:schemeClr val="tx1"/>
                </a:solidFill>
                <a:latin typeface="Times New Roman" pitchFamily="18" charset="0"/>
              </a:defRPr>
            </a:lvl6pPr>
            <a:lvl7pPr marL="2971800" indent="-228600" fontAlgn="base">
              <a:spcBef>
                <a:spcPct val="0"/>
              </a:spcBef>
              <a:spcAft>
                <a:spcPct val="0"/>
              </a:spcAft>
              <a:defRPr>
                <a:solidFill>
                  <a:schemeClr val="tx1"/>
                </a:solidFill>
                <a:latin typeface="Times New Roman" pitchFamily="18" charset="0"/>
              </a:defRPr>
            </a:lvl7pPr>
            <a:lvl8pPr marL="3429000" indent="-228600" fontAlgn="base">
              <a:spcBef>
                <a:spcPct val="0"/>
              </a:spcBef>
              <a:spcAft>
                <a:spcPct val="0"/>
              </a:spcAft>
              <a:defRPr>
                <a:solidFill>
                  <a:schemeClr val="tx1"/>
                </a:solidFill>
                <a:latin typeface="Times New Roman" pitchFamily="18" charset="0"/>
              </a:defRPr>
            </a:lvl8pPr>
            <a:lvl9pPr marL="3886200" indent="-228600" fontAlgn="base">
              <a:spcBef>
                <a:spcPct val="0"/>
              </a:spcBef>
              <a:spcAft>
                <a:spcPct val="0"/>
              </a:spcAft>
              <a:defRPr>
                <a:solidFill>
                  <a:schemeClr val="tx1"/>
                </a:solidFill>
                <a:latin typeface="Times New Roman" pitchFamily="18" charset="0"/>
              </a:defRPr>
            </a:lvl9pPr>
          </a:lstStyle>
          <a:p>
            <a:pPr algn="just"/>
            <a:r>
              <a:rPr lang="en-US" sz="2600">
                <a:solidFill>
                  <a:srgbClr val="FF0000"/>
                </a:solidFill>
              </a:rPr>
              <a:t>- Thành phố HCM đã có bao nhiêu tuổi?</a:t>
            </a:r>
          </a:p>
        </p:txBody>
      </p:sp>
      <p:sp>
        <p:nvSpPr>
          <p:cNvPr id="32" name="TextBox 31"/>
          <p:cNvSpPr txBox="1">
            <a:spLocks noChangeArrowheads="1"/>
          </p:cNvSpPr>
          <p:nvPr/>
        </p:nvSpPr>
        <p:spPr bwMode="auto">
          <a:xfrm>
            <a:off x="0" y="2971800"/>
            <a:ext cx="3313113" cy="885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imes New Roman" pitchFamily="18" charset="0"/>
              </a:defRPr>
            </a:lvl1pPr>
            <a:lvl2pPr marL="742950" indent="-285750">
              <a:defRPr>
                <a:solidFill>
                  <a:schemeClr val="tx1"/>
                </a:solidFill>
                <a:latin typeface="Times New Roman" pitchFamily="18" charset="0"/>
              </a:defRPr>
            </a:lvl2pPr>
            <a:lvl3pPr marL="1143000" indent="-228600">
              <a:defRPr>
                <a:solidFill>
                  <a:schemeClr val="tx1"/>
                </a:solidFill>
                <a:latin typeface="Times New Roman" pitchFamily="18" charset="0"/>
              </a:defRPr>
            </a:lvl3pPr>
            <a:lvl4pPr marL="1600200" indent="-228600">
              <a:defRPr>
                <a:solidFill>
                  <a:schemeClr val="tx1"/>
                </a:solidFill>
                <a:latin typeface="Times New Roman" pitchFamily="18" charset="0"/>
              </a:defRPr>
            </a:lvl4pPr>
            <a:lvl5pPr marL="2057400" indent="-228600">
              <a:defRPr>
                <a:solidFill>
                  <a:schemeClr val="tx1"/>
                </a:solidFill>
                <a:latin typeface="Times New Roman" pitchFamily="18" charset="0"/>
              </a:defRPr>
            </a:lvl5pPr>
            <a:lvl6pPr marL="2514600" indent="-228600" fontAlgn="base">
              <a:spcBef>
                <a:spcPct val="0"/>
              </a:spcBef>
              <a:spcAft>
                <a:spcPct val="0"/>
              </a:spcAft>
              <a:defRPr>
                <a:solidFill>
                  <a:schemeClr val="tx1"/>
                </a:solidFill>
                <a:latin typeface="Times New Roman" pitchFamily="18" charset="0"/>
              </a:defRPr>
            </a:lvl6pPr>
            <a:lvl7pPr marL="2971800" indent="-228600" fontAlgn="base">
              <a:spcBef>
                <a:spcPct val="0"/>
              </a:spcBef>
              <a:spcAft>
                <a:spcPct val="0"/>
              </a:spcAft>
              <a:defRPr>
                <a:solidFill>
                  <a:schemeClr val="tx1"/>
                </a:solidFill>
                <a:latin typeface="Times New Roman" pitchFamily="18" charset="0"/>
              </a:defRPr>
            </a:lvl7pPr>
            <a:lvl8pPr marL="3429000" indent="-228600" fontAlgn="base">
              <a:spcBef>
                <a:spcPct val="0"/>
              </a:spcBef>
              <a:spcAft>
                <a:spcPct val="0"/>
              </a:spcAft>
              <a:defRPr>
                <a:solidFill>
                  <a:schemeClr val="tx1"/>
                </a:solidFill>
                <a:latin typeface="Times New Roman" pitchFamily="18" charset="0"/>
              </a:defRPr>
            </a:lvl8pPr>
            <a:lvl9pPr marL="3886200" indent="-228600" fontAlgn="base">
              <a:spcBef>
                <a:spcPct val="0"/>
              </a:spcBef>
              <a:spcAft>
                <a:spcPct val="0"/>
              </a:spcAft>
              <a:defRPr>
                <a:solidFill>
                  <a:schemeClr val="tx1"/>
                </a:solidFill>
                <a:latin typeface="Times New Roman" pitchFamily="18" charset="0"/>
              </a:defRPr>
            </a:lvl9pPr>
          </a:lstStyle>
          <a:p>
            <a:pPr algn="just"/>
            <a:r>
              <a:rPr lang="en-US" sz="2600" b="1" i="1">
                <a:solidFill>
                  <a:srgbClr val="0000FF"/>
                </a:solidFill>
                <a:sym typeface="Wingdings" pitchFamily="2" charset="2"/>
              </a:rPr>
              <a:t>-</a:t>
            </a:r>
            <a:r>
              <a:rPr lang="en-US" sz="2600" b="1" i="1">
                <a:solidFill>
                  <a:srgbClr val="0000FF"/>
                </a:solidFill>
              </a:rPr>
              <a:t> Thành phố HCM có lịch sử trên 300 năm.</a:t>
            </a:r>
          </a:p>
        </p:txBody>
      </p:sp>
      <p:sp>
        <p:nvSpPr>
          <p:cNvPr id="33" name="TextBox 32"/>
          <p:cNvSpPr txBox="1">
            <a:spLocks noChangeArrowheads="1"/>
          </p:cNvSpPr>
          <p:nvPr/>
        </p:nvSpPr>
        <p:spPr bwMode="auto">
          <a:xfrm>
            <a:off x="34925" y="3822700"/>
            <a:ext cx="3470275" cy="885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imes New Roman" pitchFamily="18" charset="0"/>
              </a:defRPr>
            </a:lvl1pPr>
            <a:lvl2pPr marL="742950" indent="-285750">
              <a:defRPr>
                <a:solidFill>
                  <a:schemeClr val="tx1"/>
                </a:solidFill>
                <a:latin typeface="Times New Roman" pitchFamily="18" charset="0"/>
              </a:defRPr>
            </a:lvl2pPr>
            <a:lvl3pPr marL="1143000" indent="-228600">
              <a:defRPr>
                <a:solidFill>
                  <a:schemeClr val="tx1"/>
                </a:solidFill>
                <a:latin typeface="Times New Roman" pitchFamily="18" charset="0"/>
              </a:defRPr>
            </a:lvl3pPr>
            <a:lvl4pPr marL="1600200" indent="-228600">
              <a:defRPr>
                <a:solidFill>
                  <a:schemeClr val="tx1"/>
                </a:solidFill>
                <a:latin typeface="Times New Roman" pitchFamily="18" charset="0"/>
              </a:defRPr>
            </a:lvl4pPr>
            <a:lvl5pPr marL="2057400" indent="-228600">
              <a:defRPr>
                <a:solidFill>
                  <a:schemeClr val="tx1"/>
                </a:solidFill>
                <a:latin typeface="Times New Roman" pitchFamily="18" charset="0"/>
              </a:defRPr>
            </a:lvl5pPr>
            <a:lvl6pPr marL="2514600" indent="-228600" fontAlgn="base">
              <a:spcBef>
                <a:spcPct val="0"/>
              </a:spcBef>
              <a:spcAft>
                <a:spcPct val="0"/>
              </a:spcAft>
              <a:defRPr>
                <a:solidFill>
                  <a:schemeClr val="tx1"/>
                </a:solidFill>
                <a:latin typeface="Times New Roman" pitchFamily="18" charset="0"/>
              </a:defRPr>
            </a:lvl6pPr>
            <a:lvl7pPr marL="2971800" indent="-228600" fontAlgn="base">
              <a:spcBef>
                <a:spcPct val="0"/>
              </a:spcBef>
              <a:spcAft>
                <a:spcPct val="0"/>
              </a:spcAft>
              <a:defRPr>
                <a:solidFill>
                  <a:schemeClr val="tx1"/>
                </a:solidFill>
                <a:latin typeface="Times New Roman" pitchFamily="18" charset="0"/>
              </a:defRPr>
            </a:lvl7pPr>
            <a:lvl8pPr marL="3429000" indent="-228600" fontAlgn="base">
              <a:spcBef>
                <a:spcPct val="0"/>
              </a:spcBef>
              <a:spcAft>
                <a:spcPct val="0"/>
              </a:spcAft>
              <a:defRPr>
                <a:solidFill>
                  <a:schemeClr val="tx1"/>
                </a:solidFill>
                <a:latin typeface="Times New Roman" pitchFamily="18" charset="0"/>
              </a:defRPr>
            </a:lvl8pPr>
            <a:lvl9pPr marL="3886200" indent="-228600" fontAlgn="base">
              <a:spcBef>
                <a:spcPct val="0"/>
              </a:spcBef>
              <a:spcAft>
                <a:spcPct val="0"/>
              </a:spcAft>
              <a:defRPr>
                <a:solidFill>
                  <a:schemeClr val="tx1"/>
                </a:solidFill>
                <a:latin typeface="Times New Roman" pitchFamily="18" charset="0"/>
              </a:defRPr>
            </a:lvl9pPr>
          </a:lstStyle>
          <a:p>
            <a:pPr algn="just"/>
            <a:r>
              <a:rPr lang="en-US" sz="2600">
                <a:solidFill>
                  <a:srgbClr val="FF0000"/>
                </a:solidFill>
              </a:rPr>
              <a:t>- Thành phố được mang tên Bác từ năm nào?</a:t>
            </a:r>
          </a:p>
        </p:txBody>
      </p:sp>
      <p:sp>
        <p:nvSpPr>
          <p:cNvPr id="34" name="TextBox 33"/>
          <p:cNvSpPr txBox="1">
            <a:spLocks noChangeArrowheads="1"/>
          </p:cNvSpPr>
          <p:nvPr/>
        </p:nvSpPr>
        <p:spPr bwMode="auto">
          <a:xfrm>
            <a:off x="0" y="3838575"/>
            <a:ext cx="3657600" cy="885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imes New Roman" pitchFamily="18" charset="0"/>
              </a:defRPr>
            </a:lvl1pPr>
            <a:lvl2pPr marL="742950" indent="-285750">
              <a:defRPr>
                <a:solidFill>
                  <a:schemeClr val="tx1"/>
                </a:solidFill>
                <a:latin typeface="Times New Roman" pitchFamily="18" charset="0"/>
              </a:defRPr>
            </a:lvl2pPr>
            <a:lvl3pPr marL="1143000" indent="-228600">
              <a:defRPr>
                <a:solidFill>
                  <a:schemeClr val="tx1"/>
                </a:solidFill>
                <a:latin typeface="Times New Roman" pitchFamily="18" charset="0"/>
              </a:defRPr>
            </a:lvl3pPr>
            <a:lvl4pPr marL="1600200" indent="-228600">
              <a:defRPr>
                <a:solidFill>
                  <a:schemeClr val="tx1"/>
                </a:solidFill>
                <a:latin typeface="Times New Roman" pitchFamily="18" charset="0"/>
              </a:defRPr>
            </a:lvl4pPr>
            <a:lvl5pPr marL="2057400" indent="-228600">
              <a:defRPr>
                <a:solidFill>
                  <a:schemeClr val="tx1"/>
                </a:solidFill>
                <a:latin typeface="Times New Roman" pitchFamily="18" charset="0"/>
              </a:defRPr>
            </a:lvl5pPr>
            <a:lvl6pPr marL="2514600" indent="-228600" fontAlgn="base">
              <a:spcBef>
                <a:spcPct val="0"/>
              </a:spcBef>
              <a:spcAft>
                <a:spcPct val="0"/>
              </a:spcAft>
              <a:defRPr>
                <a:solidFill>
                  <a:schemeClr val="tx1"/>
                </a:solidFill>
                <a:latin typeface="Times New Roman" pitchFamily="18" charset="0"/>
              </a:defRPr>
            </a:lvl6pPr>
            <a:lvl7pPr marL="2971800" indent="-228600" fontAlgn="base">
              <a:spcBef>
                <a:spcPct val="0"/>
              </a:spcBef>
              <a:spcAft>
                <a:spcPct val="0"/>
              </a:spcAft>
              <a:defRPr>
                <a:solidFill>
                  <a:schemeClr val="tx1"/>
                </a:solidFill>
                <a:latin typeface="Times New Roman" pitchFamily="18" charset="0"/>
              </a:defRPr>
            </a:lvl7pPr>
            <a:lvl8pPr marL="3429000" indent="-228600" fontAlgn="base">
              <a:spcBef>
                <a:spcPct val="0"/>
              </a:spcBef>
              <a:spcAft>
                <a:spcPct val="0"/>
              </a:spcAft>
              <a:defRPr>
                <a:solidFill>
                  <a:schemeClr val="tx1"/>
                </a:solidFill>
                <a:latin typeface="Times New Roman" pitchFamily="18" charset="0"/>
              </a:defRPr>
            </a:lvl8pPr>
            <a:lvl9pPr marL="3886200" indent="-228600" fontAlgn="base">
              <a:spcBef>
                <a:spcPct val="0"/>
              </a:spcBef>
              <a:spcAft>
                <a:spcPct val="0"/>
              </a:spcAft>
              <a:defRPr>
                <a:solidFill>
                  <a:schemeClr val="tx1"/>
                </a:solidFill>
                <a:latin typeface="Times New Roman" pitchFamily="18" charset="0"/>
              </a:defRPr>
            </a:lvl9pPr>
          </a:lstStyle>
          <a:p>
            <a:pPr algn="just"/>
            <a:r>
              <a:rPr lang="en-US" sz="2600" b="1" i="1">
                <a:solidFill>
                  <a:srgbClr val="0000FF"/>
                </a:solidFill>
                <a:sym typeface="Wingdings" pitchFamily="2" charset="2"/>
              </a:rPr>
              <a:t>-</a:t>
            </a:r>
            <a:r>
              <a:rPr lang="en-US" sz="2600" b="1" i="1">
                <a:solidFill>
                  <a:srgbClr val="0000FF"/>
                </a:solidFill>
              </a:rPr>
              <a:t>Thành phố được mang tên Bác từ năm 1976.</a:t>
            </a:r>
          </a:p>
        </p:txBody>
      </p:sp>
      <p:sp>
        <p:nvSpPr>
          <p:cNvPr id="230" name="TextBox 229"/>
          <p:cNvSpPr txBox="1">
            <a:spLocks noChangeArrowheads="1"/>
          </p:cNvSpPr>
          <p:nvPr/>
        </p:nvSpPr>
        <p:spPr bwMode="auto">
          <a:xfrm>
            <a:off x="76200" y="958850"/>
            <a:ext cx="3348038" cy="946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imes New Roman" pitchFamily="18" charset="0"/>
              </a:defRPr>
            </a:lvl1pPr>
            <a:lvl2pPr marL="742950" indent="-285750">
              <a:defRPr>
                <a:solidFill>
                  <a:schemeClr val="tx1"/>
                </a:solidFill>
                <a:latin typeface="Times New Roman" pitchFamily="18" charset="0"/>
              </a:defRPr>
            </a:lvl2pPr>
            <a:lvl3pPr marL="1143000" indent="-228600">
              <a:defRPr>
                <a:solidFill>
                  <a:schemeClr val="tx1"/>
                </a:solidFill>
                <a:latin typeface="Times New Roman" pitchFamily="18" charset="0"/>
              </a:defRPr>
            </a:lvl3pPr>
            <a:lvl4pPr marL="1600200" indent="-228600">
              <a:defRPr>
                <a:solidFill>
                  <a:schemeClr val="tx1"/>
                </a:solidFill>
                <a:latin typeface="Times New Roman" pitchFamily="18" charset="0"/>
              </a:defRPr>
            </a:lvl4pPr>
            <a:lvl5pPr marL="2057400" indent="-228600">
              <a:defRPr>
                <a:solidFill>
                  <a:schemeClr val="tx1"/>
                </a:solidFill>
                <a:latin typeface="Times New Roman" pitchFamily="18" charset="0"/>
              </a:defRPr>
            </a:lvl5pPr>
            <a:lvl6pPr marL="2514600" indent="-228600" fontAlgn="base">
              <a:spcBef>
                <a:spcPct val="0"/>
              </a:spcBef>
              <a:spcAft>
                <a:spcPct val="0"/>
              </a:spcAft>
              <a:defRPr>
                <a:solidFill>
                  <a:schemeClr val="tx1"/>
                </a:solidFill>
                <a:latin typeface="Times New Roman" pitchFamily="18" charset="0"/>
              </a:defRPr>
            </a:lvl6pPr>
            <a:lvl7pPr marL="2971800" indent="-228600" fontAlgn="base">
              <a:spcBef>
                <a:spcPct val="0"/>
              </a:spcBef>
              <a:spcAft>
                <a:spcPct val="0"/>
              </a:spcAft>
              <a:defRPr>
                <a:solidFill>
                  <a:schemeClr val="tx1"/>
                </a:solidFill>
                <a:latin typeface="Times New Roman" pitchFamily="18" charset="0"/>
              </a:defRPr>
            </a:lvl7pPr>
            <a:lvl8pPr marL="3429000" indent="-228600" fontAlgn="base">
              <a:spcBef>
                <a:spcPct val="0"/>
              </a:spcBef>
              <a:spcAft>
                <a:spcPct val="0"/>
              </a:spcAft>
              <a:defRPr>
                <a:solidFill>
                  <a:schemeClr val="tx1"/>
                </a:solidFill>
                <a:latin typeface="Times New Roman" pitchFamily="18" charset="0"/>
              </a:defRPr>
            </a:lvl8pPr>
            <a:lvl9pPr marL="3886200" indent="-228600" fontAlgn="base">
              <a:spcBef>
                <a:spcPct val="0"/>
              </a:spcBef>
              <a:spcAft>
                <a:spcPct val="0"/>
              </a:spcAft>
              <a:defRPr>
                <a:solidFill>
                  <a:schemeClr val="tx1"/>
                </a:solidFill>
                <a:latin typeface="Times New Roman" pitchFamily="18" charset="0"/>
              </a:defRPr>
            </a:lvl9pPr>
          </a:lstStyle>
          <a:p>
            <a:pPr algn="just"/>
            <a:r>
              <a:rPr lang="en-US" sz="2800" b="1">
                <a:solidFill>
                  <a:srgbClr val="FF0000"/>
                </a:solidFill>
              </a:rPr>
              <a:t>1. </a:t>
            </a:r>
            <a:r>
              <a:rPr lang="en-US" sz="2800" b="1" u="sng">
                <a:solidFill>
                  <a:srgbClr val="FF0000"/>
                </a:solidFill>
              </a:rPr>
              <a:t>Thành phố lớn nhất cả nước</a:t>
            </a:r>
            <a:r>
              <a:rPr lang="en-US" sz="2800" b="1">
                <a:solidFill>
                  <a:srgbClr val="FF0000"/>
                </a:solidFill>
              </a:rPr>
              <a:t>.</a:t>
            </a:r>
            <a:endParaRPr lang="vi-VN" sz="2800" b="1">
              <a:solidFill>
                <a:srgbClr val="FF0000"/>
              </a:solidFill>
            </a:endParaRPr>
          </a:p>
        </p:txBody>
      </p:sp>
      <p:sp>
        <p:nvSpPr>
          <p:cNvPr id="2" name="Freeform 1"/>
          <p:cNvSpPr/>
          <p:nvPr/>
        </p:nvSpPr>
        <p:spPr>
          <a:xfrm>
            <a:off x="4268788" y="1103313"/>
            <a:ext cx="2679700" cy="2349500"/>
          </a:xfrm>
          <a:custGeom>
            <a:avLst/>
            <a:gdLst>
              <a:gd name="connsiteX0" fmla="*/ 0 w 2679700"/>
              <a:gd name="connsiteY0" fmla="*/ 0 h 2349530"/>
              <a:gd name="connsiteX1" fmla="*/ 6350 w 2679700"/>
              <a:gd name="connsiteY1" fmla="*/ 50800 h 2349530"/>
              <a:gd name="connsiteX2" fmla="*/ 19050 w 2679700"/>
              <a:gd name="connsiteY2" fmla="*/ 69850 h 2349530"/>
              <a:gd name="connsiteX3" fmla="*/ 101600 w 2679700"/>
              <a:gd name="connsiteY3" fmla="*/ 95250 h 2349530"/>
              <a:gd name="connsiteX4" fmla="*/ 139700 w 2679700"/>
              <a:gd name="connsiteY4" fmla="*/ 107950 h 2349530"/>
              <a:gd name="connsiteX5" fmla="*/ 158750 w 2679700"/>
              <a:gd name="connsiteY5" fmla="*/ 120650 h 2349530"/>
              <a:gd name="connsiteX6" fmla="*/ 184150 w 2679700"/>
              <a:gd name="connsiteY6" fmla="*/ 127000 h 2349530"/>
              <a:gd name="connsiteX7" fmla="*/ 203200 w 2679700"/>
              <a:gd name="connsiteY7" fmla="*/ 133350 h 2349530"/>
              <a:gd name="connsiteX8" fmla="*/ 241300 w 2679700"/>
              <a:gd name="connsiteY8" fmla="*/ 171450 h 2349530"/>
              <a:gd name="connsiteX9" fmla="*/ 254000 w 2679700"/>
              <a:gd name="connsiteY9" fmla="*/ 190500 h 2349530"/>
              <a:gd name="connsiteX10" fmla="*/ 273050 w 2679700"/>
              <a:gd name="connsiteY10" fmla="*/ 209550 h 2349530"/>
              <a:gd name="connsiteX11" fmla="*/ 298450 w 2679700"/>
              <a:gd name="connsiteY11" fmla="*/ 247650 h 2349530"/>
              <a:gd name="connsiteX12" fmla="*/ 317500 w 2679700"/>
              <a:gd name="connsiteY12" fmla="*/ 260350 h 2349530"/>
              <a:gd name="connsiteX13" fmla="*/ 361950 w 2679700"/>
              <a:gd name="connsiteY13" fmla="*/ 298450 h 2349530"/>
              <a:gd name="connsiteX14" fmla="*/ 381000 w 2679700"/>
              <a:gd name="connsiteY14" fmla="*/ 304800 h 2349530"/>
              <a:gd name="connsiteX15" fmla="*/ 419100 w 2679700"/>
              <a:gd name="connsiteY15" fmla="*/ 336550 h 2349530"/>
              <a:gd name="connsiteX16" fmla="*/ 438150 w 2679700"/>
              <a:gd name="connsiteY16" fmla="*/ 342900 h 2349530"/>
              <a:gd name="connsiteX17" fmla="*/ 482600 w 2679700"/>
              <a:gd name="connsiteY17" fmla="*/ 336550 h 2349530"/>
              <a:gd name="connsiteX18" fmla="*/ 488950 w 2679700"/>
              <a:gd name="connsiteY18" fmla="*/ 317500 h 2349530"/>
              <a:gd name="connsiteX19" fmla="*/ 482600 w 2679700"/>
              <a:gd name="connsiteY19" fmla="*/ 266700 h 2349530"/>
              <a:gd name="connsiteX20" fmla="*/ 469900 w 2679700"/>
              <a:gd name="connsiteY20" fmla="*/ 247650 h 2349530"/>
              <a:gd name="connsiteX21" fmla="*/ 463550 w 2679700"/>
              <a:gd name="connsiteY21" fmla="*/ 228600 h 2349530"/>
              <a:gd name="connsiteX22" fmla="*/ 469900 w 2679700"/>
              <a:gd name="connsiteY22" fmla="*/ 209550 h 2349530"/>
              <a:gd name="connsiteX23" fmla="*/ 488950 w 2679700"/>
              <a:gd name="connsiteY23" fmla="*/ 203200 h 2349530"/>
              <a:gd name="connsiteX24" fmla="*/ 571500 w 2679700"/>
              <a:gd name="connsiteY24" fmla="*/ 209550 h 2349530"/>
              <a:gd name="connsiteX25" fmla="*/ 584200 w 2679700"/>
              <a:gd name="connsiteY25" fmla="*/ 260350 h 2349530"/>
              <a:gd name="connsiteX26" fmla="*/ 590550 w 2679700"/>
              <a:gd name="connsiteY26" fmla="*/ 279400 h 2349530"/>
              <a:gd name="connsiteX27" fmla="*/ 628650 w 2679700"/>
              <a:gd name="connsiteY27" fmla="*/ 311150 h 2349530"/>
              <a:gd name="connsiteX28" fmla="*/ 812800 w 2679700"/>
              <a:gd name="connsiteY28" fmla="*/ 311150 h 2349530"/>
              <a:gd name="connsiteX29" fmla="*/ 850900 w 2679700"/>
              <a:gd name="connsiteY29" fmla="*/ 336550 h 2349530"/>
              <a:gd name="connsiteX30" fmla="*/ 914400 w 2679700"/>
              <a:gd name="connsiteY30" fmla="*/ 374650 h 2349530"/>
              <a:gd name="connsiteX31" fmla="*/ 946150 w 2679700"/>
              <a:gd name="connsiteY31" fmla="*/ 412750 h 2349530"/>
              <a:gd name="connsiteX32" fmla="*/ 965200 w 2679700"/>
              <a:gd name="connsiteY32" fmla="*/ 425450 h 2349530"/>
              <a:gd name="connsiteX33" fmla="*/ 971550 w 2679700"/>
              <a:gd name="connsiteY33" fmla="*/ 444500 h 2349530"/>
              <a:gd name="connsiteX34" fmla="*/ 984250 w 2679700"/>
              <a:gd name="connsiteY34" fmla="*/ 463550 h 2349530"/>
              <a:gd name="connsiteX35" fmla="*/ 977900 w 2679700"/>
              <a:gd name="connsiteY35" fmla="*/ 482600 h 2349530"/>
              <a:gd name="connsiteX36" fmla="*/ 939800 w 2679700"/>
              <a:gd name="connsiteY36" fmla="*/ 514350 h 2349530"/>
              <a:gd name="connsiteX37" fmla="*/ 927100 w 2679700"/>
              <a:gd name="connsiteY37" fmla="*/ 533400 h 2349530"/>
              <a:gd name="connsiteX38" fmla="*/ 946150 w 2679700"/>
              <a:gd name="connsiteY38" fmla="*/ 552450 h 2349530"/>
              <a:gd name="connsiteX39" fmla="*/ 1003300 w 2679700"/>
              <a:gd name="connsiteY39" fmla="*/ 584200 h 2349530"/>
              <a:gd name="connsiteX40" fmla="*/ 1003300 w 2679700"/>
              <a:gd name="connsiteY40" fmla="*/ 679450 h 2349530"/>
              <a:gd name="connsiteX41" fmla="*/ 1016000 w 2679700"/>
              <a:gd name="connsiteY41" fmla="*/ 698500 h 2349530"/>
              <a:gd name="connsiteX42" fmla="*/ 1054100 w 2679700"/>
              <a:gd name="connsiteY42" fmla="*/ 711200 h 2349530"/>
              <a:gd name="connsiteX43" fmla="*/ 1092200 w 2679700"/>
              <a:gd name="connsiteY43" fmla="*/ 730250 h 2349530"/>
              <a:gd name="connsiteX44" fmla="*/ 1111250 w 2679700"/>
              <a:gd name="connsiteY44" fmla="*/ 742950 h 2349530"/>
              <a:gd name="connsiteX45" fmla="*/ 1149350 w 2679700"/>
              <a:gd name="connsiteY45" fmla="*/ 755650 h 2349530"/>
              <a:gd name="connsiteX46" fmla="*/ 1193800 w 2679700"/>
              <a:gd name="connsiteY46" fmla="*/ 774700 h 2349530"/>
              <a:gd name="connsiteX47" fmla="*/ 1231900 w 2679700"/>
              <a:gd name="connsiteY47" fmla="*/ 787400 h 2349530"/>
              <a:gd name="connsiteX48" fmla="*/ 1301750 w 2679700"/>
              <a:gd name="connsiteY48" fmla="*/ 781050 h 2349530"/>
              <a:gd name="connsiteX49" fmla="*/ 1320800 w 2679700"/>
              <a:gd name="connsiteY49" fmla="*/ 774700 h 2349530"/>
              <a:gd name="connsiteX50" fmla="*/ 1365250 w 2679700"/>
              <a:gd name="connsiteY50" fmla="*/ 781050 h 2349530"/>
              <a:gd name="connsiteX51" fmla="*/ 1384300 w 2679700"/>
              <a:gd name="connsiteY51" fmla="*/ 793750 h 2349530"/>
              <a:gd name="connsiteX52" fmla="*/ 1403350 w 2679700"/>
              <a:gd name="connsiteY52" fmla="*/ 812800 h 2349530"/>
              <a:gd name="connsiteX53" fmla="*/ 1428750 w 2679700"/>
              <a:gd name="connsiteY53" fmla="*/ 819150 h 2349530"/>
              <a:gd name="connsiteX54" fmla="*/ 1454150 w 2679700"/>
              <a:gd name="connsiteY54" fmla="*/ 812800 h 2349530"/>
              <a:gd name="connsiteX55" fmla="*/ 1473200 w 2679700"/>
              <a:gd name="connsiteY55" fmla="*/ 806450 h 2349530"/>
              <a:gd name="connsiteX56" fmla="*/ 1511300 w 2679700"/>
              <a:gd name="connsiteY56" fmla="*/ 819150 h 2349530"/>
              <a:gd name="connsiteX57" fmla="*/ 1498600 w 2679700"/>
              <a:gd name="connsiteY57" fmla="*/ 876300 h 2349530"/>
              <a:gd name="connsiteX58" fmla="*/ 1479550 w 2679700"/>
              <a:gd name="connsiteY58" fmla="*/ 895350 h 2349530"/>
              <a:gd name="connsiteX59" fmla="*/ 1485900 w 2679700"/>
              <a:gd name="connsiteY59" fmla="*/ 939800 h 2349530"/>
              <a:gd name="connsiteX60" fmla="*/ 1504950 w 2679700"/>
              <a:gd name="connsiteY60" fmla="*/ 952500 h 2349530"/>
              <a:gd name="connsiteX61" fmla="*/ 1543050 w 2679700"/>
              <a:gd name="connsiteY61" fmla="*/ 965200 h 2349530"/>
              <a:gd name="connsiteX62" fmla="*/ 1587500 w 2679700"/>
              <a:gd name="connsiteY62" fmla="*/ 977900 h 2349530"/>
              <a:gd name="connsiteX63" fmla="*/ 1638300 w 2679700"/>
              <a:gd name="connsiteY63" fmla="*/ 990600 h 2349530"/>
              <a:gd name="connsiteX64" fmla="*/ 1663700 w 2679700"/>
              <a:gd name="connsiteY64" fmla="*/ 1117600 h 2349530"/>
              <a:gd name="connsiteX65" fmla="*/ 1720850 w 2679700"/>
              <a:gd name="connsiteY65" fmla="*/ 1149350 h 2349530"/>
              <a:gd name="connsiteX66" fmla="*/ 1790700 w 2679700"/>
              <a:gd name="connsiteY66" fmla="*/ 1155700 h 2349530"/>
              <a:gd name="connsiteX67" fmla="*/ 1835150 w 2679700"/>
              <a:gd name="connsiteY67" fmla="*/ 1162050 h 2349530"/>
              <a:gd name="connsiteX68" fmla="*/ 1860550 w 2679700"/>
              <a:gd name="connsiteY68" fmla="*/ 1206500 h 2349530"/>
              <a:gd name="connsiteX69" fmla="*/ 1892300 w 2679700"/>
              <a:gd name="connsiteY69" fmla="*/ 1257300 h 2349530"/>
              <a:gd name="connsiteX70" fmla="*/ 1898650 w 2679700"/>
              <a:gd name="connsiteY70" fmla="*/ 1308100 h 2349530"/>
              <a:gd name="connsiteX71" fmla="*/ 1905000 w 2679700"/>
              <a:gd name="connsiteY71" fmla="*/ 1409700 h 2349530"/>
              <a:gd name="connsiteX72" fmla="*/ 1924050 w 2679700"/>
              <a:gd name="connsiteY72" fmla="*/ 1428750 h 2349530"/>
              <a:gd name="connsiteX73" fmla="*/ 2032000 w 2679700"/>
              <a:gd name="connsiteY73" fmla="*/ 1447800 h 2349530"/>
              <a:gd name="connsiteX74" fmla="*/ 2089150 w 2679700"/>
              <a:gd name="connsiteY74" fmla="*/ 1466850 h 2349530"/>
              <a:gd name="connsiteX75" fmla="*/ 2108200 w 2679700"/>
              <a:gd name="connsiteY75" fmla="*/ 1473200 h 2349530"/>
              <a:gd name="connsiteX76" fmla="*/ 2152650 w 2679700"/>
              <a:gd name="connsiteY76" fmla="*/ 1530350 h 2349530"/>
              <a:gd name="connsiteX77" fmla="*/ 2159000 w 2679700"/>
              <a:gd name="connsiteY77" fmla="*/ 1549400 h 2349530"/>
              <a:gd name="connsiteX78" fmla="*/ 2171700 w 2679700"/>
              <a:gd name="connsiteY78" fmla="*/ 1568450 h 2349530"/>
              <a:gd name="connsiteX79" fmla="*/ 2184400 w 2679700"/>
              <a:gd name="connsiteY79" fmla="*/ 1644650 h 2349530"/>
              <a:gd name="connsiteX80" fmla="*/ 2222500 w 2679700"/>
              <a:gd name="connsiteY80" fmla="*/ 1657350 h 2349530"/>
              <a:gd name="connsiteX81" fmla="*/ 2235200 w 2679700"/>
              <a:gd name="connsiteY81" fmla="*/ 1695450 h 2349530"/>
              <a:gd name="connsiteX82" fmla="*/ 2273300 w 2679700"/>
              <a:gd name="connsiteY82" fmla="*/ 1727200 h 2349530"/>
              <a:gd name="connsiteX83" fmla="*/ 2305050 w 2679700"/>
              <a:gd name="connsiteY83" fmla="*/ 1752600 h 2349530"/>
              <a:gd name="connsiteX84" fmla="*/ 2311400 w 2679700"/>
              <a:gd name="connsiteY84" fmla="*/ 1771650 h 2349530"/>
              <a:gd name="connsiteX85" fmla="*/ 2305050 w 2679700"/>
              <a:gd name="connsiteY85" fmla="*/ 1803400 h 2349530"/>
              <a:gd name="connsiteX86" fmla="*/ 2279650 w 2679700"/>
              <a:gd name="connsiteY86" fmla="*/ 1816100 h 2349530"/>
              <a:gd name="connsiteX87" fmla="*/ 2203450 w 2679700"/>
              <a:gd name="connsiteY87" fmla="*/ 1828800 h 2349530"/>
              <a:gd name="connsiteX88" fmla="*/ 2209800 w 2679700"/>
              <a:gd name="connsiteY88" fmla="*/ 1854200 h 2349530"/>
              <a:gd name="connsiteX89" fmla="*/ 2235200 w 2679700"/>
              <a:gd name="connsiteY89" fmla="*/ 1892300 h 2349530"/>
              <a:gd name="connsiteX90" fmla="*/ 2247900 w 2679700"/>
              <a:gd name="connsiteY90" fmla="*/ 1917700 h 2349530"/>
              <a:gd name="connsiteX91" fmla="*/ 2273300 w 2679700"/>
              <a:gd name="connsiteY91" fmla="*/ 1936750 h 2349530"/>
              <a:gd name="connsiteX92" fmla="*/ 2311400 w 2679700"/>
              <a:gd name="connsiteY92" fmla="*/ 1949450 h 2349530"/>
              <a:gd name="connsiteX93" fmla="*/ 2355850 w 2679700"/>
              <a:gd name="connsiteY93" fmla="*/ 1962150 h 2349530"/>
              <a:gd name="connsiteX94" fmla="*/ 2393950 w 2679700"/>
              <a:gd name="connsiteY94" fmla="*/ 1968500 h 2349530"/>
              <a:gd name="connsiteX95" fmla="*/ 2438400 w 2679700"/>
              <a:gd name="connsiteY95" fmla="*/ 2000250 h 2349530"/>
              <a:gd name="connsiteX96" fmla="*/ 2457450 w 2679700"/>
              <a:gd name="connsiteY96" fmla="*/ 2012950 h 2349530"/>
              <a:gd name="connsiteX97" fmla="*/ 2495550 w 2679700"/>
              <a:gd name="connsiteY97" fmla="*/ 2025650 h 2349530"/>
              <a:gd name="connsiteX98" fmla="*/ 2571750 w 2679700"/>
              <a:gd name="connsiteY98" fmla="*/ 2006600 h 2349530"/>
              <a:gd name="connsiteX99" fmla="*/ 2584450 w 2679700"/>
              <a:gd name="connsiteY99" fmla="*/ 1968500 h 2349530"/>
              <a:gd name="connsiteX100" fmla="*/ 2565400 w 2679700"/>
              <a:gd name="connsiteY100" fmla="*/ 1905000 h 2349530"/>
              <a:gd name="connsiteX101" fmla="*/ 2546350 w 2679700"/>
              <a:gd name="connsiteY101" fmla="*/ 1892300 h 2349530"/>
              <a:gd name="connsiteX102" fmla="*/ 2451100 w 2679700"/>
              <a:gd name="connsiteY102" fmla="*/ 1898650 h 2349530"/>
              <a:gd name="connsiteX103" fmla="*/ 2432050 w 2679700"/>
              <a:gd name="connsiteY103" fmla="*/ 1905000 h 2349530"/>
              <a:gd name="connsiteX104" fmla="*/ 2406650 w 2679700"/>
              <a:gd name="connsiteY104" fmla="*/ 1949450 h 2349530"/>
              <a:gd name="connsiteX105" fmla="*/ 2393950 w 2679700"/>
              <a:gd name="connsiteY105" fmla="*/ 1968500 h 2349530"/>
              <a:gd name="connsiteX106" fmla="*/ 2387600 w 2679700"/>
              <a:gd name="connsiteY106" fmla="*/ 1987550 h 2349530"/>
              <a:gd name="connsiteX107" fmla="*/ 2368550 w 2679700"/>
              <a:gd name="connsiteY107" fmla="*/ 2025650 h 2349530"/>
              <a:gd name="connsiteX108" fmla="*/ 2374900 w 2679700"/>
              <a:gd name="connsiteY108" fmla="*/ 2082800 h 2349530"/>
              <a:gd name="connsiteX109" fmla="*/ 2368550 w 2679700"/>
              <a:gd name="connsiteY109" fmla="*/ 2120900 h 2349530"/>
              <a:gd name="connsiteX110" fmla="*/ 2355850 w 2679700"/>
              <a:gd name="connsiteY110" fmla="*/ 2139950 h 2349530"/>
              <a:gd name="connsiteX111" fmla="*/ 2317750 w 2679700"/>
              <a:gd name="connsiteY111" fmla="*/ 2159000 h 2349530"/>
              <a:gd name="connsiteX112" fmla="*/ 2292350 w 2679700"/>
              <a:gd name="connsiteY112" fmla="*/ 2165350 h 2349530"/>
              <a:gd name="connsiteX113" fmla="*/ 2286000 w 2679700"/>
              <a:gd name="connsiteY113" fmla="*/ 2241550 h 2349530"/>
              <a:gd name="connsiteX114" fmla="*/ 2324100 w 2679700"/>
              <a:gd name="connsiteY114" fmla="*/ 2254250 h 2349530"/>
              <a:gd name="connsiteX115" fmla="*/ 2343150 w 2679700"/>
              <a:gd name="connsiteY115" fmla="*/ 2260600 h 2349530"/>
              <a:gd name="connsiteX116" fmla="*/ 2400300 w 2679700"/>
              <a:gd name="connsiteY116" fmla="*/ 2254250 h 2349530"/>
              <a:gd name="connsiteX117" fmla="*/ 2419350 w 2679700"/>
              <a:gd name="connsiteY117" fmla="*/ 2247900 h 2349530"/>
              <a:gd name="connsiteX118" fmla="*/ 2432050 w 2679700"/>
              <a:gd name="connsiteY118" fmla="*/ 2228850 h 2349530"/>
              <a:gd name="connsiteX119" fmla="*/ 2451100 w 2679700"/>
              <a:gd name="connsiteY119" fmla="*/ 2216150 h 2349530"/>
              <a:gd name="connsiteX120" fmla="*/ 2489200 w 2679700"/>
              <a:gd name="connsiteY120" fmla="*/ 2203450 h 2349530"/>
              <a:gd name="connsiteX121" fmla="*/ 2552700 w 2679700"/>
              <a:gd name="connsiteY121" fmla="*/ 2209800 h 2349530"/>
              <a:gd name="connsiteX122" fmla="*/ 2565400 w 2679700"/>
              <a:gd name="connsiteY122" fmla="*/ 2228850 h 2349530"/>
              <a:gd name="connsiteX123" fmla="*/ 2584450 w 2679700"/>
              <a:gd name="connsiteY123" fmla="*/ 2241550 h 2349530"/>
              <a:gd name="connsiteX124" fmla="*/ 2565400 w 2679700"/>
              <a:gd name="connsiteY124" fmla="*/ 2286000 h 2349530"/>
              <a:gd name="connsiteX125" fmla="*/ 2546350 w 2679700"/>
              <a:gd name="connsiteY125" fmla="*/ 2298700 h 2349530"/>
              <a:gd name="connsiteX126" fmla="*/ 2552700 w 2679700"/>
              <a:gd name="connsiteY126" fmla="*/ 2330450 h 2349530"/>
              <a:gd name="connsiteX127" fmla="*/ 2590800 w 2679700"/>
              <a:gd name="connsiteY127" fmla="*/ 2343150 h 2349530"/>
              <a:gd name="connsiteX128" fmla="*/ 2679700 w 2679700"/>
              <a:gd name="connsiteY128" fmla="*/ 2349500 h 23495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Lst>
            <a:rect l="l" t="t" r="r" b="b"/>
            <a:pathLst>
              <a:path w="2679700" h="2349530">
                <a:moveTo>
                  <a:pt x="0" y="0"/>
                </a:moveTo>
                <a:cubicBezTo>
                  <a:pt x="2117" y="16933"/>
                  <a:pt x="1860" y="34336"/>
                  <a:pt x="6350" y="50800"/>
                </a:cubicBezTo>
                <a:cubicBezTo>
                  <a:pt x="8358" y="58163"/>
                  <a:pt x="13654" y="64454"/>
                  <a:pt x="19050" y="69850"/>
                </a:cubicBezTo>
                <a:cubicBezTo>
                  <a:pt x="40274" y="91074"/>
                  <a:pt x="74673" y="91403"/>
                  <a:pt x="101600" y="95250"/>
                </a:cubicBezTo>
                <a:cubicBezTo>
                  <a:pt x="114300" y="99483"/>
                  <a:pt x="128561" y="100524"/>
                  <a:pt x="139700" y="107950"/>
                </a:cubicBezTo>
                <a:cubicBezTo>
                  <a:pt x="146050" y="112183"/>
                  <a:pt x="151735" y="117644"/>
                  <a:pt x="158750" y="120650"/>
                </a:cubicBezTo>
                <a:cubicBezTo>
                  <a:pt x="166772" y="124088"/>
                  <a:pt x="175759" y="124602"/>
                  <a:pt x="184150" y="127000"/>
                </a:cubicBezTo>
                <a:cubicBezTo>
                  <a:pt x="190586" y="128839"/>
                  <a:pt x="196850" y="131233"/>
                  <a:pt x="203200" y="133350"/>
                </a:cubicBezTo>
                <a:cubicBezTo>
                  <a:pt x="215900" y="146050"/>
                  <a:pt x="231337" y="156506"/>
                  <a:pt x="241300" y="171450"/>
                </a:cubicBezTo>
                <a:cubicBezTo>
                  <a:pt x="245533" y="177800"/>
                  <a:pt x="249114" y="184637"/>
                  <a:pt x="254000" y="190500"/>
                </a:cubicBezTo>
                <a:cubicBezTo>
                  <a:pt x="259749" y="197399"/>
                  <a:pt x="267537" y="202461"/>
                  <a:pt x="273050" y="209550"/>
                </a:cubicBezTo>
                <a:cubicBezTo>
                  <a:pt x="282421" y="221598"/>
                  <a:pt x="285750" y="239183"/>
                  <a:pt x="298450" y="247650"/>
                </a:cubicBezTo>
                <a:cubicBezTo>
                  <a:pt x="304800" y="251883"/>
                  <a:pt x="311637" y="255464"/>
                  <a:pt x="317500" y="260350"/>
                </a:cubicBezTo>
                <a:cubicBezTo>
                  <a:pt x="342067" y="280823"/>
                  <a:pt x="331683" y="281155"/>
                  <a:pt x="361950" y="298450"/>
                </a:cubicBezTo>
                <a:cubicBezTo>
                  <a:pt x="367762" y="301771"/>
                  <a:pt x="374650" y="302683"/>
                  <a:pt x="381000" y="304800"/>
                </a:cubicBezTo>
                <a:cubicBezTo>
                  <a:pt x="395044" y="318844"/>
                  <a:pt x="401419" y="327709"/>
                  <a:pt x="419100" y="336550"/>
                </a:cubicBezTo>
                <a:cubicBezTo>
                  <a:pt x="425087" y="339543"/>
                  <a:pt x="431800" y="340783"/>
                  <a:pt x="438150" y="342900"/>
                </a:cubicBezTo>
                <a:cubicBezTo>
                  <a:pt x="452967" y="340783"/>
                  <a:pt x="469213" y="343243"/>
                  <a:pt x="482600" y="336550"/>
                </a:cubicBezTo>
                <a:cubicBezTo>
                  <a:pt x="488587" y="333557"/>
                  <a:pt x="488950" y="324193"/>
                  <a:pt x="488950" y="317500"/>
                </a:cubicBezTo>
                <a:cubicBezTo>
                  <a:pt x="488950" y="300435"/>
                  <a:pt x="487090" y="283164"/>
                  <a:pt x="482600" y="266700"/>
                </a:cubicBezTo>
                <a:cubicBezTo>
                  <a:pt x="480592" y="259337"/>
                  <a:pt x="473313" y="254476"/>
                  <a:pt x="469900" y="247650"/>
                </a:cubicBezTo>
                <a:cubicBezTo>
                  <a:pt x="466907" y="241663"/>
                  <a:pt x="465667" y="234950"/>
                  <a:pt x="463550" y="228600"/>
                </a:cubicBezTo>
                <a:cubicBezTo>
                  <a:pt x="465667" y="222250"/>
                  <a:pt x="465167" y="214283"/>
                  <a:pt x="469900" y="209550"/>
                </a:cubicBezTo>
                <a:cubicBezTo>
                  <a:pt x="474633" y="204817"/>
                  <a:pt x="482257" y="203200"/>
                  <a:pt x="488950" y="203200"/>
                </a:cubicBezTo>
                <a:cubicBezTo>
                  <a:pt x="516548" y="203200"/>
                  <a:pt x="543983" y="207433"/>
                  <a:pt x="571500" y="209550"/>
                </a:cubicBezTo>
                <a:lnTo>
                  <a:pt x="584200" y="260350"/>
                </a:lnTo>
                <a:cubicBezTo>
                  <a:pt x="585823" y="266844"/>
                  <a:pt x="586837" y="273831"/>
                  <a:pt x="590550" y="279400"/>
                </a:cubicBezTo>
                <a:cubicBezTo>
                  <a:pt x="600329" y="294068"/>
                  <a:pt x="614593" y="301779"/>
                  <a:pt x="628650" y="311150"/>
                </a:cubicBezTo>
                <a:cubicBezTo>
                  <a:pt x="675961" y="308193"/>
                  <a:pt x="762973" y="298038"/>
                  <a:pt x="812800" y="311150"/>
                </a:cubicBezTo>
                <a:cubicBezTo>
                  <a:pt x="827561" y="315034"/>
                  <a:pt x="837248" y="329724"/>
                  <a:pt x="850900" y="336550"/>
                </a:cubicBezTo>
                <a:cubicBezTo>
                  <a:pt x="889952" y="356076"/>
                  <a:pt x="868424" y="343999"/>
                  <a:pt x="914400" y="374650"/>
                </a:cubicBezTo>
                <a:cubicBezTo>
                  <a:pt x="945608" y="395456"/>
                  <a:pt x="922722" y="389322"/>
                  <a:pt x="946150" y="412750"/>
                </a:cubicBezTo>
                <a:cubicBezTo>
                  <a:pt x="951546" y="418146"/>
                  <a:pt x="958850" y="421217"/>
                  <a:pt x="965200" y="425450"/>
                </a:cubicBezTo>
                <a:cubicBezTo>
                  <a:pt x="967317" y="431800"/>
                  <a:pt x="968557" y="438513"/>
                  <a:pt x="971550" y="444500"/>
                </a:cubicBezTo>
                <a:cubicBezTo>
                  <a:pt x="974963" y="451326"/>
                  <a:pt x="982995" y="456022"/>
                  <a:pt x="984250" y="463550"/>
                </a:cubicBezTo>
                <a:cubicBezTo>
                  <a:pt x="985350" y="470152"/>
                  <a:pt x="981613" y="477031"/>
                  <a:pt x="977900" y="482600"/>
                </a:cubicBezTo>
                <a:cubicBezTo>
                  <a:pt x="968121" y="497268"/>
                  <a:pt x="953857" y="504979"/>
                  <a:pt x="939800" y="514350"/>
                </a:cubicBezTo>
                <a:cubicBezTo>
                  <a:pt x="935567" y="520700"/>
                  <a:pt x="925845" y="525872"/>
                  <a:pt x="927100" y="533400"/>
                </a:cubicBezTo>
                <a:cubicBezTo>
                  <a:pt x="928576" y="542258"/>
                  <a:pt x="939061" y="546937"/>
                  <a:pt x="946150" y="552450"/>
                </a:cubicBezTo>
                <a:cubicBezTo>
                  <a:pt x="978902" y="577924"/>
                  <a:pt x="974557" y="574619"/>
                  <a:pt x="1003300" y="584200"/>
                </a:cubicBezTo>
                <a:cubicBezTo>
                  <a:pt x="997461" y="625076"/>
                  <a:pt x="991760" y="637136"/>
                  <a:pt x="1003300" y="679450"/>
                </a:cubicBezTo>
                <a:cubicBezTo>
                  <a:pt x="1005308" y="686813"/>
                  <a:pt x="1009528" y="694455"/>
                  <a:pt x="1016000" y="698500"/>
                </a:cubicBezTo>
                <a:cubicBezTo>
                  <a:pt x="1027352" y="705595"/>
                  <a:pt x="1054100" y="711200"/>
                  <a:pt x="1054100" y="711200"/>
                </a:cubicBezTo>
                <a:cubicBezTo>
                  <a:pt x="1108695" y="747596"/>
                  <a:pt x="1039620" y="703960"/>
                  <a:pt x="1092200" y="730250"/>
                </a:cubicBezTo>
                <a:cubicBezTo>
                  <a:pt x="1099026" y="733663"/>
                  <a:pt x="1104276" y="739850"/>
                  <a:pt x="1111250" y="742950"/>
                </a:cubicBezTo>
                <a:cubicBezTo>
                  <a:pt x="1123483" y="748387"/>
                  <a:pt x="1149350" y="755650"/>
                  <a:pt x="1149350" y="755650"/>
                </a:cubicBezTo>
                <a:cubicBezTo>
                  <a:pt x="1179573" y="775799"/>
                  <a:pt x="1156523" y="763517"/>
                  <a:pt x="1193800" y="774700"/>
                </a:cubicBezTo>
                <a:cubicBezTo>
                  <a:pt x="1206622" y="778547"/>
                  <a:pt x="1231900" y="787400"/>
                  <a:pt x="1231900" y="787400"/>
                </a:cubicBezTo>
                <a:cubicBezTo>
                  <a:pt x="1255183" y="785283"/>
                  <a:pt x="1278606" y="784356"/>
                  <a:pt x="1301750" y="781050"/>
                </a:cubicBezTo>
                <a:cubicBezTo>
                  <a:pt x="1308376" y="780103"/>
                  <a:pt x="1314107" y="774700"/>
                  <a:pt x="1320800" y="774700"/>
                </a:cubicBezTo>
                <a:cubicBezTo>
                  <a:pt x="1335767" y="774700"/>
                  <a:pt x="1350433" y="778933"/>
                  <a:pt x="1365250" y="781050"/>
                </a:cubicBezTo>
                <a:cubicBezTo>
                  <a:pt x="1371600" y="785283"/>
                  <a:pt x="1378437" y="788864"/>
                  <a:pt x="1384300" y="793750"/>
                </a:cubicBezTo>
                <a:cubicBezTo>
                  <a:pt x="1391199" y="799499"/>
                  <a:pt x="1395553" y="808345"/>
                  <a:pt x="1403350" y="812800"/>
                </a:cubicBezTo>
                <a:cubicBezTo>
                  <a:pt x="1410927" y="817130"/>
                  <a:pt x="1420283" y="817033"/>
                  <a:pt x="1428750" y="819150"/>
                </a:cubicBezTo>
                <a:cubicBezTo>
                  <a:pt x="1437217" y="817033"/>
                  <a:pt x="1445759" y="815198"/>
                  <a:pt x="1454150" y="812800"/>
                </a:cubicBezTo>
                <a:cubicBezTo>
                  <a:pt x="1460586" y="810961"/>
                  <a:pt x="1466547" y="805711"/>
                  <a:pt x="1473200" y="806450"/>
                </a:cubicBezTo>
                <a:cubicBezTo>
                  <a:pt x="1486505" y="807928"/>
                  <a:pt x="1511300" y="819150"/>
                  <a:pt x="1511300" y="819150"/>
                </a:cubicBezTo>
                <a:cubicBezTo>
                  <a:pt x="1510532" y="823760"/>
                  <a:pt x="1505548" y="865879"/>
                  <a:pt x="1498600" y="876300"/>
                </a:cubicBezTo>
                <a:cubicBezTo>
                  <a:pt x="1493619" y="883772"/>
                  <a:pt x="1485900" y="889000"/>
                  <a:pt x="1479550" y="895350"/>
                </a:cubicBezTo>
                <a:cubicBezTo>
                  <a:pt x="1481667" y="910167"/>
                  <a:pt x="1479821" y="926123"/>
                  <a:pt x="1485900" y="939800"/>
                </a:cubicBezTo>
                <a:cubicBezTo>
                  <a:pt x="1489000" y="946774"/>
                  <a:pt x="1497976" y="949400"/>
                  <a:pt x="1504950" y="952500"/>
                </a:cubicBezTo>
                <a:cubicBezTo>
                  <a:pt x="1517183" y="957937"/>
                  <a:pt x="1530350" y="960967"/>
                  <a:pt x="1543050" y="965200"/>
                </a:cubicBezTo>
                <a:cubicBezTo>
                  <a:pt x="1564264" y="972271"/>
                  <a:pt x="1563580" y="972584"/>
                  <a:pt x="1587500" y="977900"/>
                </a:cubicBezTo>
                <a:cubicBezTo>
                  <a:pt x="1633476" y="988117"/>
                  <a:pt x="1604259" y="979253"/>
                  <a:pt x="1638300" y="990600"/>
                </a:cubicBezTo>
                <a:cubicBezTo>
                  <a:pt x="1694832" y="1047132"/>
                  <a:pt x="1608681" y="952544"/>
                  <a:pt x="1663700" y="1117600"/>
                </a:cubicBezTo>
                <a:cubicBezTo>
                  <a:pt x="1669159" y="1133976"/>
                  <a:pt x="1704076" y="1143759"/>
                  <a:pt x="1720850" y="1149350"/>
                </a:cubicBezTo>
                <a:cubicBezTo>
                  <a:pt x="1758994" y="1174779"/>
                  <a:pt x="1721382" y="1155700"/>
                  <a:pt x="1790700" y="1155700"/>
                </a:cubicBezTo>
                <a:cubicBezTo>
                  <a:pt x="1805667" y="1155700"/>
                  <a:pt x="1820333" y="1159933"/>
                  <a:pt x="1835150" y="1162050"/>
                </a:cubicBezTo>
                <a:cubicBezTo>
                  <a:pt x="1854572" y="1220317"/>
                  <a:pt x="1822107" y="1129613"/>
                  <a:pt x="1860550" y="1206500"/>
                </a:cubicBezTo>
                <a:cubicBezTo>
                  <a:pt x="1886998" y="1259397"/>
                  <a:pt x="1855649" y="1232866"/>
                  <a:pt x="1892300" y="1257300"/>
                </a:cubicBezTo>
                <a:cubicBezTo>
                  <a:pt x="1894417" y="1274233"/>
                  <a:pt x="1897233" y="1291094"/>
                  <a:pt x="1898650" y="1308100"/>
                </a:cubicBezTo>
                <a:cubicBezTo>
                  <a:pt x="1901468" y="1341916"/>
                  <a:pt x="1898009" y="1376495"/>
                  <a:pt x="1905000" y="1409700"/>
                </a:cubicBezTo>
                <a:cubicBezTo>
                  <a:pt x="1906850" y="1418488"/>
                  <a:pt x="1916200" y="1424389"/>
                  <a:pt x="1924050" y="1428750"/>
                </a:cubicBezTo>
                <a:cubicBezTo>
                  <a:pt x="1955500" y="1446222"/>
                  <a:pt x="1999166" y="1444815"/>
                  <a:pt x="2032000" y="1447800"/>
                </a:cubicBezTo>
                <a:lnTo>
                  <a:pt x="2089150" y="1466850"/>
                </a:lnTo>
                <a:lnTo>
                  <a:pt x="2108200" y="1473200"/>
                </a:lnTo>
                <a:cubicBezTo>
                  <a:pt x="2138581" y="1518772"/>
                  <a:pt x="2122807" y="1500507"/>
                  <a:pt x="2152650" y="1530350"/>
                </a:cubicBezTo>
                <a:cubicBezTo>
                  <a:pt x="2154767" y="1536700"/>
                  <a:pt x="2156007" y="1543413"/>
                  <a:pt x="2159000" y="1549400"/>
                </a:cubicBezTo>
                <a:cubicBezTo>
                  <a:pt x="2162413" y="1556226"/>
                  <a:pt x="2169734" y="1561076"/>
                  <a:pt x="2171700" y="1568450"/>
                </a:cubicBezTo>
                <a:cubicBezTo>
                  <a:pt x="2178335" y="1593331"/>
                  <a:pt x="2159971" y="1636507"/>
                  <a:pt x="2184400" y="1644650"/>
                </a:cubicBezTo>
                <a:lnTo>
                  <a:pt x="2222500" y="1657350"/>
                </a:lnTo>
                <a:cubicBezTo>
                  <a:pt x="2226733" y="1670050"/>
                  <a:pt x="2224061" y="1688024"/>
                  <a:pt x="2235200" y="1695450"/>
                </a:cubicBezTo>
                <a:cubicBezTo>
                  <a:pt x="2253931" y="1707937"/>
                  <a:pt x="2258021" y="1708865"/>
                  <a:pt x="2273300" y="1727200"/>
                </a:cubicBezTo>
                <a:cubicBezTo>
                  <a:pt x="2295394" y="1753713"/>
                  <a:pt x="2273777" y="1742176"/>
                  <a:pt x="2305050" y="1752600"/>
                </a:cubicBezTo>
                <a:cubicBezTo>
                  <a:pt x="2307167" y="1758950"/>
                  <a:pt x="2311400" y="1764957"/>
                  <a:pt x="2311400" y="1771650"/>
                </a:cubicBezTo>
                <a:cubicBezTo>
                  <a:pt x="2311400" y="1782443"/>
                  <a:pt x="2311323" y="1794617"/>
                  <a:pt x="2305050" y="1803400"/>
                </a:cubicBezTo>
                <a:cubicBezTo>
                  <a:pt x="2299548" y="1811103"/>
                  <a:pt x="2288351" y="1812371"/>
                  <a:pt x="2279650" y="1816100"/>
                </a:cubicBezTo>
                <a:cubicBezTo>
                  <a:pt x="2253586" y="1827270"/>
                  <a:pt x="2235266" y="1825265"/>
                  <a:pt x="2203450" y="1828800"/>
                </a:cubicBezTo>
                <a:cubicBezTo>
                  <a:pt x="2205567" y="1837267"/>
                  <a:pt x="2205897" y="1846394"/>
                  <a:pt x="2209800" y="1854200"/>
                </a:cubicBezTo>
                <a:cubicBezTo>
                  <a:pt x="2216626" y="1867852"/>
                  <a:pt x="2228374" y="1878648"/>
                  <a:pt x="2235200" y="1892300"/>
                </a:cubicBezTo>
                <a:cubicBezTo>
                  <a:pt x="2239433" y="1900767"/>
                  <a:pt x="2241740" y="1910513"/>
                  <a:pt x="2247900" y="1917700"/>
                </a:cubicBezTo>
                <a:cubicBezTo>
                  <a:pt x="2254788" y="1925735"/>
                  <a:pt x="2263834" y="1932017"/>
                  <a:pt x="2273300" y="1936750"/>
                </a:cubicBezTo>
                <a:cubicBezTo>
                  <a:pt x="2285274" y="1942737"/>
                  <a:pt x="2298700" y="1945217"/>
                  <a:pt x="2311400" y="1949450"/>
                </a:cubicBezTo>
                <a:cubicBezTo>
                  <a:pt x="2329556" y="1955502"/>
                  <a:pt x="2335916" y="1958163"/>
                  <a:pt x="2355850" y="1962150"/>
                </a:cubicBezTo>
                <a:cubicBezTo>
                  <a:pt x="2368475" y="1964675"/>
                  <a:pt x="2381250" y="1966383"/>
                  <a:pt x="2393950" y="1968500"/>
                </a:cubicBezTo>
                <a:cubicBezTo>
                  <a:pt x="2438845" y="1998430"/>
                  <a:pt x="2383266" y="1960868"/>
                  <a:pt x="2438400" y="2000250"/>
                </a:cubicBezTo>
                <a:cubicBezTo>
                  <a:pt x="2444610" y="2004686"/>
                  <a:pt x="2450476" y="2009850"/>
                  <a:pt x="2457450" y="2012950"/>
                </a:cubicBezTo>
                <a:cubicBezTo>
                  <a:pt x="2469683" y="2018387"/>
                  <a:pt x="2495550" y="2025650"/>
                  <a:pt x="2495550" y="2025650"/>
                </a:cubicBezTo>
                <a:cubicBezTo>
                  <a:pt x="2505185" y="2024579"/>
                  <a:pt x="2558691" y="2027494"/>
                  <a:pt x="2571750" y="2006600"/>
                </a:cubicBezTo>
                <a:cubicBezTo>
                  <a:pt x="2578845" y="1995248"/>
                  <a:pt x="2584450" y="1968500"/>
                  <a:pt x="2584450" y="1968500"/>
                </a:cubicBezTo>
                <a:cubicBezTo>
                  <a:pt x="2580453" y="1940522"/>
                  <a:pt x="2584652" y="1924252"/>
                  <a:pt x="2565400" y="1905000"/>
                </a:cubicBezTo>
                <a:cubicBezTo>
                  <a:pt x="2560004" y="1899604"/>
                  <a:pt x="2552700" y="1896533"/>
                  <a:pt x="2546350" y="1892300"/>
                </a:cubicBezTo>
                <a:cubicBezTo>
                  <a:pt x="2514600" y="1894417"/>
                  <a:pt x="2482726" y="1895136"/>
                  <a:pt x="2451100" y="1898650"/>
                </a:cubicBezTo>
                <a:cubicBezTo>
                  <a:pt x="2444447" y="1899389"/>
                  <a:pt x="2437277" y="1900819"/>
                  <a:pt x="2432050" y="1905000"/>
                </a:cubicBezTo>
                <a:cubicBezTo>
                  <a:pt x="2423907" y="1911514"/>
                  <a:pt x="2410597" y="1942542"/>
                  <a:pt x="2406650" y="1949450"/>
                </a:cubicBezTo>
                <a:cubicBezTo>
                  <a:pt x="2402864" y="1956076"/>
                  <a:pt x="2397363" y="1961674"/>
                  <a:pt x="2393950" y="1968500"/>
                </a:cubicBezTo>
                <a:cubicBezTo>
                  <a:pt x="2390957" y="1974487"/>
                  <a:pt x="2390593" y="1981563"/>
                  <a:pt x="2387600" y="1987550"/>
                </a:cubicBezTo>
                <a:cubicBezTo>
                  <a:pt x="2362981" y="2036789"/>
                  <a:pt x="2384511" y="1977767"/>
                  <a:pt x="2368550" y="2025650"/>
                </a:cubicBezTo>
                <a:cubicBezTo>
                  <a:pt x="2370667" y="2044700"/>
                  <a:pt x="2374900" y="2063633"/>
                  <a:pt x="2374900" y="2082800"/>
                </a:cubicBezTo>
                <a:cubicBezTo>
                  <a:pt x="2374900" y="2095675"/>
                  <a:pt x="2372621" y="2108686"/>
                  <a:pt x="2368550" y="2120900"/>
                </a:cubicBezTo>
                <a:cubicBezTo>
                  <a:pt x="2366137" y="2128140"/>
                  <a:pt x="2361246" y="2134554"/>
                  <a:pt x="2355850" y="2139950"/>
                </a:cubicBezTo>
                <a:cubicBezTo>
                  <a:pt x="2344718" y="2151082"/>
                  <a:pt x="2332211" y="2154868"/>
                  <a:pt x="2317750" y="2159000"/>
                </a:cubicBezTo>
                <a:cubicBezTo>
                  <a:pt x="2309359" y="2161398"/>
                  <a:pt x="2300817" y="2163233"/>
                  <a:pt x="2292350" y="2165350"/>
                </a:cubicBezTo>
                <a:cubicBezTo>
                  <a:pt x="2275945" y="2189958"/>
                  <a:pt x="2261411" y="2202910"/>
                  <a:pt x="2286000" y="2241550"/>
                </a:cubicBezTo>
                <a:cubicBezTo>
                  <a:pt x="2293187" y="2252844"/>
                  <a:pt x="2311400" y="2250017"/>
                  <a:pt x="2324100" y="2254250"/>
                </a:cubicBezTo>
                <a:lnTo>
                  <a:pt x="2343150" y="2260600"/>
                </a:lnTo>
                <a:cubicBezTo>
                  <a:pt x="2362200" y="2258483"/>
                  <a:pt x="2381394" y="2257401"/>
                  <a:pt x="2400300" y="2254250"/>
                </a:cubicBezTo>
                <a:cubicBezTo>
                  <a:pt x="2406902" y="2253150"/>
                  <a:pt x="2414123" y="2252081"/>
                  <a:pt x="2419350" y="2247900"/>
                </a:cubicBezTo>
                <a:cubicBezTo>
                  <a:pt x="2425309" y="2243132"/>
                  <a:pt x="2426654" y="2234246"/>
                  <a:pt x="2432050" y="2228850"/>
                </a:cubicBezTo>
                <a:cubicBezTo>
                  <a:pt x="2437446" y="2223454"/>
                  <a:pt x="2444126" y="2219250"/>
                  <a:pt x="2451100" y="2216150"/>
                </a:cubicBezTo>
                <a:cubicBezTo>
                  <a:pt x="2463333" y="2210713"/>
                  <a:pt x="2489200" y="2203450"/>
                  <a:pt x="2489200" y="2203450"/>
                </a:cubicBezTo>
                <a:cubicBezTo>
                  <a:pt x="2510367" y="2205567"/>
                  <a:pt x="2532519" y="2203073"/>
                  <a:pt x="2552700" y="2209800"/>
                </a:cubicBezTo>
                <a:cubicBezTo>
                  <a:pt x="2559940" y="2212213"/>
                  <a:pt x="2560004" y="2223454"/>
                  <a:pt x="2565400" y="2228850"/>
                </a:cubicBezTo>
                <a:cubicBezTo>
                  <a:pt x="2570796" y="2234246"/>
                  <a:pt x="2578100" y="2237317"/>
                  <a:pt x="2584450" y="2241550"/>
                </a:cubicBezTo>
                <a:cubicBezTo>
                  <a:pt x="2579592" y="2260981"/>
                  <a:pt x="2580018" y="2271382"/>
                  <a:pt x="2565400" y="2286000"/>
                </a:cubicBezTo>
                <a:cubicBezTo>
                  <a:pt x="2560004" y="2291396"/>
                  <a:pt x="2552700" y="2294467"/>
                  <a:pt x="2546350" y="2298700"/>
                </a:cubicBezTo>
                <a:cubicBezTo>
                  <a:pt x="2548467" y="2309283"/>
                  <a:pt x="2545068" y="2322818"/>
                  <a:pt x="2552700" y="2330450"/>
                </a:cubicBezTo>
                <a:cubicBezTo>
                  <a:pt x="2562166" y="2339916"/>
                  <a:pt x="2577479" y="2341818"/>
                  <a:pt x="2590800" y="2343150"/>
                </a:cubicBezTo>
                <a:cubicBezTo>
                  <a:pt x="2662725" y="2350342"/>
                  <a:pt x="2633028" y="2349500"/>
                  <a:pt x="2679700" y="2349500"/>
                </a:cubicBezTo>
              </a:path>
            </a:pathLst>
          </a:custGeom>
          <a:ln w="38100">
            <a:solidFill>
              <a:srgbClr val="0000FF"/>
            </a:solidFill>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vi-VN"/>
          </a:p>
        </p:txBody>
      </p:sp>
      <p:sp>
        <p:nvSpPr>
          <p:cNvPr id="17426" name="Text Box 18"/>
          <p:cNvSpPr txBox="1">
            <a:spLocks noChangeArrowheads="1"/>
          </p:cNvSpPr>
          <p:nvPr/>
        </p:nvSpPr>
        <p:spPr bwMode="auto">
          <a:xfrm>
            <a:off x="2589213" y="152400"/>
            <a:ext cx="4649787"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2800" b="1">
                <a:solidFill>
                  <a:srgbClr val="FF0000"/>
                </a:solidFill>
              </a:rPr>
              <a:t>THÀNH PHỐ HỒ CHÍ MINH</a:t>
            </a:r>
          </a:p>
        </p:txBody>
      </p:sp>
    </p:spTree>
  </p:cSld>
  <p:clrMapOvr>
    <a:masterClrMapping/>
  </p:clrMapOvr>
  <p:transition spd="med"/>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230"/>
                                        </p:tgtEl>
                                        <p:attrNameLst>
                                          <p:attrName>style.visibility</p:attrName>
                                        </p:attrNameLst>
                                      </p:cBhvr>
                                      <p:to>
                                        <p:strVal val="visible"/>
                                      </p:to>
                                    </p:set>
                                    <p:animEffect transition="in" filter="wipe(up)">
                                      <p:cBhvr>
                                        <p:cTn id="7" dur="1000"/>
                                        <p:tgtEl>
                                          <p:spTgt spid="230"/>
                                        </p:tgtEl>
                                      </p:cBhvr>
                                    </p:animEffect>
                                  </p:childTnLst>
                                  <p:subTnLst>
                                    <p:audio>
                                      <p:cMediaNode>
                                        <p:cTn display="0" masterRel="sameClick">
                                          <p:stCondLst>
                                            <p:cond evt="begin" delay="0">
                                              <p:tn val="5"/>
                                            </p:cond>
                                          </p:stCondLst>
                                          <p:endCondLst>
                                            <p:cond evt="onStopAudio" delay="0">
                                              <p:tgtEl>
                                                <p:sldTgt/>
                                              </p:tgtEl>
                                            </p:cond>
                                          </p:endCondLst>
                                        </p:cTn>
                                        <p:tgtEl>
                                          <p:sndTgt r:embed="rId3" name="type.wav"/>
                                        </p:tgtEl>
                                      </p:cMediaNode>
                                    </p:audio>
                                  </p:sub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23"/>
                                        </p:tgtEl>
                                        <p:attrNameLst>
                                          <p:attrName>style.visibility</p:attrName>
                                        </p:attrNameLst>
                                      </p:cBhvr>
                                      <p:to>
                                        <p:strVal val="visible"/>
                                      </p:to>
                                    </p:set>
                                    <p:animEffect transition="in" filter="wipe(left)">
                                      <p:cBhvr>
                                        <p:cTn id="12" dur="1000"/>
                                        <p:tgtEl>
                                          <p:spTgt spid="23"/>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xit" presetSubtype="0" fill="hold" grpId="1" nodeType="clickEffect">
                                  <p:stCondLst>
                                    <p:cond delay="0"/>
                                  </p:stCondLst>
                                  <p:childTnLst>
                                    <p:animEffect transition="out" filter="fade">
                                      <p:cBhvr>
                                        <p:cTn id="16" dur="1000"/>
                                        <p:tgtEl>
                                          <p:spTgt spid="23"/>
                                        </p:tgtEl>
                                      </p:cBhvr>
                                    </p:animEffect>
                                    <p:set>
                                      <p:cBhvr>
                                        <p:cTn id="17" dur="1" fill="hold">
                                          <p:stCondLst>
                                            <p:cond delay="999"/>
                                          </p:stCondLst>
                                        </p:cTn>
                                        <p:tgtEl>
                                          <p:spTgt spid="23"/>
                                        </p:tgtEl>
                                        <p:attrNameLst>
                                          <p:attrName>style.visibility</p:attrName>
                                        </p:attrNameLst>
                                      </p:cBhvr>
                                      <p:to>
                                        <p:strVal val="hidden"/>
                                      </p:to>
                                    </p:set>
                                  </p:childTnLst>
                                </p:cTn>
                              </p:par>
                            </p:childTnLst>
                          </p:cTn>
                        </p:par>
                        <p:par>
                          <p:cTn id="18" fill="hold" nodeType="afterGroup">
                            <p:stCondLst>
                              <p:cond delay="1000"/>
                            </p:stCondLst>
                            <p:childTnLst>
                              <p:par>
                                <p:cTn id="19" presetID="22" presetClass="entr" presetSubtype="8" fill="hold" grpId="0" nodeType="afterEffect">
                                  <p:stCondLst>
                                    <p:cond delay="0"/>
                                  </p:stCondLst>
                                  <p:childTnLst>
                                    <p:set>
                                      <p:cBhvr>
                                        <p:cTn id="20" dur="1" fill="hold">
                                          <p:stCondLst>
                                            <p:cond delay="0"/>
                                          </p:stCondLst>
                                        </p:cTn>
                                        <p:tgtEl>
                                          <p:spTgt spid="24"/>
                                        </p:tgtEl>
                                        <p:attrNameLst>
                                          <p:attrName>style.visibility</p:attrName>
                                        </p:attrNameLst>
                                      </p:cBhvr>
                                      <p:to>
                                        <p:strVal val="visible"/>
                                      </p:to>
                                    </p:set>
                                    <p:animEffect transition="in" filter="wipe(left)">
                                      <p:cBhvr>
                                        <p:cTn id="21" dur="1000"/>
                                        <p:tgtEl>
                                          <p:spTgt spid="24"/>
                                        </p:tgtEl>
                                      </p:cBhvr>
                                    </p:animEffect>
                                  </p:childTnLst>
                                </p:cTn>
                              </p:par>
                            </p:childTnLst>
                          </p:cTn>
                        </p:par>
                      </p:childTnLst>
                    </p:cTn>
                  </p:par>
                  <p:par>
                    <p:cTn id="22" fill="hold" nodeType="clickPar">
                      <p:stCondLst>
                        <p:cond delay="indefinite"/>
                      </p:stCondLst>
                      <p:childTnLst>
                        <p:par>
                          <p:cTn id="23" fill="hold" nodeType="withGroup">
                            <p:stCondLst>
                              <p:cond delay="0"/>
                            </p:stCondLst>
                            <p:childTnLst>
                              <p:par>
                                <p:cTn id="24" presetID="22" presetClass="entr" presetSubtype="8" fill="hold" grpId="0" nodeType="clickEffect">
                                  <p:stCondLst>
                                    <p:cond delay="0"/>
                                  </p:stCondLst>
                                  <p:childTnLst>
                                    <p:set>
                                      <p:cBhvr>
                                        <p:cTn id="25" dur="1" fill="hold">
                                          <p:stCondLst>
                                            <p:cond delay="0"/>
                                          </p:stCondLst>
                                        </p:cTn>
                                        <p:tgtEl>
                                          <p:spTgt spid="25"/>
                                        </p:tgtEl>
                                        <p:attrNameLst>
                                          <p:attrName>style.visibility</p:attrName>
                                        </p:attrNameLst>
                                      </p:cBhvr>
                                      <p:to>
                                        <p:strVal val="visible"/>
                                      </p:to>
                                    </p:set>
                                    <p:animEffect transition="in" filter="wipe(left)">
                                      <p:cBhvr>
                                        <p:cTn id="26" dur="1000"/>
                                        <p:tgtEl>
                                          <p:spTgt spid="25"/>
                                        </p:tgtEl>
                                      </p:cBhvr>
                                    </p:animEffect>
                                  </p:childTnLst>
                                </p:cTn>
                              </p:par>
                            </p:childTnLst>
                          </p:cTn>
                        </p:par>
                      </p:childTnLst>
                    </p:cTn>
                  </p:par>
                  <p:par>
                    <p:cTn id="27" fill="hold" nodeType="clickPar">
                      <p:stCondLst>
                        <p:cond delay="indefinite"/>
                      </p:stCondLst>
                      <p:childTnLst>
                        <p:par>
                          <p:cTn id="28" fill="hold" nodeType="withGroup">
                            <p:stCondLst>
                              <p:cond delay="0"/>
                            </p:stCondLst>
                            <p:childTnLst>
                              <p:par>
                                <p:cTn id="29" presetID="10" presetClass="exit" presetSubtype="0" fill="hold" grpId="1" nodeType="clickEffect">
                                  <p:stCondLst>
                                    <p:cond delay="0"/>
                                  </p:stCondLst>
                                  <p:childTnLst>
                                    <p:animEffect transition="out" filter="fade">
                                      <p:cBhvr>
                                        <p:cTn id="30" dur="1000"/>
                                        <p:tgtEl>
                                          <p:spTgt spid="25"/>
                                        </p:tgtEl>
                                      </p:cBhvr>
                                    </p:animEffect>
                                    <p:set>
                                      <p:cBhvr>
                                        <p:cTn id="31" dur="1" fill="hold">
                                          <p:stCondLst>
                                            <p:cond delay="999"/>
                                          </p:stCondLst>
                                        </p:cTn>
                                        <p:tgtEl>
                                          <p:spTgt spid="25"/>
                                        </p:tgtEl>
                                        <p:attrNameLst>
                                          <p:attrName>style.visibility</p:attrName>
                                        </p:attrNameLst>
                                      </p:cBhvr>
                                      <p:to>
                                        <p:strVal val="hidden"/>
                                      </p:to>
                                    </p:set>
                                  </p:childTnLst>
                                </p:cTn>
                              </p:par>
                            </p:childTnLst>
                          </p:cTn>
                        </p:par>
                        <p:par>
                          <p:cTn id="32" fill="hold" nodeType="afterGroup">
                            <p:stCondLst>
                              <p:cond delay="1000"/>
                            </p:stCondLst>
                            <p:childTnLst>
                              <p:par>
                                <p:cTn id="33" presetID="22" presetClass="entr" presetSubtype="8" fill="hold" grpId="0" nodeType="afterEffect">
                                  <p:stCondLst>
                                    <p:cond delay="0"/>
                                  </p:stCondLst>
                                  <p:childTnLst>
                                    <p:set>
                                      <p:cBhvr>
                                        <p:cTn id="34" dur="1" fill="hold">
                                          <p:stCondLst>
                                            <p:cond delay="0"/>
                                          </p:stCondLst>
                                        </p:cTn>
                                        <p:tgtEl>
                                          <p:spTgt spid="32"/>
                                        </p:tgtEl>
                                        <p:attrNameLst>
                                          <p:attrName>style.visibility</p:attrName>
                                        </p:attrNameLst>
                                      </p:cBhvr>
                                      <p:to>
                                        <p:strVal val="visible"/>
                                      </p:to>
                                    </p:set>
                                    <p:animEffect transition="in" filter="wipe(left)">
                                      <p:cBhvr>
                                        <p:cTn id="35" dur="1000"/>
                                        <p:tgtEl>
                                          <p:spTgt spid="32"/>
                                        </p:tgtEl>
                                      </p:cBhvr>
                                    </p:animEffect>
                                  </p:childTnLst>
                                </p:cTn>
                              </p:par>
                            </p:childTnLst>
                          </p:cTn>
                        </p:par>
                      </p:childTnLst>
                    </p:cTn>
                  </p:par>
                  <p:par>
                    <p:cTn id="36" fill="hold" nodeType="clickPar">
                      <p:stCondLst>
                        <p:cond delay="indefinite"/>
                      </p:stCondLst>
                      <p:childTnLst>
                        <p:par>
                          <p:cTn id="37" fill="hold" nodeType="withGroup">
                            <p:stCondLst>
                              <p:cond delay="0"/>
                            </p:stCondLst>
                            <p:childTnLst>
                              <p:par>
                                <p:cTn id="38" presetID="22" presetClass="entr" presetSubtype="8" fill="hold" grpId="0" nodeType="clickEffect">
                                  <p:stCondLst>
                                    <p:cond delay="0"/>
                                  </p:stCondLst>
                                  <p:childTnLst>
                                    <p:set>
                                      <p:cBhvr>
                                        <p:cTn id="39" dur="1" fill="hold">
                                          <p:stCondLst>
                                            <p:cond delay="0"/>
                                          </p:stCondLst>
                                        </p:cTn>
                                        <p:tgtEl>
                                          <p:spTgt spid="33"/>
                                        </p:tgtEl>
                                        <p:attrNameLst>
                                          <p:attrName>style.visibility</p:attrName>
                                        </p:attrNameLst>
                                      </p:cBhvr>
                                      <p:to>
                                        <p:strVal val="visible"/>
                                      </p:to>
                                    </p:set>
                                    <p:animEffect transition="in" filter="wipe(left)">
                                      <p:cBhvr>
                                        <p:cTn id="40" dur="1000"/>
                                        <p:tgtEl>
                                          <p:spTgt spid="33"/>
                                        </p:tgtEl>
                                      </p:cBhvr>
                                    </p:animEffect>
                                  </p:childTnLst>
                                </p:cTn>
                              </p:par>
                            </p:childTnLst>
                          </p:cTn>
                        </p:par>
                      </p:childTnLst>
                    </p:cTn>
                  </p:par>
                  <p:par>
                    <p:cTn id="41" fill="hold" nodeType="clickPar">
                      <p:stCondLst>
                        <p:cond delay="indefinite"/>
                      </p:stCondLst>
                      <p:childTnLst>
                        <p:par>
                          <p:cTn id="42" fill="hold" nodeType="withGroup">
                            <p:stCondLst>
                              <p:cond delay="0"/>
                            </p:stCondLst>
                            <p:childTnLst>
                              <p:par>
                                <p:cTn id="43" presetID="10" presetClass="exit" presetSubtype="0" fill="hold" grpId="1" nodeType="clickEffect">
                                  <p:stCondLst>
                                    <p:cond delay="0"/>
                                  </p:stCondLst>
                                  <p:childTnLst>
                                    <p:animEffect transition="out" filter="fade">
                                      <p:cBhvr>
                                        <p:cTn id="44" dur="1000"/>
                                        <p:tgtEl>
                                          <p:spTgt spid="33"/>
                                        </p:tgtEl>
                                      </p:cBhvr>
                                    </p:animEffect>
                                    <p:set>
                                      <p:cBhvr>
                                        <p:cTn id="45" dur="1" fill="hold">
                                          <p:stCondLst>
                                            <p:cond delay="999"/>
                                          </p:stCondLst>
                                        </p:cTn>
                                        <p:tgtEl>
                                          <p:spTgt spid="33"/>
                                        </p:tgtEl>
                                        <p:attrNameLst>
                                          <p:attrName>style.visibility</p:attrName>
                                        </p:attrNameLst>
                                      </p:cBhvr>
                                      <p:to>
                                        <p:strVal val="hidden"/>
                                      </p:to>
                                    </p:set>
                                  </p:childTnLst>
                                </p:cTn>
                              </p:par>
                            </p:childTnLst>
                          </p:cTn>
                        </p:par>
                        <p:par>
                          <p:cTn id="46" fill="hold" nodeType="afterGroup">
                            <p:stCondLst>
                              <p:cond delay="1000"/>
                            </p:stCondLst>
                            <p:childTnLst>
                              <p:par>
                                <p:cTn id="47" presetID="22" presetClass="entr" presetSubtype="8" fill="hold" grpId="0" nodeType="afterEffect">
                                  <p:stCondLst>
                                    <p:cond delay="0"/>
                                  </p:stCondLst>
                                  <p:childTnLst>
                                    <p:set>
                                      <p:cBhvr>
                                        <p:cTn id="48" dur="1" fill="hold">
                                          <p:stCondLst>
                                            <p:cond delay="0"/>
                                          </p:stCondLst>
                                        </p:cTn>
                                        <p:tgtEl>
                                          <p:spTgt spid="34"/>
                                        </p:tgtEl>
                                        <p:attrNameLst>
                                          <p:attrName>style.visibility</p:attrName>
                                        </p:attrNameLst>
                                      </p:cBhvr>
                                      <p:to>
                                        <p:strVal val="visible"/>
                                      </p:to>
                                    </p:set>
                                    <p:animEffect transition="in" filter="wipe(left)">
                                      <p:cBhvr>
                                        <p:cTn id="49" dur="1000"/>
                                        <p:tgtEl>
                                          <p:spTgt spid="34"/>
                                        </p:tgtEl>
                                      </p:cBhvr>
                                    </p:animEffect>
                                  </p:childTnLst>
                                </p:cTn>
                              </p:par>
                            </p:childTnLst>
                          </p:cTn>
                        </p:par>
                      </p:childTnLst>
                    </p:cTn>
                  </p:par>
                  <p:par>
                    <p:cTn id="50" fill="hold" nodeType="clickPar">
                      <p:stCondLst>
                        <p:cond delay="indefinite"/>
                      </p:stCondLst>
                      <p:childTnLst>
                        <p:par>
                          <p:cTn id="51" fill="hold" nodeType="withGroup">
                            <p:stCondLst>
                              <p:cond delay="0"/>
                            </p:stCondLst>
                            <p:childTnLst>
                              <p:par>
                                <p:cTn id="52" presetID="22" presetClass="entr" presetSubtype="1" fill="hold" nodeType="clickEffect">
                                  <p:stCondLst>
                                    <p:cond delay="0"/>
                                  </p:stCondLst>
                                  <p:childTnLst>
                                    <p:set>
                                      <p:cBhvr>
                                        <p:cTn id="53" dur="1" fill="hold">
                                          <p:stCondLst>
                                            <p:cond delay="0"/>
                                          </p:stCondLst>
                                        </p:cTn>
                                        <p:tgtEl>
                                          <p:spTgt spid="2"/>
                                        </p:tgtEl>
                                        <p:attrNameLst>
                                          <p:attrName>style.visibility</p:attrName>
                                        </p:attrNameLst>
                                      </p:cBhvr>
                                      <p:to>
                                        <p:strVal val="visible"/>
                                      </p:to>
                                    </p:set>
                                    <p:animEffect transition="in" filter="wipe(up)">
                                      <p:cBhvr>
                                        <p:cTn id="54" dur="1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P spid="23" grpId="1"/>
      <p:bldP spid="24" grpId="0"/>
      <p:bldP spid="25" grpId="0"/>
      <p:bldP spid="25" grpId="1"/>
      <p:bldP spid="32" grpId="0"/>
      <p:bldP spid="33" grpId="0"/>
      <p:bldP spid="33" grpId="1"/>
      <p:bldP spid="34" grpId="0"/>
      <p:bldP spid="230"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0" y="0"/>
            <a:ext cx="9144000" cy="6858000"/>
          </a:xfrm>
          <a:prstGeom prst="rect">
            <a:avLst/>
          </a:prstGeom>
          <a:ln>
            <a:noFill/>
          </a:ln>
          <a:effectLst>
            <a:outerShdw blurRad="292100" dist="139700" dir="2700000" algn="tl" rotWithShape="0">
              <a:srgbClr val="333333">
                <a:alpha val="65000"/>
              </a:srgbClr>
            </a:outerShdw>
          </a:effectLst>
        </p:spPr>
      </p:pic>
      <p:sp>
        <p:nvSpPr>
          <p:cNvPr id="5" name="Rounded Rectangle 4"/>
          <p:cNvSpPr/>
          <p:nvPr/>
        </p:nvSpPr>
        <p:spPr>
          <a:xfrm>
            <a:off x="7308304" y="6077631"/>
            <a:ext cx="1710556" cy="338554"/>
          </a:xfrm>
          <a:prstGeom prst="roundRect">
            <a:avLst/>
          </a:prstGeom>
          <a:solidFill>
            <a:srgbClr val="0000FF"/>
          </a:solidFill>
          <a:ln>
            <a:noFill/>
          </a:ln>
          <a:effectLst>
            <a:glow rad="228600">
              <a:schemeClr val="accent1">
                <a:satMod val="175000"/>
                <a:alpha val="40000"/>
              </a:schemeClr>
            </a:glow>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Times New Roman" pitchFamily="18" charset="0"/>
              </a:defRPr>
            </a:lvl1pPr>
            <a:lvl2pPr marL="742950" indent="-285750">
              <a:defRPr>
                <a:solidFill>
                  <a:schemeClr val="tx1"/>
                </a:solidFill>
                <a:latin typeface="Times New Roman" pitchFamily="18" charset="0"/>
              </a:defRPr>
            </a:lvl2pPr>
            <a:lvl3pPr marL="1143000" indent="-228600">
              <a:defRPr>
                <a:solidFill>
                  <a:schemeClr val="tx1"/>
                </a:solidFill>
                <a:latin typeface="Times New Roman" pitchFamily="18" charset="0"/>
              </a:defRPr>
            </a:lvl3pPr>
            <a:lvl4pPr marL="1600200" indent="-228600">
              <a:defRPr>
                <a:solidFill>
                  <a:schemeClr val="tx1"/>
                </a:solidFill>
                <a:latin typeface="Times New Roman" pitchFamily="18" charset="0"/>
              </a:defRPr>
            </a:lvl4pPr>
            <a:lvl5pPr marL="2057400" indent="-228600">
              <a:defRPr>
                <a:solidFill>
                  <a:schemeClr val="tx1"/>
                </a:solidFill>
                <a:latin typeface="Times New Roman" pitchFamily="18" charset="0"/>
              </a:defRPr>
            </a:lvl5pPr>
            <a:lvl6pPr marL="2514600" indent="-228600" fontAlgn="base">
              <a:spcBef>
                <a:spcPct val="0"/>
              </a:spcBef>
              <a:spcAft>
                <a:spcPct val="0"/>
              </a:spcAft>
              <a:defRPr>
                <a:solidFill>
                  <a:schemeClr val="tx1"/>
                </a:solidFill>
                <a:latin typeface="Times New Roman" pitchFamily="18" charset="0"/>
              </a:defRPr>
            </a:lvl6pPr>
            <a:lvl7pPr marL="2971800" indent="-228600" fontAlgn="base">
              <a:spcBef>
                <a:spcPct val="0"/>
              </a:spcBef>
              <a:spcAft>
                <a:spcPct val="0"/>
              </a:spcAft>
              <a:defRPr>
                <a:solidFill>
                  <a:schemeClr val="tx1"/>
                </a:solidFill>
                <a:latin typeface="Times New Roman" pitchFamily="18" charset="0"/>
              </a:defRPr>
            </a:lvl7pPr>
            <a:lvl8pPr marL="3429000" indent="-228600" fontAlgn="base">
              <a:spcBef>
                <a:spcPct val="0"/>
              </a:spcBef>
              <a:spcAft>
                <a:spcPct val="0"/>
              </a:spcAft>
              <a:defRPr>
                <a:solidFill>
                  <a:schemeClr val="tx1"/>
                </a:solidFill>
                <a:latin typeface="Times New Roman" pitchFamily="18" charset="0"/>
              </a:defRPr>
            </a:lvl8pPr>
            <a:lvl9pPr marL="3886200" indent="-228600" fontAlgn="base">
              <a:spcBef>
                <a:spcPct val="0"/>
              </a:spcBef>
              <a:spcAft>
                <a:spcPct val="0"/>
              </a:spcAft>
              <a:defRPr>
                <a:solidFill>
                  <a:schemeClr val="tx1"/>
                </a:solidFill>
                <a:latin typeface="Times New Roman" pitchFamily="18" charset="0"/>
              </a:defRPr>
            </a:lvl9pPr>
          </a:lstStyle>
          <a:p>
            <a:pPr algn="ctr"/>
            <a:r>
              <a:rPr lang="en-US" sz="2000" b="1">
                <a:solidFill>
                  <a:schemeClr val="bg1"/>
                </a:solidFill>
              </a:rPr>
              <a:t>Sông Sài Gòn</a:t>
            </a:r>
            <a:endParaRPr lang="vi-VN" sz="2000" b="1">
              <a:solidFill>
                <a:schemeClr val="bg1"/>
              </a:solidFill>
            </a:endParaRPr>
          </a:p>
        </p:txBody>
      </p:sp>
    </p:spTree>
  </p:cSld>
  <p:clrMapOvr>
    <a:masterClrMapping/>
  </p:clrMapOvr>
  <p:transition>
    <p:strips dir="rd"/>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15"/>
          <p:cNvSpPr/>
          <p:nvPr/>
        </p:nvSpPr>
        <p:spPr>
          <a:xfrm>
            <a:off x="-1" y="830997"/>
            <a:ext cx="9144001" cy="6078594"/>
          </a:xfrm>
          <a:prstGeom prst="rect">
            <a:avLst/>
          </a:prstGeom>
          <a:solidFill>
            <a:schemeClr val="accent2">
              <a:lumMod val="50000"/>
              <a:alpha val="56000"/>
            </a:schemeClr>
          </a:solidFill>
          <a:ln>
            <a:noFill/>
          </a:ln>
          <a:effectLst>
            <a:glow rad="228600">
              <a:schemeClr val="accent5">
                <a:satMod val="175000"/>
                <a:alpha val="40000"/>
              </a:schemeClr>
            </a:glow>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vi-VN"/>
          </a:p>
        </p:txBody>
      </p:sp>
      <p:pic>
        <p:nvPicPr>
          <p:cNvPr id="21" name="Picture 10" descr="05"/>
          <p:cNvPicPr>
            <a:picLocks noChangeAspect="1" noChangeArrowheads="1"/>
          </p:cNvPicPr>
          <p:nvPr/>
        </p:nvPicPr>
        <p:blipFill>
          <a:blip r:embed="rId3" cstate="print">
            <a:extLst/>
          </a:blip>
          <a:srcRect/>
          <a:stretch>
            <a:fillRect/>
          </a:stretch>
        </p:blipFill>
        <p:spPr bwMode="auto">
          <a:xfrm>
            <a:off x="1209405" y="936430"/>
            <a:ext cx="6602955" cy="5694348"/>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a:extLst/>
        </p:spPr>
      </p:pic>
      <p:sp>
        <p:nvSpPr>
          <p:cNvPr id="19464" name="Text Box 11"/>
          <p:cNvSpPr txBox="1">
            <a:spLocks noChangeArrowheads="1"/>
          </p:cNvSpPr>
          <p:nvPr/>
        </p:nvSpPr>
        <p:spPr bwMode="auto">
          <a:xfrm>
            <a:off x="2719388" y="6597650"/>
            <a:ext cx="3849687"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imes New Roman" pitchFamily="18" charset="0"/>
              </a:defRPr>
            </a:lvl1pPr>
            <a:lvl2pPr marL="742950" indent="-285750">
              <a:defRPr>
                <a:solidFill>
                  <a:schemeClr val="tx1"/>
                </a:solidFill>
                <a:latin typeface="Times New Roman" pitchFamily="18" charset="0"/>
              </a:defRPr>
            </a:lvl2pPr>
            <a:lvl3pPr marL="1143000" indent="-228600">
              <a:defRPr>
                <a:solidFill>
                  <a:schemeClr val="tx1"/>
                </a:solidFill>
                <a:latin typeface="Times New Roman" pitchFamily="18" charset="0"/>
              </a:defRPr>
            </a:lvl3pPr>
            <a:lvl4pPr marL="1600200" indent="-228600">
              <a:defRPr>
                <a:solidFill>
                  <a:schemeClr val="tx1"/>
                </a:solidFill>
                <a:latin typeface="Times New Roman" pitchFamily="18" charset="0"/>
              </a:defRPr>
            </a:lvl4pPr>
            <a:lvl5pPr marL="2057400" indent="-228600">
              <a:defRPr>
                <a:solidFill>
                  <a:schemeClr val="tx1"/>
                </a:solidFill>
                <a:latin typeface="Times New Roman" pitchFamily="18" charset="0"/>
              </a:defRPr>
            </a:lvl5pPr>
            <a:lvl6pPr marL="2514600" indent="-228600" fontAlgn="base">
              <a:spcBef>
                <a:spcPct val="0"/>
              </a:spcBef>
              <a:spcAft>
                <a:spcPct val="0"/>
              </a:spcAft>
              <a:defRPr>
                <a:solidFill>
                  <a:schemeClr val="tx1"/>
                </a:solidFill>
                <a:latin typeface="Times New Roman" pitchFamily="18" charset="0"/>
              </a:defRPr>
            </a:lvl6pPr>
            <a:lvl7pPr marL="2971800" indent="-228600" fontAlgn="base">
              <a:spcBef>
                <a:spcPct val="0"/>
              </a:spcBef>
              <a:spcAft>
                <a:spcPct val="0"/>
              </a:spcAft>
              <a:defRPr>
                <a:solidFill>
                  <a:schemeClr val="tx1"/>
                </a:solidFill>
                <a:latin typeface="Times New Roman" pitchFamily="18" charset="0"/>
              </a:defRPr>
            </a:lvl7pPr>
            <a:lvl8pPr marL="3429000" indent="-228600" fontAlgn="base">
              <a:spcBef>
                <a:spcPct val="0"/>
              </a:spcBef>
              <a:spcAft>
                <a:spcPct val="0"/>
              </a:spcAft>
              <a:defRPr>
                <a:solidFill>
                  <a:schemeClr val="tx1"/>
                </a:solidFill>
                <a:latin typeface="Times New Roman" pitchFamily="18" charset="0"/>
              </a:defRPr>
            </a:lvl8pPr>
            <a:lvl9pPr marL="3886200" indent="-228600" fontAlgn="base">
              <a:spcBef>
                <a:spcPct val="0"/>
              </a:spcBef>
              <a:spcAft>
                <a:spcPct val="0"/>
              </a:spcAft>
              <a:defRPr>
                <a:solidFill>
                  <a:schemeClr val="tx1"/>
                </a:solidFill>
                <a:latin typeface="Times New Roman" pitchFamily="18" charset="0"/>
              </a:defRPr>
            </a:lvl9pPr>
          </a:lstStyle>
          <a:p>
            <a:pPr algn="ctr">
              <a:spcBef>
                <a:spcPct val="50000"/>
              </a:spcBef>
            </a:pPr>
            <a:r>
              <a:rPr lang="en-US" sz="1600" b="1" i="1">
                <a:solidFill>
                  <a:srgbClr val="FFFF00"/>
                </a:solidFill>
              </a:rPr>
              <a:t>Hình 1</a:t>
            </a:r>
            <a:r>
              <a:rPr lang="en-US" sz="1600" b="1">
                <a:solidFill>
                  <a:srgbClr val="FFFF00"/>
                </a:solidFill>
              </a:rPr>
              <a:t>: </a:t>
            </a:r>
            <a:r>
              <a:rPr lang="en-US" sz="1600" b="1" i="1">
                <a:solidFill>
                  <a:srgbClr val="FFFF00"/>
                </a:solidFill>
              </a:rPr>
              <a:t>Lược đồ Thành phố Hồ Chí Minh</a:t>
            </a:r>
          </a:p>
        </p:txBody>
      </p:sp>
      <p:sp>
        <p:nvSpPr>
          <p:cNvPr id="2" name="Rectangle 1"/>
          <p:cNvSpPr/>
          <p:nvPr/>
        </p:nvSpPr>
        <p:spPr>
          <a:xfrm>
            <a:off x="72008" y="1518210"/>
            <a:ext cx="1580418" cy="2525205"/>
          </a:xfrm>
          <a:prstGeom prst="rect">
            <a:avLst/>
          </a:prstGeom>
          <a:solidFill>
            <a:srgbClr val="002060"/>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2000" b="1" u="sng"/>
              <a:t>Câu 1</a:t>
            </a:r>
            <a:r>
              <a:rPr lang="en-US" sz="2000"/>
              <a:t>: Thành phố Hồ Chí Minh tiếp giáp với những tỉnh nào?</a:t>
            </a:r>
            <a:endParaRPr lang="vi-VN" sz="2000"/>
          </a:p>
        </p:txBody>
      </p:sp>
      <p:sp>
        <p:nvSpPr>
          <p:cNvPr id="10" name="Rectangle 9"/>
          <p:cNvSpPr/>
          <p:nvPr/>
        </p:nvSpPr>
        <p:spPr>
          <a:xfrm>
            <a:off x="7524328" y="1484784"/>
            <a:ext cx="1584176" cy="3096344"/>
          </a:xfrm>
          <a:prstGeom prst="rect">
            <a:avLst/>
          </a:prstGeom>
          <a:solidFill>
            <a:srgbClr val="002060"/>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2000" b="1" u="sng"/>
              <a:t>Câu 2</a:t>
            </a:r>
            <a:r>
              <a:rPr lang="en-US" sz="2000"/>
              <a:t>: </a:t>
            </a:r>
          </a:p>
          <a:p>
            <a:pPr algn="ctr" fontAlgn="auto">
              <a:spcBef>
                <a:spcPts val="0"/>
              </a:spcBef>
              <a:spcAft>
                <a:spcPts val="0"/>
              </a:spcAft>
              <a:defRPr/>
            </a:pPr>
            <a:r>
              <a:rPr lang="en-US" sz="2000">
                <a:solidFill>
                  <a:schemeClr val="bg1"/>
                </a:solidFill>
              </a:rPr>
              <a:t>Từ </a:t>
            </a:r>
            <a:r>
              <a:rPr lang="en-US" sz="2000">
                <a:solidFill>
                  <a:schemeClr val="bg1"/>
                </a:solidFill>
              </a:rPr>
              <a:t>Thành phố HCM có thể đi tới các tỉnh khác bằng những loại đường giao thông nào?</a:t>
            </a:r>
          </a:p>
        </p:txBody>
      </p:sp>
      <p:sp>
        <p:nvSpPr>
          <p:cNvPr id="12" name="Rectangle 11"/>
          <p:cNvSpPr/>
          <p:nvPr/>
        </p:nvSpPr>
        <p:spPr>
          <a:xfrm>
            <a:off x="115392" y="1520407"/>
            <a:ext cx="1533872" cy="3937418"/>
          </a:xfrm>
          <a:prstGeom prst="rect">
            <a:avLst/>
          </a:prstGeom>
          <a:solidFill>
            <a:srgbClr val="002060"/>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Times New Roman" pitchFamily="18" charset="0"/>
              </a:defRPr>
            </a:lvl1pPr>
            <a:lvl2pPr marL="742950" indent="-285750">
              <a:defRPr>
                <a:solidFill>
                  <a:schemeClr val="tx1"/>
                </a:solidFill>
                <a:latin typeface="Times New Roman" pitchFamily="18" charset="0"/>
              </a:defRPr>
            </a:lvl2pPr>
            <a:lvl3pPr marL="1143000" indent="-228600">
              <a:defRPr>
                <a:solidFill>
                  <a:schemeClr val="tx1"/>
                </a:solidFill>
                <a:latin typeface="Times New Roman" pitchFamily="18" charset="0"/>
              </a:defRPr>
            </a:lvl3pPr>
            <a:lvl4pPr marL="1600200" indent="-228600">
              <a:defRPr>
                <a:solidFill>
                  <a:schemeClr val="tx1"/>
                </a:solidFill>
                <a:latin typeface="Times New Roman" pitchFamily="18" charset="0"/>
              </a:defRPr>
            </a:lvl4pPr>
            <a:lvl5pPr marL="2057400" indent="-228600">
              <a:defRPr>
                <a:solidFill>
                  <a:schemeClr val="tx1"/>
                </a:solidFill>
                <a:latin typeface="Times New Roman" pitchFamily="18" charset="0"/>
              </a:defRPr>
            </a:lvl5pPr>
            <a:lvl6pPr marL="2514600" indent="-228600" fontAlgn="base">
              <a:spcBef>
                <a:spcPct val="0"/>
              </a:spcBef>
              <a:spcAft>
                <a:spcPct val="0"/>
              </a:spcAft>
              <a:defRPr>
                <a:solidFill>
                  <a:schemeClr val="tx1"/>
                </a:solidFill>
                <a:latin typeface="Times New Roman" pitchFamily="18" charset="0"/>
              </a:defRPr>
            </a:lvl6pPr>
            <a:lvl7pPr marL="2971800" indent="-228600" fontAlgn="base">
              <a:spcBef>
                <a:spcPct val="0"/>
              </a:spcBef>
              <a:spcAft>
                <a:spcPct val="0"/>
              </a:spcAft>
              <a:defRPr>
                <a:solidFill>
                  <a:schemeClr val="tx1"/>
                </a:solidFill>
                <a:latin typeface="Times New Roman" pitchFamily="18" charset="0"/>
              </a:defRPr>
            </a:lvl7pPr>
            <a:lvl8pPr marL="3429000" indent="-228600" fontAlgn="base">
              <a:spcBef>
                <a:spcPct val="0"/>
              </a:spcBef>
              <a:spcAft>
                <a:spcPct val="0"/>
              </a:spcAft>
              <a:defRPr>
                <a:solidFill>
                  <a:schemeClr val="tx1"/>
                </a:solidFill>
                <a:latin typeface="Times New Roman" pitchFamily="18" charset="0"/>
              </a:defRPr>
            </a:lvl8pPr>
            <a:lvl9pPr marL="3886200" indent="-228600" fontAlgn="base">
              <a:spcBef>
                <a:spcPct val="0"/>
              </a:spcBef>
              <a:spcAft>
                <a:spcPct val="0"/>
              </a:spcAft>
              <a:defRPr>
                <a:solidFill>
                  <a:schemeClr val="tx1"/>
                </a:solidFill>
                <a:latin typeface="Times New Roman" pitchFamily="18" charset="0"/>
              </a:defRPr>
            </a:lvl9pPr>
          </a:lstStyle>
          <a:p>
            <a:pPr algn="ctr"/>
            <a:r>
              <a:rPr lang="en-US" sz="2000" b="1">
                <a:solidFill>
                  <a:srgbClr val="FFFFFF"/>
                </a:solidFill>
              </a:rPr>
              <a:t>TP. HCM tiếp giáp với những tỉnh: </a:t>
            </a:r>
            <a:r>
              <a:rPr lang="en-US" sz="2000" b="1" i="1">
                <a:solidFill>
                  <a:srgbClr val="FFFF00"/>
                </a:solidFill>
              </a:rPr>
              <a:t>Bình Dương, Đồng Nai, Bà Rịa Vũng Tàu, Tiền Giang, Long An, Tây Ninh</a:t>
            </a:r>
            <a:endParaRPr lang="vi-VN" sz="2000" b="1" i="1">
              <a:solidFill>
                <a:srgbClr val="FFFF00"/>
              </a:solidFill>
            </a:endParaRPr>
          </a:p>
        </p:txBody>
      </p:sp>
      <p:sp>
        <p:nvSpPr>
          <p:cNvPr id="13" name="Rectangle 12"/>
          <p:cNvSpPr/>
          <p:nvPr/>
        </p:nvSpPr>
        <p:spPr>
          <a:xfrm>
            <a:off x="7529264" y="1499298"/>
            <a:ext cx="1584176" cy="4176464"/>
          </a:xfrm>
          <a:prstGeom prst="rect">
            <a:avLst/>
          </a:prstGeom>
          <a:solidFill>
            <a:srgbClr val="002060"/>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Times New Roman" pitchFamily="18" charset="0"/>
              </a:defRPr>
            </a:lvl1pPr>
            <a:lvl2pPr marL="742950" indent="-285750">
              <a:defRPr>
                <a:solidFill>
                  <a:schemeClr val="tx1"/>
                </a:solidFill>
                <a:latin typeface="Times New Roman" pitchFamily="18" charset="0"/>
              </a:defRPr>
            </a:lvl2pPr>
            <a:lvl3pPr marL="1143000" indent="-228600">
              <a:defRPr>
                <a:solidFill>
                  <a:schemeClr val="tx1"/>
                </a:solidFill>
                <a:latin typeface="Times New Roman" pitchFamily="18" charset="0"/>
              </a:defRPr>
            </a:lvl3pPr>
            <a:lvl4pPr marL="1600200" indent="-228600">
              <a:defRPr>
                <a:solidFill>
                  <a:schemeClr val="tx1"/>
                </a:solidFill>
                <a:latin typeface="Times New Roman" pitchFamily="18" charset="0"/>
              </a:defRPr>
            </a:lvl4pPr>
            <a:lvl5pPr marL="2057400" indent="-228600">
              <a:defRPr>
                <a:solidFill>
                  <a:schemeClr val="tx1"/>
                </a:solidFill>
                <a:latin typeface="Times New Roman" pitchFamily="18" charset="0"/>
              </a:defRPr>
            </a:lvl5pPr>
            <a:lvl6pPr marL="2514600" indent="-228600" fontAlgn="base">
              <a:spcBef>
                <a:spcPct val="0"/>
              </a:spcBef>
              <a:spcAft>
                <a:spcPct val="0"/>
              </a:spcAft>
              <a:defRPr>
                <a:solidFill>
                  <a:schemeClr val="tx1"/>
                </a:solidFill>
                <a:latin typeface="Times New Roman" pitchFamily="18" charset="0"/>
              </a:defRPr>
            </a:lvl6pPr>
            <a:lvl7pPr marL="2971800" indent="-228600" fontAlgn="base">
              <a:spcBef>
                <a:spcPct val="0"/>
              </a:spcBef>
              <a:spcAft>
                <a:spcPct val="0"/>
              </a:spcAft>
              <a:defRPr>
                <a:solidFill>
                  <a:schemeClr val="tx1"/>
                </a:solidFill>
                <a:latin typeface="Times New Roman" pitchFamily="18" charset="0"/>
              </a:defRPr>
            </a:lvl7pPr>
            <a:lvl8pPr marL="3429000" indent="-228600" fontAlgn="base">
              <a:spcBef>
                <a:spcPct val="0"/>
              </a:spcBef>
              <a:spcAft>
                <a:spcPct val="0"/>
              </a:spcAft>
              <a:defRPr>
                <a:solidFill>
                  <a:schemeClr val="tx1"/>
                </a:solidFill>
                <a:latin typeface="Times New Roman" pitchFamily="18" charset="0"/>
              </a:defRPr>
            </a:lvl8pPr>
            <a:lvl9pPr marL="3886200" indent="-228600" fontAlgn="base">
              <a:spcBef>
                <a:spcPct val="0"/>
              </a:spcBef>
              <a:spcAft>
                <a:spcPct val="0"/>
              </a:spcAft>
              <a:defRPr>
                <a:solidFill>
                  <a:schemeClr val="tx1"/>
                </a:solidFill>
                <a:latin typeface="Times New Roman" pitchFamily="18" charset="0"/>
              </a:defRPr>
            </a:lvl9pPr>
          </a:lstStyle>
          <a:p>
            <a:pPr algn="ctr"/>
            <a:r>
              <a:rPr lang="en-US" sz="2000" b="1">
                <a:solidFill>
                  <a:schemeClr val="bg1"/>
                </a:solidFill>
              </a:rPr>
              <a:t>Từ Thành phố HCM có thể đi tới các tỉnh khác bằng những loại đường giao thông như: </a:t>
            </a:r>
            <a:r>
              <a:rPr lang="en-US" sz="2000" b="1" i="1">
                <a:solidFill>
                  <a:srgbClr val="FFFF00"/>
                </a:solidFill>
              </a:rPr>
              <a:t>đường sắt, đường ô tô, đường hàng không, đường thủy</a:t>
            </a:r>
            <a:r>
              <a:rPr lang="en-US" sz="2000" b="1">
                <a:solidFill>
                  <a:srgbClr val="FFFF00"/>
                </a:solidFill>
              </a:rPr>
              <a:t>.</a:t>
            </a:r>
          </a:p>
        </p:txBody>
      </p:sp>
      <p:sp>
        <p:nvSpPr>
          <p:cNvPr id="7" name="Freeform 6"/>
          <p:cNvSpPr/>
          <p:nvPr/>
        </p:nvSpPr>
        <p:spPr>
          <a:xfrm>
            <a:off x="1733550" y="1495425"/>
            <a:ext cx="5381625" cy="4600575"/>
          </a:xfrm>
          <a:custGeom>
            <a:avLst/>
            <a:gdLst>
              <a:gd name="connsiteX0" fmla="*/ 781379 w 5381954"/>
              <a:gd name="connsiteY0" fmla="*/ 0 h 4600575"/>
              <a:gd name="connsiteX1" fmla="*/ 762329 w 5381954"/>
              <a:gd name="connsiteY1" fmla="*/ 47625 h 4600575"/>
              <a:gd name="connsiteX2" fmla="*/ 733754 w 5381954"/>
              <a:gd name="connsiteY2" fmla="*/ 104775 h 4600575"/>
              <a:gd name="connsiteX3" fmla="*/ 705179 w 5381954"/>
              <a:gd name="connsiteY3" fmla="*/ 123825 h 4600575"/>
              <a:gd name="connsiteX4" fmla="*/ 667079 w 5381954"/>
              <a:gd name="connsiteY4" fmla="*/ 180975 h 4600575"/>
              <a:gd name="connsiteX5" fmla="*/ 638504 w 5381954"/>
              <a:gd name="connsiteY5" fmla="*/ 219075 h 4600575"/>
              <a:gd name="connsiteX6" fmla="*/ 619454 w 5381954"/>
              <a:gd name="connsiteY6" fmla="*/ 247650 h 4600575"/>
              <a:gd name="connsiteX7" fmla="*/ 609929 w 5381954"/>
              <a:gd name="connsiteY7" fmla="*/ 314325 h 4600575"/>
              <a:gd name="connsiteX8" fmla="*/ 600404 w 5381954"/>
              <a:gd name="connsiteY8" fmla="*/ 342900 h 4600575"/>
              <a:gd name="connsiteX9" fmla="*/ 590879 w 5381954"/>
              <a:gd name="connsiteY9" fmla="*/ 381000 h 4600575"/>
              <a:gd name="connsiteX10" fmla="*/ 571829 w 5381954"/>
              <a:gd name="connsiteY10" fmla="*/ 438150 h 4600575"/>
              <a:gd name="connsiteX11" fmla="*/ 552779 w 5381954"/>
              <a:gd name="connsiteY11" fmla="*/ 523875 h 4600575"/>
              <a:gd name="connsiteX12" fmla="*/ 543254 w 5381954"/>
              <a:gd name="connsiteY12" fmla="*/ 561975 h 4600575"/>
              <a:gd name="connsiteX13" fmla="*/ 514679 w 5381954"/>
              <a:gd name="connsiteY13" fmla="*/ 590550 h 4600575"/>
              <a:gd name="connsiteX14" fmla="*/ 486104 w 5381954"/>
              <a:gd name="connsiteY14" fmla="*/ 647700 h 4600575"/>
              <a:gd name="connsiteX15" fmla="*/ 476579 w 5381954"/>
              <a:gd name="connsiteY15" fmla="*/ 762000 h 4600575"/>
              <a:gd name="connsiteX16" fmla="*/ 400379 w 5381954"/>
              <a:gd name="connsiteY16" fmla="*/ 771525 h 4600575"/>
              <a:gd name="connsiteX17" fmla="*/ 314654 w 5381954"/>
              <a:gd name="connsiteY17" fmla="*/ 800100 h 4600575"/>
              <a:gd name="connsiteX18" fmla="*/ 286079 w 5381954"/>
              <a:gd name="connsiteY18" fmla="*/ 809625 h 4600575"/>
              <a:gd name="connsiteX19" fmla="*/ 190829 w 5381954"/>
              <a:gd name="connsiteY19" fmla="*/ 781050 h 4600575"/>
              <a:gd name="connsiteX20" fmla="*/ 162254 w 5381954"/>
              <a:gd name="connsiteY20" fmla="*/ 771525 h 4600575"/>
              <a:gd name="connsiteX21" fmla="*/ 57479 w 5381954"/>
              <a:gd name="connsiteY21" fmla="*/ 790575 h 4600575"/>
              <a:gd name="connsiteX22" fmla="*/ 19379 w 5381954"/>
              <a:gd name="connsiteY22" fmla="*/ 809625 h 4600575"/>
              <a:gd name="connsiteX23" fmla="*/ 329 w 5381954"/>
              <a:gd name="connsiteY23" fmla="*/ 838200 h 4600575"/>
              <a:gd name="connsiteX24" fmla="*/ 28904 w 5381954"/>
              <a:gd name="connsiteY24" fmla="*/ 847725 h 4600575"/>
              <a:gd name="connsiteX25" fmla="*/ 67004 w 5381954"/>
              <a:gd name="connsiteY25" fmla="*/ 904875 h 4600575"/>
              <a:gd name="connsiteX26" fmla="*/ 95579 w 5381954"/>
              <a:gd name="connsiteY26" fmla="*/ 923925 h 4600575"/>
              <a:gd name="connsiteX27" fmla="*/ 124154 w 5381954"/>
              <a:gd name="connsiteY27" fmla="*/ 952500 h 4600575"/>
              <a:gd name="connsiteX28" fmla="*/ 171779 w 5381954"/>
              <a:gd name="connsiteY28" fmla="*/ 1000125 h 4600575"/>
              <a:gd name="connsiteX29" fmla="*/ 314654 w 5381954"/>
              <a:gd name="connsiteY29" fmla="*/ 1009650 h 4600575"/>
              <a:gd name="connsiteX30" fmla="*/ 419429 w 5381954"/>
              <a:gd name="connsiteY30" fmla="*/ 1019175 h 4600575"/>
              <a:gd name="connsiteX31" fmla="*/ 609929 w 5381954"/>
              <a:gd name="connsiteY31" fmla="*/ 1038225 h 4600575"/>
              <a:gd name="connsiteX32" fmla="*/ 667079 w 5381954"/>
              <a:gd name="connsiteY32" fmla="*/ 1057275 h 4600575"/>
              <a:gd name="connsiteX33" fmla="*/ 752804 w 5381954"/>
              <a:gd name="connsiteY33" fmla="*/ 1114425 h 4600575"/>
              <a:gd name="connsiteX34" fmla="*/ 809954 w 5381954"/>
              <a:gd name="connsiteY34" fmla="*/ 1133475 h 4600575"/>
              <a:gd name="connsiteX35" fmla="*/ 838529 w 5381954"/>
              <a:gd name="connsiteY35" fmla="*/ 1143000 h 4600575"/>
              <a:gd name="connsiteX36" fmla="*/ 867104 w 5381954"/>
              <a:gd name="connsiteY36" fmla="*/ 1162050 h 4600575"/>
              <a:gd name="connsiteX37" fmla="*/ 924254 w 5381954"/>
              <a:gd name="connsiteY37" fmla="*/ 1181100 h 4600575"/>
              <a:gd name="connsiteX38" fmla="*/ 981404 w 5381954"/>
              <a:gd name="connsiteY38" fmla="*/ 1219200 h 4600575"/>
              <a:gd name="connsiteX39" fmla="*/ 1038554 w 5381954"/>
              <a:gd name="connsiteY39" fmla="*/ 1238250 h 4600575"/>
              <a:gd name="connsiteX40" fmla="*/ 1067129 w 5381954"/>
              <a:gd name="connsiteY40" fmla="*/ 1257300 h 4600575"/>
              <a:gd name="connsiteX41" fmla="*/ 1124279 w 5381954"/>
              <a:gd name="connsiteY41" fmla="*/ 1276350 h 4600575"/>
              <a:gd name="connsiteX42" fmla="*/ 1152854 w 5381954"/>
              <a:gd name="connsiteY42" fmla="*/ 1295400 h 4600575"/>
              <a:gd name="connsiteX43" fmla="*/ 1210004 w 5381954"/>
              <a:gd name="connsiteY43" fmla="*/ 1314450 h 4600575"/>
              <a:gd name="connsiteX44" fmla="*/ 1238579 w 5381954"/>
              <a:gd name="connsiteY44" fmla="*/ 1323975 h 4600575"/>
              <a:gd name="connsiteX45" fmla="*/ 1267154 w 5381954"/>
              <a:gd name="connsiteY45" fmla="*/ 1333500 h 4600575"/>
              <a:gd name="connsiteX46" fmla="*/ 1295729 w 5381954"/>
              <a:gd name="connsiteY46" fmla="*/ 1343025 h 4600575"/>
              <a:gd name="connsiteX47" fmla="*/ 1324304 w 5381954"/>
              <a:gd name="connsiteY47" fmla="*/ 1362075 h 4600575"/>
              <a:gd name="connsiteX48" fmla="*/ 1410029 w 5381954"/>
              <a:gd name="connsiteY48" fmla="*/ 1390650 h 4600575"/>
              <a:gd name="connsiteX49" fmla="*/ 1438604 w 5381954"/>
              <a:gd name="connsiteY49" fmla="*/ 1400175 h 4600575"/>
              <a:gd name="connsiteX50" fmla="*/ 1467179 w 5381954"/>
              <a:gd name="connsiteY50" fmla="*/ 1409700 h 4600575"/>
              <a:gd name="connsiteX51" fmla="*/ 1495754 w 5381954"/>
              <a:gd name="connsiteY51" fmla="*/ 1428750 h 4600575"/>
              <a:gd name="connsiteX52" fmla="*/ 1457654 w 5381954"/>
              <a:gd name="connsiteY52" fmla="*/ 1485900 h 4600575"/>
              <a:gd name="connsiteX53" fmla="*/ 1419554 w 5381954"/>
              <a:gd name="connsiteY53" fmla="*/ 1571625 h 4600575"/>
              <a:gd name="connsiteX54" fmla="*/ 1400504 w 5381954"/>
              <a:gd name="connsiteY54" fmla="*/ 1647825 h 4600575"/>
              <a:gd name="connsiteX55" fmla="*/ 1390979 w 5381954"/>
              <a:gd name="connsiteY55" fmla="*/ 1685925 h 4600575"/>
              <a:gd name="connsiteX56" fmla="*/ 1371929 w 5381954"/>
              <a:gd name="connsiteY56" fmla="*/ 1743075 h 4600575"/>
              <a:gd name="connsiteX57" fmla="*/ 1362404 w 5381954"/>
              <a:gd name="connsiteY57" fmla="*/ 1790700 h 4600575"/>
              <a:gd name="connsiteX58" fmla="*/ 1352879 w 5381954"/>
              <a:gd name="connsiteY58" fmla="*/ 1819275 h 4600575"/>
              <a:gd name="connsiteX59" fmla="*/ 1343354 w 5381954"/>
              <a:gd name="connsiteY59" fmla="*/ 1857375 h 4600575"/>
              <a:gd name="connsiteX60" fmla="*/ 1324304 w 5381954"/>
              <a:gd name="connsiteY60" fmla="*/ 1914525 h 4600575"/>
              <a:gd name="connsiteX61" fmla="*/ 1314779 w 5381954"/>
              <a:gd name="connsiteY61" fmla="*/ 1981200 h 4600575"/>
              <a:gd name="connsiteX62" fmla="*/ 1276679 w 5381954"/>
              <a:gd name="connsiteY62" fmla="*/ 2066925 h 4600575"/>
              <a:gd name="connsiteX63" fmla="*/ 1190954 w 5381954"/>
              <a:gd name="connsiteY63" fmla="*/ 2114550 h 4600575"/>
              <a:gd name="connsiteX64" fmla="*/ 1133804 w 5381954"/>
              <a:gd name="connsiteY64" fmla="*/ 2162175 h 4600575"/>
              <a:gd name="connsiteX65" fmla="*/ 1067129 w 5381954"/>
              <a:gd name="connsiteY65" fmla="*/ 2200275 h 4600575"/>
              <a:gd name="connsiteX66" fmla="*/ 1038554 w 5381954"/>
              <a:gd name="connsiteY66" fmla="*/ 2209800 h 4600575"/>
              <a:gd name="connsiteX67" fmla="*/ 981404 w 5381954"/>
              <a:gd name="connsiteY67" fmla="*/ 2257425 h 4600575"/>
              <a:gd name="connsiteX68" fmla="*/ 914729 w 5381954"/>
              <a:gd name="connsiteY68" fmla="*/ 2295525 h 4600575"/>
              <a:gd name="connsiteX69" fmla="*/ 933779 w 5381954"/>
              <a:gd name="connsiteY69" fmla="*/ 2324100 h 4600575"/>
              <a:gd name="connsiteX70" fmla="*/ 1009979 w 5381954"/>
              <a:gd name="connsiteY70" fmla="*/ 2343150 h 4600575"/>
              <a:gd name="connsiteX71" fmla="*/ 1067129 w 5381954"/>
              <a:gd name="connsiteY71" fmla="*/ 2390775 h 4600575"/>
              <a:gd name="connsiteX72" fmla="*/ 1267154 w 5381954"/>
              <a:gd name="connsiteY72" fmla="*/ 2419350 h 4600575"/>
              <a:gd name="connsiteX73" fmla="*/ 1324304 w 5381954"/>
              <a:gd name="connsiteY73" fmla="*/ 2438400 h 4600575"/>
              <a:gd name="connsiteX74" fmla="*/ 1352879 w 5381954"/>
              <a:gd name="connsiteY74" fmla="*/ 2457450 h 4600575"/>
              <a:gd name="connsiteX75" fmla="*/ 1410029 w 5381954"/>
              <a:gd name="connsiteY75" fmla="*/ 2476500 h 4600575"/>
              <a:gd name="connsiteX76" fmla="*/ 1457654 w 5381954"/>
              <a:gd name="connsiteY76" fmla="*/ 2533650 h 4600575"/>
              <a:gd name="connsiteX77" fmla="*/ 1486229 w 5381954"/>
              <a:gd name="connsiteY77" fmla="*/ 2590800 h 4600575"/>
              <a:gd name="connsiteX78" fmla="*/ 1495754 w 5381954"/>
              <a:gd name="connsiteY78" fmla="*/ 2628900 h 4600575"/>
              <a:gd name="connsiteX79" fmla="*/ 1591004 w 5381954"/>
              <a:gd name="connsiteY79" fmla="*/ 2676525 h 4600575"/>
              <a:gd name="connsiteX80" fmla="*/ 1648154 w 5381954"/>
              <a:gd name="connsiteY80" fmla="*/ 2695575 h 4600575"/>
              <a:gd name="connsiteX81" fmla="*/ 1676729 w 5381954"/>
              <a:gd name="connsiteY81" fmla="*/ 2762250 h 4600575"/>
              <a:gd name="connsiteX82" fmla="*/ 1667204 w 5381954"/>
              <a:gd name="connsiteY82" fmla="*/ 2828925 h 4600575"/>
              <a:gd name="connsiteX83" fmla="*/ 1648154 w 5381954"/>
              <a:gd name="connsiteY83" fmla="*/ 2857500 h 4600575"/>
              <a:gd name="connsiteX84" fmla="*/ 1657679 w 5381954"/>
              <a:gd name="connsiteY84" fmla="*/ 2886075 h 4600575"/>
              <a:gd name="connsiteX85" fmla="*/ 1762454 w 5381954"/>
              <a:gd name="connsiteY85" fmla="*/ 2914650 h 4600575"/>
              <a:gd name="connsiteX86" fmla="*/ 1791029 w 5381954"/>
              <a:gd name="connsiteY86" fmla="*/ 2924175 h 4600575"/>
              <a:gd name="connsiteX87" fmla="*/ 2086304 w 5381954"/>
              <a:gd name="connsiteY87" fmla="*/ 2933700 h 4600575"/>
              <a:gd name="connsiteX88" fmla="*/ 2114879 w 5381954"/>
              <a:gd name="connsiteY88" fmla="*/ 2943225 h 4600575"/>
              <a:gd name="connsiteX89" fmla="*/ 2219654 w 5381954"/>
              <a:gd name="connsiteY89" fmla="*/ 2962275 h 4600575"/>
              <a:gd name="connsiteX90" fmla="*/ 2286329 w 5381954"/>
              <a:gd name="connsiteY90" fmla="*/ 2990850 h 4600575"/>
              <a:gd name="connsiteX91" fmla="*/ 2333954 w 5381954"/>
              <a:gd name="connsiteY91" fmla="*/ 3048000 h 4600575"/>
              <a:gd name="connsiteX92" fmla="*/ 2362529 w 5381954"/>
              <a:gd name="connsiteY92" fmla="*/ 3076575 h 4600575"/>
              <a:gd name="connsiteX93" fmla="*/ 2429204 w 5381954"/>
              <a:gd name="connsiteY93" fmla="*/ 3067050 h 4600575"/>
              <a:gd name="connsiteX94" fmla="*/ 2457779 w 5381954"/>
              <a:gd name="connsiteY94" fmla="*/ 3048000 h 4600575"/>
              <a:gd name="connsiteX95" fmla="*/ 2486354 w 5381954"/>
              <a:gd name="connsiteY95" fmla="*/ 3038475 h 4600575"/>
              <a:gd name="connsiteX96" fmla="*/ 2514929 w 5381954"/>
              <a:gd name="connsiteY96" fmla="*/ 3019425 h 4600575"/>
              <a:gd name="connsiteX97" fmla="*/ 2543504 w 5381954"/>
              <a:gd name="connsiteY97" fmla="*/ 3009900 h 4600575"/>
              <a:gd name="connsiteX98" fmla="*/ 2562554 w 5381954"/>
              <a:gd name="connsiteY98" fmla="*/ 2981325 h 4600575"/>
              <a:gd name="connsiteX99" fmla="*/ 2657804 w 5381954"/>
              <a:gd name="connsiteY99" fmla="*/ 2971800 h 4600575"/>
              <a:gd name="connsiteX100" fmla="*/ 2714954 w 5381954"/>
              <a:gd name="connsiteY100" fmla="*/ 2952750 h 4600575"/>
              <a:gd name="connsiteX101" fmla="*/ 2743529 w 5381954"/>
              <a:gd name="connsiteY101" fmla="*/ 2943225 h 4600575"/>
              <a:gd name="connsiteX102" fmla="*/ 3000704 w 5381954"/>
              <a:gd name="connsiteY102" fmla="*/ 2933700 h 4600575"/>
              <a:gd name="connsiteX103" fmla="*/ 3029279 w 5381954"/>
              <a:gd name="connsiteY103" fmla="*/ 2952750 h 4600575"/>
              <a:gd name="connsiteX104" fmla="*/ 3057854 w 5381954"/>
              <a:gd name="connsiteY104" fmla="*/ 2962275 h 4600575"/>
              <a:gd name="connsiteX105" fmla="*/ 3115004 w 5381954"/>
              <a:gd name="connsiteY105" fmla="*/ 3009900 h 4600575"/>
              <a:gd name="connsiteX106" fmla="*/ 3095954 w 5381954"/>
              <a:gd name="connsiteY106" fmla="*/ 3143250 h 4600575"/>
              <a:gd name="connsiteX107" fmla="*/ 3067379 w 5381954"/>
              <a:gd name="connsiteY107" fmla="*/ 3200400 h 4600575"/>
              <a:gd name="connsiteX108" fmla="*/ 3086429 w 5381954"/>
              <a:gd name="connsiteY108" fmla="*/ 3286125 h 4600575"/>
              <a:gd name="connsiteX109" fmla="*/ 3105479 w 5381954"/>
              <a:gd name="connsiteY109" fmla="*/ 3314700 h 4600575"/>
              <a:gd name="connsiteX110" fmla="*/ 3219779 w 5381954"/>
              <a:gd name="connsiteY110" fmla="*/ 3371850 h 4600575"/>
              <a:gd name="connsiteX111" fmla="*/ 3286454 w 5381954"/>
              <a:gd name="connsiteY111" fmla="*/ 3381375 h 4600575"/>
              <a:gd name="connsiteX112" fmla="*/ 3305504 w 5381954"/>
              <a:gd name="connsiteY112" fmla="*/ 3476625 h 4600575"/>
              <a:gd name="connsiteX113" fmla="*/ 3334079 w 5381954"/>
              <a:gd name="connsiteY113" fmla="*/ 3514725 h 4600575"/>
              <a:gd name="connsiteX114" fmla="*/ 3362654 w 5381954"/>
              <a:gd name="connsiteY114" fmla="*/ 3752850 h 4600575"/>
              <a:gd name="connsiteX115" fmla="*/ 3381704 w 5381954"/>
              <a:gd name="connsiteY115" fmla="*/ 3810000 h 4600575"/>
              <a:gd name="connsiteX116" fmla="*/ 3391229 w 5381954"/>
              <a:gd name="connsiteY116" fmla="*/ 3838575 h 4600575"/>
              <a:gd name="connsiteX117" fmla="*/ 3400754 w 5381954"/>
              <a:gd name="connsiteY117" fmla="*/ 3924300 h 4600575"/>
              <a:gd name="connsiteX118" fmla="*/ 3419804 w 5381954"/>
              <a:gd name="connsiteY118" fmla="*/ 3952875 h 4600575"/>
              <a:gd name="connsiteX119" fmla="*/ 3429329 w 5381954"/>
              <a:gd name="connsiteY119" fmla="*/ 3981450 h 4600575"/>
              <a:gd name="connsiteX120" fmla="*/ 3496004 w 5381954"/>
              <a:gd name="connsiteY120" fmla="*/ 4067175 h 4600575"/>
              <a:gd name="connsiteX121" fmla="*/ 3524579 w 5381954"/>
              <a:gd name="connsiteY121" fmla="*/ 4086225 h 4600575"/>
              <a:gd name="connsiteX122" fmla="*/ 3553154 w 5381954"/>
              <a:gd name="connsiteY122" fmla="*/ 4095750 h 4600575"/>
              <a:gd name="connsiteX123" fmla="*/ 3600779 w 5381954"/>
              <a:gd name="connsiteY123" fmla="*/ 4143375 h 4600575"/>
              <a:gd name="connsiteX124" fmla="*/ 3657929 w 5381954"/>
              <a:gd name="connsiteY124" fmla="*/ 4181475 h 4600575"/>
              <a:gd name="connsiteX125" fmla="*/ 3715079 w 5381954"/>
              <a:gd name="connsiteY125" fmla="*/ 4219575 h 4600575"/>
              <a:gd name="connsiteX126" fmla="*/ 3734129 w 5381954"/>
              <a:gd name="connsiteY126" fmla="*/ 4248150 h 4600575"/>
              <a:gd name="connsiteX127" fmla="*/ 3791279 w 5381954"/>
              <a:gd name="connsiteY127" fmla="*/ 4286250 h 4600575"/>
              <a:gd name="connsiteX128" fmla="*/ 3848429 w 5381954"/>
              <a:gd name="connsiteY128" fmla="*/ 4333875 h 4600575"/>
              <a:gd name="connsiteX129" fmla="*/ 3905579 w 5381954"/>
              <a:gd name="connsiteY129" fmla="*/ 4371975 h 4600575"/>
              <a:gd name="connsiteX130" fmla="*/ 3962729 w 5381954"/>
              <a:gd name="connsiteY130" fmla="*/ 4410075 h 4600575"/>
              <a:gd name="connsiteX131" fmla="*/ 4019879 w 5381954"/>
              <a:gd name="connsiteY131" fmla="*/ 4457700 h 4600575"/>
              <a:gd name="connsiteX132" fmla="*/ 4105604 w 5381954"/>
              <a:gd name="connsiteY132" fmla="*/ 4448175 h 4600575"/>
              <a:gd name="connsiteX133" fmla="*/ 4134179 w 5381954"/>
              <a:gd name="connsiteY133" fmla="*/ 4429125 h 4600575"/>
              <a:gd name="connsiteX134" fmla="*/ 4162754 w 5381954"/>
              <a:gd name="connsiteY134" fmla="*/ 4400550 h 4600575"/>
              <a:gd name="connsiteX135" fmla="*/ 4181804 w 5381954"/>
              <a:gd name="connsiteY135" fmla="*/ 4362450 h 4600575"/>
              <a:gd name="connsiteX136" fmla="*/ 4200854 w 5381954"/>
              <a:gd name="connsiteY136" fmla="*/ 4333875 h 4600575"/>
              <a:gd name="connsiteX137" fmla="*/ 4210379 w 5381954"/>
              <a:gd name="connsiteY137" fmla="*/ 4295775 h 4600575"/>
              <a:gd name="connsiteX138" fmla="*/ 4191329 w 5381954"/>
              <a:gd name="connsiteY138" fmla="*/ 4210050 h 4600575"/>
              <a:gd name="connsiteX139" fmla="*/ 4229429 w 5381954"/>
              <a:gd name="connsiteY139" fmla="*/ 4152900 h 4600575"/>
              <a:gd name="connsiteX140" fmla="*/ 4238954 w 5381954"/>
              <a:gd name="connsiteY140" fmla="*/ 4114800 h 4600575"/>
              <a:gd name="connsiteX141" fmla="*/ 4267529 w 5381954"/>
              <a:gd name="connsiteY141" fmla="*/ 4095750 h 4600575"/>
              <a:gd name="connsiteX142" fmla="*/ 4277054 w 5381954"/>
              <a:gd name="connsiteY142" fmla="*/ 4067175 h 4600575"/>
              <a:gd name="connsiteX143" fmla="*/ 4286579 w 5381954"/>
              <a:gd name="connsiteY143" fmla="*/ 4029075 h 4600575"/>
              <a:gd name="connsiteX144" fmla="*/ 4315154 w 5381954"/>
              <a:gd name="connsiteY144" fmla="*/ 4038600 h 4600575"/>
              <a:gd name="connsiteX145" fmla="*/ 4353254 w 5381954"/>
              <a:gd name="connsiteY145" fmla="*/ 4048125 h 4600575"/>
              <a:gd name="connsiteX146" fmla="*/ 4372304 w 5381954"/>
              <a:gd name="connsiteY146" fmla="*/ 4076700 h 4600575"/>
              <a:gd name="connsiteX147" fmla="*/ 4334204 w 5381954"/>
              <a:gd name="connsiteY147" fmla="*/ 4152900 h 4600575"/>
              <a:gd name="connsiteX148" fmla="*/ 4267529 w 5381954"/>
              <a:gd name="connsiteY148" fmla="*/ 4229100 h 4600575"/>
              <a:gd name="connsiteX149" fmla="*/ 4267529 w 5381954"/>
              <a:gd name="connsiteY149" fmla="*/ 4305300 h 4600575"/>
              <a:gd name="connsiteX150" fmla="*/ 4296104 w 5381954"/>
              <a:gd name="connsiteY150" fmla="*/ 4324350 h 4600575"/>
              <a:gd name="connsiteX151" fmla="*/ 4334204 w 5381954"/>
              <a:gd name="connsiteY151" fmla="*/ 4381500 h 4600575"/>
              <a:gd name="connsiteX152" fmla="*/ 4353254 w 5381954"/>
              <a:gd name="connsiteY152" fmla="*/ 4438650 h 4600575"/>
              <a:gd name="connsiteX153" fmla="*/ 4343729 w 5381954"/>
              <a:gd name="connsiteY153" fmla="*/ 4543425 h 4600575"/>
              <a:gd name="connsiteX154" fmla="*/ 4334204 w 5381954"/>
              <a:gd name="connsiteY154" fmla="*/ 4581525 h 4600575"/>
              <a:gd name="connsiteX155" fmla="*/ 4362779 w 5381954"/>
              <a:gd name="connsiteY155" fmla="*/ 4600575 h 4600575"/>
              <a:gd name="connsiteX156" fmla="*/ 4410404 w 5381954"/>
              <a:gd name="connsiteY156" fmla="*/ 4591050 h 4600575"/>
              <a:gd name="connsiteX157" fmla="*/ 4438979 w 5381954"/>
              <a:gd name="connsiteY157" fmla="*/ 4581525 h 4600575"/>
              <a:gd name="connsiteX158" fmla="*/ 4515179 w 5381954"/>
              <a:gd name="connsiteY158" fmla="*/ 4600575 h 4600575"/>
              <a:gd name="connsiteX159" fmla="*/ 4648529 w 5381954"/>
              <a:gd name="connsiteY159" fmla="*/ 4591050 h 4600575"/>
              <a:gd name="connsiteX160" fmla="*/ 4705679 w 5381954"/>
              <a:gd name="connsiteY160" fmla="*/ 4562475 h 4600575"/>
              <a:gd name="connsiteX161" fmla="*/ 4753304 w 5381954"/>
              <a:gd name="connsiteY161" fmla="*/ 4552950 h 4600575"/>
              <a:gd name="connsiteX162" fmla="*/ 4848554 w 5381954"/>
              <a:gd name="connsiteY162" fmla="*/ 4524375 h 4600575"/>
              <a:gd name="connsiteX163" fmla="*/ 4877129 w 5381954"/>
              <a:gd name="connsiteY163" fmla="*/ 4514850 h 4600575"/>
              <a:gd name="connsiteX164" fmla="*/ 4934279 w 5381954"/>
              <a:gd name="connsiteY164" fmla="*/ 4476750 h 4600575"/>
              <a:gd name="connsiteX165" fmla="*/ 5029529 w 5381954"/>
              <a:gd name="connsiteY165" fmla="*/ 4457700 h 4600575"/>
              <a:gd name="connsiteX166" fmla="*/ 5058104 w 5381954"/>
              <a:gd name="connsiteY166" fmla="*/ 4448175 h 4600575"/>
              <a:gd name="connsiteX167" fmla="*/ 5124779 w 5381954"/>
              <a:gd name="connsiteY167" fmla="*/ 4429125 h 4600575"/>
              <a:gd name="connsiteX168" fmla="*/ 5162879 w 5381954"/>
              <a:gd name="connsiteY168" fmla="*/ 4410075 h 4600575"/>
              <a:gd name="connsiteX169" fmla="*/ 5210504 w 5381954"/>
              <a:gd name="connsiteY169" fmla="*/ 4324350 h 4600575"/>
              <a:gd name="connsiteX170" fmla="*/ 5067629 w 5381954"/>
              <a:gd name="connsiteY170" fmla="*/ 4295775 h 4600575"/>
              <a:gd name="connsiteX171" fmla="*/ 5039054 w 5381954"/>
              <a:gd name="connsiteY171" fmla="*/ 4276725 h 4600575"/>
              <a:gd name="connsiteX172" fmla="*/ 5010479 w 5381954"/>
              <a:gd name="connsiteY172" fmla="*/ 4267200 h 4600575"/>
              <a:gd name="connsiteX173" fmla="*/ 4972379 w 5381954"/>
              <a:gd name="connsiteY173" fmla="*/ 4248150 h 4600575"/>
              <a:gd name="connsiteX174" fmla="*/ 4905704 w 5381954"/>
              <a:gd name="connsiteY174" fmla="*/ 4219575 h 4600575"/>
              <a:gd name="connsiteX175" fmla="*/ 4877129 w 5381954"/>
              <a:gd name="connsiteY175" fmla="*/ 4191000 h 4600575"/>
              <a:gd name="connsiteX176" fmla="*/ 4886654 w 5381954"/>
              <a:gd name="connsiteY176" fmla="*/ 4105275 h 4600575"/>
              <a:gd name="connsiteX177" fmla="*/ 4896179 w 5381954"/>
              <a:gd name="connsiteY177" fmla="*/ 4076700 h 4600575"/>
              <a:gd name="connsiteX178" fmla="*/ 4924754 w 5381954"/>
              <a:gd name="connsiteY178" fmla="*/ 4057650 h 4600575"/>
              <a:gd name="connsiteX179" fmla="*/ 4981904 w 5381954"/>
              <a:gd name="connsiteY179" fmla="*/ 4067175 h 4600575"/>
              <a:gd name="connsiteX180" fmla="*/ 5039054 w 5381954"/>
              <a:gd name="connsiteY180" fmla="*/ 4105275 h 4600575"/>
              <a:gd name="connsiteX181" fmla="*/ 5067629 w 5381954"/>
              <a:gd name="connsiteY181" fmla="*/ 4124325 h 4600575"/>
              <a:gd name="connsiteX182" fmla="*/ 5096204 w 5381954"/>
              <a:gd name="connsiteY182" fmla="*/ 4133850 h 4600575"/>
              <a:gd name="connsiteX183" fmla="*/ 5181929 w 5381954"/>
              <a:gd name="connsiteY183" fmla="*/ 4124325 h 4600575"/>
              <a:gd name="connsiteX184" fmla="*/ 5267654 w 5381954"/>
              <a:gd name="connsiteY184" fmla="*/ 4057650 h 4600575"/>
              <a:gd name="connsiteX185" fmla="*/ 5315279 w 5381954"/>
              <a:gd name="connsiteY185" fmla="*/ 3990975 h 4600575"/>
              <a:gd name="connsiteX186" fmla="*/ 5381954 w 5381954"/>
              <a:gd name="connsiteY186" fmla="*/ 3943350 h 4600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Lst>
            <a:rect l="l" t="t" r="r" b="b"/>
            <a:pathLst>
              <a:path w="5381954" h="4600575">
                <a:moveTo>
                  <a:pt x="781379" y="0"/>
                </a:moveTo>
                <a:cubicBezTo>
                  <a:pt x="775029" y="15875"/>
                  <a:pt x="768332" y="31616"/>
                  <a:pt x="762329" y="47625"/>
                </a:cubicBezTo>
                <a:cubicBezTo>
                  <a:pt x="753033" y="72415"/>
                  <a:pt x="753985" y="84544"/>
                  <a:pt x="733754" y="104775"/>
                </a:cubicBezTo>
                <a:cubicBezTo>
                  <a:pt x="725659" y="112870"/>
                  <a:pt x="714704" y="117475"/>
                  <a:pt x="705179" y="123825"/>
                </a:cubicBezTo>
                <a:lnTo>
                  <a:pt x="667079" y="180975"/>
                </a:lnTo>
                <a:cubicBezTo>
                  <a:pt x="658273" y="194184"/>
                  <a:pt x="647731" y="206157"/>
                  <a:pt x="638504" y="219075"/>
                </a:cubicBezTo>
                <a:cubicBezTo>
                  <a:pt x="631850" y="228390"/>
                  <a:pt x="625804" y="238125"/>
                  <a:pt x="619454" y="247650"/>
                </a:cubicBezTo>
                <a:cubicBezTo>
                  <a:pt x="616279" y="269875"/>
                  <a:pt x="614332" y="292310"/>
                  <a:pt x="609929" y="314325"/>
                </a:cubicBezTo>
                <a:cubicBezTo>
                  <a:pt x="607960" y="324170"/>
                  <a:pt x="603162" y="333246"/>
                  <a:pt x="600404" y="342900"/>
                </a:cubicBezTo>
                <a:cubicBezTo>
                  <a:pt x="596808" y="355487"/>
                  <a:pt x="594641" y="368461"/>
                  <a:pt x="590879" y="381000"/>
                </a:cubicBezTo>
                <a:cubicBezTo>
                  <a:pt x="585109" y="400234"/>
                  <a:pt x="575130" y="418343"/>
                  <a:pt x="571829" y="438150"/>
                </a:cubicBezTo>
                <a:cubicBezTo>
                  <a:pt x="554640" y="541287"/>
                  <a:pt x="571538" y="458220"/>
                  <a:pt x="552779" y="523875"/>
                </a:cubicBezTo>
                <a:cubicBezTo>
                  <a:pt x="549183" y="536462"/>
                  <a:pt x="549749" y="550609"/>
                  <a:pt x="543254" y="561975"/>
                </a:cubicBezTo>
                <a:cubicBezTo>
                  <a:pt x="536571" y="573671"/>
                  <a:pt x="523303" y="580202"/>
                  <a:pt x="514679" y="590550"/>
                </a:cubicBezTo>
                <a:cubicBezTo>
                  <a:pt x="494163" y="615169"/>
                  <a:pt x="495650" y="619061"/>
                  <a:pt x="486104" y="647700"/>
                </a:cubicBezTo>
                <a:cubicBezTo>
                  <a:pt x="482929" y="685800"/>
                  <a:pt x="498341" y="730566"/>
                  <a:pt x="476579" y="762000"/>
                </a:cubicBezTo>
                <a:cubicBezTo>
                  <a:pt x="462009" y="783046"/>
                  <a:pt x="425408" y="766162"/>
                  <a:pt x="400379" y="771525"/>
                </a:cubicBezTo>
                <a:lnTo>
                  <a:pt x="314654" y="800100"/>
                </a:lnTo>
                <a:lnTo>
                  <a:pt x="286079" y="809625"/>
                </a:lnTo>
                <a:cubicBezTo>
                  <a:pt x="228498" y="795230"/>
                  <a:pt x="260398" y="804240"/>
                  <a:pt x="190829" y="781050"/>
                </a:cubicBezTo>
                <a:lnTo>
                  <a:pt x="162254" y="771525"/>
                </a:lnTo>
                <a:cubicBezTo>
                  <a:pt x="137916" y="775002"/>
                  <a:pt x="85116" y="780211"/>
                  <a:pt x="57479" y="790575"/>
                </a:cubicBezTo>
                <a:cubicBezTo>
                  <a:pt x="44184" y="795561"/>
                  <a:pt x="32079" y="803275"/>
                  <a:pt x="19379" y="809625"/>
                </a:cubicBezTo>
                <a:cubicBezTo>
                  <a:pt x="13029" y="819150"/>
                  <a:pt x="-2447" y="827094"/>
                  <a:pt x="329" y="838200"/>
                </a:cubicBezTo>
                <a:cubicBezTo>
                  <a:pt x="2764" y="847940"/>
                  <a:pt x="21804" y="840625"/>
                  <a:pt x="28904" y="847725"/>
                </a:cubicBezTo>
                <a:cubicBezTo>
                  <a:pt x="45093" y="863914"/>
                  <a:pt x="54304" y="885825"/>
                  <a:pt x="67004" y="904875"/>
                </a:cubicBezTo>
                <a:cubicBezTo>
                  <a:pt x="73354" y="914400"/>
                  <a:pt x="86785" y="916596"/>
                  <a:pt x="95579" y="923925"/>
                </a:cubicBezTo>
                <a:cubicBezTo>
                  <a:pt x="105927" y="932549"/>
                  <a:pt x="115530" y="942152"/>
                  <a:pt x="124154" y="952500"/>
                </a:cubicBezTo>
                <a:cubicBezTo>
                  <a:pt x="138493" y="969706"/>
                  <a:pt x="144740" y="995619"/>
                  <a:pt x="171779" y="1000125"/>
                </a:cubicBezTo>
                <a:cubicBezTo>
                  <a:pt x="218860" y="1007972"/>
                  <a:pt x="267064" y="1005989"/>
                  <a:pt x="314654" y="1009650"/>
                </a:cubicBezTo>
                <a:cubicBezTo>
                  <a:pt x="349620" y="1012340"/>
                  <a:pt x="384504" y="1016000"/>
                  <a:pt x="419429" y="1019175"/>
                </a:cubicBezTo>
                <a:cubicBezTo>
                  <a:pt x="510567" y="1049554"/>
                  <a:pt x="377294" y="1007881"/>
                  <a:pt x="609929" y="1038225"/>
                </a:cubicBezTo>
                <a:cubicBezTo>
                  <a:pt x="629841" y="1040822"/>
                  <a:pt x="667079" y="1057275"/>
                  <a:pt x="667079" y="1057275"/>
                </a:cubicBezTo>
                <a:lnTo>
                  <a:pt x="752804" y="1114425"/>
                </a:lnTo>
                <a:cubicBezTo>
                  <a:pt x="769512" y="1125564"/>
                  <a:pt x="790904" y="1127125"/>
                  <a:pt x="809954" y="1133475"/>
                </a:cubicBezTo>
                <a:lnTo>
                  <a:pt x="838529" y="1143000"/>
                </a:lnTo>
                <a:cubicBezTo>
                  <a:pt x="848054" y="1149350"/>
                  <a:pt x="856643" y="1157401"/>
                  <a:pt x="867104" y="1162050"/>
                </a:cubicBezTo>
                <a:cubicBezTo>
                  <a:pt x="885454" y="1170205"/>
                  <a:pt x="924254" y="1181100"/>
                  <a:pt x="924254" y="1181100"/>
                </a:cubicBezTo>
                <a:cubicBezTo>
                  <a:pt x="943304" y="1193800"/>
                  <a:pt x="959684" y="1211960"/>
                  <a:pt x="981404" y="1219200"/>
                </a:cubicBezTo>
                <a:lnTo>
                  <a:pt x="1038554" y="1238250"/>
                </a:lnTo>
                <a:cubicBezTo>
                  <a:pt x="1048079" y="1244600"/>
                  <a:pt x="1056668" y="1252651"/>
                  <a:pt x="1067129" y="1257300"/>
                </a:cubicBezTo>
                <a:cubicBezTo>
                  <a:pt x="1085479" y="1265455"/>
                  <a:pt x="1124279" y="1276350"/>
                  <a:pt x="1124279" y="1276350"/>
                </a:cubicBezTo>
                <a:cubicBezTo>
                  <a:pt x="1133804" y="1282700"/>
                  <a:pt x="1142393" y="1290751"/>
                  <a:pt x="1152854" y="1295400"/>
                </a:cubicBezTo>
                <a:cubicBezTo>
                  <a:pt x="1171204" y="1303555"/>
                  <a:pt x="1190954" y="1308100"/>
                  <a:pt x="1210004" y="1314450"/>
                </a:cubicBezTo>
                <a:lnTo>
                  <a:pt x="1238579" y="1323975"/>
                </a:lnTo>
                <a:lnTo>
                  <a:pt x="1267154" y="1333500"/>
                </a:lnTo>
                <a:lnTo>
                  <a:pt x="1295729" y="1343025"/>
                </a:lnTo>
                <a:cubicBezTo>
                  <a:pt x="1305254" y="1349375"/>
                  <a:pt x="1313843" y="1357426"/>
                  <a:pt x="1324304" y="1362075"/>
                </a:cubicBezTo>
                <a:lnTo>
                  <a:pt x="1410029" y="1390650"/>
                </a:lnTo>
                <a:lnTo>
                  <a:pt x="1438604" y="1400175"/>
                </a:lnTo>
                <a:lnTo>
                  <a:pt x="1467179" y="1409700"/>
                </a:lnTo>
                <a:cubicBezTo>
                  <a:pt x="1476704" y="1416050"/>
                  <a:pt x="1497174" y="1417391"/>
                  <a:pt x="1495754" y="1428750"/>
                </a:cubicBezTo>
                <a:cubicBezTo>
                  <a:pt x="1492914" y="1451468"/>
                  <a:pt x="1470354" y="1466850"/>
                  <a:pt x="1457654" y="1485900"/>
                </a:cubicBezTo>
                <a:cubicBezTo>
                  <a:pt x="1432635" y="1523429"/>
                  <a:pt x="1433156" y="1517217"/>
                  <a:pt x="1419554" y="1571625"/>
                </a:cubicBezTo>
                <a:lnTo>
                  <a:pt x="1400504" y="1647825"/>
                </a:lnTo>
                <a:cubicBezTo>
                  <a:pt x="1397329" y="1660525"/>
                  <a:pt x="1395119" y="1673506"/>
                  <a:pt x="1390979" y="1685925"/>
                </a:cubicBezTo>
                <a:lnTo>
                  <a:pt x="1371929" y="1743075"/>
                </a:lnTo>
                <a:cubicBezTo>
                  <a:pt x="1366809" y="1758434"/>
                  <a:pt x="1366331" y="1774994"/>
                  <a:pt x="1362404" y="1790700"/>
                </a:cubicBezTo>
                <a:cubicBezTo>
                  <a:pt x="1359969" y="1800440"/>
                  <a:pt x="1355637" y="1809621"/>
                  <a:pt x="1352879" y="1819275"/>
                </a:cubicBezTo>
                <a:cubicBezTo>
                  <a:pt x="1349283" y="1831862"/>
                  <a:pt x="1347116" y="1844836"/>
                  <a:pt x="1343354" y="1857375"/>
                </a:cubicBezTo>
                <a:cubicBezTo>
                  <a:pt x="1337584" y="1876609"/>
                  <a:pt x="1324304" y="1914525"/>
                  <a:pt x="1324304" y="1914525"/>
                </a:cubicBezTo>
                <a:cubicBezTo>
                  <a:pt x="1321129" y="1936750"/>
                  <a:pt x="1319827" y="1959324"/>
                  <a:pt x="1314779" y="1981200"/>
                </a:cubicBezTo>
                <a:cubicBezTo>
                  <a:pt x="1310419" y="2000092"/>
                  <a:pt x="1296429" y="2049644"/>
                  <a:pt x="1276679" y="2066925"/>
                </a:cubicBezTo>
                <a:cubicBezTo>
                  <a:pt x="1236369" y="2102196"/>
                  <a:pt x="1230201" y="2101468"/>
                  <a:pt x="1190954" y="2114550"/>
                </a:cubicBezTo>
                <a:cubicBezTo>
                  <a:pt x="1120008" y="2161848"/>
                  <a:pt x="1207143" y="2101059"/>
                  <a:pt x="1133804" y="2162175"/>
                </a:cubicBezTo>
                <a:cubicBezTo>
                  <a:pt x="1116923" y="2176242"/>
                  <a:pt x="1086310" y="2192055"/>
                  <a:pt x="1067129" y="2200275"/>
                </a:cubicBezTo>
                <a:cubicBezTo>
                  <a:pt x="1057901" y="2204230"/>
                  <a:pt x="1048079" y="2206625"/>
                  <a:pt x="1038554" y="2209800"/>
                </a:cubicBezTo>
                <a:cubicBezTo>
                  <a:pt x="967608" y="2257098"/>
                  <a:pt x="1054743" y="2196309"/>
                  <a:pt x="981404" y="2257425"/>
                </a:cubicBezTo>
                <a:cubicBezTo>
                  <a:pt x="961209" y="2274254"/>
                  <a:pt x="938020" y="2283880"/>
                  <a:pt x="914729" y="2295525"/>
                </a:cubicBezTo>
                <a:cubicBezTo>
                  <a:pt x="921079" y="2305050"/>
                  <a:pt x="924840" y="2316949"/>
                  <a:pt x="933779" y="2324100"/>
                </a:cubicBezTo>
                <a:cubicBezTo>
                  <a:pt x="943542" y="2331910"/>
                  <a:pt x="1007607" y="2342676"/>
                  <a:pt x="1009979" y="2343150"/>
                </a:cubicBezTo>
                <a:cubicBezTo>
                  <a:pt x="1027924" y="2361095"/>
                  <a:pt x="1043259" y="2380166"/>
                  <a:pt x="1067129" y="2390775"/>
                </a:cubicBezTo>
                <a:cubicBezTo>
                  <a:pt x="1139433" y="2422910"/>
                  <a:pt x="1175854" y="2413263"/>
                  <a:pt x="1267154" y="2419350"/>
                </a:cubicBezTo>
                <a:cubicBezTo>
                  <a:pt x="1286204" y="2425700"/>
                  <a:pt x="1307596" y="2427261"/>
                  <a:pt x="1324304" y="2438400"/>
                </a:cubicBezTo>
                <a:cubicBezTo>
                  <a:pt x="1333829" y="2444750"/>
                  <a:pt x="1342418" y="2452801"/>
                  <a:pt x="1352879" y="2457450"/>
                </a:cubicBezTo>
                <a:cubicBezTo>
                  <a:pt x="1371229" y="2465605"/>
                  <a:pt x="1410029" y="2476500"/>
                  <a:pt x="1410029" y="2476500"/>
                </a:cubicBezTo>
                <a:cubicBezTo>
                  <a:pt x="1431095" y="2497566"/>
                  <a:pt x="1444393" y="2507128"/>
                  <a:pt x="1457654" y="2533650"/>
                </a:cubicBezTo>
                <a:cubicBezTo>
                  <a:pt x="1497089" y="2612520"/>
                  <a:pt x="1431634" y="2508908"/>
                  <a:pt x="1486229" y="2590800"/>
                </a:cubicBezTo>
                <a:cubicBezTo>
                  <a:pt x="1489404" y="2603500"/>
                  <a:pt x="1490597" y="2616868"/>
                  <a:pt x="1495754" y="2628900"/>
                </a:cubicBezTo>
                <a:cubicBezTo>
                  <a:pt x="1516929" y="2678308"/>
                  <a:pt x="1532054" y="2656875"/>
                  <a:pt x="1591004" y="2676525"/>
                </a:cubicBezTo>
                <a:lnTo>
                  <a:pt x="1648154" y="2695575"/>
                </a:lnTo>
                <a:cubicBezTo>
                  <a:pt x="1651874" y="2703014"/>
                  <a:pt x="1676729" y="2748235"/>
                  <a:pt x="1676729" y="2762250"/>
                </a:cubicBezTo>
                <a:cubicBezTo>
                  <a:pt x="1676729" y="2784701"/>
                  <a:pt x="1673655" y="2807421"/>
                  <a:pt x="1667204" y="2828925"/>
                </a:cubicBezTo>
                <a:cubicBezTo>
                  <a:pt x="1663915" y="2839890"/>
                  <a:pt x="1654504" y="2847975"/>
                  <a:pt x="1648154" y="2857500"/>
                </a:cubicBezTo>
                <a:cubicBezTo>
                  <a:pt x="1651329" y="2867025"/>
                  <a:pt x="1649509" y="2880239"/>
                  <a:pt x="1657679" y="2886075"/>
                </a:cubicBezTo>
                <a:cubicBezTo>
                  <a:pt x="1679685" y="2901794"/>
                  <a:pt x="1735855" y="2908000"/>
                  <a:pt x="1762454" y="2914650"/>
                </a:cubicBezTo>
                <a:cubicBezTo>
                  <a:pt x="1772194" y="2917085"/>
                  <a:pt x="1781006" y="2923585"/>
                  <a:pt x="1791029" y="2924175"/>
                </a:cubicBezTo>
                <a:cubicBezTo>
                  <a:pt x="1889335" y="2929958"/>
                  <a:pt x="1987879" y="2930525"/>
                  <a:pt x="2086304" y="2933700"/>
                </a:cubicBezTo>
                <a:cubicBezTo>
                  <a:pt x="2095829" y="2936875"/>
                  <a:pt x="2105139" y="2940790"/>
                  <a:pt x="2114879" y="2943225"/>
                </a:cubicBezTo>
                <a:cubicBezTo>
                  <a:pt x="2141504" y="2949881"/>
                  <a:pt x="2194178" y="2958029"/>
                  <a:pt x="2219654" y="2962275"/>
                </a:cubicBezTo>
                <a:cubicBezTo>
                  <a:pt x="2242973" y="2970048"/>
                  <a:pt x="2265731" y="2976137"/>
                  <a:pt x="2286329" y="2990850"/>
                </a:cubicBezTo>
                <a:cubicBezTo>
                  <a:pt x="2320704" y="3015404"/>
                  <a:pt x="2309382" y="3018514"/>
                  <a:pt x="2333954" y="3048000"/>
                </a:cubicBezTo>
                <a:cubicBezTo>
                  <a:pt x="2342578" y="3058348"/>
                  <a:pt x="2353004" y="3067050"/>
                  <a:pt x="2362529" y="3076575"/>
                </a:cubicBezTo>
                <a:cubicBezTo>
                  <a:pt x="2384754" y="3073400"/>
                  <a:pt x="2407700" y="3073501"/>
                  <a:pt x="2429204" y="3067050"/>
                </a:cubicBezTo>
                <a:cubicBezTo>
                  <a:pt x="2440169" y="3063761"/>
                  <a:pt x="2447540" y="3053120"/>
                  <a:pt x="2457779" y="3048000"/>
                </a:cubicBezTo>
                <a:cubicBezTo>
                  <a:pt x="2466759" y="3043510"/>
                  <a:pt x="2476829" y="3041650"/>
                  <a:pt x="2486354" y="3038475"/>
                </a:cubicBezTo>
                <a:cubicBezTo>
                  <a:pt x="2495879" y="3032125"/>
                  <a:pt x="2504690" y="3024545"/>
                  <a:pt x="2514929" y="3019425"/>
                </a:cubicBezTo>
                <a:cubicBezTo>
                  <a:pt x="2523909" y="3014935"/>
                  <a:pt x="2535664" y="3016172"/>
                  <a:pt x="2543504" y="3009900"/>
                </a:cubicBezTo>
                <a:cubicBezTo>
                  <a:pt x="2552443" y="3002749"/>
                  <a:pt x="2551694" y="2984945"/>
                  <a:pt x="2562554" y="2981325"/>
                </a:cubicBezTo>
                <a:cubicBezTo>
                  <a:pt x="2592825" y="2971235"/>
                  <a:pt x="2626054" y="2974975"/>
                  <a:pt x="2657804" y="2971800"/>
                </a:cubicBezTo>
                <a:lnTo>
                  <a:pt x="2714954" y="2952750"/>
                </a:lnTo>
                <a:lnTo>
                  <a:pt x="2743529" y="2943225"/>
                </a:lnTo>
                <a:cubicBezTo>
                  <a:pt x="2832344" y="2884015"/>
                  <a:pt x="2782098" y="2909410"/>
                  <a:pt x="3000704" y="2933700"/>
                </a:cubicBezTo>
                <a:cubicBezTo>
                  <a:pt x="3012082" y="2934964"/>
                  <a:pt x="3019040" y="2947630"/>
                  <a:pt x="3029279" y="2952750"/>
                </a:cubicBezTo>
                <a:cubicBezTo>
                  <a:pt x="3038259" y="2957240"/>
                  <a:pt x="3048329" y="2959100"/>
                  <a:pt x="3057854" y="2962275"/>
                </a:cubicBezTo>
                <a:cubicBezTo>
                  <a:pt x="3068114" y="2969115"/>
                  <a:pt x="3113074" y="2996390"/>
                  <a:pt x="3115004" y="3009900"/>
                </a:cubicBezTo>
                <a:cubicBezTo>
                  <a:pt x="3117438" y="3026935"/>
                  <a:pt x="3112885" y="3109388"/>
                  <a:pt x="3095954" y="3143250"/>
                </a:cubicBezTo>
                <a:cubicBezTo>
                  <a:pt x="3059025" y="3217108"/>
                  <a:pt x="3091320" y="3128576"/>
                  <a:pt x="3067379" y="3200400"/>
                </a:cubicBezTo>
                <a:cubicBezTo>
                  <a:pt x="3071037" y="3222350"/>
                  <a:pt x="3074705" y="3262677"/>
                  <a:pt x="3086429" y="3286125"/>
                </a:cubicBezTo>
                <a:cubicBezTo>
                  <a:pt x="3091549" y="3296364"/>
                  <a:pt x="3096864" y="3307162"/>
                  <a:pt x="3105479" y="3314700"/>
                </a:cubicBezTo>
                <a:cubicBezTo>
                  <a:pt x="3150930" y="3354470"/>
                  <a:pt x="3165823" y="3353865"/>
                  <a:pt x="3219779" y="3371850"/>
                </a:cubicBezTo>
                <a:cubicBezTo>
                  <a:pt x="3241078" y="3378950"/>
                  <a:pt x="3264229" y="3378200"/>
                  <a:pt x="3286454" y="3381375"/>
                </a:cubicBezTo>
                <a:cubicBezTo>
                  <a:pt x="3288548" y="3396033"/>
                  <a:pt x="3292838" y="3454459"/>
                  <a:pt x="3305504" y="3476625"/>
                </a:cubicBezTo>
                <a:cubicBezTo>
                  <a:pt x="3313380" y="3490408"/>
                  <a:pt x="3324554" y="3502025"/>
                  <a:pt x="3334079" y="3514725"/>
                </a:cubicBezTo>
                <a:cubicBezTo>
                  <a:pt x="3379266" y="3650286"/>
                  <a:pt x="3330913" y="3488340"/>
                  <a:pt x="3362654" y="3752850"/>
                </a:cubicBezTo>
                <a:cubicBezTo>
                  <a:pt x="3365046" y="3772787"/>
                  <a:pt x="3375354" y="3790950"/>
                  <a:pt x="3381704" y="3810000"/>
                </a:cubicBezTo>
                <a:lnTo>
                  <a:pt x="3391229" y="3838575"/>
                </a:lnTo>
                <a:cubicBezTo>
                  <a:pt x="3394404" y="3867150"/>
                  <a:pt x="3393781" y="3896408"/>
                  <a:pt x="3400754" y="3924300"/>
                </a:cubicBezTo>
                <a:cubicBezTo>
                  <a:pt x="3403530" y="3935406"/>
                  <a:pt x="3414684" y="3942636"/>
                  <a:pt x="3419804" y="3952875"/>
                </a:cubicBezTo>
                <a:cubicBezTo>
                  <a:pt x="3424294" y="3961855"/>
                  <a:pt x="3424453" y="3972673"/>
                  <a:pt x="3429329" y="3981450"/>
                </a:cubicBezTo>
                <a:cubicBezTo>
                  <a:pt x="3447640" y="4014410"/>
                  <a:pt x="3467279" y="4043237"/>
                  <a:pt x="3496004" y="4067175"/>
                </a:cubicBezTo>
                <a:cubicBezTo>
                  <a:pt x="3504798" y="4074504"/>
                  <a:pt x="3514340" y="4081105"/>
                  <a:pt x="3524579" y="4086225"/>
                </a:cubicBezTo>
                <a:cubicBezTo>
                  <a:pt x="3533559" y="4090715"/>
                  <a:pt x="3543629" y="4092575"/>
                  <a:pt x="3553154" y="4095750"/>
                </a:cubicBezTo>
                <a:cubicBezTo>
                  <a:pt x="3588079" y="4148138"/>
                  <a:pt x="3553154" y="4103688"/>
                  <a:pt x="3600779" y="4143375"/>
                </a:cubicBezTo>
                <a:cubicBezTo>
                  <a:pt x="3648345" y="4183013"/>
                  <a:pt x="3607711" y="4164736"/>
                  <a:pt x="3657929" y="4181475"/>
                </a:cubicBezTo>
                <a:cubicBezTo>
                  <a:pt x="3676979" y="4194175"/>
                  <a:pt x="3702379" y="4200525"/>
                  <a:pt x="3715079" y="4219575"/>
                </a:cubicBezTo>
                <a:cubicBezTo>
                  <a:pt x="3721429" y="4229100"/>
                  <a:pt x="3725514" y="4240612"/>
                  <a:pt x="3734129" y="4248150"/>
                </a:cubicBezTo>
                <a:cubicBezTo>
                  <a:pt x="3751359" y="4263227"/>
                  <a:pt x="3775090" y="4270061"/>
                  <a:pt x="3791279" y="4286250"/>
                </a:cubicBezTo>
                <a:cubicBezTo>
                  <a:pt x="3874761" y="4369732"/>
                  <a:pt x="3768863" y="4267570"/>
                  <a:pt x="3848429" y="4333875"/>
                </a:cubicBezTo>
                <a:cubicBezTo>
                  <a:pt x="3895995" y="4373513"/>
                  <a:pt x="3855361" y="4355236"/>
                  <a:pt x="3905579" y="4371975"/>
                </a:cubicBezTo>
                <a:cubicBezTo>
                  <a:pt x="3959748" y="4426144"/>
                  <a:pt x="3907590" y="4382506"/>
                  <a:pt x="3962729" y="4410075"/>
                </a:cubicBezTo>
                <a:cubicBezTo>
                  <a:pt x="3989251" y="4423336"/>
                  <a:pt x="3998813" y="4436634"/>
                  <a:pt x="4019879" y="4457700"/>
                </a:cubicBezTo>
                <a:cubicBezTo>
                  <a:pt x="4048454" y="4454525"/>
                  <a:pt x="4077712" y="4455148"/>
                  <a:pt x="4105604" y="4448175"/>
                </a:cubicBezTo>
                <a:cubicBezTo>
                  <a:pt x="4116710" y="4445399"/>
                  <a:pt x="4125385" y="4436454"/>
                  <a:pt x="4134179" y="4429125"/>
                </a:cubicBezTo>
                <a:cubicBezTo>
                  <a:pt x="4144527" y="4420501"/>
                  <a:pt x="4154924" y="4411511"/>
                  <a:pt x="4162754" y="4400550"/>
                </a:cubicBezTo>
                <a:cubicBezTo>
                  <a:pt x="4171007" y="4388996"/>
                  <a:pt x="4174759" y="4374778"/>
                  <a:pt x="4181804" y="4362450"/>
                </a:cubicBezTo>
                <a:cubicBezTo>
                  <a:pt x="4187484" y="4352511"/>
                  <a:pt x="4194504" y="4343400"/>
                  <a:pt x="4200854" y="4333875"/>
                </a:cubicBezTo>
                <a:cubicBezTo>
                  <a:pt x="4204029" y="4321175"/>
                  <a:pt x="4210379" y="4308866"/>
                  <a:pt x="4210379" y="4295775"/>
                </a:cubicBezTo>
                <a:cubicBezTo>
                  <a:pt x="4210379" y="4283683"/>
                  <a:pt x="4195003" y="4224744"/>
                  <a:pt x="4191329" y="4210050"/>
                </a:cubicBezTo>
                <a:lnTo>
                  <a:pt x="4229429" y="4152900"/>
                </a:lnTo>
                <a:cubicBezTo>
                  <a:pt x="4236691" y="4142008"/>
                  <a:pt x="4231692" y="4125692"/>
                  <a:pt x="4238954" y="4114800"/>
                </a:cubicBezTo>
                <a:cubicBezTo>
                  <a:pt x="4245304" y="4105275"/>
                  <a:pt x="4258004" y="4102100"/>
                  <a:pt x="4267529" y="4095750"/>
                </a:cubicBezTo>
                <a:cubicBezTo>
                  <a:pt x="4270704" y="4086225"/>
                  <a:pt x="4274296" y="4076829"/>
                  <a:pt x="4277054" y="4067175"/>
                </a:cubicBezTo>
                <a:cubicBezTo>
                  <a:pt x="4280650" y="4054588"/>
                  <a:pt x="4276106" y="4036930"/>
                  <a:pt x="4286579" y="4029075"/>
                </a:cubicBezTo>
                <a:cubicBezTo>
                  <a:pt x="4294611" y="4023051"/>
                  <a:pt x="4305500" y="4035842"/>
                  <a:pt x="4315154" y="4038600"/>
                </a:cubicBezTo>
                <a:cubicBezTo>
                  <a:pt x="4327741" y="4042196"/>
                  <a:pt x="4340554" y="4044950"/>
                  <a:pt x="4353254" y="4048125"/>
                </a:cubicBezTo>
                <a:cubicBezTo>
                  <a:pt x="4359604" y="4057650"/>
                  <a:pt x="4370884" y="4065341"/>
                  <a:pt x="4372304" y="4076700"/>
                </a:cubicBezTo>
                <a:cubicBezTo>
                  <a:pt x="4378651" y="4127474"/>
                  <a:pt x="4358822" y="4121248"/>
                  <a:pt x="4334204" y="4152900"/>
                </a:cubicBezTo>
                <a:cubicBezTo>
                  <a:pt x="4274367" y="4229833"/>
                  <a:pt x="4322847" y="4192221"/>
                  <a:pt x="4267529" y="4229100"/>
                </a:cubicBezTo>
                <a:cubicBezTo>
                  <a:pt x="4257762" y="4258402"/>
                  <a:pt x="4248171" y="4271423"/>
                  <a:pt x="4267529" y="4305300"/>
                </a:cubicBezTo>
                <a:cubicBezTo>
                  <a:pt x="4273209" y="4315239"/>
                  <a:pt x="4286579" y="4318000"/>
                  <a:pt x="4296104" y="4324350"/>
                </a:cubicBezTo>
                <a:cubicBezTo>
                  <a:pt x="4308804" y="4343400"/>
                  <a:pt x="4326964" y="4359780"/>
                  <a:pt x="4334204" y="4381500"/>
                </a:cubicBezTo>
                <a:lnTo>
                  <a:pt x="4353254" y="4438650"/>
                </a:lnTo>
                <a:cubicBezTo>
                  <a:pt x="4350079" y="4473575"/>
                  <a:pt x="4348364" y="4508664"/>
                  <a:pt x="4343729" y="4543425"/>
                </a:cubicBezTo>
                <a:cubicBezTo>
                  <a:pt x="4341999" y="4556401"/>
                  <a:pt x="4330064" y="4569106"/>
                  <a:pt x="4334204" y="4581525"/>
                </a:cubicBezTo>
                <a:cubicBezTo>
                  <a:pt x="4337824" y="4592385"/>
                  <a:pt x="4353254" y="4594225"/>
                  <a:pt x="4362779" y="4600575"/>
                </a:cubicBezTo>
                <a:cubicBezTo>
                  <a:pt x="4378654" y="4597400"/>
                  <a:pt x="4394698" y="4594977"/>
                  <a:pt x="4410404" y="4591050"/>
                </a:cubicBezTo>
                <a:cubicBezTo>
                  <a:pt x="4420144" y="4588615"/>
                  <a:pt x="4428980" y="4580616"/>
                  <a:pt x="4438979" y="4581525"/>
                </a:cubicBezTo>
                <a:cubicBezTo>
                  <a:pt x="4465053" y="4583895"/>
                  <a:pt x="4515179" y="4600575"/>
                  <a:pt x="4515179" y="4600575"/>
                </a:cubicBezTo>
                <a:cubicBezTo>
                  <a:pt x="4559629" y="4597400"/>
                  <a:pt x="4604271" y="4596257"/>
                  <a:pt x="4648529" y="4591050"/>
                </a:cubicBezTo>
                <a:cubicBezTo>
                  <a:pt x="4691621" y="4585980"/>
                  <a:pt x="4664580" y="4577887"/>
                  <a:pt x="4705679" y="4562475"/>
                </a:cubicBezTo>
                <a:cubicBezTo>
                  <a:pt x="4720838" y="4556791"/>
                  <a:pt x="4737500" y="4556462"/>
                  <a:pt x="4753304" y="4552950"/>
                </a:cubicBezTo>
                <a:cubicBezTo>
                  <a:pt x="4796490" y="4543353"/>
                  <a:pt x="4801066" y="4540204"/>
                  <a:pt x="4848554" y="4524375"/>
                </a:cubicBezTo>
                <a:lnTo>
                  <a:pt x="4877129" y="4514850"/>
                </a:lnTo>
                <a:lnTo>
                  <a:pt x="4934279" y="4476750"/>
                </a:lnTo>
                <a:cubicBezTo>
                  <a:pt x="4943752" y="4470435"/>
                  <a:pt x="5029341" y="4457731"/>
                  <a:pt x="5029529" y="4457700"/>
                </a:cubicBezTo>
                <a:cubicBezTo>
                  <a:pt x="5039054" y="4454525"/>
                  <a:pt x="5048450" y="4450933"/>
                  <a:pt x="5058104" y="4448175"/>
                </a:cubicBezTo>
                <a:cubicBezTo>
                  <a:pt x="5082271" y="4441270"/>
                  <a:pt x="5101941" y="4438913"/>
                  <a:pt x="5124779" y="4429125"/>
                </a:cubicBezTo>
                <a:cubicBezTo>
                  <a:pt x="5137830" y="4423532"/>
                  <a:pt x="5150179" y="4416425"/>
                  <a:pt x="5162879" y="4410075"/>
                </a:cubicBezTo>
                <a:cubicBezTo>
                  <a:pt x="5206548" y="4344571"/>
                  <a:pt x="5193739" y="4374645"/>
                  <a:pt x="5210504" y="4324350"/>
                </a:cubicBezTo>
                <a:cubicBezTo>
                  <a:pt x="5140708" y="4277819"/>
                  <a:pt x="5224764" y="4327202"/>
                  <a:pt x="5067629" y="4295775"/>
                </a:cubicBezTo>
                <a:cubicBezTo>
                  <a:pt x="5056404" y="4293530"/>
                  <a:pt x="5049293" y="4281845"/>
                  <a:pt x="5039054" y="4276725"/>
                </a:cubicBezTo>
                <a:cubicBezTo>
                  <a:pt x="5030074" y="4272235"/>
                  <a:pt x="5019707" y="4271155"/>
                  <a:pt x="5010479" y="4267200"/>
                </a:cubicBezTo>
                <a:cubicBezTo>
                  <a:pt x="4997428" y="4261607"/>
                  <a:pt x="4985430" y="4253743"/>
                  <a:pt x="4972379" y="4248150"/>
                </a:cubicBezTo>
                <a:cubicBezTo>
                  <a:pt x="4941287" y="4234825"/>
                  <a:pt x="4937294" y="4242140"/>
                  <a:pt x="4905704" y="4219575"/>
                </a:cubicBezTo>
                <a:cubicBezTo>
                  <a:pt x="4894743" y="4211745"/>
                  <a:pt x="4886654" y="4200525"/>
                  <a:pt x="4877129" y="4191000"/>
                </a:cubicBezTo>
                <a:cubicBezTo>
                  <a:pt x="4880304" y="4162425"/>
                  <a:pt x="4881927" y="4133635"/>
                  <a:pt x="4886654" y="4105275"/>
                </a:cubicBezTo>
                <a:cubicBezTo>
                  <a:pt x="4888305" y="4095371"/>
                  <a:pt x="4889907" y="4084540"/>
                  <a:pt x="4896179" y="4076700"/>
                </a:cubicBezTo>
                <a:cubicBezTo>
                  <a:pt x="4903330" y="4067761"/>
                  <a:pt x="4915229" y="4064000"/>
                  <a:pt x="4924754" y="4057650"/>
                </a:cubicBezTo>
                <a:cubicBezTo>
                  <a:pt x="4943804" y="4060825"/>
                  <a:pt x="4964077" y="4059747"/>
                  <a:pt x="4981904" y="4067175"/>
                </a:cubicBezTo>
                <a:cubicBezTo>
                  <a:pt x="5003038" y="4075981"/>
                  <a:pt x="5020004" y="4092575"/>
                  <a:pt x="5039054" y="4105275"/>
                </a:cubicBezTo>
                <a:cubicBezTo>
                  <a:pt x="5048579" y="4111625"/>
                  <a:pt x="5056769" y="4120705"/>
                  <a:pt x="5067629" y="4124325"/>
                </a:cubicBezTo>
                <a:lnTo>
                  <a:pt x="5096204" y="4133850"/>
                </a:lnTo>
                <a:cubicBezTo>
                  <a:pt x="5124779" y="4130675"/>
                  <a:pt x="5154654" y="4133417"/>
                  <a:pt x="5181929" y="4124325"/>
                </a:cubicBezTo>
                <a:cubicBezTo>
                  <a:pt x="5200393" y="4118170"/>
                  <a:pt x="5252244" y="4079223"/>
                  <a:pt x="5267654" y="4057650"/>
                </a:cubicBezTo>
                <a:cubicBezTo>
                  <a:pt x="5302370" y="4009048"/>
                  <a:pt x="5267517" y="4028123"/>
                  <a:pt x="5315279" y="3990975"/>
                </a:cubicBezTo>
                <a:cubicBezTo>
                  <a:pt x="5406608" y="3919941"/>
                  <a:pt x="5350269" y="3975035"/>
                  <a:pt x="5381954" y="3943350"/>
                </a:cubicBezTo>
              </a:path>
            </a:pathLst>
          </a:custGeom>
          <a:ln w="57150">
            <a:solidFill>
              <a:srgbClr val="FF0000"/>
            </a:solidFill>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vi-VN"/>
          </a:p>
        </p:txBody>
      </p:sp>
      <p:sp>
        <p:nvSpPr>
          <p:cNvPr id="11" name="Freeform 10"/>
          <p:cNvSpPr/>
          <p:nvPr/>
        </p:nvSpPr>
        <p:spPr>
          <a:xfrm>
            <a:off x="2533650" y="1333500"/>
            <a:ext cx="4821238" cy="4124325"/>
          </a:xfrm>
          <a:custGeom>
            <a:avLst/>
            <a:gdLst>
              <a:gd name="connsiteX0" fmla="*/ 0 w 4820672"/>
              <a:gd name="connsiteY0" fmla="*/ 152400 h 4124325"/>
              <a:gd name="connsiteX1" fmla="*/ 47625 w 4820672"/>
              <a:gd name="connsiteY1" fmla="*/ 142875 h 4124325"/>
              <a:gd name="connsiteX2" fmla="*/ 57150 w 4820672"/>
              <a:gd name="connsiteY2" fmla="*/ 66675 h 4124325"/>
              <a:gd name="connsiteX3" fmla="*/ 0 w 4820672"/>
              <a:gd name="connsiteY3" fmla="*/ 38100 h 4124325"/>
              <a:gd name="connsiteX4" fmla="*/ 9525 w 4820672"/>
              <a:gd name="connsiteY4" fmla="*/ 9525 h 4124325"/>
              <a:gd name="connsiteX5" fmla="*/ 38100 w 4820672"/>
              <a:gd name="connsiteY5" fmla="*/ 0 h 4124325"/>
              <a:gd name="connsiteX6" fmla="*/ 152400 w 4820672"/>
              <a:gd name="connsiteY6" fmla="*/ 9525 h 4124325"/>
              <a:gd name="connsiteX7" fmla="*/ 190500 w 4820672"/>
              <a:gd name="connsiteY7" fmla="*/ 95250 h 4124325"/>
              <a:gd name="connsiteX8" fmla="*/ 219075 w 4820672"/>
              <a:gd name="connsiteY8" fmla="*/ 104775 h 4124325"/>
              <a:gd name="connsiteX9" fmla="*/ 447675 w 4820672"/>
              <a:gd name="connsiteY9" fmla="*/ 114300 h 4124325"/>
              <a:gd name="connsiteX10" fmla="*/ 533400 w 4820672"/>
              <a:gd name="connsiteY10" fmla="*/ 171450 h 4124325"/>
              <a:gd name="connsiteX11" fmla="*/ 561975 w 4820672"/>
              <a:gd name="connsiteY11" fmla="*/ 190500 h 4124325"/>
              <a:gd name="connsiteX12" fmla="*/ 590550 w 4820672"/>
              <a:gd name="connsiteY12" fmla="*/ 219075 h 4124325"/>
              <a:gd name="connsiteX13" fmla="*/ 638175 w 4820672"/>
              <a:gd name="connsiteY13" fmla="*/ 276225 h 4124325"/>
              <a:gd name="connsiteX14" fmla="*/ 647700 w 4820672"/>
              <a:gd name="connsiteY14" fmla="*/ 304800 h 4124325"/>
              <a:gd name="connsiteX15" fmla="*/ 581025 w 4820672"/>
              <a:gd name="connsiteY15" fmla="*/ 333375 h 4124325"/>
              <a:gd name="connsiteX16" fmla="*/ 561975 w 4820672"/>
              <a:gd name="connsiteY16" fmla="*/ 361950 h 4124325"/>
              <a:gd name="connsiteX17" fmla="*/ 600075 w 4820672"/>
              <a:gd name="connsiteY17" fmla="*/ 419100 h 4124325"/>
              <a:gd name="connsiteX18" fmla="*/ 666750 w 4820672"/>
              <a:gd name="connsiteY18" fmla="*/ 428625 h 4124325"/>
              <a:gd name="connsiteX19" fmla="*/ 657225 w 4820672"/>
              <a:gd name="connsiteY19" fmla="*/ 495300 h 4124325"/>
              <a:gd name="connsiteX20" fmla="*/ 657225 w 4820672"/>
              <a:gd name="connsiteY20" fmla="*/ 571500 h 4124325"/>
              <a:gd name="connsiteX21" fmla="*/ 676275 w 4820672"/>
              <a:gd name="connsiteY21" fmla="*/ 600075 h 4124325"/>
              <a:gd name="connsiteX22" fmla="*/ 733425 w 4820672"/>
              <a:gd name="connsiteY22" fmla="*/ 619125 h 4124325"/>
              <a:gd name="connsiteX23" fmla="*/ 790575 w 4820672"/>
              <a:gd name="connsiteY23" fmla="*/ 647700 h 4124325"/>
              <a:gd name="connsiteX24" fmla="*/ 819150 w 4820672"/>
              <a:gd name="connsiteY24" fmla="*/ 666750 h 4124325"/>
              <a:gd name="connsiteX25" fmla="*/ 885825 w 4820672"/>
              <a:gd name="connsiteY25" fmla="*/ 676275 h 4124325"/>
              <a:gd name="connsiteX26" fmla="*/ 990600 w 4820672"/>
              <a:gd name="connsiteY26" fmla="*/ 676275 h 4124325"/>
              <a:gd name="connsiteX27" fmla="*/ 1000125 w 4820672"/>
              <a:gd name="connsiteY27" fmla="*/ 647700 h 4124325"/>
              <a:gd name="connsiteX28" fmla="*/ 1028700 w 4820672"/>
              <a:gd name="connsiteY28" fmla="*/ 638175 h 4124325"/>
              <a:gd name="connsiteX29" fmla="*/ 1104900 w 4820672"/>
              <a:gd name="connsiteY29" fmla="*/ 666750 h 4124325"/>
              <a:gd name="connsiteX30" fmla="*/ 1123950 w 4820672"/>
              <a:gd name="connsiteY30" fmla="*/ 723900 h 4124325"/>
              <a:gd name="connsiteX31" fmla="*/ 1219200 w 4820672"/>
              <a:gd name="connsiteY31" fmla="*/ 714375 h 4124325"/>
              <a:gd name="connsiteX32" fmla="*/ 1247775 w 4820672"/>
              <a:gd name="connsiteY32" fmla="*/ 704850 h 4124325"/>
              <a:gd name="connsiteX33" fmla="*/ 1257300 w 4820672"/>
              <a:gd name="connsiteY33" fmla="*/ 733425 h 4124325"/>
              <a:gd name="connsiteX34" fmla="*/ 1247775 w 4820672"/>
              <a:gd name="connsiteY34" fmla="*/ 771525 h 4124325"/>
              <a:gd name="connsiteX35" fmla="*/ 1238250 w 4820672"/>
              <a:gd name="connsiteY35" fmla="*/ 800100 h 4124325"/>
              <a:gd name="connsiteX36" fmla="*/ 1247775 w 4820672"/>
              <a:gd name="connsiteY36" fmla="*/ 847725 h 4124325"/>
              <a:gd name="connsiteX37" fmla="*/ 1257300 w 4820672"/>
              <a:gd name="connsiteY37" fmla="*/ 876300 h 4124325"/>
              <a:gd name="connsiteX38" fmla="*/ 1314450 w 4820672"/>
              <a:gd name="connsiteY38" fmla="*/ 895350 h 4124325"/>
              <a:gd name="connsiteX39" fmla="*/ 1409700 w 4820672"/>
              <a:gd name="connsiteY39" fmla="*/ 914400 h 4124325"/>
              <a:gd name="connsiteX40" fmla="*/ 1419225 w 4820672"/>
              <a:gd name="connsiteY40" fmla="*/ 942975 h 4124325"/>
              <a:gd name="connsiteX41" fmla="*/ 1428750 w 4820672"/>
              <a:gd name="connsiteY41" fmla="*/ 1019175 h 4124325"/>
              <a:gd name="connsiteX42" fmla="*/ 1466850 w 4820672"/>
              <a:gd name="connsiteY42" fmla="*/ 1076325 h 4124325"/>
              <a:gd name="connsiteX43" fmla="*/ 1485900 w 4820672"/>
              <a:gd name="connsiteY43" fmla="*/ 1104900 h 4124325"/>
              <a:gd name="connsiteX44" fmla="*/ 1524000 w 4820672"/>
              <a:gd name="connsiteY44" fmla="*/ 1114425 h 4124325"/>
              <a:gd name="connsiteX45" fmla="*/ 1657350 w 4820672"/>
              <a:gd name="connsiteY45" fmla="*/ 1123950 h 4124325"/>
              <a:gd name="connsiteX46" fmla="*/ 1676400 w 4820672"/>
              <a:gd name="connsiteY46" fmla="*/ 1181100 h 4124325"/>
              <a:gd name="connsiteX47" fmla="*/ 1685925 w 4820672"/>
              <a:gd name="connsiteY47" fmla="*/ 1209675 h 4124325"/>
              <a:gd name="connsiteX48" fmla="*/ 1704975 w 4820672"/>
              <a:gd name="connsiteY48" fmla="*/ 1295400 h 4124325"/>
              <a:gd name="connsiteX49" fmla="*/ 1724025 w 4820672"/>
              <a:gd name="connsiteY49" fmla="*/ 1352550 h 4124325"/>
              <a:gd name="connsiteX50" fmla="*/ 1733550 w 4820672"/>
              <a:gd name="connsiteY50" fmla="*/ 1381125 h 4124325"/>
              <a:gd name="connsiteX51" fmla="*/ 1790700 w 4820672"/>
              <a:gd name="connsiteY51" fmla="*/ 1428750 h 4124325"/>
              <a:gd name="connsiteX52" fmla="*/ 1828800 w 4820672"/>
              <a:gd name="connsiteY52" fmla="*/ 1447800 h 4124325"/>
              <a:gd name="connsiteX53" fmla="*/ 1914525 w 4820672"/>
              <a:gd name="connsiteY53" fmla="*/ 1457325 h 4124325"/>
              <a:gd name="connsiteX54" fmla="*/ 1971675 w 4820672"/>
              <a:gd name="connsiteY54" fmla="*/ 1476375 h 4124325"/>
              <a:gd name="connsiteX55" fmla="*/ 2000250 w 4820672"/>
              <a:gd name="connsiteY55" fmla="*/ 1485900 h 4124325"/>
              <a:gd name="connsiteX56" fmla="*/ 2038350 w 4820672"/>
              <a:gd name="connsiteY56" fmla="*/ 1552575 h 4124325"/>
              <a:gd name="connsiteX57" fmla="*/ 2057400 w 4820672"/>
              <a:gd name="connsiteY57" fmla="*/ 1609725 h 4124325"/>
              <a:gd name="connsiteX58" fmla="*/ 2066925 w 4820672"/>
              <a:gd name="connsiteY58" fmla="*/ 1676400 h 4124325"/>
              <a:gd name="connsiteX59" fmla="*/ 2076450 w 4820672"/>
              <a:gd name="connsiteY59" fmla="*/ 1704975 h 4124325"/>
              <a:gd name="connsiteX60" fmla="*/ 2133600 w 4820672"/>
              <a:gd name="connsiteY60" fmla="*/ 1743075 h 4124325"/>
              <a:gd name="connsiteX61" fmla="*/ 2162175 w 4820672"/>
              <a:gd name="connsiteY61" fmla="*/ 1762125 h 4124325"/>
              <a:gd name="connsiteX62" fmla="*/ 2181225 w 4820672"/>
              <a:gd name="connsiteY62" fmla="*/ 1733550 h 4124325"/>
              <a:gd name="connsiteX63" fmla="*/ 2209800 w 4820672"/>
              <a:gd name="connsiteY63" fmla="*/ 1638300 h 4124325"/>
              <a:gd name="connsiteX64" fmla="*/ 2238375 w 4820672"/>
              <a:gd name="connsiteY64" fmla="*/ 1628775 h 4124325"/>
              <a:gd name="connsiteX65" fmla="*/ 2343150 w 4820672"/>
              <a:gd name="connsiteY65" fmla="*/ 1638300 h 4124325"/>
              <a:gd name="connsiteX66" fmla="*/ 2400300 w 4820672"/>
              <a:gd name="connsiteY66" fmla="*/ 1666875 h 4124325"/>
              <a:gd name="connsiteX67" fmla="*/ 2428875 w 4820672"/>
              <a:gd name="connsiteY67" fmla="*/ 1676400 h 4124325"/>
              <a:gd name="connsiteX68" fmla="*/ 2457450 w 4820672"/>
              <a:gd name="connsiteY68" fmla="*/ 1704975 h 4124325"/>
              <a:gd name="connsiteX69" fmla="*/ 2514600 w 4820672"/>
              <a:gd name="connsiteY69" fmla="*/ 1752600 h 4124325"/>
              <a:gd name="connsiteX70" fmla="*/ 2543175 w 4820672"/>
              <a:gd name="connsiteY70" fmla="*/ 1743075 h 4124325"/>
              <a:gd name="connsiteX71" fmla="*/ 2552700 w 4820672"/>
              <a:gd name="connsiteY71" fmla="*/ 1714500 h 4124325"/>
              <a:gd name="connsiteX72" fmla="*/ 2562225 w 4820672"/>
              <a:gd name="connsiteY72" fmla="*/ 1657350 h 4124325"/>
              <a:gd name="connsiteX73" fmla="*/ 2571750 w 4820672"/>
              <a:gd name="connsiteY73" fmla="*/ 1628775 h 4124325"/>
              <a:gd name="connsiteX74" fmla="*/ 2600325 w 4820672"/>
              <a:gd name="connsiteY74" fmla="*/ 1619250 h 4124325"/>
              <a:gd name="connsiteX75" fmla="*/ 2705100 w 4820672"/>
              <a:gd name="connsiteY75" fmla="*/ 1628775 h 4124325"/>
              <a:gd name="connsiteX76" fmla="*/ 2752725 w 4820672"/>
              <a:gd name="connsiteY76" fmla="*/ 1676400 h 4124325"/>
              <a:gd name="connsiteX77" fmla="*/ 2790825 w 4820672"/>
              <a:gd name="connsiteY77" fmla="*/ 1695450 h 4124325"/>
              <a:gd name="connsiteX78" fmla="*/ 2847975 w 4820672"/>
              <a:gd name="connsiteY78" fmla="*/ 1714500 h 4124325"/>
              <a:gd name="connsiteX79" fmla="*/ 2876550 w 4820672"/>
              <a:gd name="connsiteY79" fmla="*/ 1724025 h 4124325"/>
              <a:gd name="connsiteX80" fmla="*/ 2990850 w 4820672"/>
              <a:gd name="connsiteY80" fmla="*/ 1657350 h 4124325"/>
              <a:gd name="connsiteX81" fmla="*/ 2990850 w 4820672"/>
              <a:gd name="connsiteY81" fmla="*/ 1657350 h 4124325"/>
              <a:gd name="connsiteX82" fmla="*/ 3048000 w 4820672"/>
              <a:gd name="connsiteY82" fmla="*/ 1619250 h 4124325"/>
              <a:gd name="connsiteX83" fmla="*/ 3105150 w 4820672"/>
              <a:gd name="connsiteY83" fmla="*/ 1600200 h 4124325"/>
              <a:gd name="connsiteX84" fmla="*/ 3238500 w 4820672"/>
              <a:gd name="connsiteY84" fmla="*/ 1609725 h 4124325"/>
              <a:gd name="connsiteX85" fmla="*/ 3305175 w 4820672"/>
              <a:gd name="connsiteY85" fmla="*/ 1685925 h 4124325"/>
              <a:gd name="connsiteX86" fmla="*/ 3324225 w 4820672"/>
              <a:gd name="connsiteY86" fmla="*/ 1743075 h 4124325"/>
              <a:gd name="connsiteX87" fmla="*/ 3333750 w 4820672"/>
              <a:gd name="connsiteY87" fmla="*/ 1771650 h 4124325"/>
              <a:gd name="connsiteX88" fmla="*/ 3362325 w 4820672"/>
              <a:gd name="connsiteY88" fmla="*/ 1828800 h 4124325"/>
              <a:gd name="connsiteX89" fmla="*/ 3381375 w 4820672"/>
              <a:gd name="connsiteY89" fmla="*/ 1857375 h 4124325"/>
              <a:gd name="connsiteX90" fmla="*/ 3409950 w 4820672"/>
              <a:gd name="connsiteY90" fmla="*/ 1914525 h 4124325"/>
              <a:gd name="connsiteX91" fmla="*/ 3438525 w 4820672"/>
              <a:gd name="connsiteY91" fmla="*/ 1933575 h 4124325"/>
              <a:gd name="connsiteX92" fmla="*/ 3457575 w 4820672"/>
              <a:gd name="connsiteY92" fmla="*/ 1962150 h 4124325"/>
              <a:gd name="connsiteX93" fmla="*/ 3543300 w 4820672"/>
              <a:gd name="connsiteY93" fmla="*/ 2038350 h 4124325"/>
              <a:gd name="connsiteX94" fmla="*/ 3571875 w 4820672"/>
              <a:gd name="connsiteY94" fmla="*/ 2095500 h 4124325"/>
              <a:gd name="connsiteX95" fmla="*/ 3590925 w 4820672"/>
              <a:gd name="connsiteY95" fmla="*/ 2124075 h 4124325"/>
              <a:gd name="connsiteX96" fmla="*/ 3581400 w 4820672"/>
              <a:gd name="connsiteY96" fmla="*/ 2152650 h 4124325"/>
              <a:gd name="connsiteX97" fmla="*/ 3524250 w 4820672"/>
              <a:gd name="connsiteY97" fmla="*/ 2171700 h 4124325"/>
              <a:gd name="connsiteX98" fmla="*/ 3495675 w 4820672"/>
              <a:gd name="connsiteY98" fmla="*/ 2190750 h 4124325"/>
              <a:gd name="connsiteX99" fmla="*/ 3486150 w 4820672"/>
              <a:gd name="connsiteY99" fmla="*/ 2305050 h 4124325"/>
              <a:gd name="connsiteX100" fmla="*/ 3505200 w 4820672"/>
              <a:gd name="connsiteY100" fmla="*/ 2333625 h 4124325"/>
              <a:gd name="connsiteX101" fmla="*/ 3514725 w 4820672"/>
              <a:gd name="connsiteY101" fmla="*/ 2371725 h 4124325"/>
              <a:gd name="connsiteX102" fmla="*/ 3486150 w 4820672"/>
              <a:gd name="connsiteY102" fmla="*/ 2381250 h 4124325"/>
              <a:gd name="connsiteX103" fmla="*/ 3371850 w 4820672"/>
              <a:gd name="connsiteY103" fmla="*/ 2371725 h 4124325"/>
              <a:gd name="connsiteX104" fmla="*/ 3219450 w 4820672"/>
              <a:gd name="connsiteY104" fmla="*/ 2362200 h 4124325"/>
              <a:gd name="connsiteX105" fmla="*/ 3162300 w 4820672"/>
              <a:gd name="connsiteY105" fmla="*/ 2400300 h 4124325"/>
              <a:gd name="connsiteX106" fmla="*/ 3133725 w 4820672"/>
              <a:gd name="connsiteY106" fmla="*/ 2419350 h 4124325"/>
              <a:gd name="connsiteX107" fmla="*/ 3105150 w 4820672"/>
              <a:gd name="connsiteY107" fmla="*/ 2428875 h 4124325"/>
              <a:gd name="connsiteX108" fmla="*/ 3076575 w 4820672"/>
              <a:gd name="connsiteY108" fmla="*/ 2409825 h 4124325"/>
              <a:gd name="connsiteX109" fmla="*/ 3067050 w 4820672"/>
              <a:gd name="connsiteY109" fmla="*/ 2333625 h 4124325"/>
              <a:gd name="connsiteX110" fmla="*/ 2990850 w 4820672"/>
              <a:gd name="connsiteY110" fmla="*/ 2343150 h 4124325"/>
              <a:gd name="connsiteX111" fmla="*/ 2914650 w 4820672"/>
              <a:gd name="connsiteY111" fmla="*/ 2428875 h 4124325"/>
              <a:gd name="connsiteX112" fmla="*/ 2886075 w 4820672"/>
              <a:gd name="connsiteY112" fmla="*/ 2447925 h 4124325"/>
              <a:gd name="connsiteX113" fmla="*/ 2819400 w 4820672"/>
              <a:gd name="connsiteY113" fmla="*/ 2466975 h 4124325"/>
              <a:gd name="connsiteX114" fmla="*/ 2790825 w 4820672"/>
              <a:gd name="connsiteY114" fmla="*/ 2476500 h 4124325"/>
              <a:gd name="connsiteX115" fmla="*/ 2724150 w 4820672"/>
              <a:gd name="connsiteY115" fmla="*/ 2495550 h 4124325"/>
              <a:gd name="connsiteX116" fmla="*/ 2667000 w 4820672"/>
              <a:gd name="connsiteY116" fmla="*/ 2533650 h 4124325"/>
              <a:gd name="connsiteX117" fmla="*/ 2628900 w 4820672"/>
              <a:gd name="connsiteY117" fmla="*/ 2552700 h 4124325"/>
              <a:gd name="connsiteX118" fmla="*/ 2590800 w 4820672"/>
              <a:gd name="connsiteY118" fmla="*/ 2581275 h 4124325"/>
              <a:gd name="connsiteX119" fmla="*/ 2562225 w 4820672"/>
              <a:gd name="connsiteY119" fmla="*/ 2600325 h 4124325"/>
              <a:gd name="connsiteX120" fmla="*/ 2543175 w 4820672"/>
              <a:gd name="connsiteY120" fmla="*/ 2628900 h 4124325"/>
              <a:gd name="connsiteX121" fmla="*/ 2552700 w 4820672"/>
              <a:gd name="connsiteY121" fmla="*/ 2790825 h 4124325"/>
              <a:gd name="connsiteX122" fmla="*/ 2562225 w 4820672"/>
              <a:gd name="connsiteY122" fmla="*/ 2819400 h 4124325"/>
              <a:gd name="connsiteX123" fmla="*/ 2590800 w 4820672"/>
              <a:gd name="connsiteY123" fmla="*/ 2847975 h 4124325"/>
              <a:gd name="connsiteX124" fmla="*/ 2609850 w 4820672"/>
              <a:gd name="connsiteY124" fmla="*/ 2876550 h 4124325"/>
              <a:gd name="connsiteX125" fmla="*/ 2667000 w 4820672"/>
              <a:gd name="connsiteY125" fmla="*/ 2914650 h 4124325"/>
              <a:gd name="connsiteX126" fmla="*/ 2724150 w 4820672"/>
              <a:gd name="connsiteY126" fmla="*/ 2943225 h 4124325"/>
              <a:gd name="connsiteX127" fmla="*/ 2809875 w 4820672"/>
              <a:gd name="connsiteY127" fmla="*/ 2990850 h 4124325"/>
              <a:gd name="connsiteX128" fmla="*/ 2847975 w 4820672"/>
              <a:gd name="connsiteY128" fmla="*/ 3009900 h 4124325"/>
              <a:gd name="connsiteX129" fmla="*/ 2895600 w 4820672"/>
              <a:gd name="connsiteY129" fmla="*/ 3019425 h 4124325"/>
              <a:gd name="connsiteX130" fmla="*/ 2952750 w 4820672"/>
              <a:gd name="connsiteY130" fmla="*/ 3038475 h 4124325"/>
              <a:gd name="connsiteX131" fmla="*/ 2981325 w 4820672"/>
              <a:gd name="connsiteY131" fmla="*/ 3048000 h 4124325"/>
              <a:gd name="connsiteX132" fmla="*/ 3009900 w 4820672"/>
              <a:gd name="connsiteY132" fmla="*/ 3067050 h 4124325"/>
              <a:gd name="connsiteX133" fmla="*/ 3019425 w 4820672"/>
              <a:gd name="connsiteY133" fmla="*/ 3095625 h 4124325"/>
              <a:gd name="connsiteX134" fmla="*/ 3076575 w 4820672"/>
              <a:gd name="connsiteY134" fmla="*/ 3190875 h 4124325"/>
              <a:gd name="connsiteX135" fmla="*/ 3133725 w 4820672"/>
              <a:gd name="connsiteY135" fmla="*/ 3219450 h 4124325"/>
              <a:gd name="connsiteX136" fmla="*/ 3200400 w 4820672"/>
              <a:gd name="connsiteY136" fmla="*/ 3248025 h 4124325"/>
              <a:gd name="connsiteX137" fmla="*/ 3257550 w 4820672"/>
              <a:gd name="connsiteY137" fmla="*/ 3238500 h 4124325"/>
              <a:gd name="connsiteX138" fmla="*/ 3295650 w 4820672"/>
              <a:gd name="connsiteY138" fmla="*/ 3171825 h 4124325"/>
              <a:gd name="connsiteX139" fmla="*/ 3457575 w 4820672"/>
              <a:gd name="connsiteY139" fmla="*/ 3162300 h 4124325"/>
              <a:gd name="connsiteX140" fmla="*/ 3505200 w 4820672"/>
              <a:gd name="connsiteY140" fmla="*/ 3152775 h 4124325"/>
              <a:gd name="connsiteX141" fmla="*/ 3562350 w 4820672"/>
              <a:gd name="connsiteY141" fmla="*/ 3105150 h 4124325"/>
              <a:gd name="connsiteX142" fmla="*/ 3590925 w 4820672"/>
              <a:gd name="connsiteY142" fmla="*/ 3095625 h 4124325"/>
              <a:gd name="connsiteX143" fmla="*/ 3638550 w 4820672"/>
              <a:gd name="connsiteY143" fmla="*/ 3105150 h 4124325"/>
              <a:gd name="connsiteX144" fmla="*/ 3657600 w 4820672"/>
              <a:gd name="connsiteY144" fmla="*/ 3133725 h 4124325"/>
              <a:gd name="connsiteX145" fmla="*/ 3686175 w 4820672"/>
              <a:gd name="connsiteY145" fmla="*/ 3171825 h 4124325"/>
              <a:gd name="connsiteX146" fmla="*/ 3724275 w 4820672"/>
              <a:gd name="connsiteY146" fmla="*/ 3219450 h 4124325"/>
              <a:gd name="connsiteX147" fmla="*/ 3771900 w 4820672"/>
              <a:gd name="connsiteY147" fmla="*/ 3257550 h 4124325"/>
              <a:gd name="connsiteX148" fmla="*/ 3829050 w 4820672"/>
              <a:gd name="connsiteY148" fmla="*/ 3286125 h 4124325"/>
              <a:gd name="connsiteX149" fmla="*/ 3857625 w 4820672"/>
              <a:gd name="connsiteY149" fmla="*/ 3305175 h 4124325"/>
              <a:gd name="connsiteX150" fmla="*/ 3895725 w 4820672"/>
              <a:gd name="connsiteY150" fmla="*/ 3324225 h 4124325"/>
              <a:gd name="connsiteX151" fmla="*/ 3924300 w 4820672"/>
              <a:gd name="connsiteY151" fmla="*/ 3343275 h 4124325"/>
              <a:gd name="connsiteX152" fmla="*/ 3962400 w 4820672"/>
              <a:gd name="connsiteY152" fmla="*/ 3352800 h 4124325"/>
              <a:gd name="connsiteX153" fmla="*/ 3990975 w 4820672"/>
              <a:gd name="connsiteY153" fmla="*/ 3371850 h 4124325"/>
              <a:gd name="connsiteX154" fmla="*/ 4057650 w 4820672"/>
              <a:gd name="connsiteY154" fmla="*/ 3390900 h 4124325"/>
              <a:gd name="connsiteX155" fmla="*/ 4086225 w 4820672"/>
              <a:gd name="connsiteY155" fmla="*/ 3400425 h 4124325"/>
              <a:gd name="connsiteX156" fmla="*/ 4114800 w 4820672"/>
              <a:gd name="connsiteY156" fmla="*/ 3419475 h 4124325"/>
              <a:gd name="connsiteX157" fmla="*/ 4181475 w 4820672"/>
              <a:gd name="connsiteY157" fmla="*/ 3438525 h 4124325"/>
              <a:gd name="connsiteX158" fmla="*/ 4229100 w 4820672"/>
              <a:gd name="connsiteY158" fmla="*/ 3448050 h 4124325"/>
              <a:gd name="connsiteX159" fmla="*/ 4267200 w 4820672"/>
              <a:gd name="connsiteY159" fmla="*/ 3457575 h 4124325"/>
              <a:gd name="connsiteX160" fmla="*/ 4314825 w 4820672"/>
              <a:gd name="connsiteY160" fmla="*/ 3467100 h 4124325"/>
              <a:gd name="connsiteX161" fmla="*/ 4400550 w 4820672"/>
              <a:gd name="connsiteY161" fmla="*/ 3495675 h 4124325"/>
              <a:gd name="connsiteX162" fmla="*/ 4429125 w 4820672"/>
              <a:gd name="connsiteY162" fmla="*/ 3505200 h 4124325"/>
              <a:gd name="connsiteX163" fmla="*/ 4476750 w 4820672"/>
              <a:gd name="connsiteY163" fmla="*/ 3495675 h 4124325"/>
              <a:gd name="connsiteX164" fmla="*/ 4486275 w 4820672"/>
              <a:gd name="connsiteY164" fmla="*/ 3467100 h 4124325"/>
              <a:gd name="connsiteX165" fmla="*/ 4495800 w 4820672"/>
              <a:gd name="connsiteY165" fmla="*/ 3381375 h 4124325"/>
              <a:gd name="connsiteX166" fmla="*/ 4533900 w 4820672"/>
              <a:gd name="connsiteY166" fmla="*/ 3362325 h 4124325"/>
              <a:gd name="connsiteX167" fmla="*/ 4638675 w 4820672"/>
              <a:gd name="connsiteY167" fmla="*/ 3352800 h 4124325"/>
              <a:gd name="connsiteX168" fmla="*/ 4705350 w 4820672"/>
              <a:gd name="connsiteY168" fmla="*/ 3362325 h 4124325"/>
              <a:gd name="connsiteX169" fmla="*/ 4791075 w 4820672"/>
              <a:gd name="connsiteY169" fmla="*/ 3429000 h 4124325"/>
              <a:gd name="connsiteX170" fmla="*/ 4800600 w 4820672"/>
              <a:gd name="connsiteY170" fmla="*/ 3457575 h 4124325"/>
              <a:gd name="connsiteX171" fmla="*/ 4819650 w 4820672"/>
              <a:gd name="connsiteY171" fmla="*/ 3486150 h 4124325"/>
              <a:gd name="connsiteX172" fmla="*/ 4762500 w 4820672"/>
              <a:gd name="connsiteY172" fmla="*/ 3524250 h 4124325"/>
              <a:gd name="connsiteX173" fmla="*/ 4733925 w 4820672"/>
              <a:gd name="connsiteY173" fmla="*/ 3543300 h 4124325"/>
              <a:gd name="connsiteX174" fmla="*/ 4714875 w 4820672"/>
              <a:gd name="connsiteY174" fmla="*/ 3571875 h 4124325"/>
              <a:gd name="connsiteX175" fmla="*/ 4714875 w 4820672"/>
              <a:gd name="connsiteY175" fmla="*/ 3724275 h 4124325"/>
              <a:gd name="connsiteX176" fmla="*/ 4772025 w 4820672"/>
              <a:gd name="connsiteY176" fmla="*/ 3743325 h 4124325"/>
              <a:gd name="connsiteX177" fmla="*/ 4781550 w 4820672"/>
              <a:gd name="connsiteY177" fmla="*/ 3771900 h 4124325"/>
              <a:gd name="connsiteX178" fmla="*/ 4772025 w 4820672"/>
              <a:gd name="connsiteY178" fmla="*/ 3800475 h 4124325"/>
              <a:gd name="connsiteX179" fmla="*/ 4705350 w 4820672"/>
              <a:gd name="connsiteY179" fmla="*/ 3819525 h 4124325"/>
              <a:gd name="connsiteX180" fmla="*/ 4648200 w 4820672"/>
              <a:gd name="connsiteY180" fmla="*/ 3838575 h 4124325"/>
              <a:gd name="connsiteX181" fmla="*/ 4619625 w 4820672"/>
              <a:gd name="connsiteY181" fmla="*/ 3848100 h 4124325"/>
              <a:gd name="connsiteX182" fmla="*/ 4591050 w 4820672"/>
              <a:gd name="connsiteY182" fmla="*/ 3905250 h 4124325"/>
              <a:gd name="connsiteX183" fmla="*/ 4581525 w 4820672"/>
              <a:gd name="connsiteY183" fmla="*/ 3933825 h 4124325"/>
              <a:gd name="connsiteX184" fmla="*/ 4572000 w 4820672"/>
              <a:gd name="connsiteY184" fmla="*/ 4038600 h 4124325"/>
              <a:gd name="connsiteX185" fmla="*/ 4562475 w 4820672"/>
              <a:gd name="connsiteY185" fmla="*/ 4124325 h 41243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Lst>
            <a:rect l="l" t="t" r="r" b="b"/>
            <a:pathLst>
              <a:path w="4820672" h="4124325">
                <a:moveTo>
                  <a:pt x="0" y="152400"/>
                </a:moveTo>
                <a:cubicBezTo>
                  <a:pt x="15875" y="149225"/>
                  <a:pt x="33569" y="150907"/>
                  <a:pt x="47625" y="142875"/>
                </a:cubicBezTo>
                <a:cubicBezTo>
                  <a:pt x="75216" y="127109"/>
                  <a:pt x="69542" y="88361"/>
                  <a:pt x="57150" y="66675"/>
                </a:cubicBezTo>
                <a:cubicBezTo>
                  <a:pt x="48461" y="51469"/>
                  <a:pt x="14667" y="42989"/>
                  <a:pt x="0" y="38100"/>
                </a:cubicBezTo>
                <a:cubicBezTo>
                  <a:pt x="3175" y="28575"/>
                  <a:pt x="2425" y="16625"/>
                  <a:pt x="9525" y="9525"/>
                </a:cubicBezTo>
                <a:cubicBezTo>
                  <a:pt x="16625" y="2425"/>
                  <a:pt x="28060" y="0"/>
                  <a:pt x="38100" y="0"/>
                </a:cubicBezTo>
                <a:cubicBezTo>
                  <a:pt x="76332" y="0"/>
                  <a:pt x="114300" y="6350"/>
                  <a:pt x="152400" y="9525"/>
                </a:cubicBezTo>
                <a:cubicBezTo>
                  <a:pt x="241031" y="98156"/>
                  <a:pt x="112237" y="-41711"/>
                  <a:pt x="190500" y="95250"/>
                </a:cubicBezTo>
                <a:cubicBezTo>
                  <a:pt x="195481" y="103967"/>
                  <a:pt x="209062" y="104033"/>
                  <a:pt x="219075" y="104775"/>
                </a:cubicBezTo>
                <a:cubicBezTo>
                  <a:pt x="295133" y="110409"/>
                  <a:pt x="371475" y="111125"/>
                  <a:pt x="447675" y="114300"/>
                </a:cubicBezTo>
                <a:lnTo>
                  <a:pt x="533400" y="171450"/>
                </a:lnTo>
                <a:cubicBezTo>
                  <a:pt x="542925" y="177800"/>
                  <a:pt x="553880" y="182405"/>
                  <a:pt x="561975" y="190500"/>
                </a:cubicBezTo>
                <a:cubicBezTo>
                  <a:pt x="571500" y="200025"/>
                  <a:pt x="581926" y="208727"/>
                  <a:pt x="590550" y="219075"/>
                </a:cubicBezTo>
                <a:cubicBezTo>
                  <a:pt x="656855" y="298641"/>
                  <a:pt x="554693" y="192743"/>
                  <a:pt x="638175" y="276225"/>
                </a:cubicBezTo>
                <a:cubicBezTo>
                  <a:pt x="641350" y="285750"/>
                  <a:pt x="651429" y="295478"/>
                  <a:pt x="647700" y="304800"/>
                </a:cubicBezTo>
                <a:cubicBezTo>
                  <a:pt x="640391" y="323072"/>
                  <a:pt x="593456" y="330267"/>
                  <a:pt x="581025" y="333375"/>
                </a:cubicBezTo>
                <a:cubicBezTo>
                  <a:pt x="574675" y="342900"/>
                  <a:pt x="563594" y="350617"/>
                  <a:pt x="561975" y="361950"/>
                </a:cubicBezTo>
                <a:cubicBezTo>
                  <a:pt x="558007" y="389726"/>
                  <a:pt x="574835" y="411528"/>
                  <a:pt x="600075" y="419100"/>
                </a:cubicBezTo>
                <a:cubicBezTo>
                  <a:pt x="621579" y="425551"/>
                  <a:pt x="644525" y="425450"/>
                  <a:pt x="666750" y="428625"/>
                </a:cubicBezTo>
                <a:cubicBezTo>
                  <a:pt x="663575" y="450850"/>
                  <a:pt x="661628" y="473285"/>
                  <a:pt x="657225" y="495300"/>
                </a:cubicBezTo>
                <a:cubicBezTo>
                  <a:pt x="648570" y="538574"/>
                  <a:pt x="636073" y="515094"/>
                  <a:pt x="657225" y="571500"/>
                </a:cubicBezTo>
                <a:cubicBezTo>
                  <a:pt x="661245" y="582219"/>
                  <a:pt x="666567" y="594008"/>
                  <a:pt x="676275" y="600075"/>
                </a:cubicBezTo>
                <a:cubicBezTo>
                  <a:pt x="693303" y="610718"/>
                  <a:pt x="733425" y="619125"/>
                  <a:pt x="733425" y="619125"/>
                </a:cubicBezTo>
                <a:cubicBezTo>
                  <a:pt x="815317" y="673720"/>
                  <a:pt x="711705" y="608265"/>
                  <a:pt x="790575" y="647700"/>
                </a:cubicBezTo>
                <a:cubicBezTo>
                  <a:pt x="800814" y="652820"/>
                  <a:pt x="808185" y="663461"/>
                  <a:pt x="819150" y="666750"/>
                </a:cubicBezTo>
                <a:cubicBezTo>
                  <a:pt x="840654" y="673201"/>
                  <a:pt x="863600" y="673100"/>
                  <a:pt x="885825" y="676275"/>
                </a:cubicBezTo>
                <a:cubicBezTo>
                  <a:pt x="924804" y="689268"/>
                  <a:pt x="939826" y="698841"/>
                  <a:pt x="990600" y="676275"/>
                </a:cubicBezTo>
                <a:cubicBezTo>
                  <a:pt x="999775" y="672197"/>
                  <a:pt x="993025" y="654800"/>
                  <a:pt x="1000125" y="647700"/>
                </a:cubicBezTo>
                <a:cubicBezTo>
                  <a:pt x="1007225" y="640600"/>
                  <a:pt x="1019175" y="641350"/>
                  <a:pt x="1028700" y="638175"/>
                </a:cubicBezTo>
                <a:cubicBezTo>
                  <a:pt x="1047910" y="642017"/>
                  <a:pt x="1090885" y="644326"/>
                  <a:pt x="1104900" y="666750"/>
                </a:cubicBezTo>
                <a:cubicBezTo>
                  <a:pt x="1115543" y="683778"/>
                  <a:pt x="1123950" y="723900"/>
                  <a:pt x="1123950" y="723900"/>
                </a:cubicBezTo>
                <a:cubicBezTo>
                  <a:pt x="1155700" y="720725"/>
                  <a:pt x="1187663" y="719227"/>
                  <a:pt x="1219200" y="714375"/>
                </a:cubicBezTo>
                <a:cubicBezTo>
                  <a:pt x="1229123" y="712848"/>
                  <a:pt x="1238795" y="700360"/>
                  <a:pt x="1247775" y="704850"/>
                </a:cubicBezTo>
                <a:cubicBezTo>
                  <a:pt x="1256755" y="709340"/>
                  <a:pt x="1254125" y="723900"/>
                  <a:pt x="1257300" y="733425"/>
                </a:cubicBezTo>
                <a:cubicBezTo>
                  <a:pt x="1254125" y="746125"/>
                  <a:pt x="1251371" y="758938"/>
                  <a:pt x="1247775" y="771525"/>
                </a:cubicBezTo>
                <a:cubicBezTo>
                  <a:pt x="1245017" y="781179"/>
                  <a:pt x="1238250" y="790060"/>
                  <a:pt x="1238250" y="800100"/>
                </a:cubicBezTo>
                <a:cubicBezTo>
                  <a:pt x="1238250" y="816289"/>
                  <a:pt x="1243848" y="832019"/>
                  <a:pt x="1247775" y="847725"/>
                </a:cubicBezTo>
                <a:cubicBezTo>
                  <a:pt x="1250210" y="857465"/>
                  <a:pt x="1249130" y="870464"/>
                  <a:pt x="1257300" y="876300"/>
                </a:cubicBezTo>
                <a:cubicBezTo>
                  <a:pt x="1273640" y="887972"/>
                  <a:pt x="1294759" y="891412"/>
                  <a:pt x="1314450" y="895350"/>
                </a:cubicBezTo>
                <a:lnTo>
                  <a:pt x="1409700" y="914400"/>
                </a:lnTo>
                <a:cubicBezTo>
                  <a:pt x="1412875" y="923925"/>
                  <a:pt x="1417429" y="933097"/>
                  <a:pt x="1419225" y="942975"/>
                </a:cubicBezTo>
                <a:cubicBezTo>
                  <a:pt x="1423804" y="968160"/>
                  <a:pt x="1420141" y="995069"/>
                  <a:pt x="1428750" y="1019175"/>
                </a:cubicBezTo>
                <a:cubicBezTo>
                  <a:pt x="1436451" y="1040736"/>
                  <a:pt x="1454150" y="1057275"/>
                  <a:pt x="1466850" y="1076325"/>
                </a:cubicBezTo>
                <a:lnTo>
                  <a:pt x="1485900" y="1104900"/>
                </a:lnTo>
                <a:cubicBezTo>
                  <a:pt x="1493162" y="1115792"/>
                  <a:pt x="1510989" y="1112979"/>
                  <a:pt x="1524000" y="1114425"/>
                </a:cubicBezTo>
                <a:cubicBezTo>
                  <a:pt x="1568291" y="1119346"/>
                  <a:pt x="1612900" y="1120775"/>
                  <a:pt x="1657350" y="1123950"/>
                </a:cubicBezTo>
                <a:lnTo>
                  <a:pt x="1676400" y="1181100"/>
                </a:lnTo>
                <a:cubicBezTo>
                  <a:pt x="1679575" y="1190625"/>
                  <a:pt x="1683956" y="1199830"/>
                  <a:pt x="1685925" y="1209675"/>
                </a:cubicBezTo>
                <a:cubicBezTo>
                  <a:pt x="1691363" y="1236866"/>
                  <a:pt x="1696904" y="1268497"/>
                  <a:pt x="1704975" y="1295400"/>
                </a:cubicBezTo>
                <a:cubicBezTo>
                  <a:pt x="1710745" y="1314634"/>
                  <a:pt x="1717675" y="1333500"/>
                  <a:pt x="1724025" y="1352550"/>
                </a:cubicBezTo>
                <a:cubicBezTo>
                  <a:pt x="1727200" y="1362075"/>
                  <a:pt x="1726450" y="1374025"/>
                  <a:pt x="1733550" y="1381125"/>
                </a:cubicBezTo>
                <a:cubicBezTo>
                  <a:pt x="1759817" y="1407392"/>
                  <a:pt x="1759758" y="1411069"/>
                  <a:pt x="1790700" y="1428750"/>
                </a:cubicBezTo>
                <a:cubicBezTo>
                  <a:pt x="1803028" y="1435795"/>
                  <a:pt x="1814965" y="1444607"/>
                  <a:pt x="1828800" y="1447800"/>
                </a:cubicBezTo>
                <a:cubicBezTo>
                  <a:pt x="1856815" y="1454265"/>
                  <a:pt x="1885950" y="1454150"/>
                  <a:pt x="1914525" y="1457325"/>
                </a:cubicBezTo>
                <a:lnTo>
                  <a:pt x="1971675" y="1476375"/>
                </a:lnTo>
                <a:lnTo>
                  <a:pt x="2000250" y="1485900"/>
                </a:lnTo>
                <a:cubicBezTo>
                  <a:pt x="2041842" y="1527492"/>
                  <a:pt x="2021903" y="1497752"/>
                  <a:pt x="2038350" y="1552575"/>
                </a:cubicBezTo>
                <a:cubicBezTo>
                  <a:pt x="2044120" y="1571809"/>
                  <a:pt x="2057400" y="1609725"/>
                  <a:pt x="2057400" y="1609725"/>
                </a:cubicBezTo>
                <a:cubicBezTo>
                  <a:pt x="2060575" y="1631950"/>
                  <a:pt x="2062522" y="1654385"/>
                  <a:pt x="2066925" y="1676400"/>
                </a:cubicBezTo>
                <a:cubicBezTo>
                  <a:pt x="2068894" y="1686245"/>
                  <a:pt x="2069350" y="1697875"/>
                  <a:pt x="2076450" y="1704975"/>
                </a:cubicBezTo>
                <a:cubicBezTo>
                  <a:pt x="2092639" y="1721164"/>
                  <a:pt x="2114550" y="1730375"/>
                  <a:pt x="2133600" y="1743075"/>
                </a:cubicBezTo>
                <a:lnTo>
                  <a:pt x="2162175" y="1762125"/>
                </a:lnTo>
                <a:cubicBezTo>
                  <a:pt x="2168525" y="1752600"/>
                  <a:pt x="2177936" y="1744515"/>
                  <a:pt x="2181225" y="1733550"/>
                </a:cubicBezTo>
                <a:cubicBezTo>
                  <a:pt x="2191427" y="1699545"/>
                  <a:pt x="2178777" y="1663118"/>
                  <a:pt x="2209800" y="1638300"/>
                </a:cubicBezTo>
                <a:cubicBezTo>
                  <a:pt x="2217640" y="1632028"/>
                  <a:pt x="2228850" y="1631950"/>
                  <a:pt x="2238375" y="1628775"/>
                </a:cubicBezTo>
                <a:cubicBezTo>
                  <a:pt x="2273300" y="1631950"/>
                  <a:pt x="2308433" y="1633340"/>
                  <a:pt x="2343150" y="1638300"/>
                </a:cubicBezTo>
                <a:cubicBezTo>
                  <a:pt x="2376668" y="1643088"/>
                  <a:pt x="2370118" y="1651784"/>
                  <a:pt x="2400300" y="1666875"/>
                </a:cubicBezTo>
                <a:cubicBezTo>
                  <a:pt x="2409280" y="1671365"/>
                  <a:pt x="2419350" y="1673225"/>
                  <a:pt x="2428875" y="1676400"/>
                </a:cubicBezTo>
                <a:cubicBezTo>
                  <a:pt x="2438400" y="1685925"/>
                  <a:pt x="2447102" y="1696351"/>
                  <a:pt x="2457450" y="1704975"/>
                </a:cubicBezTo>
                <a:cubicBezTo>
                  <a:pt x="2537016" y="1771280"/>
                  <a:pt x="2431118" y="1669118"/>
                  <a:pt x="2514600" y="1752600"/>
                </a:cubicBezTo>
                <a:cubicBezTo>
                  <a:pt x="2524125" y="1749425"/>
                  <a:pt x="2536075" y="1750175"/>
                  <a:pt x="2543175" y="1743075"/>
                </a:cubicBezTo>
                <a:cubicBezTo>
                  <a:pt x="2550275" y="1735975"/>
                  <a:pt x="2550522" y="1724301"/>
                  <a:pt x="2552700" y="1714500"/>
                </a:cubicBezTo>
                <a:cubicBezTo>
                  <a:pt x="2556890" y="1695647"/>
                  <a:pt x="2558035" y="1676203"/>
                  <a:pt x="2562225" y="1657350"/>
                </a:cubicBezTo>
                <a:cubicBezTo>
                  <a:pt x="2564403" y="1647549"/>
                  <a:pt x="2564650" y="1635875"/>
                  <a:pt x="2571750" y="1628775"/>
                </a:cubicBezTo>
                <a:cubicBezTo>
                  <a:pt x="2578850" y="1621675"/>
                  <a:pt x="2590800" y="1622425"/>
                  <a:pt x="2600325" y="1619250"/>
                </a:cubicBezTo>
                <a:cubicBezTo>
                  <a:pt x="2635250" y="1622425"/>
                  <a:pt x="2670809" y="1621427"/>
                  <a:pt x="2705100" y="1628775"/>
                </a:cubicBezTo>
                <a:cubicBezTo>
                  <a:pt x="2742712" y="1636835"/>
                  <a:pt x="2727813" y="1655640"/>
                  <a:pt x="2752725" y="1676400"/>
                </a:cubicBezTo>
                <a:cubicBezTo>
                  <a:pt x="2763633" y="1685490"/>
                  <a:pt x="2777642" y="1690177"/>
                  <a:pt x="2790825" y="1695450"/>
                </a:cubicBezTo>
                <a:cubicBezTo>
                  <a:pt x="2809469" y="1702908"/>
                  <a:pt x="2828925" y="1708150"/>
                  <a:pt x="2847975" y="1714500"/>
                </a:cubicBezTo>
                <a:lnTo>
                  <a:pt x="2876550" y="1724025"/>
                </a:lnTo>
                <a:cubicBezTo>
                  <a:pt x="2975468" y="1711660"/>
                  <a:pt x="2938551" y="1735799"/>
                  <a:pt x="2990850" y="1657350"/>
                </a:cubicBezTo>
                <a:lnTo>
                  <a:pt x="2990850" y="1657350"/>
                </a:lnTo>
                <a:cubicBezTo>
                  <a:pt x="3009900" y="1644650"/>
                  <a:pt x="3026280" y="1626490"/>
                  <a:pt x="3048000" y="1619250"/>
                </a:cubicBezTo>
                <a:lnTo>
                  <a:pt x="3105150" y="1600200"/>
                </a:lnTo>
                <a:cubicBezTo>
                  <a:pt x="3149600" y="1603375"/>
                  <a:pt x="3194615" y="1601981"/>
                  <a:pt x="3238500" y="1609725"/>
                </a:cubicBezTo>
                <a:cubicBezTo>
                  <a:pt x="3266050" y="1614587"/>
                  <a:pt x="3300876" y="1673027"/>
                  <a:pt x="3305175" y="1685925"/>
                </a:cubicBezTo>
                <a:lnTo>
                  <a:pt x="3324225" y="1743075"/>
                </a:lnTo>
                <a:cubicBezTo>
                  <a:pt x="3327400" y="1752600"/>
                  <a:pt x="3328181" y="1763296"/>
                  <a:pt x="3333750" y="1771650"/>
                </a:cubicBezTo>
                <a:cubicBezTo>
                  <a:pt x="3388345" y="1853542"/>
                  <a:pt x="3322890" y="1749930"/>
                  <a:pt x="3362325" y="1828800"/>
                </a:cubicBezTo>
                <a:cubicBezTo>
                  <a:pt x="3367445" y="1839039"/>
                  <a:pt x="3376255" y="1847136"/>
                  <a:pt x="3381375" y="1857375"/>
                </a:cubicBezTo>
                <a:cubicBezTo>
                  <a:pt x="3396869" y="1888363"/>
                  <a:pt x="3382653" y="1887228"/>
                  <a:pt x="3409950" y="1914525"/>
                </a:cubicBezTo>
                <a:cubicBezTo>
                  <a:pt x="3418045" y="1922620"/>
                  <a:pt x="3429000" y="1927225"/>
                  <a:pt x="3438525" y="1933575"/>
                </a:cubicBezTo>
                <a:cubicBezTo>
                  <a:pt x="3444875" y="1943100"/>
                  <a:pt x="3449970" y="1953594"/>
                  <a:pt x="3457575" y="1962150"/>
                </a:cubicBezTo>
                <a:cubicBezTo>
                  <a:pt x="3505026" y="2015532"/>
                  <a:pt x="3499870" y="2009397"/>
                  <a:pt x="3543300" y="2038350"/>
                </a:cubicBezTo>
                <a:cubicBezTo>
                  <a:pt x="3597895" y="2120242"/>
                  <a:pt x="3532440" y="2016630"/>
                  <a:pt x="3571875" y="2095500"/>
                </a:cubicBezTo>
                <a:cubicBezTo>
                  <a:pt x="3576995" y="2105739"/>
                  <a:pt x="3584575" y="2114550"/>
                  <a:pt x="3590925" y="2124075"/>
                </a:cubicBezTo>
                <a:cubicBezTo>
                  <a:pt x="3587750" y="2133600"/>
                  <a:pt x="3589570" y="2146814"/>
                  <a:pt x="3581400" y="2152650"/>
                </a:cubicBezTo>
                <a:cubicBezTo>
                  <a:pt x="3565060" y="2164322"/>
                  <a:pt x="3524250" y="2171700"/>
                  <a:pt x="3524250" y="2171700"/>
                </a:cubicBezTo>
                <a:cubicBezTo>
                  <a:pt x="3514725" y="2178050"/>
                  <a:pt x="3503770" y="2182655"/>
                  <a:pt x="3495675" y="2190750"/>
                </a:cubicBezTo>
                <a:cubicBezTo>
                  <a:pt x="3461473" y="2224952"/>
                  <a:pt x="3473361" y="2253896"/>
                  <a:pt x="3486150" y="2305050"/>
                </a:cubicBezTo>
                <a:cubicBezTo>
                  <a:pt x="3488926" y="2316156"/>
                  <a:pt x="3498850" y="2324100"/>
                  <a:pt x="3505200" y="2333625"/>
                </a:cubicBezTo>
                <a:cubicBezTo>
                  <a:pt x="3508375" y="2346325"/>
                  <a:pt x="3519587" y="2359570"/>
                  <a:pt x="3514725" y="2371725"/>
                </a:cubicBezTo>
                <a:cubicBezTo>
                  <a:pt x="3510996" y="2381047"/>
                  <a:pt x="3496190" y="2381250"/>
                  <a:pt x="3486150" y="2381250"/>
                </a:cubicBezTo>
                <a:cubicBezTo>
                  <a:pt x="3447918" y="2381250"/>
                  <a:pt x="3409950" y="2374900"/>
                  <a:pt x="3371850" y="2371725"/>
                </a:cubicBezTo>
                <a:cubicBezTo>
                  <a:pt x="3284429" y="2342585"/>
                  <a:pt x="3334681" y="2350677"/>
                  <a:pt x="3219450" y="2362200"/>
                </a:cubicBezTo>
                <a:lnTo>
                  <a:pt x="3162300" y="2400300"/>
                </a:lnTo>
                <a:cubicBezTo>
                  <a:pt x="3152775" y="2406650"/>
                  <a:pt x="3144585" y="2415730"/>
                  <a:pt x="3133725" y="2419350"/>
                </a:cubicBezTo>
                <a:lnTo>
                  <a:pt x="3105150" y="2428875"/>
                </a:lnTo>
                <a:cubicBezTo>
                  <a:pt x="3095625" y="2422525"/>
                  <a:pt x="3080827" y="2420454"/>
                  <a:pt x="3076575" y="2409825"/>
                </a:cubicBezTo>
                <a:cubicBezTo>
                  <a:pt x="3067068" y="2386058"/>
                  <a:pt x="3087256" y="2349340"/>
                  <a:pt x="3067050" y="2333625"/>
                </a:cubicBezTo>
                <a:cubicBezTo>
                  <a:pt x="3046844" y="2317910"/>
                  <a:pt x="3016250" y="2339975"/>
                  <a:pt x="2990850" y="2343150"/>
                </a:cubicBezTo>
                <a:cubicBezTo>
                  <a:pt x="2967945" y="2377507"/>
                  <a:pt x="2953797" y="2402777"/>
                  <a:pt x="2914650" y="2428875"/>
                </a:cubicBezTo>
                <a:cubicBezTo>
                  <a:pt x="2905125" y="2435225"/>
                  <a:pt x="2896314" y="2442805"/>
                  <a:pt x="2886075" y="2447925"/>
                </a:cubicBezTo>
                <a:cubicBezTo>
                  <a:pt x="2870850" y="2455538"/>
                  <a:pt x="2833642" y="2462906"/>
                  <a:pt x="2819400" y="2466975"/>
                </a:cubicBezTo>
                <a:cubicBezTo>
                  <a:pt x="2809746" y="2469733"/>
                  <a:pt x="2800479" y="2473742"/>
                  <a:pt x="2790825" y="2476500"/>
                </a:cubicBezTo>
                <a:cubicBezTo>
                  <a:pt x="2707104" y="2500420"/>
                  <a:pt x="2792663" y="2472712"/>
                  <a:pt x="2724150" y="2495550"/>
                </a:cubicBezTo>
                <a:cubicBezTo>
                  <a:pt x="2705100" y="2508250"/>
                  <a:pt x="2687478" y="2523411"/>
                  <a:pt x="2667000" y="2533650"/>
                </a:cubicBezTo>
                <a:cubicBezTo>
                  <a:pt x="2654300" y="2540000"/>
                  <a:pt x="2640941" y="2545175"/>
                  <a:pt x="2628900" y="2552700"/>
                </a:cubicBezTo>
                <a:cubicBezTo>
                  <a:pt x="2615438" y="2561114"/>
                  <a:pt x="2603718" y="2572048"/>
                  <a:pt x="2590800" y="2581275"/>
                </a:cubicBezTo>
                <a:cubicBezTo>
                  <a:pt x="2581485" y="2587929"/>
                  <a:pt x="2571750" y="2593975"/>
                  <a:pt x="2562225" y="2600325"/>
                </a:cubicBezTo>
                <a:cubicBezTo>
                  <a:pt x="2555875" y="2609850"/>
                  <a:pt x="2543747" y="2617467"/>
                  <a:pt x="2543175" y="2628900"/>
                </a:cubicBezTo>
                <a:cubicBezTo>
                  <a:pt x="2540475" y="2682901"/>
                  <a:pt x="2547320" y="2737025"/>
                  <a:pt x="2552700" y="2790825"/>
                </a:cubicBezTo>
                <a:cubicBezTo>
                  <a:pt x="2553699" y="2800815"/>
                  <a:pt x="2556656" y="2811046"/>
                  <a:pt x="2562225" y="2819400"/>
                </a:cubicBezTo>
                <a:cubicBezTo>
                  <a:pt x="2569697" y="2830608"/>
                  <a:pt x="2582176" y="2837627"/>
                  <a:pt x="2590800" y="2847975"/>
                </a:cubicBezTo>
                <a:cubicBezTo>
                  <a:pt x="2598129" y="2856769"/>
                  <a:pt x="2601235" y="2869012"/>
                  <a:pt x="2609850" y="2876550"/>
                </a:cubicBezTo>
                <a:cubicBezTo>
                  <a:pt x="2627080" y="2891627"/>
                  <a:pt x="2647950" y="2901950"/>
                  <a:pt x="2667000" y="2914650"/>
                </a:cubicBezTo>
                <a:cubicBezTo>
                  <a:pt x="2703929" y="2939269"/>
                  <a:pt x="2684715" y="2930080"/>
                  <a:pt x="2724150" y="2943225"/>
                </a:cubicBezTo>
                <a:cubicBezTo>
                  <a:pt x="2835530" y="3017479"/>
                  <a:pt x="2739462" y="2960673"/>
                  <a:pt x="2809875" y="2990850"/>
                </a:cubicBezTo>
                <a:cubicBezTo>
                  <a:pt x="2822926" y="2996443"/>
                  <a:pt x="2834505" y="3005410"/>
                  <a:pt x="2847975" y="3009900"/>
                </a:cubicBezTo>
                <a:cubicBezTo>
                  <a:pt x="2863334" y="3015020"/>
                  <a:pt x="2879981" y="3015165"/>
                  <a:pt x="2895600" y="3019425"/>
                </a:cubicBezTo>
                <a:cubicBezTo>
                  <a:pt x="2914973" y="3024709"/>
                  <a:pt x="2933700" y="3032125"/>
                  <a:pt x="2952750" y="3038475"/>
                </a:cubicBezTo>
                <a:lnTo>
                  <a:pt x="2981325" y="3048000"/>
                </a:lnTo>
                <a:cubicBezTo>
                  <a:pt x="2990850" y="3054350"/>
                  <a:pt x="3002749" y="3058111"/>
                  <a:pt x="3009900" y="3067050"/>
                </a:cubicBezTo>
                <a:cubicBezTo>
                  <a:pt x="3016172" y="3074890"/>
                  <a:pt x="3015470" y="3086397"/>
                  <a:pt x="3019425" y="3095625"/>
                </a:cubicBezTo>
                <a:cubicBezTo>
                  <a:pt x="3028600" y="3117032"/>
                  <a:pt x="3063032" y="3181847"/>
                  <a:pt x="3076575" y="3190875"/>
                </a:cubicBezTo>
                <a:cubicBezTo>
                  <a:pt x="3131489" y="3227484"/>
                  <a:pt x="3078516" y="3195789"/>
                  <a:pt x="3133725" y="3219450"/>
                </a:cubicBezTo>
                <a:cubicBezTo>
                  <a:pt x="3216115" y="3254760"/>
                  <a:pt x="3133387" y="3225687"/>
                  <a:pt x="3200400" y="3248025"/>
                </a:cubicBezTo>
                <a:cubicBezTo>
                  <a:pt x="3219450" y="3244850"/>
                  <a:pt x="3242887" y="3251069"/>
                  <a:pt x="3257550" y="3238500"/>
                </a:cubicBezTo>
                <a:cubicBezTo>
                  <a:pt x="3294831" y="3206545"/>
                  <a:pt x="3235565" y="3180838"/>
                  <a:pt x="3295650" y="3171825"/>
                </a:cubicBezTo>
                <a:cubicBezTo>
                  <a:pt x="3349120" y="3163804"/>
                  <a:pt x="3403600" y="3165475"/>
                  <a:pt x="3457575" y="3162300"/>
                </a:cubicBezTo>
                <a:cubicBezTo>
                  <a:pt x="3473450" y="3159125"/>
                  <a:pt x="3490041" y="3158459"/>
                  <a:pt x="3505200" y="3152775"/>
                </a:cubicBezTo>
                <a:cubicBezTo>
                  <a:pt x="3540815" y="3139419"/>
                  <a:pt x="3530585" y="3126327"/>
                  <a:pt x="3562350" y="3105150"/>
                </a:cubicBezTo>
                <a:cubicBezTo>
                  <a:pt x="3570704" y="3099581"/>
                  <a:pt x="3581400" y="3098800"/>
                  <a:pt x="3590925" y="3095625"/>
                </a:cubicBezTo>
                <a:cubicBezTo>
                  <a:pt x="3606800" y="3098800"/>
                  <a:pt x="3624494" y="3097118"/>
                  <a:pt x="3638550" y="3105150"/>
                </a:cubicBezTo>
                <a:cubicBezTo>
                  <a:pt x="3648489" y="3110830"/>
                  <a:pt x="3650946" y="3124410"/>
                  <a:pt x="3657600" y="3133725"/>
                </a:cubicBezTo>
                <a:cubicBezTo>
                  <a:pt x="3666827" y="3146643"/>
                  <a:pt x="3676650" y="3159125"/>
                  <a:pt x="3686175" y="3171825"/>
                </a:cubicBezTo>
                <a:cubicBezTo>
                  <a:pt x="3704718" y="3227455"/>
                  <a:pt x="3681191" y="3176366"/>
                  <a:pt x="3724275" y="3219450"/>
                </a:cubicBezTo>
                <a:cubicBezTo>
                  <a:pt x="3767359" y="3262534"/>
                  <a:pt x="3716270" y="3239007"/>
                  <a:pt x="3771900" y="3257550"/>
                </a:cubicBezTo>
                <a:cubicBezTo>
                  <a:pt x="3853792" y="3312145"/>
                  <a:pt x="3750180" y="3246690"/>
                  <a:pt x="3829050" y="3286125"/>
                </a:cubicBezTo>
                <a:cubicBezTo>
                  <a:pt x="3839289" y="3291245"/>
                  <a:pt x="3847686" y="3299495"/>
                  <a:pt x="3857625" y="3305175"/>
                </a:cubicBezTo>
                <a:cubicBezTo>
                  <a:pt x="3869953" y="3312220"/>
                  <a:pt x="3883397" y="3317180"/>
                  <a:pt x="3895725" y="3324225"/>
                </a:cubicBezTo>
                <a:cubicBezTo>
                  <a:pt x="3905664" y="3329905"/>
                  <a:pt x="3913778" y="3338766"/>
                  <a:pt x="3924300" y="3343275"/>
                </a:cubicBezTo>
                <a:cubicBezTo>
                  <a:pt x="3936332" y="3348432"/>
                  <a:pt x="3949700" y="3349625"/>
                  <a:pt x="3962400" y="3352800"/>
                </a:cubicBezTo>
                <a:cubicBezTo>
                  <a:pt x="3971925" y="3359150"/>
                  <a:pt x="3980736" y="3366730"/>
                  <a:pt x="3990975" y="3371850"/>
                </a:cubicBezTo>
                <a:cubicBezTo>
                  <a:pt x="4006200" y="3379463"/>
                  <a:pt x="4043408" y="3386831"/>
                  <a:pt x="4057650" y="3390900"/>
                </a:cubicBezTo>
                <a:cubicBezTo>
                  <a:pt x="4067304" y="3393658"/>
                  <a:pt x="4076700" y="3397250"/>
                  <a:pt x="4086225" y="3400425"/>
                </a:cubicBezTo>
                <a:cubicBezTo>
                  <a:pt x="4095750" y="3406775"/>
                  <a:pt x="4104561" y="3414355"/>
                  <a:pt x="4114800" y="3419475"/>
                </a:cubicBezTo>
                <a:cubicBezTo>
                  <a:pt x="4127528" y="3425839"/>
                  <a:pt x="4170488" y="3436084"/>
                  <a:pt x="4181475" y="3438525"/>
                </a:cubicBezTo>
                <a:cubicBezTo>
                  <a:pt x="4197279" y="3442037"/>
                  <a:pt x="4213296" y="3444538"/>
                  <a:pt x="4229100" y="3448050"/>
                </a:cubicBezTo>
                <a:cubicBezTo>
                  <a:pt x="4241879" y="3450890"/>
                  <a:pt x="4254421" y="3454735"/>
                  <a:pt x="4267200" y="3457575"/>
                </a:cubicBezTo>
                <a:cubicBezTo>
                  <a:pt x="4283004" y="3461087"/>
                  <a:pt x="4299206" y="3462840"/>
                  <a:pt x="4314825" y="3467100"/>
                </a:cubicBezTo>
                <a:lnTo>
                  <a:pt x="4400550" y="3495675"/>
                </a:lnTo>
                <a:lnTo>
                  <a:pt x="4429125" y="3505200"/>
                </a:lnTo>
                <a:cubicBezTo>
                  <a:pt x="4445000" y="3502025"/>
                  <a:pt x="4463280" y="3504655"/>
                  <a:pt x="4476750" y="3495675"/>
                </a:cubicBezTo>
                <a:cubicBezTo>
                  <a:pt x="4485104" y="3490106"/>
                  <a:pt x="4484624" y="3477004"/>
                  <a:pt x="4486275" y="3467100"/>
                </a:cubicBezTo>
                <a:cubicBezTo>
                  <a:pt x="4491002" y="3438740"/>
                  <a:pt x="4483903" y="3407549"/>
                  <a:pt x="4495800" y="3381375"/>
                </a:cubicBezTo>
                <a:cubicBezTo>
                  <a:pt x="4501676" y="3368449"/>
                  <a:pt x="4519977" y="3365110"/>
                  <a:pt x="4533900" y="3362325"/>
                </a:cubicBezTo>
                <a:cubicBezTo>
                  <a:pt x="4568288" y="3355447"/>
                  <a:pt x="4603750" y="3355975"/>
                  <a:pt x="4638675" y="3352800"/>
                </a:cubicBezTo>
                <a:cubicBezTo>
                  <a:pt x="4660900" y="3355975"/>
                  <a:pt x="4684396" y="3354266"/>
                  <a:pt x="4705350" y="3362325"/>
                </a:cubicBezTo>
                <a:cubicBezTo>
                  <a:pt x="4742377" y="3376566"/>
                  <a:pt x="4764744" y="3402669"/>
                  <a:pt x="4791075" y="3429000"/>
                </a:cubicBezTo>
                <a:cubicBezTo>
                  <a:pt x="4794250" y="3438525"/>
                  <a:pt x="4796110" y="3448595"/>
                  <a:pt x="4800600" y="3457575"/>
                </a:cubicBezTo>
                <a:cubicBezTo>
                  <a:pt x="4805720" y="3467814"/>
                  <a:pt x="4825330" y="3476211"/>
                  <a:pt x="4819650" y="3486150"/>
                </a:cubicBezTo>
                <a:cubicBezTo>
                  <a:pt x="4808291" y="3506029"/>
                  <a:pt x="4781550" y="3511550"/>
                  <a:pt x="4762500" y="3524250"/>
                </a:cubicBezTo>
                <a:lnTo>
                  <a:pt x="4733925" y="3543300"/>
                </a:lnTo>
                <a:cubicBezTo>
                  <a:pt x="4727575" y="3552825"/>
                  <a:pt x="4719995" y="3561636"/>
                  <a:pt x="4714875" y="3571875"/>
                </a:cubicBezTo>
                <a:cubicBezTo>
                  <a:pt x="4693344" y="3614937"/>
                  <a:pt x="4700108" y="3692631"/>
                  <a:pt x="4714875" y="3724275"/>
                </a:cubicBezTo>
                <a:cubicBezTo>
                  <a:pt x="4723367" y="3742472"/>
                  <a:pt x="4772025" y="3743325"/>
                  <a:pt x="4772025" y="3743325"/>
                </a:cubicBezTo>
                <a:cubicBezTo>
                  <a:pt x="4775200" y="3752850"/>
                  <a:pt x="4781550" y="3761860"/>
                  <a:pt x="4781550" y="3771900"/>
                </a:cubicBezTo>
                <a:cubicBezTo>
                  <a:pt x="4781550" y="3781940"/>
                  <a:pt x="4779125" y="3793375"/>
                  <a:pt x="4772025" y="3800475"/>
                </a:cubicBezTo>
                <a:cubicBezTo>
                  <a:pt x="4767452" y="3805048"/>
                  <a:pt x="4705703" y="3819419"/>
                  <a:pt x="4705350" y="3819525"/>
                </a:cubicBezTo>
                <a:cubicBezTo>
                  <a:pt x="4686116" y="3825295"/>
                  <a:pt x="4667250" y="3832225"/>
                  <a:pt x="4648200" y="3838575"/>
                </a:cubicBezTo>
                <a:lnTo>
                  <a:pt x="4619625" y="3848100"/>
                </a:lnTo>
                <a:cubicBezTo>
                  <a:pt x="4595684" y="3919924"/>
                  <a:pt x="4627979" y="3831392"/>
                  <a:pt x="4591050" y="3905250"/>
                </a:cubicBezTo>
                <a:cubicBezTo>
                  <a:pt x="4586560" y="3914230"/>
                  <a:pt x="4584700" y="3924300"/>
                  <a:pt x="4581525" y="3933825"/>
                </a:cubicBezTo>
                <a:cubicBezTo>
                  <a:pt x="4578350" y="3968750"/>
                  <a:pt x="4576635" y="4003839"/>
                  <a:pt x="4572000" y="4038600"/>
                </a:cubicBezTo>
                <a:cubicBezTo>
                  <a:pt x="4558625" y="4138914"/>
                  <a:pt x="4562475" y="4006840"/>
                  <a:pt x="4562475" y="4124325"/>
                </a:cubicBezTo>
              </a:path>
            </a:pathLst>
          </a:custGeom>
          <a:ln w="57150">
            <a:solidFill>
              <a:srgbClr val="FF0000"/>
            </a:solidFill>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vi-VN"/>
          </a:p>
        </p:txBody>
      </p:sp>
      <p:pic>
        <p:nvPicPr>
          <p:cNvPr id="18" name="Picture 10" descr="05"/>
          <p:cNvPicPr>
            <a:picLocks noChangeAspect="1" noChangeArrowheads="1"/>
          </p:cNvPicPr>
          <p:nvPr/>
        </p:nvPicPr>
        <p:blipFill rotWithShape="1">
          <a:blip r:embed="rId3" cstate="print">
            <a:extLst/>
          </a:blip>
          <a:srcRect l="3235" t="73881" r="55076" b="2124"/>
          <a:stretch/>
        </p:blipFill>
        <p:spPr bwMode="auto">
          <a:xfrm>
            <a:off x="1331640" y="5163449"/>
            <a:ext cx="2752707" cy="1366323"/>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sp>
        <p:nvSpPr>
          <p:cNvPr id="14" name="Oval 13"/>
          <p:cNvSpPr/>
          <p:nvPr/>
        </p:nvSpPr>
        <p:spPr>
          <a:xfrm>
            <a:off x="3995738" y="1268413"/>
            <a:ext cx="1423987" cy="5842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vi-VN"/>
          </a:p>
        </p:txBody>
      </p:sp>
      <p:sp>
        <p:nvSpPr>
          <p:cNvPr id="20" name="Oval 19"/>
          <p:cNvSpPr/>
          <p:nvPr/>
        </p:nvSpPr>
        <p:spPr>
          <a:xfrm>
            <a:off x="1403350" y="1303338"/>
            <a:ext cx="1008063" cy="5842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vi-VN"/>
          </a:p>
        </p:txBody>
      </p:sp>
      <p:sp>
        <p:nvSpPr>
          <p:cNvPr id="23" name="Oval 22"/>
          <p:cNvSpPr/>
          <p:nvPr/>
        </p:nvSpPr>
        <p:spPr>
          <a:xfrm>
            <a:off x="1535113" y="3789363"/>
            <a:ext cx="1236662" cy="5080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vi-VN"/>
          </a:p>
        </p:txBody>
      </p:sp>
      <p:sp>
        <p:nvSpPr>
          <p:cNvPr id="24" name="Oval 23"/>
          <p:cNvSpPr/>
          <p:nvPr/>
        </p:nvSpPr>
        <p:spPr>
          <a:xfrm>
            <a:off x="6272213" y="2976563"/>
            <a:ext cx="1238250" cy="5080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vi-VN"/>
          </a:p>
        </p:txBody>
      </p:sp>
      <p:sp>
        <p:nvSpPr>
          <p:cNvPr id="25" name="Oval 24"/>
          <p:cNvSpPr/>
          <p:nvPr/>
        </p:nvSpPr>
        <p:spPr>
          <a:xfrm>
            <a:off x="7223125" y="4297363"/>
            <a:ext cx="517525" cy="1363662"/>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vi-VN"/>
          </a:p>
        </p:txBody>
      </p:sp>
      <p:sp>
        <p:nvSpPr>
          <p:cNvPr id="26" name="Oval 25"/>
          <p:cNvSpPr/>
          <p:nvPr/>
        </p:nvSpPr>
        <p:spPr>
          <a:xfrm>
            <a:off x="4156075" y="5842000"/>
            <a:ext cx="1236663" cy="5080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vi-VN"/>
          </a:p>
        </p:txBody>
      </p:sp>
      <p:sp>
        <p:nvSpPr>
          <p:cNvPr id="151" name="Rectangle 150"/>
          <p:cNvSpPr/>
          <p:nvPr/>
        </p:nvSpPr>
        <p:spPr>
          <a:xfrm>
            <a:off x="7253288" y="47624"/>
            <a:ext cx="1752600" cy="685800"/>
          </a:xfrm>
          <a:prstGeom prst="rect">
            <a:avLst/>
          </a:prstGeom>
          <a:solidFill>
            <a:srgbClr val="FF0000"/>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52" name="TextBox 151"/>
          <p:cNvSpPr txBox="1">
            <a:spLocks noChangeArrowheads="1"/>
          </p:cNvSpPr>
          <p:nvPr/>
        </p:nvSpPr>
        <p:spPr bwMode="auto">
          <a:xfrm>
            <a:off x="7329488" y="123825"/>
            <a:ext cx="16002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imes New Roman" pitchFamily="18" charset="0"/>
              </a:defRPr>
            </a:lvl1pPr>
            <a:lvl2pPr marL="742950" indent="-285750">
              <a:defRPr>
                <a:solidFill>
                  <a:schemeClr val="tx1"/>
                </a:solidFill>
                <a:latin typeface="Times New Roman" pitchFamily="18" charset="0"/>
              </a:defRPr>
            </a:lvl2pPr>
            <a:lvl3pPr marL="1143000" indent="-228600">
              <a:defRPr>
                <a:solidFill>
                  <a:schemeClr val="tx1"/>
                </a:solidFill>
                <a:latin typeface="Times New Roman" pitchFamily="18" charset="0"/>
              </a:defRPr>
            </a:lvl3pPr>
            <a:lvl4pPr marL="1600200" indent="-228600">
              <a:defRPr>
                <a:solidFill>
                  <a:schemeClr val="tx1"/>
                </a:solidFill>
                <a:latin typeface="Times New Roman" pitchFamily="18" charset="0"/>
              </a:defRPr>
            </a:lvl4pPr>
            <a:lvl5pPr marL="2057400" indent="-228600">
              <a:defRPr>
                <a:solidFill>
                  <a:schemeClr val="tx1"/>
                </a:solidFill>
                <a:latin typeface="Times New Roman" pitchFamily="18" charset="0"/>
              </a:defRPr>
            </a:lvl5pPr>
            <a:lvl6pPr marL="2514600" indent="-228600" fontAlgn="base">
              <a:spcBef>
                <a:spcPct val="0"/>
              </a:spcBef>
              <a:spcAft>
                <a:spcPct val="0"/>
              </a:spcAft>
              <a:defRPr>
                <a:solidFill>
                  <a:schemeClr val="tx1"/>
                </a:solidFill>
                <a:latin typeface="Times New Roman" pitchFamily="18" charset="0"/>
              </a:defRPr>
            </a:lvl6pPr>
            <a:lvl7pPr marL="2971800" indent="-228600" fontAlgn="base">
              <a:spcBef>
                <a:spcPct val="0"/>
              </a:spcBef>
              <a:spcAft>
                <a:spcPct val="0"/>
              </a:spcAft>
              <a:defRPr>
                <a:solidFill>
                  <a:schemeClr val="tx1"/>
                </a:solidFill>
                <a:latin typeface="Times New Roman" pitchFamily="18" charset="0"/>
              </a:defRPr>
            </a:lvl7pPr>
            <a:lvl8pPr marL="3429000" indent="-228600" fontAlgn="base">
              <a:spcBef>
                <a:spcPct val="0"/>
              </a:spcBef>
              <a:spcAft>
                <a:spcPct val="0"/>
              </a:spcAft>
              <a:defRPr>
                <a:solidFill>
                  <a:schemeClr val="tx1"/>
                </a:solidFill>
                <a:latin typeface="Times New Roman" pitchFamily="18" charset="0"/>
              </a:defRPr>
            </a:lvl8pPr>
            <a:lvl9pPr marL="3886200" indent="-228600" fontAlgn="base">
              <a:spcBef>
                <a:spcPct val="0"/>
              </a:spcBef>
              <a:spcAft>
                <a:spcPct val="0"/>
              </a:spcAft>
              <a:defRPr>
                <a:solidFill>
                  <a:schemeClr val="tx1"/>
                </a:solidFill>
                <a:latin typeface="Times New Roman" pitchFamily="18" charset="0"/>
              </a:defRPr>
            </a:lvl9pPr>
          </a:lstStyle>
          <a:p>
            <a:r>
              <a:rPr lang="en-US" sz="2400" b="1">
                <a:solidFill>
                  <a:srgbClr val="FFFF00"/>
                </a:solidFill>
                <a:cs typeface="Times New Roman" pitchFamily="18" charset="0"/>
              </a:rPr>
              <a:t>BẮT ĐẦU</a:t>
            </a:r>
          </a:p>
        </p:txBody>
      </p:sp>
      <p:sp>
        <p:nvSpPr>
          <p:cNvPr id="153" name="TextBox 152"/>
          <p:cNvSpPr txBox="1">
            <a:spLocks noChangeArrowheads="1"/>
          </p:cNvSpPr>
          <p:nvPr/>
        </p:nvSpPr>
        <p:spPr bwMode="auto">
          <a:xfrm>
            <a:off x="7148513" y="106363"/>
            <a:ext cx="2147887" cy="579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imes New Roman" pitchFamily="18" charset="0"/>
              </a:defRPr>
            </a:lvl1pPr>
            <a:lvl2pPr marL="742950" indent="-285750">
              <a:defRPr>
                <a:solidFill>
                  <a:schemeClr val="tx1"/>
                </a:solidFill>
                <a:latin typeface="Times New Roman" pitchFamily="18" charset="0"/>
              </a:defRPr>
            </a:lvl2pPr>
            <a:lvl3pPr marL="1143000" indent="-228600">
              <a:defRPr>
                <a:solidFill>
                  <a:schemeClr val="tx1"/>
                </a:solidFill>
                <a:latin typeface="Times New Roman" pitchFamily="18" charset="0"/>
              </a:defRPr>
            </a:lvl3pPr>
            <a:lvl4pPr marL="1600200" indent="-228600">
              <a:defRPr>
                <a:solidFill>
                  <a:schemeClr val="tx1"/>
                </a:solidFill>
                <a:latin typeface="Times New Roman" pitchFamily="18" charset="0"/>
              </a:defRPr>
            </a:lvl4pPr>
            <a:lvl5pPr marL="2057400" indent="-228600">
              <a:defRPr>
                <a:solidFill>
                  <a:schemeClr val="tx1"/>
                </a:solidFill>
                <a:latin typeface="Times New Roman" pitchFamily="18" charset="0"/>
              </a:defRPr>
            </a:lvl5pPr>
            <a:lvl6pPr marL="2514600" indent="-228600" fontAlgn="base">
              <a:spcBef>
                <a:spcPct val="0"/>
              </a:spcBef>
              <a:spcAft>
                <a:spcPct val="0"/>
              </a:spcAft>
              <a:defRPr>
                <a:solidFill>
                  <a:schemeClr val="tx1"/>
                </a:solidFill>
                <a:latin typeface="Times New Roman" pitchFamily="18" charset="0"/>
              </a:defRPr>
            </a:lvl6pPr>
            <a:lvl7pPr marL="2971800" indent="-228600" fontAlgn="base">
              <a:spcBef>
                <a:spcPct val="0"/>
              </a:spcBef>
              <a:spcAft>
                <a:spcPct val="0"/>
              </a:spcAft>
              <a:defRPr>
                <a:solidFill>
                  <a:schemeClr val="tx1"/>
                </a:solidFill>
                <a:latin typeface="Times New Roman" pitchFamily="18" charset="0"/>
              </a:defRPr>
            </a:lvl7pPr>
            <a:lvl8pPr marL="3429000" indent="-228600" fontAlgn="base">
              <a:spcBef>
                <a:spcPct val="0"/>
              </a:spcBef>
              <a:spcAft>
                <a:spcPct val="0"/>
              </a:spcAft>
              <a:defRPr>
                <a:solidFill>
                  <a:schemeClr val="tx1"/>
                </a:solidFill>
                <a:latin typeface="Times New Roman" pitchFamily="18" charset="0"/>
              </a:defRPr>
            </a:lvl8pPr>
            <a:lvl9pPr marL="3886200" indent="-228600" fontAlgn="base">
              <a:spcBef>
                <a:spcPct val="0"/>
              </a:spcBef>
              <a:spcAft>
                <a:spcPct val="0"/>
              </a:spcAft>
              <a:defRPr>
                <a:solidFill>
                  <a:schemeClr val="tx1"/>
                </a:solidFill>
                <a:latin typeface="Times New Roman" pitchFamily="18" charset="0"/>
              </a:defRPr>
            </a:lvl9pPr>
          </a:lstStyle>
          <a:p>
            <a:r>
              <a:rPr lang="en-US" sz="3200" b="1">
                <a:solidFill>
                  <a:srgbClr val="0000FF"/>
                </a:solidFill>
                <a:cs typeface="Times New Roman" pitchFamily="18" charset="0"/>
              </a:rPr>
              <a:t>HẾT GIỜ</a:t>
            </a:r>
          </a:p>
        </p:txBody>
      </p:sp>
      <p:sp>
        <p:nvSpPr>
          <p:cNvPr id="27" name="Snip and Round Single Corner Rectangle 26"/>
          <p:cNvSpPr/>
          <p:nvPr/>
        </p:nvSpPr>
        <p:spPr>
          <a:xfrm>
            <a:off x="2971800" y="1219200"/>
            <a:ext cx="3429000" cy="609600"/>
          </a:xfrm>
          <a:prstGeom prst="snipRoundRect">
            <a:avLst/>
          </a:prstGeom>
          <a:solidFill>
            <a:srgbClr val="66FF33"/>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2000" b="1">
                <a:solidFill>
                  <a:srgbClr val="0000FF"/>
                </a:solidFill>
              </a:rPr>
              <a:t>THẢO LUẬN NHÓM ĐÔI</a:t>
            </a:r>
            <a:endParaRPr lang="en-US" sz="2000" b="1">
              <a:solidFill>
                <a:srgbClr val="0000FF"/>
              </a:solidFill>
            </a:endParaRPr>
          </a:p>
        </p:txBody>
      </p:sp>
      <p:sp>
        <p:nvSpPr>
          <p:cNvPr id="19493" name="Text Box 37"/>
          <p:cNvSpPr txBox="1">
            <a:spLocks noChangeArrowheads="1"/>
          </p:cNvSpPr>
          <p:nvPr/>
        </p:nvSpPr>
        <p:spPr bwMode="auto">
          <a:xfrm>
            <a:off x="2438400" y="76200"/>
            <a:ext cx="4649788"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2800" b="1">
                <a:solidFill>
                  <a:srgbClr val="FF0000"/>
                </a:solidFill>
              </a:rPr>
              <a:t>THÀNH PHỐ HỒ CHÍ MINH</a:t>
            </a:r>
          </a:p>
        </p:txBody>
      </p:sp>
    </p:spTree>
  </p:cSld>
  <p:clrMapOvr>
    <a:masterClrMapping/>
  </p:clrMapOvr>
  <p:transition spd="med">
    <p:strips/>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8"/>
                                        </p:tgtEl>
                                        <p:attrNameLst>
                                          <p:attrName>style.visibility</p:attrName>
                                        </p:attrNameLst>
                                      </p:cBhvr>
                                      <p:to>
                                        <p:strVal val="visible"/>
                                      </p:to>
                                    </p:set>
                                  </p:childTnLst>
                                </p:cTn>
                              </p:par>
                              <p:par>
                                <p:cTn id="7" presetID="64" presetClass="path" presetSubtype="0" accel="50000" decel="50000" fill="hold" nodeType="withEffect">
                                  <p:stCondLst>
                                    <p:cond delay="0"/>
                                  </p:stCondLst>
                                  <p:childTnLst>
                                    <p:animMotion origin="layout" path="M -5.55556E-7 3.7037E-6 L 0.10382 -0.18588 " pathEditMode="relative" rAng="0" ptsTypes="AA">
                                      <p:cBhvr>
                                        <p:cTn id="8" dur="2000" fill="hold"/>
                                        <p:tgtEl>
                                          <p:spTgt spid="18"/>
                                        </p:tgtEl>
                                        <p:attrNameLst>
                                          <p:attrName>ppt_x</p:attrName>
                                          <p:attrName>ppt_y</p:attrName>
                                        </p:attrNameLst>
                                      </p:cBhvr>
                                      <p:rCtr x="5200" y="-9300"/>
                                    </p:animMotion>
                                  </p:childTnLst>
                                </p:cTn>
                              </p:par>
                            </p:childTnLst>
                          </p:cTn>
                        </p:par>
                        <p:par>
                          <p:cTn id="9" fill="hold" nodeType="afterGroup">
                            <p:stCondLst>
                              <p:cond delay="2000"/>
                            </p:stCondLst>
                            <p:childTnLst>
                              <p:par>
                                <p:cTn id="10" presetID="6" presetClass="emph" presetSubtype="0" fill="hold" nodeType="afterEffect">
                                  <p:stCondLst>
                                    <p:cond delay="0"/>
                                  </p:stCondLst>
                                  <p:childTnLst>
                                    <p:animScale>
                                      <p:cBhvr>
                                        <p:cTn id="11" dur="2000" fill="hold"/>
                                        <p:tgtEl>
                                          <p:spTgt spid="18"/>
                                        </p:tgtEl>
                                      </p:cBhvr>
                                      <p:by x="250000" y="250000"/>
                                    </p:animScale>
                                  </p:childTnLst>
                                </p:cTn>
                              </p:par>
                            </p:childTnLst>
                          </p:cTn>
                        </p:par>
                      </p:childTnLst>
                    </p:cTn>
                  </p:par>
                  <p:par>
                    <p:cTn id="12" fill="hold" nodeType="clickPar">
                      <p:stCondLst>
                        <p:cond delay="indefinite"/>
                      </p:stCondLst>
                      <p:childTnLst>
                        <p:par>
                          <p:cTn id="13" fill="hold" nodeType="withGroup">
                            <p:stCondLst>
                              <p:cond delay="0"/>
                            </p:stCondLst>
                            <p:childTnLst>
                              <p:par>
                                <p:cTn id="14" presetID="53" presetClass="exit" presetSubtype="32" fill="hold" nodeType="clickEffect">
                                  <p:stCondLst>
                                    <p:cond delay="0"/>
                                  </p:stCondLst>
                                  <p:childTnLst>
                                    <p:anim calcmode="lin" valueType="num">
                                      <p:cBhvr>
                                        <p:cTn id="15" dur="500"/>
                                        <p:tgtEl>
                                          <p:spTgt spid="18"/>
                                        </p:tgtEl>
                                        <p:attrNameLst>
                                          <p:attrName>ppt_w</p:attrName>
                                        </p:attrNameLst>
                                      </p:cBhvr>
                                      <p:tavLst>
                                        <p:tav tm="0">
                                          <p:val>
                                            <p:strVal val="ppt_w"/>
                                          </p:val>
                                        </p:tav>
                                        <p:tav tm="100000">
                                          <p:val>
                                            <p:fltVal val="0"/>
                                          </p:val>
                                        </p:tav>
                                      </p:tavLst>
                                    </p:anim>
                                    <p:anim calcmode="lin" valueType="num">
                                      <p:cBhvr>
                                        <p:cTn id="16" dur="500"/>
                                        <p:tgtEl>
                                          <p:spTgt spid="18"/>
                                        </p:tgtEl>
                                        <p:attrNameLst>
                                          <p:attrName>ppt_h</p:attrName>
                                        </p:attrNameLst>
                                      </p:cBhvr>
                                      <p:tavLst>
                                        <p:tav tm="0">
                                          <p:val>
                                            <p:strVal val="ppt_h"/>
                                          </p:val>
                                        </p:tav>
                                        <p:tav tm="100000">
                                          <p:val>
                                            <p:fltVal val="0"/>
                                          </p:val>
                                        </p:tav>
                                      </p:tavLst>
                                    </p:anim>
                                    <p:animEffect transition="out" filter="fade">
                                      <p:cBhvr>
                                        <p:cTn id="17" dur="500"/>
                                        <p:tgtEl>
                                          <p:spTgt spid="18"/>
                                        </p:tgtEl>
                                      </p:cBhvr>
                                    </p:animEffect>
                                    <p:set>
                                      <p:cBhvr>
                                        <p:cTn id="18" dur="1" fill="hold">
                                          <p:stCondLst>
                                            <p:cond delay="499"/>
                                          </p:stCondLst>
                                        </p:cTn>
                                        <p:tgtEl>
                                          <p:spTgt spid="18"/>
                                        </p:tgtEl>
                                        <p:attrNameLst>
                                          <p:attrName>style.visibility</p:attrName>
                                        </p:attrNameLst>
                                      </p:cBhvr>
                                      <p:to>
                                        <p:strVal val="hidden"/>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22" presetClass="entr" presetSubtype="1" fill="hold" nodeType="clickEffect">
                                  <p:stCondLst>
                                    <p:cond delay="0"/>
                                  </p:stCondLst>
                                  <p:childTnLst>
                                    <p:set>
                                      <p:cBhvr>
                                        <p:cTn id="22" dur="1" fill="hold">
                                          <p:stCondLst>
                                            <p:cond delay="0"/>
                                          </p:stCondLst>
                                        </p:cTn>
                                        <p:tgtEl>
                                          <p:spTgt spid="7"/>
                                        </p:tgtEl>
                                        <p:attrNameLst>
                                          <p:attrName>style.visibility</p:attrName>
                                        </p:attrNameLst>
                                      </p:cBhvr>
                                      <p:to>
                                        <p:strVal val="visible"/>
                                      </p:to>
                                    </p:set>
                                    <p:animEffect transition="in" filter="wipe(up)">
                                      <p:cBhvr>
                                        <p:cTn id="23" dur="1500"/>
                                        <p:tgtEl>
                                          <p:spTgt spid="7"/>
                                        </p:tgtEl>
                                      </p:cBhvr>
                                    </p:animEffect>
                                  </p:childTnLst>
                                </p:cTn>
                              </p:par>
                            </p:childTnLst>
                          </p:cTn>
                        </p:par>
                        <p:par>
                          <p:cTn id="24" fill="hold" nodeType="afterGroup">
                            <p:stCondLst>
                              <p:cond delay="1500"/>
                            </p:stCondLst>
                            <p:childTnLst>
                              <p:par>
                                <p:cTn id="25" presetID="22" presetClass="entr" presetSubtype="4" fill="hold" nodeType="after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wipe(down)">
                                      <p:cBhvr>
                                        <p:cTn id="27" dur="1500"/>
                                        <p:tgtEl>
                                          <p:spTgt spid="11"/>
                                        </p:tgtEl>
                                      </p:cBhvr>
                                    </p:animEffect>
                                  </p:childTnLst>
                                </p:cTn>
                              </p:par>
                              <p:par>
                                <p:cTn id="28" presetID="27" presetClass="entr" presetSubtype="0" fill="hold" grpId="0" nodeType="withEffect">
                                  <p:stCondLst>
                                    <p:cond delay="0"/>
                                  </p:stCondLst>
                                  <p:iterate type="lt">
                                    <p:tmPct val="50000"/>
                                  </p:iterate>
                                  <p:childTnLst>
                                    <p:set>
                                      <p:cBhvr>
                                        <p:cTn id="29" dur="1" fill="hold">
                                          <p:stCondLst>
                                            <p:cond delay="0"/>
                                          </p:stCondLst>
                                        </p:cTn>
                                        <p:tgtEl>
                                          <p:spTgt spid="27"/>
                                        </p:tgtEl>
                                        <p:attrNameLst>
                                          <p:attrName>style.visibility</p:attrName>
                                        </p:attrNameLst>
                                      </p:cBhvr>
                                      <p:to>
                                        <p:strVal val="visible"/>
                                      </p:to>
                                    </p:set>
                                    <p:anim calcmode="discrete" valueType="clr">
                                      <p:cBhvr override="childStyle">
                                        <p:cTn id="30" dur="80"/>
                                        <p:tgtEl>
                                          <p:spTgt spid="27"/>
                                        </p:tgtEl>
                                        <p:attrNameLst>
                                          <p:attrName>style.color</p:attrName>
                                        </p:attrNameLst>
                                      </p:cBhvr>
                                      <p:tavLst>
                                        <p:tav tm="0">
                                          <p:val>
                                            <p:clrVal>
                                              <a:schemeClr val="accent2"/>
                                            </p:clrVal>
                                          </p:val>
                                        </p:tav>
                                        <p:tav tm="50000">
                                          <p:val>
                                            <p:clrVal>
                                              <a:schemeClr val="hlink"/>
                                            </p:clrVal>
                                          </p:val>
                                        </p:tav>
                                      </p:tavLst>
                                    </p:anim>
                                    <p:anim calcmode="discrete" valueType="clr">
                                      <p:cBhvr>
                                        <p:cTn id="31" dur="80"/>
                                        <p:tgtEl>
                                          <p:spTgt spid="27"/>
                                        </p:tgtEl>
                                        <p:attrNameLst>
                                          <p:attrName>fillcolor</p:attrName>
                                        </p:attrNameLst>
                                      </p:cBhvr>
                                      <p:tavLst>
                                        <p:tav tm="0">
                                          <p:val>
                                            <p:clrVal>
                                              <a:schemeClr val="accent2"/>
                                            </p:clrVal>
                                          </p:val>
                                        </p:tav>
                                        <p:tav tm="50000">
                                          <p:val>
                                            <p:clrVal>
                                              <a:schemeClr val="hlink"/>
                                            </p:clrVal>
                                          </p:val>
                                        </p:tav>
                                      </p:tavLst>
                                    </p:anim>
                                    <p:set>
                                      <p:cBhvr>
                                        <p:cTn id="32" dur="80"/>
                                        <p:tgtEl>
                                          <p:spTgt spid="27"/>
                                        </p:tgtEl>
                                        <p:attrNameLst>
                                          <p:attrName>fill.type</p:attrName>
                                        </p:attrNameLst>
                                      </p:cBhvr>
                                      <p:to>
                                        <p:strVal val="solid"/>
                                      </p:to>
                                    </p:set>
                                  </p:childTnLst>
                                </p:cTn>
                              </p:par>
                            </p:childTnLst>
                          </p:cTn>
                        </p:par>
                      </p:childTnLst>
                    </p:cTn>
                  </p:par>
                  <p:par>
                    <p:cTn id="33" fill="hold" nodeType="clickPar">
                      <p:stCondLst>
                        <p:cond delay="indefinite"/>
                      </p:stCondLst>
                      <p:childTnLst>
                        <p:par>
                          <p:cTn id="34" fill="hold" nodeType="withGroup">
                            <p:stCondLst>
                              <p:cond delay="0"/>
                            </p:stCondLst>
                            <p:childTnLst>
                              <p:par>
                                <p:cTn id="35" presetID="22" presetClass="entr" presetSubtype="1" fill="hold" nodeType="clickEffect">
                                  <p:stCondLst>
                                    <p:cond delay="0"/>
                                  </p:stCondLst>
                                  <p:childTnLst>
                                    <p:set>
                                      <p:cBhvr>
                                        <p:cTn id="36" dur="1" fill="hold">
                                          <p:stCondLst>
                                            <p:cond delay="0"/>
                                          </p:stCondLst>
                                        </p:cTn>
                                        <p:tgtEl>
                                          <p:spTgt spid="2"/>
                                        </p:tgtEl>
                                        <p:attrNameLst>
                                          <p:attrName>style.visibility</p:attrName>
                                        </p:attrNameLst>
                                      </p:cBhvr>
                                      <p:to>
                                        <p:strVal val="visible"/>
                                      </p:to>
                                    </p:set>
                                    <p:animEffect transition="in" filter="wipe(up)">
                                      <p:cBhvr>
                                        <p:cTn id="37" dur="1500"/>
                                        <p:tgtEl>
                                          <p:spTgt spid="2"/>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22" presetClass="entr" presetSubtype="1" fill="hold" nodeType="clickEffect">
                                  <p:stCondLst>
                                    <p:cond delay="0"/>
                                  </p:stCondLst>
                                  <p:childTnLst>
                                    <p:set>
                                      <p:cBhvr>
                                        <p:cTn id="41" dur="1" fill="hold">
                                          <p:stCondLst>
                                            <p:cond delay="0"/>
                                          </p:stCondLst>
                                        </p:cTn>
                                        <p:tgtEl>
                                          <p:spTgt spid="10"/>
                                        </p:tgtEl>
                                        <p:attrNameLst>
                                          <p:attrName>style.visibility</p:attrName>
                                        </p:attrNameLst>
                                      </p:cBhvr>
                                      <p:to>
                                        <p:strVal val="visible"/>
                                      </p:to>
                                    </p:set>
                                    <p:animEffect transition="in" filter="wipe(up)">
                                      <p:cBhvr>
                                        <p:cTn id="42" dur="1500"/>
                                        <p:tgtEl>
                                          <p:spTgt spid="10"/>
                                        </p:tgtEl>
                                      </p:cBhvr>
                                    </p:animEffect>
                                  </p:childTnLst>
                                </p:cTn>
                              </p:par>
                            </p:childTnLst>
                          </p:cTn>
                        </p:par>
                      </p:childTnLst>
                    </p:cTn>
                  </p:par>
                  <p:par>
                    <p:cTn id="43" fill="hold" nodeType="clickPar">
                      <p:stCondLst>
                        <p:cond delay="indefinite"/>
                      </p:stCondLst>
                      <p:childTnLst>
                        <p:par>
                          <p:cTn id="44" fill="hold" nodeType="withGroup">
                            <p:stCondLst>
                              <p:cond delay="0"/>
                            </p:stCondLst>
                            <p:childTnLst>
                              <p:par>
                                <p:cTn id="45" presetID="1" presetClass="entr" presetSubtype="0" fill="hold" grpId="1" nodeType="clickEffect">
                                  <p:stCondLst>
                                    <p:cond delay="0"/>
                                  </p:stCondLst>
                                  <p:childTnLst>
                                    <p:set>
                                      <p:cBhvr>
                                        <p:cTn id="46" dur="1" fill="hold">
                                          <p:stCondLst>
                                            <p:cond delay="0"/>
                                          </p:stCondLst>
                                        </p:cTn>
                                        <p:tgtEl>
                                          <p:spTgt spid="152"/>
                                        </p:tgtEl>
                                        <p:attrNameLst>
                                          <p:attrName>style.visibility</p:attrName>
                                        </p:attrNameLst>
                                      </p:cBhvr>
                                      <p:to>
                                        <p:strVal val="visible"/>
                                      </p:to>
                                    </p:set>
                                  </p:childTnLst>
                                </p:cTn>
                              </p:par>
                              <p:par>
                                <p:cTn id="47" presetID="1" presetClass="entr" presetSubtype="0" fill="hold" nodeType="withEffect">
                                  <p:stCondLst>
                                    <p:cond delay="0"/>
                                  </p:stCondLst>
                                  <p:childTnLst>
                                    <p:set>
                                      <p:cBhvr>
                                        <p:cTn id="48" dur="1" fill="hold">
                                          <p:stCondLst>
                                            <p:cond delay="0"/>
                                          </p:stCondLst>
                                        </p:cTn>
                                        <p:tgtEl>
                                          <p:spTgt spid="151"/>
                                        </p:tgtEl>
                                        <p:attrNameLst>
                                          <p:attrName>style.visibility</p:attrName>
                                        </p:attrNameLst>
                                      </p:cBhvr>
                                      <p:to>
                                        <p:strVal val="visible"/>
                                      </p:to>
                                    </p:set>
                                  </p:childTnLst>
                                </p:cTn>
                              </p:par>
                            </p:childTnLst>
                          </p:cTn>
                        </p:par>
                        <p:par>
                          <p:cTn id="49" fill="hold" nodeType="afterGroup">
                            <p:stCondLst>
                              <p:cond delay="0"/>
                            </p:stCondLst>
                            <p:childTnLst>
                              <p:par>
                                <p:cTn id="50" presetID="53" presetClass="exit" presetSubtype="0" fill="hold" grpId="0" nodeType="afterEffect">
                                  <p:stCondLst>
                                    <p:cond delay="0"/>
                                  </p:stCondLst>
                                  <p:childTnLst>
                                    <p:anim calcmode="lin" valueType="num">
                                      <p:cBhvr>
                                        <p:cTn id="51" dur="500"/>
                                        <p:tgtEl>
                                          <p:spTgt spid="152"/>
                                        </p:tgtEl>
                                        <p:attrNameLst>
                                          <p:attrName>ppt_w</p:attrName>
                                        </p:attrNameLst>
                                      </p:cBhvr>
                                      <p:tavLst>
                                        <p:tav tm="0">
                                          <p:val>
                                            <p:strVal val="ppt_w"/>
                                          </p:val>
                                        </p:tav>
                                        <p:tav tm="100000">
                                          <p:val>
                                            <p:fltVal val="0"/>
                                          </p:val>
                                        </p:tav>
                                      </p:tavLst>
                                    </p:anim>
                                    <p:anim calcmode="lin" valueType="num">
                                      <p:cBhvr>
                                        <p:cTn id="52" dur="500"/>
                                        <p:tgtEl>
                                          <p:spTgt spid="152"/>
                                        </p:tgtEl>
                                        <p:attrNameLst>
                                          <p:attrName>ppt_h</p:attrName>
                                        </p:attrNameLst>
                                      </p:cBhvr>
                                      <p:tavLst>
                                        <p:tav tm="0">
                                          <p:val>
                                            <p:strVal val="ppt_h"/>
                                          </p:val>
                                        </p:tav>
                                        <p:tav tm="100000">
                                          <p:val>
                                            <p:fltVal val="0"/>
                                          </p:val>
                                        </p:tav>
                                      </p:tavLst>
                                    </p:anim>
                                    <p:animEffect transition="out" filter="fade">
                                      <p:cBhvr>
                                        <p:cTn id="53" dur="500"/>
                                        <p:tgtEl>
                                          <p:spTgt spid="152"/>
                                        </p:tgtEl>
                                      </p:cBhvr>
                                    </p:animEffect>
                                    <p:set>
                                      <p:cBhvr>
                                        <p:cTn id="54" dur="1" fill="hold">
                                          <p:stCondLst>
                                            <p:cond delay="499"/>
                                          </p:stCondLst>
                                        </p:cTn>
                                        <p:tgtEl>
                                          <p:spTgt spid="152"/>
                                        </p:tgtEl>
                                        <p:attrNameLst>
                                          <p:attrName>style.visibility</p:attrName>
                                        </p:attrNameLst>
                                      </p:cBhvr>
                                      <p:to>
                                        <p:strVal val="hidden"/>
                                      </p:to>
                                    </p:set>
                                  </p:childTnLst>
                                </p:cTn>
                              </p:par>
                              <p:par>
                                <p:cTn id="55" presetID="10" presetClass="entr" presetSubtype="0" fill="hold" grpId="0" nodeType="withEffect">
                                  <p:stCondLst>
                                    <p:cond delay="120000"/>
                                  </p:stCondLst>
                                  <p:childTnLst>
                                    <p:set>
                                      <p:cBhvr>
                                        <p:cTn id="56" dur="1" fill="hold">
                                          <p:stCondLst>
                                            <p:cond delay="0"/>
                                          </p:stCondLst>
                                        </p:cTn>
                                        <p:tgtEl>
                                          <p:spTgt spid="153"/>
                                        </p:tgtEl>
                                        <p:attrNameLst>
                                          <p:attrName>style.visibility</p:attrName>
                                        </p:attrNameLst>
                                      </p:cBhvr>
                                      <p:to>
                                        <p:strVal val="visible"/>
                                      </p:to>
                                    </p:set>
                                    <p:animEffect transition="in" filter="fade">
                                      <p:cBhvr>
                                        <p:cTn id="57" dur="1000"/>
                                        <p:tgtEl>
                                          <p:spTgt spid="153"/>
                                        </p:tgtEl>
                                      </p:cBhvr>
                                    </p:animEffect>
                                  </p:childTnLst>
                                </p:cTn>
                              </p:par>
                            </p:childTnLst>
                          </p:cTn>
                        </p:par>
                      </p:childTnLst>
                    </p:cTn>
                  </p:par>
                  <p:par>
                    <p:cTn id="58" fill="hold" nodeType="clickPar">
                      <p:stCondLst>
                        <p:cond delay="indefinite"/>
                      </p:stCondLst>
                      <p:childTnLst>
                        <p:par>
                          <p:cTn id="59" fill="hold" nodeType="withGroup">
                            <p:stCondLst>
                              <p:cond delay="0"/>
                            </p:stCondLst>
                            <p:childTnLst>
                              <p:par>
                                <p:cTn id="60" presetID="22" presetClass="exit" presetSubtype="4" fill="hold" nodeType="clickEffect">
                                  <p:stCondLst>
                                    <p:cond delay="0"/>
                                  </p:stCondLst>
                                  <p:childTnLst>
                                    <p:animEffect transition="out" filter="wipe(down)">
                                      <p:cBhvr>
                                        <p:cTn id="61" dur="500"/>
                                        <p:tgtEl>
                                          <p:spTgt spid="2"/>
                                        </p:tgtEl>
                                      </p:cBhvr>
                                    </p:animEffect>
                                    <p:set>
                                      <p:cBhvr>
                                        <p:cTn id="62" dur="1" fill="hold">
                                          <p:stCondLst>
                                            <p:cond delay="499"/>
                                          </p:stCondLst>
                                        </p:cTn>
                                        <p:tgtEl>
                                          <p:spTgt spid="2"/>
                                        </p:tgtEl>
                                        <p:attrNameLst>
                                          <p:attrName>style.visibility</p:attrName>
                                        </p:attrNameLst>
                                      </p:cBhvr>
                                      <p:to>
                                        <p:strVal val="hidden"/>
                                      </p:to>
                                    </p:set>
                                  </p:childTnLst>
                                </p:cTn>
                              </p:par>
                            </p:childTnLst>
                          </p:cTn>
                        </p:par>
                        <p:par>
                          <p:cTn id="63" fill="hold" nodeType="afterGroup">
                            <p:stCondLst>
                              <p:cond delay="500"/>
                            </p:stCondLst>
                            <p:childTnLst>
                              <p:par>
                                <p:cTn id="64" presetID="22" presetClass="entr" presetSubtype="1" fill="hold" nodeType="afterEffect">
                                  <p:stCondLst>
                                    <p:cond delay="0"/>
                                  </p:stCondLst>
                                  <p:childTnLst>
                                    <p:set>
                                      <p:cBhvr>
                                        <p:cTn id="65" dur="1" fill="hold">
                                          <p:stCondLst>
                                            <p:cond delay="0"/>
                                          </p:stCondLst>
                                        </p:cTn>
                                        <p:tgtEl>
                                          <p:spTgt spid="12"/>
                                        </p:tgtEl>
                                        <p:attrNameLst>
                                          <p:attrName>style.visibility</p:attrName>
                                        </p:attrNameLst>
                                      </p:cBhvr>
                                      <p:to>
                                        <p:strVal val="visible"/>
                                      </p:to>
                                    </p:set>
                                    <p:animEffect transition="in" filter="wipe(up)">
                                      <p:cBhvr>
                                        <p:cTn id="66" dur="1500"/>
                                        <p:tgtEl>
                                          <p:spTgt spid="12"/>
                                        </p:tgtEl>
                                      </p:cBhvr>
                                    </p:animEffect>
                                  </p:childTnLst>
                                </p:cTn>
                              </p:par>
                            </p:childTnLst>
                          </p:cTn>
                        </p:par>
                      </p:childTnLst>
                    </p:cTn>
                  </p:par>
                  <p:par>
                    <p:cTn id="67" fill="hold" nodeType="clickPar">
                      <p:stCondLst>
                        <p:cond delay="indefinite"/>
                      </p:stCondLst>
                      <p:childTnLst>
                        <p:par>
                          <p:cTn id="68" fill="hold" nodeType="withGroup">
                            <p:stCondLst>
                              <p:cond delay="0"/>
                            </p:stCondLst>
                            <p:childTnLst>
                              <p:par>
                                <p:cTn id="69" presetID="22" presetClass="exit" presetSubtype="4" fill="hold" nodeType="clickEffect">
                                  <p:stCondLst>
                                    <p:cond delay="0"/>
                                  </p:stCondLst>
                                  <p:childTnLst>
                                    <p:animEffect transition="out" filter="wipe(down)">
                                      <p:cBhvr>
                                        <p:cTn id="70" dur="500"/>
                                        <p:tgtEl>
                                          <p:spTgt spid="10"/>
                                        </p:tgtEl>
                                      </p:cBhvr>
                                    </p:animEffect>
                                    <p:set>
                                      <p:cBhvr>
                                        <p:cTn id="71" dur="1" fill="hold">
                                          <p:stCondLst>
                                            <p:cond delay="499"/>
                                          </p:stCondLst>
                                        </p:cTn>
                                        <p:tgtEl>
                                          <p:spTgt spid="10"/>
                                        </p:tgtEl>
                                        <p:attrNameLst>
                                          <p:attrName>style.visibility</p:attrName>
                                        </p:attrNameLst>
                                      </p:cBhvr>
                                      <p:to>
                                        <p:strVal val="hidden"/>
                                      </p:to>
                                    </p:set>
                                  </p:childTnLst>
                                </p:cTn>
                              </p:par>
                            </p:childTnLst>
                          </p:cTn>
                        </p:par>
                        <p:par>
                          <p:cTn id="72" fill="hold" nodeType="afterGroup">
                            <p:stCondLst>
                              <p:cond delay="500"/>
                            </p:stCondLst>
                            <p:childTnLst>
                              <p:par>
                                <p:cTn id="73" presetID="22" presetClass="entr" presetSubtype="1" fill="hold" nodeType="afterEffect">
                                  <p:stCondLst>
                                    <p:cond delay="0"/>
                                  </p:stCondLst>
                                  <p:childTnLst>
                                    <p:set>
                                      <p:cBhvr>
                                        <p:cTn id="74" dur="1" fill="hold">
                                          <p:stCondLst>
                                            <p:cond delay="0"/>
                                          </p:stCondLst>
                                        </p:cTn>
                                        <p:tgtEl>
                                          <p:spTgt spid="13"/>
                                        </p:tgtEl>
                                        <p:attrNameLst>
                                          <p:attrName>style.visibility</p:attrName>
                                        </p:attrNameLst>
                                      </p:cBhvr>
                                      <p:to>
                                        <p:strVal val="visible"/>
                                      </p:to>
                                    </p:set>
                                    <p:animEffect transition="in" filter="wipe(up)">
                                      <p:cBhvr>
                                        <p:cTn id="75" dur="1500"/>
                                        <p:tgtEl>
                                          <p:spTgt spid="13"/>
                                        </p:tgtEl>
                                      </p:cBhvr>
                                    </p:animEffect>
                                  </p:childTnLst>
                                </p:cTn>
                              </p:par>
                            </p:childTnLst>
                          </p:cTn>
                        </p:par>
                      </p:childTnLst>
                    </p:cTn>
                  </p:par>
                  <p:par>
                    <p:cTn id="76" fill="hold" nodeType="clickPar">
                      <p:stCondLst>
                        <p:cond delay="indefinite"/>
                      </p:stCondLst>
                      <p:childTnLst>
                        <p:par>
                          <p:cTn id="77" fill="hold" nodeType="withGroup">
                            <p:stCondLst>
                              <p:cond delay="0"/>
                            </p:stCondLst>
                            <p:childTnLst>
                              <p:par>
                                <p:cTn id="78" presetID="53" presetClass="exit" presetSubtype="32" fill="hold" nodeType="clickEffect">
                                  <p:stCondLst>
                                    <p:cond delay="0"/>
                                  </p:stCondLst>
                                  <p:childTnLst>
                                    <p:anim calcmode="lin" valueType="num">
                                      <p:cBhvr>
                                        <p:cTn id="79" dur="500"/>
                                        <p:tgtEl>
                                          <p:spTgt spid="12"/>
                                        </p:tgtEl>
                                        <p:attrNameLst>
                                          <p:attrName>ppt_w</p:attrName>
                                        </p:attrNameLst>
                                      </p:cBhvr>
                                      <p:tavLst>
                                        <p:tav tm="0">
                                          <p:val>
                                            <p:strVal val="ppt_w"/>
                                          </p:val>
                                        </p:tav>
                                        <p:tav tm="100000">
                                          <p:val>
                                            <p:fltVal val="0"/>
                                          </p:val>
                                        </p:tav>
                                      </p:tavLst>
                                    </p:anim>
                                    <p:anim calcmode="lin" valueType="num">
                                      <p:cBhvr>
                                        <p:cTn id="80" dur="500"/>
                                        <p:tgtEl>
                                          <p:spTgt spid="12"/>
                                        </p:tgtEl>
                                        <p:attrNameLst>
                                          <p:attrName>ppt_h</p:attrName>
                                        </p:attrNameLst>
                                      </p:cBhvr>
                                      <p:tavLst>
                                        <p:tav tm="0">
                                          <p:val>
                                            <p:strVal val="ppt_h"/>
                                          </p:val>
                                        </p:tav>
                                        <p:tav tm="100000">
                                          <p:val>
                                            <p:fltVal val="0"/>
                                          </p:val>
                                        </p:tav>
                                      </p:tavLst>
                                    </p:anim>
                                    <p:animEffect transition="out" filter="fade">
                                      <p:cBhvr>
                                        <p:cTn id="81" dur="500"/>
                                        <p:tgtEl>
                                          <p:spTgt spid="12"/>
                                        </p:tgtEl>
                                      </p:cBhvr>
                                    </p:animEffect>
                                    <p:set>
                                      <p:cBhvr>
                                        <p:cTn id="82" dur="1" fill="hold">
                                          <p:stCondLst>
                                            <p:cond delay="499"/>
                                          </p:stCondLst>
                                        </p:cTn>
                                        <p:tgtEl>
                                          <p:spTgt spid="12"/>
                                        </p:tgtEl>
                                        <p:attrNameLst>
                                          <p:attrName>style.visibility</p:attrName>
                                        </p:attrNameLst>
                                      </p:cBhvr>
                                      <p:to>
                                        <p:strVal val="hidden"/>
                                      </p:to>
                                    </p:set>
                                  </p:childTnLst>
                                </p:cTn>
                              </p:par>
                              <p:par>
                                <p:cTn id="83" presetID="53" presetClass="exit" presetSubtype="32" fill="hold" nodeType="withEffect">
                                  <p:stCondLst>
                                    <p:cond delay="0"/>
                                  </p:stCondLst>
                                  <p:childTnLst>
                                    <p:anim calcmode="lin" valueType="num">
                                      <p:cBhvr>
                                        <p:cTn id="84" dur="500"/>
                                        <p:tgtEl>
                                          <p:spTgt spid="13"/>
                                        </p:tgtEl>
                                        <p:attrNameLst>
                                          <p:attrName>ppt_w</p:attrName>
                                        </p:attrNameLst>
                                      </p:cBhvr>
                                      <p:tavLst>
                                        <p:tav tm="0">
                                          <p:val>
                                            <p:strVal val="ppt_w"/>
                                          </p:val>
                                        </p:tav>
                                        <p:tav tm="100000">
                                          <p:val>
                                            <p:fltVal val="0"/>
                                          </p:val>
                                        </p:tav>
                                      </p:tavLst>
                                    </p:anim>
                                    <p:anim calcmode="lin" valueType="num">
                                      <p:cBhvr>
                                        <p:cTn id="85" dur="500"/>
                                        <p:tgtEl>
                                          <p:spTgt spid="13"/>
                                        </p:tgtEl>
                                        <p:attrNameLst>
                                          <p:attrName>ppt_h</p:attrName>
                                        </p:attrNameLst>
                                      </p:cBhvr>
                                      <p:tavLst>
                                        <p:tav tm="0">
                                          <p:val>
                                            <p:strVal val="ppt_h"/>
                                          </p:val>
                                        </p:tav>
                                        <p:tav tm="100000">
                                          <p:val>
                                            <p:fltVal val="0"/>
                                          </p:val>
                                        </p:tav>
                                      </p:tavLst>
                                    </p:anim>
                                    <p:animEffect transition="out" filter="fade">
                                      <p:cBhvr>
                                        <p:cTn id="86" dur="500"/>
                                        <p:tgtEl>
                                          <p:spTgt spid="13"/>
                                        </p:tgtEl>
                                      </p:cBhvr>
                                    </p:animEffect>
                                    <p:set>
                                      <p:cBhvr>
                                        <p:cTn id="87" dur="1" fill="hold">
                                          <p:stCondLst>
                                            <p:cond delay="499"/>
                                          </p:stCondLst>
                                        </p:cTn>
                                        <p:tgtEl>
                                          <p:spTgt spid="13"/>
                                        </p:tgtEl>
                                        <p:attrNameLst>
                                          <p:attrName>style.visibility</p:attrName>
                                        </p:attrNameLst>
                                      </p:cBhvr>
                                      <p:to>
                                        <p:strVal val="hidden"/>
                                      </p:to>
                                    </p:set>
                                  </p:childTnLst>
                                </p:cTn>
                              </p:par>
                              <p:par>
                                <p:cTn id="88" presetID="10" presetClass="exit" presetSubtype="0" fill="hold" grpId="1" nodeType="withEffect">
                                  <p:stCondLst>
                                    <p:cond delay="0"/>
                                  </p:stCondLst>
                                  <p:iterate type="lt">
                                    <p:tmPct val="0"/>
                                  </p:iterate>
                                  <p:childTnLst>
                                    <p:animEffect transition="out" filter="fade">
                                      <p:cBhvr>
                                        <p:cTn id="89" dur="2000"/>
                                        <p:tgtEl>
                                          <p:spTgt spid="27"/>
                                        </p:tgtEl>
                                      </p:cBhvr>
                                    </p:animEffect>
                                    <p:set>
                                      <p:cBhvr>
                                        <p:cTn id="90" dur="1" fill="hold">
                                          <p:stCondLst>
                                            <p:cond delay="1999"/>
                                          </p:stCondLst>
                                        </p:cTn>
                                        <p:tgtEl>
                                          <p:spTgt spid="27"/>
                                        </p:tgtEl>
                                        <p:attrNameLst>
                                          <p:attrName>style.visibility</p:attrName>
                                        </p:attrNameLst>
                                      </p:cBhvr>
                                      <p:to>
                                        <p:strVal val="hidden"/>
                                      </p:to>
                                    </p:set>
                                  </p:childTnLst>
                                </p:cTn>
                              </p:par>
                            </p:childTnLst>
                          </p:cTn>
                        </p:par>
                        <p:par>
                          <p:cTn id="91" fill="hold" nodeType="afterGroup">
                            <p:stCondLst>
                              <p:cond delay="2000"/>
                            </p:stCondLst>
                            <p:childTnLst>
                              <p:par>
                                <p:cTn id="92" presetID="10" presetClass="entr" presetSubtype="0" fill="hold" grpId="0" nodeType="afterEffect">
                                  <p:stCondLst>
                                    <p:cond delay="0"/>
                                  </p:stCondLst>
                                  <p:childTnLst>
                                    <p:set>
                                      <p:cBhvr>
                                        <p:cTn id="93" dur="1" fill="hold">
                                          <p:stCondLst>
                                            <p:cond delay="0"/>
                                          </p:stCondLst>
                                        </p:cTn>
                                        <p:tgtEl>
                                          <p:spTgt spid="20"/>
                                        </p:tgtEl>
                                        <p:attrNameLst>
                                          <p:attrName>style.visibility</p:attrName>
                                        </p:attrNameLst>
                                      </p:cBhvr>
                                      <p:to>
                                        <p:strVal val="visible"/>
                                      </p:to>
                                    </p:set>
                                    <p:animEffect transition="in" filter="fade">
                                      <p:cBhvr>
                                        <p:cTn id="94" dur="500"/>
                                        <p:tgtEl>
                                          <p:spTgt spid="20"/>
                                        </p:tgtEl>
                                      </p:cBhvr>
                                    </p:animEffect>
                                  </p:childTnLst>
                                </p:cTn>
                              </p:par>
                              <p:par>
                                <p:cTn id="95" presetID="10" presetClass="entr" presetSubtype="0" fill="hold" grpId="0" nodeType="withEffect">
                                  <p:stCondLst>
                                    <p:cond delay="0"/>
                                  </p:stCondLst>
                                  <p:childTnLst>
                                    <p:set>
                                      <p:cBhvr>
                                        <p:cTn id="96" dur="1" fill="hold">
                                          <p:stCondLst>
                                            <p:cond delay="0"/>
                                          </p:stCondLst>
                                        </p:cTn>
                                        <p:tgtEl>
                                          <p:spTgt spid="14"/>
                                        </p:tgtEl>
                                        <p:attrNameLst>
                                          <p:attrName>style.visibility</p:attrName>
                                        </p:attrNameLst>
                                      </p:cBhvr>
                                      <p:to>
                                        <p:strVal val="visible"/>
                                      </p:to>
                                    </p:set>
                                    <p:animEffect transition="in" filter="fade">
                                      <p:cBhvr>
                                        <p:cTn id="97" dur="500"/>
                                        <p:tgtEl>
                                          <p:spTgt spid="14"/>
                                        </p:tgtEl>
                                      </p:cBhvr>
                                    </p:animEffect>
                                  </p:childTnLst>
                                </p:cTn>
                              </p:par>
                            </p:childTnLst>
                          </p:cTn>
                        </p:par>
                      </p:childTnLst>
                    </p:cTn>
                  </p:par>
                  <p:par>
                    <p:cTn id="98" fill="hold" nodeType="clickPar">
                      <p:stCondLst>
                        <p:cond delay="indefinite"/>
                      </p:stCondLst>
                      <p:childTnLst>
                        <p:par>
                          <p:cTn id="99" fill="hold" nodeType="withGroup">
                            <p:stCondLst>
                              <p:cond delay="0"/>
                            </p:stCondLst>
                            <p:childTnLst>
                              <p:par>
                                <p:cTn id="100" presetID="10" presetClass="entr" presetSubtype="0" fill="hold" grpId="0" nodeType="clickEffect">
                                  <p:stCondLst>
                                    <p:cond delay="0"/>
                                  </p:stCondLst>
                                  <p:childTnLst>
                                    <p:set>
                                      <p:cBhvr>
                                        <p:cTn id="101" dur="1" fill="hold">
                                          <p:stCondLst>
                                            <p:cond delay="0"/>
                                          </p:stCondLst>
                                        </p:cTn>
                                        <p:tgtEl>
                                          <p:spTgt spid="26"/>
                                        </p:tgtEl>
                                        <p:attrNameLst>
                                          <p:attrName>style.visibility</p:attrName>
                                        </p:attrNameLst>
                                      </p:cBhvr>
                                      <p:to>
                                        <p:strVal val="visible"/>
                                      </p:to>
                                    </p:set>
                                    <p:animEffect transition="in" filter="fade">
                                      <p:cBhvr>
                                        <p:cTn id="102" dur="500"/>
                                        <p:tgtEl>
                                          <p:spTgt spid="26"/>
                                        </p:tgtEl>
                                      </p:cBhvr>
                                    </p:animEffect>
                                  </p:childTnLst>
                                </p:cTn>
                              </p:par>
                            </p:childTnLst>
                          </p:cTn>
                        </p:par>
                      </p:childTnLst>
                    </p:cTn>
                  </p:par>
                  <p:par>
                    <p:cTn id="103" fill="hold" nodeType="clickPar">
                      <p:stCondLst>
                        <p:cond delay="indefinite"/>
                      </p:stCondLst>
                      <p:childTnLst>
                        <p:par>
                          <p:cTn id="104" fill="hold" nodeType="withGroup">
                            <p:stCondLst>
                              <p:cond delay="0"/>
                            </p:stCondLst>
                            <p:childTnLst>
                              <p:par>
                                <p:cTn id="105" presetID="10" presetClass="entr" presetSubtype="0" fill="hold" grpId="0" nodeType="clickEffect">
                                  <p:stCondLst>
                                    <p:cond delay="0"/>
                                  </p:stCondLst>
                                  <p:childTnLst>
                                    <p:set>
                                      <p:cBhvr>
                                        <p:cTn id="106" dur="1" fill="hold">
                                          <p:stCondLst>
                                            <p:cond delay="0"/>
                                          </p:stCondLst>
                                        </p:cTn>
                                        <p:tgtEl>
                                          <p:spTgt spid="24"/>
                                        </p:tgtEl>
                                        <p:attrNameLst>
                                          <p:attrName>style.visibility</p:attrName>
                                        </p:attrNameLst>
                                      </p:cBhvr>
                                      <p:to>
                                        <p:strVal val="visible"/>
                                      </p:to>
                                    </p:set>
                                    <p:animEffect transition="in" filter="fade">
                                      <p:cBhvr>
                                        <p:cTn id="107" dur="500"/>
                                        <p:tgtEl>
                                          <p:spTgt spid="24"/>
                                        </p:tgtEl>
                                      </p:cBhvr>
                                    </p:animEffect>
                                  </p:childTnLst>
                                </p:cTn>
                              </p:par>
                              <p:par>
                                <p:cTn id="108" presetID="10" presetClass="entr" presetSubtype="0" fill="hold" grpId="0" nodeType="withEffect">
                                  <p:stCondLst>
                                    <p:cond delay="0"/>
                                  </p:stCondLst>
                                  <p:childTnLst>
                                    <p:set>
                                      <p:cBhvr>
                                        <p:cTn id="109" dur="1" fill="hold">
                                          <p:stCondLst>
                                            <p:cond delay="0"/>
                                          </p:stCondLst>
                                        </p:cTn>
                                        <p:tgtEl>
                                          <p:spTgt spid="25"/>
                                        </p:tgtEl>
                                        <p:attrNameLst>
                                          <p:attrName>style.visibility</p:attrName>
                                        </p:attrNameLst>
                                      </p:cBhvr>
                                      <p:to>
                                        <p:strVal val="visible"/>
                                      </p:to>
                                    </p:set>
                                    <p:animEffect transition="in" filter="fade">
                                      <p:cBhvr>
                                        <p:cTn id="110" dur="500"/>
                                        <p:tgtEl>
                                          <p:spTgt spid="25"/>
                                        </p:tgtEl>
                                      </p:cBhvr>
                                    </p:animEffect>
                                  </p:childTnLst>
                                </p:cTn>
                              </p:par>
                            </p:childTnLst>
                          </p:cTn>
                        </p:par>
                      </p:childTnLst>
                    </p:cTn>
                  </p:par>
                  <p:par>
                    <p:cTn id="111" fill="hold" nodeType="clickPar">
                      <p:stCondLst>
                        <p:cond delay="indefinite"/>
                      </p:stCondLst>
                      <p:childTnLst>
                        <p:par>
                          <p:cTn id="112" fill="hold" nodeType="withGroup">
                            <p:stCondLst>
                              <p:cond delay="0"/>
                            </p:stCondLst>
                            <p:childTnLst>
                              <p:par>
                                <p:cTn id="113" presetID="10" presetClass="entr" presetSubtype="0" fill="hold" grpId="0" nodeType="clickEffect">
                                  <p:stCondLst>
                                    <p:cond delay="0"/>
                                  </p:stCondLst>
                                  <p:childTnLst>
                                    <p:set>
                                      <p:cBhvr>
                                        <p:cTn id="114" dur="1" fill="hold">
                                          <p:stCondLst>
                                            <p:cond delay="0"/>
                                          </p:stCondLst>
                                        </p:cTn>
                                        <p:tgtEl>
                                          <p:spTgt spid="23"/>
                                        </p:tgtEl>
                                        <p:attrNameLst>
                                          <p:attrName>style.visibility</p:attrName>
                                        </p:attrNameLst>
                                      </p:cBhvr>
                                      <p:to>
                                        <p:strVal val="visible"/>
                                      </p:to>
                                    </p:set>
                                    <p:animEffect transition="in" filter="fade">
                                      <p:cBhvr>
                                        <p:cTn id="115"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20" grpId="0" animBg="1"/>
      <p:bldP spid="23" grpId="0" animBg="1"/>
      <p:bldP spid="24" grpId="0" animBg="1"/>
      <p:bldP spid="25" grpId="0" animBg="1"/>
      <p:bldP spid="26" grpId="0" animBg="1"/>
      <p:bldP spid="152" grpId="0"/>
      <p:bldP spid="152" grpId="1"/>
      <p:bldP spid="153" grpId="0"/>
      <p:bldP spid="27" grpId="0" animBg="1"/>
      <p:bldP spid="27" grpId="1" animBg="1"/>
    </p:bldLst>
  </p:timing>
</p:sld>
</file>

<file path=ppt/slides/slide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6" name="TextBox 25"/>
          <p:cNvSpPr txBox="1">
            <a:spLocks noChangeArrowheads="1"/>
          </p:cNvSpPr>
          <p:nvPr/>
        </p:nvSpPr>
        <p:spPr bwMode="auto">
          <a:xfrm>
            <a:off x="96838" y="1554163"/>
            <a:ext cx="8713787" cy="1373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imes New Roman" pitchFamily="18" charset="0"/>
              </a:defRPr>
            </a:lvl1pPr>
            <a:lvl2pPr marL="742950" indent="-285750">
              <a:defRPr>
                <a:solidFill>
                  <a:schemeClr val="tx1"/>
                </a:solidFill>
                <a:latin typeface="Times New Roman" pitchFamily="18" charset="0"/>
              </a:defRPr>
            </a:lvl2pPr>
            <a:lvl3pPr marL="1143000" indent="-228600">
              <a:defRPr>
                <a:solidFill>
                  <a:schemeClr val="tx1"/>
                </a:solidFill>
                <a:latin typeface="Times New Roman" pitchFamily="18" charset="0"/>
              </a:defRPr>
            </a:lvl3pPr>
            <a:lvl4pPr marL="1600200" indent="-228600">
              <a:defRPr>
                <a:solidFill>
                  <a:schemeClr val="tx1"/>
                </a:solidFill>
                <a:latin typeface="Times New Roman" pitchFamily="18" charset="0"/>
              </a:defRPr>
            </a:lvl4pPr>
            <a:lvl5pPr marL="2057400" indent="-228600">
              <a:defRPr>
                <a:solidFill>
                  <a:schemeClr val="tx1"/>
                </a:solidFill>
                <a:latin typeface="Times New Roman" pitchFamily="18" charset="0"/>
              </a:defRPr>
            </a:lvl5pPr>
            <a:lvl6pPr marL="2514600" indent="-228600" fontAlgn="base">
              <a:spcBef>
                <a:spcPct val="0"/>
              </a:spcBef>
              <a:spcAft>
                <a:spcPct val="0"/>
              </a:spcAft>
              <a:defRPr>
                <a:solidFill>
                  <a:schemeClr val="tx1"/>
                </a:solidFill>
                <a:latin typeface="Times New Roman" pitchFamily="18" charset="0"/>
              </a:defRPr>
            </a:lvl6pPr>
            <a:lvl7pPr marL="2971800" indent="-228600" fontAlgn="base">
              <a:spcBef>
                <a:spcPct val="0"/>
              </a:spcBef>
              <a:spcAft>
                <a:spcPct val="0"/>
              </a:spcAft>
              <a:defRPr>
                <a:solidFill>
                  <a:schemeClr val="tx1"/>
                </a:solidFill>
                <a:latin typeface="Times New Roman" pitchFamily="18" charset="0"/>
              </a:defRPr>
            </a:lvl7pPr>
            <a:lvl8pPr marL="3429000" indent="-228600" fontAlgn="base">
              <a:spcBef>
                <a:spcPct val="0"/>
              </a:spcBef>
              <a:spcAft>
                <a:spcPct val="0"/>
              </a:spcAft>
              <a:defRPr>
                <a:solidFill>
                  <a:schemeClr val="tx1"/>
                </a:solidFill>
                <a:latin typeface="Times New Roman" pitchFamily="18" charset="0"/>
              </a:defRPr>
            </a:lvl8pPr>
            <a:lvl9pPr marL="3886200" indent="-228600" fontAlgn="base">
              <a:spcBef>
                <a:spcPct val="0"/>
              </a:spcBef>
              <a:spcAft>
                <a:spcPct val="0"/>
              </a:spcAft>
              <a:defRPr>
                <a:solidFill>
                  <a:schemeClr val="tx1"/>
                </a:solidFill>
                <a:latin typeface="Times New Roman" pitchFamily="18" charset="0"/>
              </a:defRPr>
            </a:lvl9pPr>
          </a:lstStyle>
          <a:p>
            <a:pPr algn="just" eaLnBrk="0" hangingPunct="0">
              <a:spcBef>
                <a:spcPct val="50000"/>
              </a:spcBef>
            </a:pPr>
            <a:r>
              <a:rPr lang="en-US" sz="2800" b="1" i="1">
                <a:solidFill>
                  <a:srgbClr val="00FFFF"/>
                </a:solidFill>
              </a:rPr>
              <a:t>      </a:t>
            </a:r>
            <a:r>
              <a:rPr lang="en-US" sz="2800" b="1" i="1">
                <a:solidFill>
                  <a:srgbClr val="0000FF"/>
                </a:solidFill>
              </a:rPr>
              <a:t>Thành phố Hồ Chí Minh năm bên bờ sông Sài Gòn, có lịch sử trên 300 năm. Là thành phố có diện tích và số dân đông nhất cả nước</a:t>
            </a:r>
            <a:r>
              <a:rPr lang="en-US" sz="2800" b="1" i="1">
                <a:solidFill>
                  <a:srgbClr val="00FFFF"/>
                </a:solidFill>
              </a:rPr>
              <a:t>.</a:t>
            </a:r>
          </a:p>
        </p:txBody>
      </p:sp>
      <p:graphicFrame>
        <p:nvGraphicFramePr>
          <p:cNvPr id="20508" name="Group 28"/>
          <p:cNvGraphicFramePr>
            <a:graphicFrameLocks noGrp="1"/>
          </p:cNvGraphicFramePr>
          <p:nvPr>
            <p:ph idx="4294967295"/>
          </p:nvPr>
        </p:nvGraphicFramePr>
        <p:xfrm>
          <a:off x="747713" y="1528763"/>
          <a:ext cx="7496175" cy="3273552"/>
        </p:xfrm>
        <a:graphic>
          <a:graphicData uri="http://schemas.openxmlformats.org/drawingml/2006/table">
            <a:tbl>
              <a:tblPr/>
              <a:tblGrid>
                <a:gridCol w="2376487"/>
                <a:gridCol w="2627313"/>
                <a:gridCol w="2492375"/>
              </a:tblGrid>
              <a:tr h="655638">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1" i="0" u="none" strike="noStrike" cap="none" normalizeH="0" baseline="0" smtClean="0">
                          <a:ln>
                            <a:noFill/>
                          </a:ln>
                          <a:solidFill>
                            <a:srgbClr val="FF0000"/>
                          </a:solidFill>
                          <a:effectLst/>
                          <a:latin typeface="Arial" charset="0"/>
                          <a:cs typeface="Arial" charset="0"/>
                        </a:rPr>
                        <a:t>Thành phố</a:t>
                      </a:r>
                    </a:p>
                  </a:txBody>
                  <a:tcPr anchor="ctr" horzOverflow="overflow">
                    <a:lnL w="12700" cap="flat" cmpd="sng" algn="ctr">
                      <a:solidFill>
                        <a:srgbClr val="00FFFF"/>
                      </a:solidFill>
                      <a:prstDash val="solid"/>
                      <a:round/>
                      <a:headEnd type="none" w="med" len="med"/>
                      <a:tailEnd type="none" w="med" len="med"/>
                    </a:lnL>
                    <a:lnR w="12700" cap="flat" cmpd="sng" algn="ctr">
                      <a:solidFill>
                        <a:srgbClr val="00FFFF"/>
                      </a:solidFill>
                      <a:prstDash val="solid"/>
                      <a:round/>
                      <a:headEnd type="none" w="med" len="med"/>
                      <a:tailEnd type="none" w="med" len="med"/>
                    </a:lnR>
                    <a:lnT w="12700" cap="flat" cmpd="sng" algn="ctr">
                      <a:solidFill>
                        <a:srgbClr val="00FFFF"/>
                      </a:solidFill>
                      <a:prstDash val="solid"/>
                      <a:round/>
                      <a:headEnd type="none" w="med" len="med"/>
                      <a:tailEnd type="none" w="med" len="med"/>
                    </a:lnT>
                    <a:lnB w="12700" cap="flat" cmpd="sng" algn="ctr">
                      <a:solidFill>
                        <a:srgbClr val="00FFFF"/>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1" i="0" u="none" strike="noStrike" cap="none" normalizeH="0" baseline="0" smtClean="0">
                          <a:ln>
                            <a:noFill/>
                          </a:ln>
                          <a:solidFill>
                            <a:srgbClr val="FF0000"/>
                          </a:solidFill>
                          <a:effectLst/>
                          <a:latin typeface="Arial" charset="0"/>
                          <a:cs typeface="Arial" charset="0"/>
                        </a:rPr>
                        <a:t>Diện tích  năm 2004</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1" i="1" u="none" strike="noStrike" cap="none" normalizeH="0" baseline="0" smtClean="0">
                          <a:ln>
                            <a:noFill/>
                          </a:ln>
                          <a:solidFill>
                            <a:srgbClr val="FF0000"/>
                          </a:solidFill>
                          <a:effectLst/>
                          <a:latin typeface="Arial" charset="0"/>
                          <a:cs typeface="Arial" charset="0"/>
                        </a:rPr>
                        <a:t>(Km</a:t>
                      </a:r>
                      <a:r>
                        <a:rPr kumimoji="0" lang="en-US" sz="1800" b="1" i="1" u="none" strike="noStrike" cap="none" normalizeH="0" baseline="30000" smtClean="0">
                          <a:ln>
                            <a:noFill/>
                          </a:ln>
                          <a:solidFill>
                            <a:srgbClr val="FF0000"/>
                          </a:solidFill>
                          <a:effectLst/>
                          <a:latin typeface="Arial" charset="0"/>
                          <a:cs typeface="Arial" charset="0"/>
                        </a:rPr>
                        <a:t>2</a:t>
                      </a:r>
                      <a:r>
                        <a:rPr kumimoji="0" lang="en-US" sz="1800" b="1" i="1" u="none" strike="noStrike" cap="none" normalizeH="0" baseline="0" smtClean="0">
                          <a:ln>
                            <a:noFill/>
                          </a:ln>
                          <a:solidFill>
                            <a:srgbClr val="FF0000"/>
                          </a:solidFill>
                          <a:effectLst/>
                          <a:latin typeface="Arial" charset="0"/>
                          <a:cs typeface="Arial" charset="0"/>
                        </a:rPr>
                        <a:t>)</a:t>
                      </a:r>
                    </a:p>
                  </a:txBody>
                  <a:tcPr anchor="ctr" horzOverflow="overflow">
                    <a:lnL w="12700" cap="flat" cmpd="sng" algn="ctr">
                      <a:solidFill>
                        <a:srgbClr val="00FFFF"/>
                      </a:solidFill>
                      <a:prstDash val="solid"/>
                      <a:round/>
                      <a:headEnd type="none" w="med" len="med"/>
                      <a:tailEnd type="none" w="med" len="med"/>
                    </a:lnL>
                    <a:lnR w="12700" cap="flat" cmpd="sng" algn="ctr">
                      <a:solidFill>
                        <a:srgbClr val="00FFFF"/>
                      </a:solidFill>
                      <a:prstDash val="solid"/>
                      <a:round/>
                      <a:headEnd type="none" w="med" len="med"/>
                      <a:tailEnd type="none" w="med" len="med"/>
                    </a:lnR>
                    <a:lnT w="12700" cap="flat" cmpd="sng" algn="ctr">
                      <a:solidFill>
                        <a:srgbClr val="00FFFF"/>
                      </a:solidFill>
                      <a:prstDash val="solid"/>
                      <a:round/>
                      <a:headEnd type="none" w="med" len="med"/>
                      <a:tailEnd type="none" w="med" len="med"/>
                    </a:lnT>
                    <a:lnB w="12700" cap="flat" cmpd="sng" algn="ctr">
                      <a:solidFill>
                        <a:srgbClr val="00FFFF"/>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1" i="0" u="none" strike="noStrike" cap="none" normalizeH="0" baseline="0" smtClean="0">
                          <a:ln>
                            <a:noFill/>
                          </a:ln>
                          <a:solidFill>
                            <a:srgbClr val="FF0000"/>
                          </a:solidFill>
                          <a:effectLst/>
                          <a:latin typeface="Arial" charset="0"/>
                          <a:cs typeface="Arial" charset="0"/>
                        </a:rPr>
                        <a:t>Số dân năm 2004</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1" i="1" u="none" strike="noStrike" cap="none" normalizeH="0" baseline="0" smtClean="0">
                          <a:ln>
                            <a:noFill/>
                          </a:ln>
                          <a:solidFill>
                            <a:srgbClr val="FF0000"/>
                          </a:solidFill>
                          <a:effectLst/>
                          <a:latin typeface="Arial" charset="0"/>
                          <a:cs typeface="Arial" charset="0"/>
                        </a:rPr>
                        <a:t>(nghìn người)</a:t>
                      </a:r>
                    </a:p>
                  </a:txBody>
                  <a:tcPr anchor="ctr" horzOverflow="overflow">
                    <a:lnL w="12700" cap="flat" cmpd="sng" algn="ctr">
                      <a:solidFill>
                        <a:srgbClr val="00FFFF"/>
                      </a:solidFill>
                      <a:prstDash val="solid"/>
                      <a:round/>
                      <a:headEnd type="none" w="med" len="med"/>
                      <a:tailEnd type="none" w="med" len="med"/>
                    </a:lnL>
                    <a:lnR w="12700" cap="flat" cmpd="sng" algn="ctr">
                      <a:solidFill>
                        <a:srgbClr val="00FFFF"/>
                      </a:solidFill>
                      <a:prstDash val="solid"/>
                      <a:round/>
                      <a:headEnd type="none" w="med" len="med"/>
                      <a:tailEnd type="none" w="med" len="med"/>
                    </a:lnR>
                    <a:lnT w="12700" cap="flat" cmpd="sng" algn="ctr">
                      <a:solidFill>
                        <a:srgbClr val="00FFFF"/>
                      </a:solidFill>
                      <a:prstDash val="solid"/>
                      <a:round/>
                      <a:headEnd type="none" w="med" len="med"/>
                      <a:tailEnd type="none" w="med" len="med"/>
                    </a:lnT>
                    <a:lnB w="12700" cap="flat" cmpd="sng" algn="ctr">
                      <a:solidFill>
                        <a:srgbClr val="00FFFF"/>
                      </a:solidFill>
                      <a:prstDash val="solid"/>
                      <a:round/>
                      <a:headEnd type="none" w="med" len="med"/>
                      <a:tailEnd type="none" w="med" len="med"/>
                    </a:lnB>
                    <a:lnTlToBr>
                      <a:noFill/>
                    </a:lnTlToBr>
                    <a:lnBlToTr>
                      <a:noFill/>
                    </a:lnBlToTr>
                    <a:noFill/>
                  </a:tcPr>
                </a:tc>
              </a:tr>
              <a:tr h="171767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rgbClr val="0000FF"/>
                          </a:solidFill>
                          <a:effectLst/>
                          <a:latin typeface="Arial" charset="0"/>
                          <a:cs typeface="Arial" charset="0"/>
                        </a:rPr>
                        <a:t>Hà Nội</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rgbClr val="0000FF"/>
                          </a:solidFill>
                          <a:effectLst/>
                          <a:latin typeface="Arial" charset="0"/>
                          <a:cs typeface="Arial" charset="0"/>
                        </a:rPr>
                        <a:t>Hải Phòng</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rgbClr val="0000FF"/>
                          </a:solidFill>
                          <a:effectLst/>
                          <a:latin typeface="Arial" charset="0"/>
                          <a:cs typeface="Arial" charset="0"/>
                        </a:rPr>
                        <a:t>Đà Nẵng</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rgbClr val="0000FF"/>
                          </a:solidFill>
                          <a:effectLst/>
                          <a:latin typeface="Arial" charset="0"/>
                          <a:cs typeface="Arial" charset="0"/>
                        </a:rPr>
                        <a:t>T.P Hồ Chí Minh</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rgbClr val="0000FF"/>
                          </a:solidFill>
                          <a:effectLst/>
                          <a:latin typeface="Arial" charset="0"/>
                          <a:cs typeface="Arial" charset="0"/>
                        </a:rPr>
                        <a:t>Cần Thơ</a:t>
                      </a:r>
                    </a:p>
                  </a:txBody>
                  <a:tcPr anchor="ctr" horzOverflow="overflow">
                    <a:lnL w="12700" cap="flat" cmpd="sng" algn="ctr">
                      <a:solidFill>
                        <a:srgbClr val="00FFFF"/>
                      </a:solidFill>
                      <a:prstDash val="solid"/>
                      <a:round/>
                      <a:headEnd type="none" w="med" len="med"/>
                      <a:tailEnd type="none" w="med" len="med"/>
                    </a:lnL>
                    <a:lnR w="12700" cap="flat" cmpd="sng" algn="ctr">
                      <a:solidFill>
                        <a:srgbClr val="00FFFF"/>
                      </a:solidFill>
                      <a:prstDash val="solid"/>
                      <a:round/>
                      <a:headEnd type="none" w="med" len="med"/>
                      <a:tailEnd type="none" w="med" len="med"/>
                    </a:lnR>
                    <a:lnT w="12700" cap="flat" cmpd="sng" algn="ctr">
                      <a:solidFill>
                        <a:srgbClr val="00FFFF"/>
                      </a:solidFill>
                      <a:prstDash val="solid"/>
                      <a:round/>
                      <a:headEnd type="none" w="med" len="med"/>
                      <a:tailEnd type="none" w="med" len="med"/>
                    </a:lnT>
                    <a:lnB w="12700" cap="flat" cmpd="sng" algn="ctr">
                      <a:solidFill>
                        <a:srgbClr val="00FFFF"/>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bg1"/>
                          </a:solidFill>
                          <a:effectLst/>
                          <a:latin typeface=".VnTime" pitchFamily="34" charset="0"/>
                          <a:cs typeface="Arial" charset="0"/>
                        </a:rPr>
                        <a:t>921</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bg1"/>
                          </a:solidFill>
                          <a:effectLst/>
                          <a:latin typeface=".VnTime" pitchFamily="34" charset="0"/>
                          <a:cs typeface="Arial" charset="0"/>
                        </a:rPr>
                        <a:t>1526</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bg1"/>
                          </a:solidFill>
                          <a:effectLst/>
                          <a:latin typeface=".VnTime" pitchFamily="34" charset="0"/>
                          <a:cs typeface="Arial" charset="0"/>
                        </a:rPr>
                        <a:t>1256</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bg1"/>
                          </a:solidFill>
                          <a:effectLst/>
                          <a:latin typeface=".VnTime" pitchFamily="34" charset="0"/>
                          <a:cs typeface="Arial" charset="0"/>
                        </a:rPr>
                        <a:t>2095</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bg1"/>
                          </a:solidFill>
                          <a:effectLst/>
                          <a:latin typeface=".VnTime" pitchFamily="34" charset="0"/>
                          <a:cs typeface="Arial" charset="0"/>
                        </a:rPr>
                        <a:t>1390</a:t>
                      </a:r>
                    </a:p>
                  </a:txBody>
                  <a:tcPr anchor="ctr" horzOverflow="overflow">
                    <a:lnL w="12700" cap="flat" cmpd="sng" algn="ctr">
                      <a:solidFill>
                        <a:srgbClr val="00FFFF"/>
                      </a:solidFill>
                      <a:prstDash val="solid"/>
                      <a:round/>
                      <a:headEnd type="none" w="med" len="med"/>
                      <a:tailEnd type="none" w="med" len="med"/>
                    </a:lnL>
                    <a:lnR w="12700" cap="flat" cmpd="sng" algn="ctr">
                      <a:solidFill>
                        <a:srgbClr val="00FFFF"/>
                      </a:solidFill>
                      <a:prstDash val="solid"/>
                      <a:round/>
                      <a:headEnd type="none" w="med" len="med"/>
                      <a:tailEnd type="none" w="med" len="med"/>
                    </a:lnR>
                    <a:lnT w="12700" cap="flat" cmpd="sng" algn="ctr">
                      <a:solidFill>
                        <a:srgbClr val="00FFFF"/>
                      </a:solidFill>
                      <a:prstDash val="solid"/>
                      <a:round/>
                      <a:headEnd type="none" w="med" len="med"/>
                      <a:tailEnd type="none" w="med" len="med"/>
                    </a:lnT>
                    <a:lnB w="12700" cap="flat" cmpd="sng" algn="ctr">
                      <a:solidFill>
                        <a:srgbClr val="00FFFF"/>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rgbClr val="0000FF"/>
                          </a:solidFill>
                          <a:effectLst/>
                          <a:latin typeface=".VnTime" pitchFamily="34" charset="0"/>
                          <a:cs typeface="Arial" charset="0"/>
                        </a:rPr>
                        <a:t>3083</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rgbClr val="0000FF"/>
                          </a:solidFill>
                          <a:effectLst/>
                          <a:latin typeface=".VnTime" pitchFamily="34" charset="0"/>
                          <a:cs typeface="Arial" charset="0"/>
                        </a:rPr>
                        <a:t>1771</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rgbClr val="0000FF"/>
                          </a:solidFill>
                          <a:effectLst/>
                          <a:latin typeface=".VnTime" pitchFamily="34" charset="0"/>
                          <a:cs typeface="Arial" charset="0"/>
                        </a:rPr>
                        <a:t>765</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rgbClr val="0000FF"/>
                          </a:solidFill>
                          <a:effectLst/>
                          <a:latin typeface=".VnTime" pitchFamily="34" charset="0"/>
                          <a:cs typeface="Arial" charset="0"/>
                        </a:rPr>
                        <a:t>5731</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rgbClr val="0000FF"/>
                          </a:solidFill>
                          <a:effectLst/>
                          <a:latin typeface=".VnTime" pitchFamily="34" charset="0"/>
                          <a:cs typeface="Arial" charset="0"/>
                        </a:rPr>
                        <a:t>1123</a:t>
                      </a:r>
                      <a:endParaRPr kumimoji="0" lang="en-US" sz="2400" b="1" i="0" u="none" strike="noStrike" cap="none" normalizeH="0" baseline="0" smtClean="0">
                        <a:ln>
                          <a:noFill/>
                        </a:ln>
                        <a:solidFill>
                          <a:srgbClr val="0000FF"/>
                        </a:solidFill>
                        <a:effectLst/>
                        <a:latin typeface=".VnTime" pitchFamily="34" charset="0"/>
                        <a:cs typeface="Arial" charset="0"/>
                      </a:endParaRPr>
                    </a:p>
                  </a:txBody>
                  <a:tcPr anchor="ctr" horzOverflow="overflow">
                    <a:lnL w="12700" cap="flat" cmpd="sng" algn="ctr">
                      <a:solidFill>
                        <a:srgbClr val="00FFFF"/>
                      </a:solidFill>
                      <a:prstDash val="solid"/>
                      <a:round/>
                      <a:headEnd type="none" w="med" len="med"/>
                      <a:tailEnd type="none" w="med" len="med"/>
                    </a:lnL>
                    <a:lnR w="12700" cap="flat" cmpd="sng" algn="ctr">
                      <a:solidFill>
                        <a:srgbClr val="00FFFF"/>
                      </a:solidFill>
                      <a:prstDash val="solid"/>
                      <a:round/>
                      <a:headEnd type="none" w="med" len="med"/>
                      <a:tailEnd type="none" w="med" len="med"/>
                    </a:lnR>
                    <a:lnT w="12700" cap="flat" cmpd="sng" algn="ctr">
                      <a:solidFill>
                        <a:srgbClr val="00FFFF"/>
                      </a:solidFill>
                      <a:prstDash val="solid"/>
                      <a:round/>
                      <a:headEnd type="none" w="med" len="med"/>
                      <a:tailEnd type="none" w="med" len="med"/>
                    </a:lnT>
                    <a:lnB w="12700" cap="flat" cmpd="sng" algn="ctr">
                      <a:solidFill>
                        <a:srgbClr val="00FFFF"/>
                      </a:solidFill>
                      <a:prstDash val="solid"/>
                      <a:round/>
                      <a:headEnd type="none" w="med" len="med"/>
                      <a:tailEnd type="none" w="med" len="med"/>
                    </a:lnB>
                    <a:lnTlToBr>
                      <a:noFill/>
                    </a:lnTlToBr>
                    <a:lnBlToTr>
                      <a:noFill/>
                    </a:lnBlToTr>
                    <a:noFill/>
                  </a:tcPr>
                </a:tc>
              </a:tr>
            </a:tbl>
          </a:graphicData>
        </a:graphic>
      </p:graphicFrame>
      <p:sp>
        <p:nvSpPr>
          <p:cNvPr id="2" name="Oval 1"/>
          <p:cNvSpPr/>
          <p:nvPr/>
        </p:nvSpPr>
        <p:spPr>
          <a:xfrm>
            <a:off x="4032250" y="3529013"/>
            <a:ext cx="788988" cy="469900"/>
          </a:xfrm>
          <a:prstGeom prst="ellipse">
            <a:avLst/>
          </a:prstGeom>
          <a:no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vi-VN"/>
          </a:p>
        </p:txBody>
      </p:sp>
      <p:sp>
        <p:nvSpPr>
          <p:cNvPr id="30" name="Oval 29"/>
          <p:cNvSpPr/>
          <p:nvPr/>
        </p:nvSpPr>
        <p:spPr>
          <a:xfrm>
            <a:off x="6623050" y="3529013"/>
            <a:ext cx="731838" cy="490537"/>
          </a:xfrm>
          <a:prstGeom prst="ellipse">
            <a:avLst/>
          </a:prstGeom>
          <a:no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vi-VN"/>
          </a:p>
        </p:txBody>
      </p:sp>
      <p:sp>
        <p:nvSpPr>
          <p:cNvPr id="3" name="Line Callout 1 2"/>
          <p:cNvSpPr/>
          <p:nvPr/>
        </p:nvSpPr>
        <p:spPr>
          <a:xfrm>
            <a:off x="4933950" y="3522663"/>
            <a:ext cx="512763" cy="379412"/>
          </a:xfrm>
          <a:prstGeom prst="borderCallout1">
            <a:avLst>
              <a:gd name="adj1" fmla="val 18750"/>
              <a:gd name="adj2" fmla="val -8333"/>
              <a:gd name="adj3" fmla="val 49607"/>
              <a:gd name="adj4" fmla="val -42045"/>
            </a:avLst>
          </a:prstGeom>
          <a:ln>
            <a:solidFill>
              <a:srgbClr val="00FFFF"/>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b="1">
                <a:solidFill>
                  <a:srgbClr val="FFFF00"/>
                </a:solidFill>
              </a:rPr>
              <a:t>1</a:t>
            </a:r>
            <a:endParaRPr lang="vi-VN" b="1">
              <a:solidFill>
                <a:srgbClr val="FFFF00"/>
              </a:solidFill>
            </a:endParaRPr>
          </a:p>
        </p:txBody>
      </p:sp>
      <p:sp>
        <p:nvSpPr>
          <p:cNvPr id="31" name="Line Callout 1 30"/>
          <p:cNvSpPr/>
          <p:nvPr/>
        </p:nvSpPr>
        <p:spPr>
          <a:xfrm>
            <a:off x="7515225" y="3541713"/>
            <a:ext cx="512763" cy="377825"/>
          </a:xfrm>
          <a:prstGeom prst="borderCallout1">
            <a:avLst>
              <a:gd name="adj1" fmla="val 18750"/>
              <a:gd name="adj2" fmla="val -8333"/>
              <a:gd name="adj3" fmla="val 49607"/>
              <a:gd name="adj4" fmla="val -42045"/>
            </a:avLst>
          </a:prstGeom>
          <a:ln>
            <a:solidFill>
              <a:srgbClr val="00FFFF"/>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b="1">
                <a:solidFill>
                  <a:srgbClr val="FFFF00"/>
                </a:solidFill>
              </a:rPr>
              <a:t>1</a:t>
            </a:r>
            <a:endParaRPr lang="vi-VN" b="1">
              <a:solidFill>
                <a:srgbClr val="FFFF00"/>
              </a:solidFill>
            </a:endParaRPr>
          </a:p>
        </p:txBody>
      </p:sp>
      <p:sp>
        <p:nvSpPr>
          <p:cNvPr id="20506" name="TextBox 104"/>
          <p:cNvSpPr txBox="1">
            <a:spLocks noChangeArrowheads="1"/>
          </p:cNvSpPr>
          <p:nvPr/>
        </p:nvSpPr>
        <p:spPr bwMode="auto">
          <a:xfrm>
            <a:off x="139700" y="762000"/>
            <a:ext cx="56515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imes New Roman" pitchFamily="18" charset="0"/>
              </a:defRPr>
            </a:lvl1pPr>
            <a:lvl2pPr marL="742950" indent="-285750">
              <a:defRPr>
                <a:solidFill>
                  <a:schemeClr val="tx1"/>
                </a:solidFill>
                <a:latin typeface="Times New Roman" pitchFamily="18" charset="0"/>
              </a:defRPr>
            </a:lvl2pPr>
            <a:lvl3pPr marL="1143000" indent="-228600">
              <a:defRPr>
                <a:solidFill>
                  <a:schemeClr val="tx1"/>
                </a:solidFill>
                <a:latin typeface="Times New Roman" pitchFamily="18" charset="0"/>
              </a:defRPr>
            </a:lvl3pPr>
            <a:lvl4pPr marL="1600200" indent="-228600">
              <a:defRPr>
                <a:solidFill>
                  <a:schemeClr val="tx1"/>
                </a:solidFill>
                <a:latin typeface="Times New Roman" pitchFamily="18" charset="0"/>
              </a:defRPr>
            </a:lvl4pPr>
            <a:lvl5pPr marL="2057400" indent="-228600">
              <a:defRPr>
                <a:solidFill>
                  <a:schemeClr val="tx1"/>
                </a:solidFill>
                <a:latin typeface="Times New Roman" pitchFamily="18" charset="0"/>
              </a:defRPr>
            </a:lvl5pPr>
            <a:lvl6pPr marL="2514600" indent="-228600" fontAlgn="base">
              <a:spcBef>
                <a:spcPct val="0"/>
              </a:spcBef>
              <a:spcAft>
                <a:spcPct val="0"/>
              </a:spcAft>
              <a:defRPr>
                <a:solidFill>
                  <a:schemeClr val="tx1"/>
                </a:solidFill>
                <a:latin typeface="Times New Roman" pitchFamily="18" charset="0"/>
              </a:defRPr>
            </a:lvl6pPr>
            <a:lvl7pPr marL="2971800" indent="-228600" fontAlgn="base">
              <a:spcBef>
                <a:spcPct val="0"/>
              </a:spcBef>
              <a:spcAft>
                <a:spcPct val="0"/>
              </a:spcAft>
              <a:defRPr>
                <a:solidFill>
                  <a:schemeClr val="tx1"/>
                </a:solidFill>
                <a:latin typeface="Times New Roman" pitchFamily="18" charset="0"/>
              </a:defRPr>
            </a:lvl7pPr>
            <a:lvl8pPr marL="3429000" indent="-228600" fontAlgn="base">
              <a:spcBef>
                <a:spcPct val="0"/>
              </a:spcBef>
              <a:spcAft>
                <a:spcPct val="0"/>
              </a:spcAft>
              <a:defRPr>
                <a:solidFill>
                  <a:schemeClr val="tx1"/>
                </a:solidFill>
                <a:latin typeface="Times New Roman" pitchFamily="18" charset="0"/>
              </a:defRPr>
            </a:lvl8pPr>
            <a:lvl9pPr marL="3886200" indent="-228600" fontAlgn="base">
              <a:spcBef>
                <a:spcPct val="0"/>
              </a:spcBef>
              <a:spcAft>
                <a:spcPct val="0"/>
              </a:spcAft>
              <a:defRPr>
                <a:solidFill>
                  <a:schemeClr val="tx1"/>
                </a:solidFill>
                <a:latin typeface="Times New Roman" pitchFamily="18" charset="0"/>
              </a:defRPr>
            </a:lvl9pPr>
          </a:lstStyle>
          <a:p>
            <a:pPr algn="just"/>
            <a:r>
              <a:rPr lang="en-US" sz="2800" b="1">
                <a:solidFill>
                  <a:srgbClr val="990000"/>
                </a:solidFill>
              </a:rPr>
              <a:t>1. </a:t>
            </a:r>
            <a:r>
              <a:rPr lang="en-US" sz="2800" b="1" u="sng">
                <a:solidFill>
                  <a:srgbClr val="990000"/>
                </a:solidFill>
              </a:rPr>
              <a:t>Thành phố lớn nhất cả nước</a:t>
            </a:r>
            <a:r>
              <a:rPr lang="en-US" sz="2800" b="1">
                <a:solidFill>
                  <a:srgbClr val="990000"/>
                </a:solidFill>
              </a:rPr>
              <a:t>.</a:t>
            </a:r>
            <a:endParaRPr lang="vi-VN" sz="2800" b="1">
              <a:solidFill>
                <a:srgbClr val="990000"/>
              </a:solidFill>
            </a:endParaRPr>
          </a:p>
        </p:txBody>
      </p:sp>
      <p:sp>
        <p:nvSpPr>
          <p:cNvPr id="20509" name="Text Box 29"/>
          <p:cNvSpPr txBox="1">
            <a:spLocks noChangeArrowheads="1"/>
          </p:cNvSpPr>
          <p:nvPr/>
        </p:nvSpPr>
        <p:spPr bwMode="auto">
          <a:xfrm>
            <a:off x="2589213" y="152400"/>
            <a:ext cx="4649787"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2800" b="1">
                <a:solidFill>
                  <a:srgbClr val="FF0000"/>
                </a:solidFill>
              </a:rPr>
              <a:t>THÀNH PHỐ HỒ CHÍ MINH</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1" fill="hold" nodeType="clickEffect">
                                  <p:stCondLst>
                                    <p:cond delay="0"/>
                                  </p:stCondLst>
                                  <p:childTnLst>
                                    <p:set>
                                      <p:cBhvr>
                                        <p:cTn id="6" dur="1" fill="hold">
                                          <p:stCondLst>
                                            <p:cond delay="0"/>
                                          </p:stCondLst>
                                        </p:cTn>
                                        <p:tgtEl>
                                          <p:spTgt spid="20508"/>
                                        </p:tgtEl>
                                        <p:attrNameLst>
                                          <p:attrName>style.visibility</p:attrName>
                                        </p:attrNameLst>
                                      </p:cBhvr>
                                      <p:to>
                                        <p:strVal val="visible"/>
                                      </p:to>
                                    </p:set>
                                    <p:animEffect transition="in" filter="wipe(up)">
                                      <p:cBhvr>
                                        <p:cTn id="7" dur="500"/>
                                        <p:tgtEl>
                                          <p:spTgt spid="20508"/>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 presetClass="entr" presetSubtype="0" fill="hold" grpId="0" nodeType="clickEffect">
                                  <p:stCondLst>
                                    <p:cond delay="0"/>
                                  </p:stCondLst>
                                  <p:childTnLst>
                                    <p:set>
                                      <p:cBhvr>
                                        <p:cTn id="11" dur="1" fill="hold">
                                          <p:stCondLst>
                                            <p:cond delay="499"/>
                                          </p:stCondLst>
                                        </p:cTn>
                                        <p:tgtEl>
                                          <p:spTgt spid="2"/>
                                        </p:tgtEl>
                                        <p:attrNameLst>
                                          <p:attrName>style.visibility</p:attrName>
                                        </p:attrNameLst>
                                      </p:cBhvr>
                                      <p:to>
                                        <p:strVal val="visible"/>
                                      </p:to>
                                    </p:set>
                                  </p:childTnLst>
                                </p:cTn>
                              </p:par>
                            </p:childTnLst>
                          </p:cTn>
                        </p:par>
                        <p:par>
                          <p:cTn id="12" fill="hold" nodeType="afterGroup">
                            <p:stCondLst>
                              <p:cond delay="500"/>
                            </p:stCondLst>
                            <p:childTnLst>
                              <p:par>
                                <p:cTn id="13" presetID="22" presetClass="entr" presetSubtype="8"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wipe(left)">
                                      <p:cBhvr>
                                        <p:cTn id="15" dur="500"/>
                                        <p:tgtEl>
                                          <p:spTgt spid="3"/>
                                        </p:tgtEl>
                                      </p:cBhvr>
                                    </p:animEffect>
                                  </p:childTnLst>
                                </p:cTn>
                              </p:par>
                            </p:childTnLst>
                          </p:cTn>
                        </p:par>
                      </p:childTnLst>
                    </p:cTn>
                  </p:par>
                  <p:par>
                    <p:cTn id="16" fill="hold" nodeType="clickPar">
                      <p:stCondLst>
                        <p:cond delay="indefinite"/>
                      </p:stCondLst>
                      <p:childTnLst>
                        <p:par>
                          <p:cTn id="17" fill="hold" nodeType="withGroup">
                            <p:stCondLst>
                              <p:cond delay="0"/>
                            </p:stCondLst>
                            <p:childTnLst>
                              <p:par>
                                <p:cTn id="18" presetID="1" presetClass="entr" presetSubtype="0" fill="hold" grpId="0" nodeType="clickEffect">
                                  <p:stCondLst>
                                    <p:cond delay="0"/>
                                  </p:stCondLst>
                                  <p:childTnLst>
                                    <p:set>
                                      <p:cBhvr>
                                        <p:cTn id="19" dur="1" fill="hold">
                                          <p:stCondLst>
                                            <p:cond delay="499"/>
                                          </p:stCondLst>
                                        </p:cTn>
                                        <p:tgtEl>
                                          <p:spTgt spid="30"/>
                                        </p:tgtEl>
                                        <p:attrNameLst>
                                          <p:attrName>style.visibility</p:attrName>
                                        </p:attrNameLst>
                                      </p:cBhvr>
                                      <p:to>
                                        <p:strVal val="visible"/>
                                      </p:to>
                                    </p:set>
                                  </p:childTnLst>
                                </p:cTn>
                              </p:par>
                            </p:childTnLst>
                          </p:cTn>
                        </p:par>
                        <p:par>
                          <p:cTn id="20" fill="hold" nodeType="afterGroup">
                            <p:stCondLst>
                              <p:cond delay="500"/>
                            </p:stCondLst>
                            <p:childTnLst>
                              <p:par>
                                <p:cTn id="21" presetID="22" presetClass="entr" presetSubtype="8" fill="hold" grpId="0" nodeType="afterEffect">
                                  <p:stCondLst>
                                    <p:cond delay="0"/>
                                  </p:stCondLst>
                                  <p:childTnLst>
                                    <p:set>
                                      <p:cBhvr>
                                        <p:cTn id="22" dur="1" fill="hold">
                                          <p:stCondLst>
                                            <p:cond delay="0"/>
                                          </p:stCondLst>
                                        </p:cTn>
                                        <p:tgtEl>
                                          <p:spTgt spid="31"/>
                                        </p:tgtEl>
                                        <p:attrNameLst>
                                          <p:attrName>style.visibility</p:attrName>
                                        </p:attrNameLst>
                                      </p:cBhvr>
                                      <p:to>
                                        <p:strVal val="visible"/>
                                      </p:to>
                                    </p:set>
                                    <p:animEffect transition="in" filter="wipe(left)">
                                      <p:cBhvr>
                                        <p:cTn id="23" dur="500"/>
                                        <p:tgtEl>
                                          <p:spTgt spid="31"/>
                                        </p:tgtEl>
                                      </p:cBhvr>
                                    </p:animEffect>
                                  </p:childTnLst>
                                </p:cTn>
                              </p:par>
                            </p:childTnLst>
                          </p:cTn>
                        </p:par>
                        <p:par>
                          <p:cTn id="24" fill="hold" nodeType="afterGroup">
                            <p:stCondLst>
                              <p:cond delay="1000"/>
                            </p:stCondLst>
                            <p:childTnLst>
                              <p:par>
                                <p:cTn id="25" presetID="1" presetClass="entr" presetSubtype="0" fill="hold" grpId="0" nodeType="afterEffect">
                                  <p:stCondLst>
                                    <p:cond delay="0"/>
                                  </p:stCondLst>
                                  <p:childTnLst>
                                    <p:set>
                                      <p:cBhvr>
                                        <p:cTn id="26" dur="1" fill="hold">
                                          <p:stCondLst>
                                            <p:cond delay="499"/>
                                          </p:stCondLst>
                                        </p:cTn>
                                        <p:tgtEl>
                                          <p:spTgt spid="2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utoUpdateAnimBg="0"/>
      <p:bldP spid="2" grpId="0" animBg="1" autoUpdateAnimBg="0"/>
      <p:bldP spid="30" grpId="0" animBg="1" autoUpdateAnimBg="0"/>
      <p:bldP spid="3" grpId="0" animBg="1" autoUpdateAnimBg="0"/>
      <p:bldP spid="31" grpId="0" animBg="1" autoUpdateAnimBg="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xtBox 13"/>
          <p:cNvSpPr txBox="1">
            <a:spLocks noChangeArrowheads="1"/>
          </p:cNvSpPr>
          <p:nvPr/>
        </p:nvSpPr>
        <p:spPr bwMode="auto">
          <a:xfrm>
            <a:off x="2555875" y="1981200"/>
            <a:ext cx="424815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imes New Roman" pitchFamily="18" charset="0"/>
              </a:defRPr>
            </a:lvl1pPr>
            <a:lvl2pPr marL="742950" indent="-285750">
              <a:defRPr>
                <a:solidFill>
                  <a:schemeClr val="tx1"/>
                </a:solidFill>
                <a:latin typeface="Times New Roman" pitchFamily="18" charset="0"/>
              </a:defRPr>
            </a:lvl2pPr>
            <a:lvl3pPr marL="1143000" indent="-228600">
              <a:defRPr>
                <a:solidFill>
                  <a:schemeClr val="tx1"/>
                </a:solidFill>
                <a:latin typeface="Times New Roman" pitchFamily="18" charset="0"/>
              </a:defRPr>
            </a:lvl3pPr>
            <a:lvl4pPr marL="1600200" indent="-228600">
              <a:defRPr>
                <a:solidFill>
                  <a:schemeClr val="tx1"/>
                </a:solidFill>
                <a:latin typeface="Times New Roman" pitchFamily="18" charset="0"/>
              </a:defRPr>
            </a:lvl4pPr>
            <a:lvl5pPr marL="2057400" indent="-228600">
              <a:defRPr>
                <a:solidFill>
                  <a:schemeClr val="tx1"/>
                </a:solidFill>
                <a:latin typeface="Times New Roman" pitchFamily="18" charset="0"/>
              </a:defRPr>
            </a:lvl5pPr>
            <a:lvl6pPr marL="2514600" indent="-228600" fontAlgn="base">
              <a:spcBef>
                <a:spcPct val="0"/>
              </a:spcBef>
              <a:spcAft>
                <a:spcPct val="0"/>
              </a:spcAft>
              <a:defRPr>
                <a:solidFill>
                  <a:schemeClr val="tx1"/>
                </a:solidFill>
                <a:latin typeface="Times New Roman" pitchFamily="18" charset="0"/>
              </a:defRPr>
            </a:lvl6pPr>
            <a:lvl7pPr marL="2971800" indent="-228600" fontAlgn="base">
              <a:spcBef>
                <a:spcPct val="0"/>
              </a:spcBef>
              <a:spcAft>
                <a:spcPct val="0"/>
              </a:spcAft>
              <a:defRPr>
                <a:solidFill>
                  <a:schemeClr val="tx1"/>
                </a:solidFill>
                <a:latin typeface="Times New Roman" pitchFamily="18" charset="0"/>
              </a:defRPr>
            </a:lvl7pPr>
            <a:lvl8pPr marL="3429000" indent="-228600" fontAlgn="base">
              <a:spcBef>
                <a:spcPct val="0"/>
              </a:spcBef>
              <a:spcAft>
                <a:spcPct val="0"/>
              </a:spcAft>
              <a:defRPr>
                <a:solidFill>
                  <a:schemeClr val="tx1"/>
                </a:solidFill>
                <a:latin typeface="Times New Roman" pitchFamily="18" charset="0"/>
              </a:defRPr>
            </a:lvl8pPr>
            <a:lvl9pPr marL="3886200" indent="-228600" fontAlgn="base">
              <a:spcBef>
                <a:spcPct val="0"/>
              </a:spcBef>
              <a:spcAft>
                <a:spcPct val="0"/>
              </a:spcAft>
              <a:defRPr>
                <a:solidFill>
                  <a:schemeClr val="tx1"/>
                </a:solidFill>
                <a:latin typeface="Times New Roman" pitchFamily="18" charset="0"/>
              </a:defRPr>
            </a:lvl9pPr>
          </a:lstStyle>
          <a:p>
            <a:pPr algn="ctr"/>
            <a:r>
              <a:rPr lang="en-US" sz="2400" b="1">
                <a:solidFill>
                  <a:schemeClr val="bg1"/>
                </a:solidFill>
              </a:rPr>
              <a:t>THẢO LUẬN NHÓM 4</a:t>
            </a:r>
          </a:p>
        </p:txBody>
      </p:sp>
      <p:sp>
        <p:nvSpPr>
          <p:cNvPr id="23" name="TextBox 22"/>
          <p:cNvSpPr txBox="1">
            <a:spLocks noChangeArrowheads="1"/>
          </p:cNvSpPr>
          <p:nvPr/>
        </p:nvSpPr>
        <p:spPr bwMode="auto">
          <a:xfrm>
            <a:off x="0" y="1981200"/>
            <a:ext cx="8424863" cy="1373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imes New Roman" pitchFamily="18" charset="0"/>
              </a:defRPr>
            </a:lvl1pPr>
            <a:lvl2pPr marL="742950" indent="-285750">
              <a:defRPr>
                <a:solidFill>
                  <a:schemeClr val="tx1"/>
                </a:solidFill>
                <a:latin typeface="Times New Roman" pitchFamily="18" charset="0"/>
              </a:defRPr>
            </a:lvl2pPr>
            <a:lvl3pPr marL="1143000" indent="-228600">
              <a:defRPr>
                <a:solidFill>
                  <a:schemeClr val="tx1"/>
                </a:solidFill>
                <a:latin typeface="Times New Roman" pitchFamily="18" charset="0"/>
              </a:defRPr>
            </a:lvl3pPr>
            <a:lvl4pPr marL="1600200" indent="-228600">
              <a:defRPr>
                <a:solidFill>
                  <a:schemeClr val="tx1"/>
                </a:solidFill>
                <a:latin typeface="Times New Roman" pitchFamily="18" charset="0"/>
              </a:defRPr>
            </a:lvl4pPr>
            <a:lvl5pPr marL="2057400" indent="-228600">
              <a:defRPr>
                <a:solidFill>
                  <a:schemeClr val="tx1"/>
                </a:solidFill>
                <a:latin typeface="Times New Roman" pitchFamily="18" charset="0"/>
              </a:defRPr>
            </a:lvl5pPr>
            <a:lvl6pPr marL="2514600" indent="-228600" fontAlgn="base">
              <a:spcBef>
                <a:spcPct val="0"/>
              </a:spcBef>
              <a:spcAft>
                <a:spcPct val="0"/>
              </a:spcAft>
              <a:defRPr>
                <a:solidFill>
                  <a:schemeClr val="tx1"/>
                </a:solidFill>
                <a:latin typeface="Times New Roman" pitchFamily="18" charset="0"/>
              </a:defRPr>
            </a:lvl6pPr>
            <a:lvl7pPr marL="2971800" indent="-228600" fontAlgn="base">
              <a:spcBef>
                <a:spcPct val="0"/>
              </a:spcBef>
              <a:spcAft>
                <a:spcPct val="0"/>
              </a:spcAft>
              <a:defRPr>
                <a:solidFill>
                  <a:schemeClr val="tx1"/>
                </a:solidFill>
                <a:latin typeface="Times New Roman" pitchFamily="18" charset="0"/>
              </a:defRPr>
            </a:lvl7pPr>
            <a:lvl8pPr marL="3429000" indent="-228600" fontAlgn="base">
              <a:spcBef>
                <a:spcPct val="0"/>
              </a:spcBef>
              <a:spcAft>
                <a:spcPct val="0"/>
              </a:spcAft>
              <a:defRPr>
                <a:solidFill>
                  <a:schemeClr val="tx1"/>
                </a:solidFill>
                <a:latin typeface="Times New Roman" pitchFamily="18" charset="0"/>
              </a:defRPr>
            </a:lvl8pPr>
            <a:lvl9pPr marL="3886200" indent="-228600" fontAlgn="base">
              <a:spcBef>
                <a:spcPct val="0"/>
              </a:spcBef>
              <a:spcAft>
                <a:spcPct val="0"/>
              </a:spcAft>
              <a:defRPr>
                <a:solidFill>
                  <a:schemeClr val="tx1"/>
                </a:solidFill>
                <a:latin typeface="Times New Roman" pitchFamily="18" charset="0"/>
              </a:defRPr>
            </a:lvl9pPr>
          </a:lstStyle>
          <a:p>
            <a:pPr algn="just"/>
            <a:r>
              <a:rPr lang="en-US" sz="2800" b="1" u="sng">
                <a:solidFill>
                  <a:srgbClr val="FF0000"/>
                </a:solidFill>
              </a:rPr>
              <a:t>Câu 1:</a:t>
            </a:r>
            <a:r>
              <a:rPr lang="en-US" sz="2800" b="1">
                <a:solidFill>
                  <a:srgbClr val="FF0000"/>
                </a:solidFill>
              </a:rPr>
              <a:t> </a:t>
            </a:r>
            <a:r>
              <a:rPr lang="vi-VN" sz="2800">
                <a:solidFill>
                  <a:srgbClr val="FF0000"/>
                </a:solidFill>
                <a:cs typeface="Times New Roman" pitchFamily="18" charset="0"/>
              </a:rPr>
              <a:t>Tại</a:t>
            </a:r>
            <a:r>
              <a:rPr lang="en-US" sz="2800">
                <a:solidFill>
                  <a:srgbClr val="FF0000"/>
                </a:solidFill>
                <a:cs typeface="Times New Roman" pitchFamily="18" charset="0"/>
              </a:rPr>
              <a:t> sao nói Thành phố HCM là trung tâm kinh tế lớn của cả nước</a:t>
            </a:r>
            <a:r>
              <a:rPr lang="en-US" sz="2800" b="1">
                <a:solidFill>
                  <a:srgbClr val="FF0000"/>
                </a:solidFill>
              </a:rPr>
              <a:t>? </a:t>
            </a:r>
            <a:r>
              <a:rPr lang="en-US" sz="2800">
                <a:solidFill>
                  <a:srgbClr val="FF0000"/>
                </a:solidFill>
                <a:cs typeface="Times New Roman" pitchFamily="18" charset="0"/>
              </a:rPr>
              <a:t>Kể tên một số ngành công nghiệp của Thành phố HCM</a:t>
            </a:r>
            <a:r>
              <a:rPr lang="en-US" sz="2800">
                <a:solidFill>
                  <a:srgbClr val="FF0000"/>
                </a:solidFill>
              </a:rPr>
              <a:t>?</a:t>
            </a:r>
          </a:p>
        </p:txBody>
      </p:sp>
      <p:sp>
        <p:nvSpPr>
          <p:cNvPr id="33" name="TextBox 32"/>
          <p:cNvSpPr txBox="1">
            <a:spLocks noChangeArrowheads="1"/>
          </p:cNvSpPr>
          <p:nvPr/>
        </p:nvSpPr>
        <p:spPr bwMode="auto">
          <a:xfrm>
            <a:off x="33338" y="3352800"/>
            <a:ext cx="8424862" cy="1373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imes New Roman" pitchFamily="18" charset="0"/>
              </a:defRPr>
            </a:lvl1pPr>
            <a:lvl2pPr marL="742950" indent="-285750">
              <a:defRPr>
                <a:solidFill>
                  <a:schemeClr val="tx1"/>
                </a:solidFill>
                <a:latin typeface="Times New Roman" pitchFamily="18" charset="0"/>
              </a:defRPr>
            </a:lvl2pPr>
            <a:lvl3pPr marL="1143000" indent="-228600">
              <a:defRPr>
                <a:solidFill>
                  <a:schemeClr val="tx1"/>
                </a:solidFill>
                <a:latin typeface="Times New Roman" pitchFamily="18" charset="0"/>
              </a:defRPr>
            </a:lvl3pPr>
            <a:lvl4pPr marL="1600200" indent="-228600">
              <a:defRPr>
                <a:solidFill>
                  <a:schemeClr val="tx1"/>
                </a:solidFill>
                <a:latin typeface="Times New Roman" pitchFamily="18" charset="0"/>
              </a:defRPr>
            </a:lvl4pPr>
            <a:lvl5pPr marL="2057400" indent="-228600">
              <a:defRPr>
                <a:solidFill>
                  <a:schemeClr val="tx1"/>
                </a:solidFill>
                <a:latin typeface="Times New Roman" pitchFamily="18" charset="0"/>
              </a:defRPr>
            </a:lvl5pPr>
            <a:lvl6pPr marL="2514600" indent="-228600" fontAlgn="base">
              <a:spcBef>
                <a:spcPct val="0"/>
              </a:spcBef>
              <a:spcAft>
                <a:spcPct val="0"/>
              </a:spcAft>
              <a:defRPr>
                <a:solidFill>
                  <a:schemeClr val="tx1"/>
                </a:solidFill>
                <a:latin typeface="Times New Roman" pitchFamily="18" charset="0"/>
              </a:defRPr>
            </a:lvl6pPr>
            <a:lvl7pPr marL="2971800" indent="-228600" fontAlgn="base">
              <a:spcBef>
                <a:spcPct val="0"/>
              </a:spcBef>
              <a:spcAft>
                <a:spcPct val="0"/>
              </a:spcAft>
              <a:defRPr>
                <a:solidFill>
                  <a:schemeClr val="tx1"/>
                </a:solidFill>
                <a:latin typeface="Times New Roman" pitchFamily="18" charset="0"/>
              </a:defRPr>
            </a:lvl7pPr>
            <a:lvl8pPr marL="3429000" indent="-228600" fontAlgn="base">
              <a:spcBef>
                <a:spcPct val="0"/>
              </a:spcBef>
              <a:spcAft>
                <a:spcPct val="0"/>
              </a:spcAft>
              <a:defRPr>
                <a:solidFill>
                  <a:schemeClr val="tx1"/>
                </a:solidFill>
                <a:latin typeface="Times New Roman" pitchFamily="18" charset="0"/>
              </a:defRPr>
            </a:lvl8pPr>
            <a:lvl9pPr marL="3886200" indent="-228600" fontAlgn="base">
              <a:spcBef>
                <a:spcPct val="0"/>
              </a:spcBef>
              <a:spcAft>
                <a:spcPct val="0"/>
              </a:spcAft>
              <a:defRPr>
                <a:solidFill>
                  <a:schemeClr val="tx1"/>
                </a:solidFill>
                <a:latin typeface="Times New Roman" pitchFamily="18" charset="0"/>
              </a:defRPr>
            </a:lvl9pPr>
          </a:lstStyle>
          <a:p>
            <a:pPr algn="just"/>
            <a:r>
              <a:rPr lang="en-US" sz="2800" b="1" u="sng">
                <a:solidFill>
                  <a:srgbClr val="FF0000"/>
                </a:solidFill>
              </a:rPr>
              <a:t>Câu 2:</a:t>
            </a:r>
            <a:r>
              <a:rPr lang="en-US" sz="2800">
                <a:solidFill>
                  <a:srgbClr val="FF0000"/>
                </a:solidFill>
              </a:rPr>
              <a:t> </a:t>
            </a:r>
            <a:r>
              <a:rPr lang="en-US" sz="2800">
                <a:solidFill>
                  <a:srgbClr val="FF0000"/>
                </a:solidFill>
                <a:cs typeface="Times New Roman" pitchFamily="18" charset="0"/>
              </a:rPr>
              <a:t>Tại sao nói Thành phố HCM là trung tâm văn hóa, khoa học lớn của cả nước</a:t>
            </a:r>
            <a:r>
              <a:rPr lang="en-US" sz="2800">
                <a:solidFill>
                  <a:srgbClr val="FF0000"/>
                </a:solidFill>
              </a:rPr>
              <a:t>?</a:t>
            </a:r>
            <a:r>
              <a:rPr lang="en-US" sz="2800">
                <a:solidFill>
                  <a:srgbClr val="FF0000"/>
                </a:solidFill>
                <a:cs typeface="Times New Roman" pitchFamily="18" charset="0"/>
              </a:rPr>
              <a:t> Kể tên một số khu vui chơi, giải trí lớn ở Thành phố HCM</a:t>
            </a:r>
            <a:r>
              <a:rPr lang="en-US" sz="2800">
                <a:solidFill>
                  <a:srgbClr val="FF0000"/>
                </a:solidFill>
              </a:rPr>
              <a:t>?</a:t>
            </a:r>
          </a:p>
        </p:txBody>
      </p:sp>
      <p:sp>
        <p:nvSpPr>
          <p:cNvPr id="231" name="TextBox 230"/>
          <p:cNvSpPr txBox="1">
            <a:spLocks noChangeArrowheads="1"/>
          </p:cNvSpPr>
          <p:nvPr/>
        </p:nvSpPr>
        <p:spPr bwMode="auto">
          <a:xfrm>
            <a:off x="0" y="1462088"/>
            <a:ext cx="7620000"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imes New Roman" pitchFamily="18" charset="0"/>
              </a:defRPr>
            </a:lvl1pPr>
            <a:lvl2pPr marL="742950" indent="-285750">
              <a:defRPr>
                <a:solidFill>
                  <a:schemeClr val="tx1"/>
                </a:solidFill>
                <a:latin typeface="Times New Roman" pitchFamily="18" charset="0"/>
              </a:defRPr>
            </a:lvl2pPr>
            <a:lvl3pPr marL="1143000" indent="-228600">
              <a:defRPr>
                <a:solidFill>
                  <a:schemeClr val="tx1"/>
                </a:solidFill>
                <a:latin typeface="Times New Roman" pitchFamily="18" charset="0"/>
              </a:defRPr>
            </a:lvl3pPr>
            <a:lvl4pPr marL="1600200" indent="-228600">
              <a:defRPr>
                <a:solidFill>
                  <a:schemeClr val="tx1"/>
                </a:solidFill>
                <a:latin typeface="Times New Roman" pitchFamily="18" charset="0"/>
              </a:defRPr>
            </a:lvl4pPr>
            <a:lvl5pPr marL="2057400" indent="-228600">
              <a:defRPr>
                <a:solidFill>
                  <a:schemeClr val="tx1"/>
                </a:solidFill>
                <a:latin typeface="Times New Roman" pitchFamily="18" charset="0"/>
              </a:defRPr>
            </a:lvl5pPr>
            <a:lvl6pPr marL="2514600" indent="-228600" fontAlgn="base">
              <a:spcBef>
                <a:spcPct val="0"/>
              </a:spcBef>
              <a:spcAft>
                <a:spcPct val="0"/>
              </a:spcAft>
              <a:defRPr>
                <a:solidFill>
                  <a:schemeClr val="tx1"/>
                </a:solidFill>
                <a:latin typeface="Times New Roman" pitchFamily="18" charset="0"/>
              </a:defRPr>
            </a:lvl6pPr>
            <a:lvl7pPr marL="2971800" indent="-228600" fontAlgn="base">
              <a:spcBef>
                <a:spcPct val="0"/>
              </a:spcBef>
              <a:spcAft>
                <a:spcPct val="0"/>
              </a:spcAft>
              <a:defRPr>
                <a:solidFill>
                  <a:schemeClr val="tx1"/>
                </a:solidFill>
                <a:latin typeface="Times New Roman" pitchFamily="18" charset="0"/>
              </a:defRPr>
            </a:lvl7pPr>
            <a:lvl8pPr marL="3429000" indent="-228600" fontAlgn="base">
              <a:spcBef>
                <a:spcPct val="0"/>
              </a:spcBef>
              <a:spcAft>
                <a:spcPct val="0"/>
              </a:spcAft>
              <a:defRPr>
                <a:solidFill>
                  <a:schemeClr val="tx1"/>
                </a:solidFill>
                <a:latin typeface="Times New Roman" pitchFamily="18" charset="0"/>
              </a:defRPr>
            </a:lvl8pPr>
            <a:lvl9pPr marL="3886200" indent="-228600" fontAlgn="base">
              <a:spcBef>
                <a:spcPct val="0"/>
              </a:spcBef>
              <a:spcAft>
                <a:spcPct val="0"/>
              </a:spcAft>
              <a:defRPr>
                <a:solidFill>
                  <a:schemeClr val="tx1"/>
                </a:solidFill>
                <a:latin typeface="Times New Roman" pitchFamily="18" charset="0"/>
              </a:defRPr>
            </a:lvl9pPr>
          </a:lstStyle>
          <a:p>
            <a:pPr algn="just"/>
            <a:r>
              <a:rPr lang="en-US" sz="2800" b="1">
                <a:solidFill>
                  <a:srgbClr val="990000"/>
                </a:solidFill>
              </a:rPr>
              <a:t>2: </a:t>
            </a:r>
            <a:r>
              <a:rPr lang="en-US" sz="2800" b="1" u="sng">
                <a:solidFill>
                  <a:srgbClr val="990000"/>
                </a:solidFill>
              </a:rPr>
              <a:t>Trung tâm kinh tế, văn hóa, khoa học lớn</a:t>
            </a:r>
            <a:r>
              <a:rPr lang="en-US" sz="2800" b="1">
                <a:solidFill>
                  <a:srgbClr val="990000"/>
                </a:solidFill>
              </a:rPr>
              <a:t>.</a:t>
            </a:r>
            <a:endParaRPr lang="vi-VN" sz="2800" b="1">
              <a:solidFill>
                <a:srgbClr val="990000"/>
              </a:solidFill>
            </a:endParaRPr>
          </a:p>
        </p:txBody>
      </p:sp>
      <p:sp>
        <p:nvSpPr>
          <p:cNvPr id="481" name="Rectangle 480"/>
          <p:cNvSpPr/>
          <p:nvPr/>
        </p:nvSpPr>
        <p:spPr>
          <a:xfrm>
            <a:off x="7239000" y="914400"/>
            <a:ext cx="1752600" cy="685800"/>
          </a:xfrm>
          <a:prstGeom prst="rect">
            <a:avLst/>
          </a:prstGeom>
          <a:solidFill>
            <a:srgbClr val="FF0000"/>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482" name="TextBox 481"/>
          <p:cNvSpPr txBox="1">
            <a:spLocks noChangeArrowheads="1"/>
          </p:cNvSpPr>
          <p:nvPr/>
        </p:nvSpPr>
        <p:spPr bwMode="auto">
          <a:xfrm>
            <a:off x="7315200" y="990600"/>
            <a:ext cx="16002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imes New Roman" pitchFamily="18" charset="0"/>
              </a:defRPr>
            </a:lvl1pPr>
            <a:lvl2pPr marL="742950" indent="-285750">
              <a:defRPr>
                <a:solidFill>
                  <a:schemeClr val="tx1"/>
                </a:solidFill>
                <a:latin typeface="Times New Roman" pitchFamily="18" charset="0"/>
              </a:defRPr>
            </a:lvl2pPr>
            <a:lvl3pPr marL="1143000" indent="-228600">
              <a:defRPr>
                <a:solidFill>
                  <a:schemeClr val="tx1"/>
                </a:solidFill>
                <a:latin typeface="Times New Roman" pitchFamily="18" charset="0"/>
              </a:defRPr>
            </a:lvl3pPr>
            <a:lvl4pPr marL="1600200" indent="-228600">
              <a:defRPr>
                <a:solidFill>
                  <a:schemeClr val="tx1"/>
                </a:solidFill>
                <a:latin typeface="Times New Roman" pitchFamily="18" charset="0"/>
              </a:defRPr>
            </a:lvl4pPr>
            <a:lvl5pPr marL="2057400" indent="-228600">
              <a:defRPr>
                <a:solidFill>
                  <a:schemeClr val="tx1"/>
                </a:solidFill>
                <a:latin typeface="Times New Roman" pitchFamily="18" charset="0"/>
              </a:defRPr>
            </a:lvl5pPr>
            <a:lvl6pPr marL="2514600" indent="-228600" fontAlgn="base">
              <a:spcBef>
                <a:spcPct val="0"/>
              </a:spcBef>
              <a:spcAft>
                <a:spcPct val="0"/>
              </a:spcAft>
              <a:defRPr>
                <a:solidFill>
                  <a:schemeClr val="tx1"/>
                </a:solidFill>
                <a:latin typeface="Times New Roman" pitchFamily="18" charset="0"/>
              </a:defRPr>
            </a:lvl6pPr>
            <a:lvl7pPr marL="2971800" indent="-228600" fontAlgn="base">
              <a:spcBef>
                <a:spcPct val="0"/>
              </a:spcBef>
              <a:spcAft>
                <a:spcPct val="0"/>
              </a:spcAft>
              <a:defRPr>
                <a:solidFill>
                  <a:schemeClr val="tx1"/>
                </a:solidFill>
                <a:latin typeface="Times New Roman" pitchFamily="18" charset="0"/>
              </a:defRPr>
            </a:lvl7pPr>
            <a:lvl8pPr marL="3429000" indent="-228600" fontAlgn="base">
              <a:spcBef>
                <a:spcPct val="0"/>
              </a:spcBef>
              <a:spcAft>
                <a:spcPct val="0"/>
              </a:spcAft>
              <a:defRPr>
                <a:solidFill>
                  <a:schemeClr val="tx1"/>
                </a:solidFill>
                <a:latin typeface="Times New Roman" pitchFamily="18" charset="0"/>
              </a:defRPr>
            </a:lvl8pPr>
            <a:lvl9pPr marL="3886200" indent="-228600" fontAlgn="base">
              <a:spcBef>
                <a:spcPct val="0"/>
              </a:spcBef>
              <a:spcAft>
                <a:spcPct val="0"/>
              </a:spcAft>
              <a:defRPr>
                <a:solidFill>
                  <a:schemeClr val="tx1"/>
                </a:solidFill>
                <a:latin typeface="Times New Roman" pitchFamily="18" charset="0"/>
              </a:defRPr>
            </a:lvl9pPr>
          </a:lstStyle>
          <a:p>
            <a:r>
              <a:rPr lang="en-US" sz="2400" b="1">
                <a:solidFill>
                  <a:srgbClr val="FFFF00"/>
                </a:solidFill>
                <a:cs typeface="Times New Roman" pitchFamily="18" charset="0"/>
              </a:rPr>
              <a:t>BẮT ĐẦU</a:t>
            </a:r>
          </a:p>
        </p:txBody>
      </p:sp>
      <p:sp>
        <p:nvSpPr>
          <p:cNvPr id="483" name="TextBox 482"/>
          <p:cNvSpPr txBox="1">
            <a:spLocks noChangeArrowheads="1"/>
          </p:cNvSpPr>
          <p:nvPr/>
        </p:nvSpPr>
        <p:spPr bwMode="auto">
          <a:xfrm>
            <a:off x="7010400" y="877888"/>
            <a:ext cx="2286000"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imes New Roman" pitchFamily="18" charset="0"/>
              </a:defRPr>
            </a:lvl1pPr>
            <a:lvl2pPr marL="742950" indent="-285750">
              <a:defRPr>
                <a:solidFill>
                  <a:schemeClr val="tx1"/>
                </a:solidFill>
                <a:latin typeface="Times New Roman" pitchFamily="18" charset="0"/>
              </a:defRPr>
            </a:lvl2pPr>
            <a:lvl3pPr marL="1143000" indent="-228600">
              <a:defRPr>
                <a:solidFill>
                  <a:schemeClr val="tx1"/>
                </a:solidFill>
                <a:latin typeface="Times New Roman" pitchFamily="18" charset="0"/>
              </a:defRPr>
            </a:lvl3pPr>
            <a:lvl4pPr marL="1600200" indent="-228600">
              <a:defRPr>
                <a:solidFill>
                  <a:schemeClr val="tx1"/>
                </a:solidFill>
                <a:latin typeface="Times New Roman" pitchFamily="18" charset="0"/>
              </a:defRPr>
            </a:lvl4pPr>
            <a:lvl5pPr marL="2057400" indent="-228600">
              <a:defRPr>
                <a:solidFill>
                  <a:schemeClr val="tx1"/>
                </a:solidFill>
                <a:latin typeface="Times New Roman" pitchFamily="18" charset="0"/>
              </a:defRPr>
            </a:lvl5pPr>
            <a:lvl6pPr marL="2514600" indent="-228600" fontAlgn="base">
              <a:spcBef>
                <a:spcPct val="0"/>
              </a:spcBef>
              <a:spcAft>
                <a:spcPct val="0"/>
              </a:spcAft>
              <a:defRPr>
                <a:solidFill>
                  <a:schemeClr val="tx1"/>
                </a:solidFill>
                <a:latin typeface="Times New Roman" pitchFamily="18" charset="0"/>
              </a:defRPr>
            </a:lvl6pPr>
            <a:lvl7pPr marL="2971800" indent="-228600" fontAlgn="base">
              <a:spcBef>
                <a:spcPct val="0"/>
              </a:spcBef>
              <a:spcAft>
                <a:spcPct val="0"/>
              </a:spcAft>
              <a:defRPr>
                <a:solidFill>
                  <a:schemeClr val="tx1"/>
                </a:solidFill>
                <a:latin typeface="Times New Roman" pitchFamily="18" charset="0"/>
              </a:defRPr>
            </a:lvl7pPr>
            <a:lvl8pPr marL="3429000" indent="-228600" fontAlgn="base">
              <a:spcBef>
                <a:spcPct val="0"/>
              </a:spcBef>
              <a:spcAft>
                <a:spcPct val="0"/>
              </a:spcAft>
              <a:defRPr>
                <a:solidFill>
                  <a:schemeClr val="tx1"/>
                </a:solidFill>
                <a:latin typeface="Times New Roman" pitchFamily="18" charset="0"/>
              </a:defRPr>
            </a:lvl8pPr>
            <a:lvl9pPr marL="3886200" indent="-228600" fontAlgn="base">
              <a:spcBef>
                <a:spcPct val="0"/>
              </a:spcBef>
              <a:spcAft>
                <a:spcPct val="0"/>
              </a:spcAft>
              <a:defRPr>
                <a:solidFill>
                  <a:schemeClr val="tx1"/>
                </a:solidFill>
                <a:latin typeface="Times New Roman" pitchFamily="18" charset="0"/>
              </a:defRPr>
            </a:lvl9pPr>
          </a:lstStyle>
          <a:p>
            <a:r>
              <a:rPr lang="en-US" sz="3600" b="1">
                <a:cs typeface="Times New Roman" pitchFamily="18" charset="0"/>
              </a:rPr>
              <a:t>HẾT GIỜ</a:t>
            </a:r>
          </a:p>
        </p:txBody>
      </p:sp>
      <p:sp>
        <p:nvSpPr>
          <p:cNvPr id="21522" name="Text Box 18"/>
          <p:cNvSpPr txBox="1">
            <a:spLocks noChangeArrowheads="1"/>
          </p:cNvSpPr>
          <p:nvPr/>
        </p:nvSpPr>
        <p:spPr bwMode="auto">
          <a:xfrm>
            <a:off x="2286000" y="166688"/>
            <a:ext cx="4649788" cy="519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2800" b="1">
                <a:solidFill>
                  <a:srgbClr val="FF0000"/>
                </a:solidFill>
              </a:rPr>
              <a:t>THÀNH PHỐ HỒ CHÍ MINH</a:t>
            </a:r>
          </a:p>
        </p:txBody>
      </p:sp>
    </p:spTree>
  </p:cSld>
  <p:clrMapOvr>
    <a:masterClrMapping/>
  </p:clrMapOvr>
  <p:transition spd="med">
    <p:split/>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231"/>
                                        </p:tgtEl>
                                        <p:attrNameLst>
                                          <p:attrName>style.visibility</p:attrName>
                                        </p:attrNameLst>
                                      </p:cBhvr>
                                      <p:to>
                                        <p:strVal val="visible"/>
                                      </p:to>
                                    </p:set>
                                    <p:animEffect transition="in" filter="wipe(up)">
                                      <p:cBhvr>
                                        <p:cTn id="7" dur="1000"/>
                                        <p:tgtEl>
                                          <p:spTgt spid="231"/>
                                        </p:tgtEl>
                                      </p:cBhvr>
                                    </p:animEffect>
                                  </p:childTnLst>
                                  <p:subTnLst>
                                    <p:audio>
                                      <p:cMediaNode>
                                        <p:cTn display="0" masterRel="sameClick">
                                          <p:stCondLst>
                                            <p:cond evt="begin" delay="0">
                                              <p:tn val="5"/>
                                            </p:cond>
                                          </p:stCondLst>
                                          <p:endCondLst>
                                            <p:cond evt="onStopAudio" delay="0">
                                              <p:tgtEl>
                                                <p:sldTgt/>
                                              </p:tgtEl>
                                            </p:cond>
                                          </p:endCondLst>
                                        </p:cTn>
                                        <p:tgtEl>
                                          <p:sndTgt r:embed="rId3" name="type.wav"/>
                                        </p:tgtEl>
                                      </p:cMediaNode>
                                    </p:audio>
                                  </p:sub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wipe(up)">
                                      <p:cBhvr>
                                        <p:cTn id="12" dur="1000"/>
                                        <p:tgtEl>
                                          <p:spTgt spid="14"/>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23"/>
                                        </p:tgtEl>
                                        <p:attrNameLst>
                                          <p:attrName>style.visibility</p:attrName>
                                        </p:attrNameLst>
                                      </p:cBhvr>
                                      <p:to>
                                        <p:strVal val="visible"/>
                                      </p:to>
                                    </p:set>
                                    <p:animEffect transition="in" filter="wipe(left)">
                                      <p:cBhvr>
                                        <p:cTn id="17" dur="1000"/>
                                        <p:tgtEl>
                                          <p:spTgt spid="23"/>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33"/>
                                        </p:tgtEl>
                                        <p:attrNameLst>
                                          <p:attrName>style.visibility</p:attrName>
                                        </p:attrNameLst>
                                      </p:cBhvr>
                                      <p:to>
                                        <p:strVal val="visible"/>
                                      </p:to>
                                    </p:set>
                                    <p:animEffect transition="in" filter="wipe(left)">
                                      <p:cBhvr>
                                        <p:cTn id="22" dur="1000"/>
                                        <p:tgtEl>
                                          <p:spTgt spid="33"/>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1" nodeType="clickEffect">
                                  <p:stCondLst>
                                    <p:cond delay="0"/>
                                  </p:stCondLst>
                                  <p:childTnLst>
                                    <p:set>
                                      <p:cBhvr>
                                        <p:cTn id="26" dur="1" fill="hold">
                                          <p:stCondLst>
                                            <p:cond delay="0"/>
                                          </p:stCondLst>
                                        </p:cTn>
                                        <p:tgtEl>
                                          <p:spTgt spid="482"/>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481"/>
                                        </p:tgtEl>
                                        <p:attrNameLst>
                                          <p:attrName>style.visibility</p:attrName>
                                        </p:attrNameLst>
                                      </p:cBhvr>
                                      <p:to>
                                        <p:strVal val="visible"/>
                                      </p:to>
                                    </p:set>
                                  </p:childTnLst>
                                </p:cTn>
                              </p:par>
                            </p:childTnLst>
                          </p:cTn>
                        </p:par>
                        <p:par>
                          <p:cTn id="29" fill="hold" nodeType="afterGroup">
                            <p:stCondLst>
                              <p:cond delay="0"/>
                            </p:stCondLst>
                            <p:childTnLst>
                              <p:par>
                                <p:cTn id="30" presetID="53" presetClass="exit" presetSubtype="0" fill="hold" grpId="0" nodeType="afterEffect">
                                  <p:stCondLst>
                                    <p:cond delay="0"/>
                                  </p:stCondLst>
                                  <p:childTnLst>
                                    <p:anim calcmode="lin" valueType="num">
                                      <p:cBhvr>
                                        <p:cTn id="31" dur="500"/>
                                        <p:tgtEl>
                                          <p:spTgt spid="482"/>
                                        </p:tgtEl>
                                        <p:attrNameLst>
                                          <p:attrName>ppt_w</p:attrName>
                                        </p:attrNameLst>
                                      </p:cBhvr>
                                      <p:tavLst>
                                        <p:tav tm="0">
                                          <p:val>
                                            <p:strVal val="ppt_w"/>
                                          </p:val>
                                        </p:tav>
                                        <p:tav tm="100000">
                                          <p:val>
                                            <p:fltVal val="0"/>
                                          </p:val>
                                        </p:tav>
                                      </p:tavLst>
                                    </p:anim>
                                    <p:anim calcmode="lin" valueType="num">
                                      <p:cBhvr>
                                        <p:cTn id="32" dur="500"/>
                                        <p:tgtEl>
                                          <p:spTgt spid="482"/>
                                        </p:tgtEl>
                                        <p:attrNameLst>
                                          <p:attrName>ppt_h</p:attrName>
                                        </p:attrNameLst>
                                      </p:cBhvr>
                                      <p:tavLst>
                                        <p:tav tm="0">
                                          <p:val>
                                            <p:strVal val="ppt_h"/>
                                          </p:val>
                                        </p:tav>
                                        <p:tav tm="100000">
                                          <p:val>
                                            <p:fltVal val="0"/>
                                          </p:val>
                                        </p:tav>
                                      </p:tavLst>
                                    </p:anim>
                                    <p:animEffect transition="out" filter="fade">
                                      <p:cBhvr>
                                        <p:cTn id="33" dur="500"/>
                                        <p:tgtEl>
                                          <p:spTgt spid="482"/>
                                        </p:tgtEl>
                                      </p:cBhvr>
                                    </p:animEffect>
                                    <p:set>
                                      <p:cBhvr>
                                        <p:cTn id="34" dur="1" fill="hold">
                                          <p:stCondLst>
                                            <p:cond delay="499"/>
                                          </p:stCondLst>
                                        </p:cTn>
                                        <p:tgtEl>
                                          <p:spTgt spid="482"/>
                                        </p:tgtEl>
                                        <p:attrNameLst>
                                          <p:attrName>style.visibility</p:attrName>
                                        </p:attrNameLst>
                                      </p:cBhvr>
                                      <p:to>
                                        <p:strVal val="hidden"/>
                                      </p:to>
                                    </p:set>
                                  </p:childTnLst>
                                </p:cTn>
                              </p:par>
                              <p:par>
                                <p:cTn id="35" presetID="10" presetClass="entr" presetSubtype="0" fill="hold" grpId="0" nodeType="withEffect">
                                  <p:stCondLst>
                                    <p:cond delay="240000"/>
                                  </p:stCondLst>
                                  <p:childTnLst>
                                    <p:set>
                                      <p:cBhvr>
                                        <p:cTn id="36" dur="1" fill="hold">
                                          <p:stCondLst>
                                            <p:cond delay="0"/>
                                          </p:stCondLst>
                                        </p:cTn>
                                        <p:tgtEl>
                                          <p:spTgt spid="483"/>
                                        </p:tgtEl>
                                        <p:attrNameLst>
                                          <p:attrName>style.visibility</p:attrName>
                                        </p:attrNameLst>
                                      </p:cBhvr>
                                      <p:to>
                                        <p:strVal val="visible"/>
                                      </p:to>
                                    </p:set>
                                    <p:animEffect transition="in" filter="fade">
                                      <p:cBhvr>
                                        <p:cTn id="37" dur="1000"/>
                                        <p:tgtEl>
                                          <p:spTgt spid="48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23" grpId="0"/>
      <p:bldP spid="33" grpId="0"/>
      <p:bldP spid="231" grpId="0"/>
      <p:bldP spid="482" grpId="0"/>
      <p:bldP spid="482" grpId="1"/>
      <p:bldP spid="483" grpId="0"/>
    </p:bldLst>
  </p:timing>
</p:sld>
</file>

<file path=ppt/tags/tag1.xml><?xml version="1.0" encoding="utf-8"?>
<p:tagLst xmlns:a="http://schemas.openxmlformats.org/drawingml/2006/main" xmlns:r="http://schemas.openxmlformats.org/officeDocument/2006/relationships" xmlns:p="http://schemas.openxmlformats.org/presentationml/2006/main">
  <p:tag name="GENSWF_OUTPUT_FILE_NAME" val="20"/>
  <p:tag name="GENSWF_MOVIE_ONCLICK_URL" val="http://"/>
  <p:tag name="GENSWF_MOVIE_PRESENTATION_END_URL" val="http://"/>
  <p:tag name="MMPROD_UIDATA" val="&lt;database version=&quot;7.0&quot;&gt;&lt;object type=&quot;1&quot; unique_id=&quot;10001&quot;&gt;&lt;object type=&quot;2&quot; unique_id=&quot;10002&quot;&gt;&lt;object type=&quot;3&quot; unique_id=&quot;10003&quot;&gt;&lt;property id=&quot;20148&quot; value=&quot;5&quot;/&gt;&lt;property id=&quot;20300&quot; value=&quot;Slide 1&quot;/&gt;&lt;property id=&quot;20307&quot; value=&quot;256&quot;/&gt;&lt;/object&gt;&lt;object type=&quot;3&quot; unique_id=&quot;10004&quot;&gt;&lt;property id=&quot;20148&quot; value=&quot;5&quot;/&gt;&lt;property id=&quot;20300&quot; value=&quot;Slide 2&quot;/&gt;&lt;property id=&quot;20307&quot; value=&quot;343&quot;/&gt;&lt;/object&gt;&lt;object type=&quot;3&quot; unique_id=&quot;10005&quot;&gt;&lt;property id=&quot;20148&quot; value=&quot;5&quot;/&gt;&lt;property id=&quot;20300&quot; value=&quot;Slide 3 - &amp;quot;Mời các em xem đoạn phim&amp;quot;&quot;/&gt;&lt;property id=&quot;20307&quot; value=&quot;348&quot;/&gt;&lt;/object&gt;&lt;object type=&quot;3&quot; unique_id=&quot;10006&quot;&gt;&lt;property id=&quot;20148&quot; value=&quot;5&quot;/&gt;&lt;property id=&quot;20300&quot; value=&quot;Slide 4&quot;/&gt;&lt;property id=&quot;20307&quot; value=&quot;309&quot;/&gt;&lt;/object&gt;&lt;object type=&quot;3&quot; unique_id=&quot;10007&quot;&gt;&lt;property id=&quot;20148&quot; value=&quot;5&quot;/&gt;&lt;property id=&quot;20300&quot; value=&quot;Slide 5&quot;/&gt;&lt;property id=&quot;20307&quot; value=&quot;271&quot;/&gt;&lt;/object&gt;&lt;object type=&quot;3&quot; unique_id=&quot;10008&quot;&gt;&lt;property id=&quot;20148&quot; value=&quot;5&quot;/&gt;&lt;property id=&quot;20300&quot; value=&quot;Slide 6&quot;/&gt;&lt;property id=&quot;20307&quot; value=&quot;336&quot;/&gt;&lt;/object&gt;&lt;object type=&quot;3&quot; unique_id=&quot;10009&quot;&gt;&lt;property id=&quot;20148&quot; value=&quot;5&quot;/&gt;&lt;property id=&quot;20300&quot; value=&quot;Slide 7&quot;/&gt;&lt;property id=&quot;20307&quot; value=&quot;323&quot;/&gt;&lt;/object&gt;&lt;object type=&quot;3&quot; unique_id=&quot;10010&quot;&gt;&lt;property id=&quot;20148&quot; value=&quot;5&quot;/&gt;&lt;property id=&quot;20300&quot; value=&quot;Slide 8&quot;/&gt;&lt;property id=&quot;20307&quot; value=&quot;311&quot;/&gt;&lt;/object&gt;&lt;object type=&quot;3&quot; unique_id=&quot;10011&quot;&gt;&lt;property id=&quot;20148&quot; value=&quot;5&quot;/&gt;&lt;property id=&quot;20300&quot; value=&quot;Slide 9&quot;/&gt;&lt;property id=&quot;20307&quot; value=&quot;342&quot;/&gt;&lt;/object&gt;&lt;object type=&quot;3&quot; unique_id=&quot;10012&quot;&gt;&lt;property id=&quot;20148&quot; value=&quot;5&quot;/&gt;&lt;property id=&quot;20300&quot; value=&quot;Slide 10&quot;/&gt;&lt;property id=&quot;20307&quot; value=&quot;345&quot;/&gt;&lt;/object&gt;&lt;object type=&quot;3&quot; unique_id=&quot;10013&quot;&gt;&lt;property id=&quot;20148&quot; value=&quot;5&quot;/&gt;&lt;property id=&quot;20300&quot; value=&quot;Slide 11&quot;/&gt;&lt;property id=&quot;20307&quot; value=&quot;313&quot;/&gt;&lt;/object&gt;&lt;object type=&quot;3&quot; unique_id=&quot;10014&quot;&gt;&lt;property id=&quot;20148&quot; value=&quot;5&quot;/&gt;&lt;property id=&quot;20300&quot; value=&quot;Slide 12&quot;/&gt;&lt;property id=&quot;20307&quot; value=&quot;338&quot;/&gt;&lt;/object&gt;&lt;object type=&quot;3&quot; unique_id=&quot;10015&quot;&gt;&lt;property id=&quot;20148&quot; value=&quot;5&quot;/&gt;&lt;property id=&quot;20300&quot; value=&quot;Slide 13&quot;/&gt;&lt;property id=&quot;20307&quot; value=&quot;337&quot;/&gt;&lt;/object&gt;&lt;object type=&quot;3&quot; unique_id=&quot;10016&quot;&gt;&lt;property id=&quot;20148&quot; value=&quot;5&quot;/&gt;&lt;property id=&quot;20300&quot; value=&quot;Slide 14&quot;/&gt;&lt;property id=&quot;20307&quot; value=&quot;314&quot;/&gt;&lt;/object&gt;&lt;object type=&quot;3&quot; unique_id=&quot;10017&quot;&gt;&lt;property id=&quot;20148&quot; value=&quot;5&quot;/&gt;&lt;property id=&quot;20300&quot; value=&quot;Slide 15&quot;/&gt;&lt;property id=&quot;20307&quot; value=&quot;339&quot;/&gt;&lt;/object&gt;&lt;object type=&quot;3&quot; unique_id=&quot;10018&quot;&gt;&lt;property id=&quot;20148&quot; value=&quot;5&quot;/&gt;&lt;property id=&quot;20300&quot; value=&quot;Slide 16&quot;/&gt;&lt;property id=&quot;20307&quot; value=&quot;316&quot;/&gt;&lt;/object&gt;&lt;object type=&quot;3&quot; unique_id=&quot;10019&quot;&gt;&lt;property id=&quot;20148&quot; value=&quot;5&quot;/&gt;&lt;property id=&quot;20300&quot; value=&quot;Slide 17&quot;/&gt;&lt;property id=&quot;20307&quot; value=&quot;340&quot;/&gt;&lt;/object&gt;&lt;object type=&quot;3&quot; unique_id=&quot;10020&quot;&gt;&lt;property id=&quot;20148&quot; value=&quot;5&quot;/&gt;&lt;property id=&quot;20300&quot; value=&quot;Slide 18&quot;/&gt;&lt;property id=&quot;20307&quot; value=&quot;341&quot;/&gt;&lt;/object&gt;&lt;object type=&quot;3&quot; unique_id=&quot;10021&quot;&gt;&lt;property id=&quot;20148&quot; value=&quot;5&quot;/&gt;&lt;property id=&quot;20300&quot; value=&quot;Slide 19 - &amp;quot;Mời các em xem đoạn phim&amp;quot;&quot;/&gt;&lt;property id=&quot;20307&quot; value=&quot;347&quot;/&gt;&lt;/object&gt;&lt;object type=&quot;3&quot; unique_id=&quot;10022&quot;&gt;&lt;property id=&quot;20148&quot; value=&quot;5&quot;/&gt;&lt;property id=&quot;20300&quot; value=&quot;Slide 20&quot;/&gt;&lt;property id=&quot;20307&quot; value=&quot;349&quot;/&gt;&lt;/object&gt;&lt;object type=&quot;3&quot; unique_id=&quot;10023&quot;&gt;&lt;property id=&quot;20148&quot; value=&quot;5&quot;/&gt;&lt;property id=&quot;20300&quot; value=&quot;Slide 21&quot;/&gt;&lt;property id=&quot;20307&quot; value=&quot;330&quot;/&gt;&lt;/object&gt;&lt;object type=&quot;3&quot; unique_id=&quot;10024&quot;&gt;&lt;property id=&quot;20148&quot; value=&quot;5&quot;/&gt;&lt;property id=&quot;20300&quot; value=&quot;Slide 22&quot;/&gt;&lt;property id=&quot;20307&quot; value=&quot;331&quot;/&gt;&lt;/object&gt;&lt;object type=&quot;3&quot; unique_id=&quot;10025&quot;&gt;&lt;property id=&quot;20148&quot; value=&quot;5&quot;/&gt;&lt;property id=&quot;20300&quot; value=&quot;Slide 23&quot;/&gt;&lt;property id=&quot;20307&quot; value=&quot;320&quot;/&gt;&lt;/object&gt;&lt;object type=&quot;3&quot; unique_id=&quot;10026&quot;&gt;&lt;property id=&quot;20148&quot; value=&quot;5&quot;/&gt;&lt;property id=&quot;20300&quot; value=&quot;Slide 24&quot;/&gt;&lt;property id=&quot;20307&quot; value=&quot;332&quot;/&gt;&lt;/object&gt;&lt;object type=&quot;3&quot; unique_id=&quot;10027&quot;&gt;&lt;property id=&quot;20148&quot; value=&quot;5&quot;/&gt;&lt;property id=&quot;20300&quot; value=&quot;Slide 25&quot;/&gt;&lt;property id=&quot;20307&quot; value=&quot;346&quot;/&gt;&lt;/object&gt;&lt;object type=&quot;3&quot; unique_id=&quot;10028&quot;&gt;&lt;property id=&quot;20148&quot; value=&quot;5&quot;/&gt;&lt;property id=&quot;20300&quot; value=&quot;Slide 26&quot;/&gt;&lt;property id=&quot;20307&quot; value=&quot;335&quot;/&gt;&lt;/object&gt;&lt;object type=&quot;3&quot; unique_id=&quot;10029&quot;&gt;&lt;property id=&quot;20148&quot; value=&quot;5&quot;/&gt;&lt;property id=&quot;20300&quot; value=&quot;Slide 27&quot;/&gt;&lt;property id=&quot;20307&quot; value=&quot;295&quot;/&gt;&lt;/object&gt;&lt;/object&gt;&lt;object type=&quot;8&quot; unique_id=&quot;10058&quot;&gt;&lt;/object&gt;&lt;/object&gt;&lt;/database&gt;"/>
  <p:tag name="MMPROD_NEXTUNIQUEID" val="10009"/>
  <p:tag name="SECTOMILLISECCONVERTED" val="1"/>
</p:tagLst>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2633</TotalTime>
  <Words>1301</Words>
  <Application>Microsoft Office PowerPoint</Application>
  <PresentationFormat>On-screen Show (4:3)</PresentationFormat>
  <Paragraphs>141</Paragraphs>
  <Slides>27</Slides>
  <Notes>27</Notes>
  <HiddenSlides>0</HiddenSlides>
  <MMClips>3</MMClips>
  <ScaleCrop>false</ScaleCrop>
  <HeadingPairs>
    <vt:vector size="8" baseType="variant">
      <vt:variant>
        <vt:lpstr>Fonts Used</vt:lpstr>
      </vt:variant>
      <vt:variant>
        <vt:i4>6</vt:i4>
      </vt:variant>
      <vt:variant>
        <vt:lpstr>Theme</vt:lpstr>
      </vt:variant>
      <vt:variant>
        <vt:i4>1</vt:i4>
      </vt:variant>
      <vt:variant>
        <vt:lpstr>Embedded OLE Servers</vt:lpstr>
      </vt:variant>
      <vt:variant>
        <vt:i4>1</vt:i4>
      </vt:variant>
      <vt:variant>
        <vt:lpstr>Slide Titles</vt:lpstr>
      </vt:variant>
      <vt:variant>
        <vt:i4>27</vt:i4>
      </vt:variant>
    </vt:vector>
  </HeadingPairs>
  <TitlesOfParts>
    <vt:vector size="35" baseType="lpstr">
      <vt:lpstr>Times New Roman</vt:lpstr>
      <vt:lpstr>Arial</vt:lpstr>
      <vt:lpstr>Wingdings</vt:lpstr>
      <vt:lpstr>.VnTime</vt:lpstr>
      <vt:lpstr>.VnAristote</vt:lpstr>
      <vt:lpstr>VNI-Book</vt:lpstr>
      <vt:lpstr>Default Design</vt:lpstr>
      <vt:lpstr>Microsoft Clip Gallery</vt:lpstr>
      <vt:lpstr>PowerPoint Presentation</vt:lpstr>
      <vt:lpstr>PowerPoint Presentation</vt:lpstr>
      <vt:lpstr>Mời các em xem đoạn phim</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Mời các em xem đoạn phim</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Bai 21. Thanh pho Ho Chi Minh</dc:title>
  <dc:creator>USER</dc:creator>
  <cp:lastModifiedBy>Admin</cp:lastModifiedBy>
  <cp:revision>146</cp:revision>
  <dcterms:created xsi:type="dcterms:W3CDTF">2014-01-12T07:28:48Z</dcterms:created>
  <dcterms:modified xsi:type="dcterms:W3CDTF">2015-08-15T09:05:50Z</dcterms:modified>
</cp:coreProperties>
</file>