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2"/>
  </p:notesMasterIdLst>
  <p:handoutMasterIdLst>
    <p:handoutMasterId r:id="rId23"/>
  </p:handoutMasterIdLst>
  <p:sldIdLst>
    <p:sldId id="269" r:id="rId2"/>
    <p:sldId id="272" r:id="rId3"/>
    <p:sldId id="282" r:id="rId4"/>
    <p:sldId id="284" r:id="rId5"/>
    <p:sldId id="286" r:id="rId6"/>
    <p:sldId id="290" r:id="rId7"/>
    <p:sldId id="298" r:id="rId8"/>
    <p:sldId id="302" r:id="rId9"/>
    <p:sldId id="304" r:id="rId10"/>
    <p:sldId id="306" r:id="rId11"/>
    <p:sldId id="296" r:id="rId12"/>
    <p:sldId id="295" r:id="rId13"/>
    <p:sldId id="294" r:id="rId14"/>
    <p:sldId id="320" r:id="rId15"/>
    <p:sldId id="309" r:id="rId16"/>
    <p:sldId id="310" r:id="rId17"/>
    <p:sldId id="312" r:id="rId18"/>
    <p:sldId id="313" r:id="rId19"/>
    <p:sldId id="318" r:id="rId20"/>
    <p:sldId id="322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oodluck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28166DA-F7EF-4E18-9695-F48BF286C3A4}" type="datetimeFigureOut">
              <a:rPr lang="en-US"/>
              <a:pPr/>
              <a:t>7/25/2015</a:t>
            </a:fld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8C9EAEE-4D1C-4CB4-838D-01AC9100AB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A9AB316-CB0A-4121-AD30-8E8901C59F05}" type="datetimeFigureOut">
              <a:rPr lang="en-US"/>
              <a:pPr/>
              <a:t>7/25/2015</a:t>
            </a:fld>
            <a:endParaRPr 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2AF84B0-D8F8-4962-974D-7F42548787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992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1E06-FE6D-487D-B516-C60CD89CB3B5}" type="datetimeFigureOut">
              <a:rPr lang="en-US"/>
              <a:pPr>
                <a:defRPr/>
              </a:pPr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DC2CF-0C05-4F94-80CE-F8277D548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6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9F886-A3E7-403D-8B67-295C83DA7891}" type="datetimeFigureOut">
              <a:rPr lang="en-US"/>
              <a:pPr>
                <a:defRPr/>
              </a:pPr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6B74-8E5E-45FA-9423-9D22FECC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3A5EA-FEAE-4D21-A2EF-8EA0F06B0B79}" type="datetimeFigureOut">
              <a:rPr lang="en-US"/>
              <a:pPr>
                <a:defRPr/>
              </a:pPr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59C09-2400-4C31-8FB9-9AE9D299B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9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30D19-9E7F-4B0D-B015-82A5B3ABF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70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2188A-5313-423F-A11F-315BFE1D6E63}" type="datetimeFigureOut">
              <a:rPr lang="en-US"/>
              <a:pPr>
                <a:defRPr/>
              </a:pPr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EB58B-1378-41C3-B46C-62072262A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0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1B55-7703-4C3F-83AD-C784E28F7134}" type="datetimeFigureOut">
              <a:rPr lang="en-US"/>
              <a:pPr>
                <a:defRPr/>
              </a:pPr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FB01D-E190-4FA2-BCDD-1C6427444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32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427CC-AB1F-4670-AC79-E185EDF70472}" type="datetimeFigureOut">
              <a:rPr lang="en-US"/>
              <a:pPr>
                <a:defRPr/>
              </a:pPr>
              <a:t>7/25/2015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AA4E2-2363-4A5E-AD48-29DFCD497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2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2BE7F-6FB5-404C-A63A-EB4E412D614F}" type="datetimeFigureOut">
              <a:rPr lang="en-US"/>
              <a:pPr>
                <a:defRPr/>
              </a:pPr>
              <a:t>7/25/2015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EE88-EDD9-4F9A-BA1B-536B43CC8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6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EF10-92FC-4DE4-A796-F82234460084}" type="datetimeFigureOut">
              <a:rPr lang="en-US"/>
              <a:pPr>
                <a:defRPr/>
              </a:pPr>
              <a:t>7/25/2015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C7284-B15E-4959-9589-F28228B5B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7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4821D-5CDE-4D9C-9121-21E9EF699D41}" type="datetimeFigureOut">
              <a:rPr lang="en-US"/>
              <a:pPr>
                <a:defRPr/>
              </a:pPr>
              <a:t>7/25/2015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EE19-39BB-4FA7-8540-1B4EF2C59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4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5B74-488E-4C1B-A120-D17FA011A11F}" type="datetimeFigureOut">
              <a:rPr lang="en-US"/>
              <a:pPr>
                <a:defRPr/>
              </a:pPr>
              <a:t>7/25/2015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DCB40-E980-4753-8E62-C43C56305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4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47B7-89DB-4022-91F7-8A38AE5683E5}" type="datetimeFigureOut">
              <a:rPr lang="en-US"/>
              <a:pPr>
                <a:defRPr/>
              </a:pPr>
              <a:t>7/25/2015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8D75-365C-496C-942E-E572332DA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7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59F52D-EE20-4D83-B0EA-E799EEDF201E}" type="datetimeFigureOut">
              <a:rPr lang="en-US"/>
              <a:pPr>
                <a:defRPr/>
              </a:pPr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11DACF-39C6-42FC-AF05-E5408EE7A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Anh dep (4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6781800" y="21336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.VnAvant" pitchFamily="34" charset="0"/>
            </a:endParaRPr>
          </a:p>
        </p:txBody>
      </p:sp>
      <p:sp>
        <p:nvSpPr>
          <p:cNvPr id="14366" name="Text Box 40"/>
          <p:cNvSpPr txBox="1">
            <a:spLocks noChangeArrowheads="1"/>
          </p:cNvSpPr>
          <p:nvPr/>
        </p:nvSpPr>
        <p:spPr bwMode="auto">
          <a:xfrm>
            <a:off x="7467600" y="1371600"/>
            <a:ext cx="1676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000000"/>
                </a:solidFill>
                <a:latin typeface="VNI-Thufap2" pitchFamily="2" charset="0"/>
              </a:rPr>
              <a:t> </a:t>
            </a:r>
          </a:p>
          <a:p>
            <a:pPr algn="ctr"/>
            <a:endParaRPr lang="en-US" sz="2800">
              <a:latin typeface="VNI-Thufap2" pitchFamily="2" charset="0"/>
            </a:endParaRPr>
          </a:p>
        </p:txBody>
      </p:sp>
      <p:sp>
        <p:nvSpPr>
          <p:cNvPr id="14380" name="Text Box 44"/>
          <p:cNvSpPr txBox="1">
            <a:spLocks noChangeArrowheads="1"/>
          </p:cNvSpPr>
          <p:nvPr/>
        </p:nvSpPr>
        <p:spPr bwMode="auto">
          <a:xfrm>
            <a:off x="533400" y="2590800"/>
            <a:ext cx="8153400" cy="192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LUY</a:t>
            </a:r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ỆN TỪ VÀ CÂU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Times New Roman" pitchFamily="18" charset="0"/>
              </a:rPr>
              <a:t>LỚP 4</a:t>
            </a:r>
            <a:endParaRPr lang="en-US" sz="4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"/>
          <p:cNvGrpSpPr>
            <a:grpSpLocks/>
          </p:cNvGrpSpPr>
          <p:nvPr/>
        </p:nvGrpSpPr>
        <p:grpSpPr bwMode="auto">
          <a:xfrm>
            <a:off x="0" y="76200"/>
            <a:ext cx="9144000" cy="6858000"/>
            <a:chOff x="79" y="-5"/>
            <a:chExt cx="6576" cy="4769"/>
          </a:xfrm>
        </p:grpSpPr>
        <p:sp>
          <p:nvSpPr>
            <p:cNvPr id="23560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0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1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4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5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6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7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8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9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0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1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3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4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5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6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7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8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9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0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1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2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3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4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5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6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7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8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9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0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1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2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4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5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5" name="Rectangle 131"/>
          <p:cNvSpPr>
            <a:spLocks noChangeArrowheads="1"/>
          </p:cNvSpPr>
          <p:nvPr/>
        </p:nvSpPr>
        <p:spPr bwMode="auto">
          <a:xfrm>
            <a:off x="304800" y="44196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3" name="Rectangle 131"/>
          <p:cNvSpPr txBox="1">
            <a:spLocks noChangeArrowheads="1"/>
          </p:cNvSpPr>
          <p:nvPr/>
        </p:nvSpPr>
        <p:spPr>
          <a:xfrm>
            <a:off x="152400" y="1111250"/>
            <a:ext cx="8686800" cy="946150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I/ NhËn xÐt: </a:t>
            </a:r>
            <a:r>
              <a:rPr lang="en-US" sz="2800" i="1">
                <a:solidFill>
                  <a:schemeClr val="bg2"/>
                </a:solidFill>
                <a:latin typeface=".VnTime" pitchFamily="34" charset="0"/>
              </a:rPr>
              <a:t> Trong c¸c c©u v¨n, c©u th¬ sau  ®©y, dÊu hai chÊm cã t¸c dông g×?</a:t>
            </a: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457200" y="2133600"/>
            <a:ext cx="6172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   c)               Bµ th­¬ng kh«ng muèn b¸n</a:t>
            </a:r>
            <a:br>
              <a:rPr lang="en-US" sz="2400">
                <a:solidFill>
                  <a:srgbClr val="FFFF00"/>
                </a:solidFill>
                <a:latin typeface=".VnTime" pitchFamily="34" charset="0"/>
              </a:rPr>
            </a:br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                     BÌn  th¶ vµo trong chum.</a:t>
            </a:r>
            <a:br>
              <a:rPr lang="en-US" sz="2400">
                <a:solidFill>
                  <a:srgbClr val="FFFF00"/>
                </a:solidFill>
                <a:latin typeface=".VnTime" pitchFamily="34" charset="0"/>
              </a:rPr>
            </a:br>
            <a:endParaRPr lang="en-US" sz="2400">
              <a:latin typeface="Calibri" pitchFamily="34" charset="0"/>
            </a:endParaRPr>
          </a:p>
        </p:txBody>
      </p:sp>
      <p:sp>
        <p:nvSpPr>
          <p:cNvPr id="264" name="Rectangle 263"/>
          <p:cNvSpPr>
            <a:spLocks noChangeArrowheads="1"/>
          </p:cNvSpPr>
          <p:nvPr/>
        </p:nvSpPr>
        <p:spPr bwMode="auto">
          <a:xfrm>
            <a:off x="2057400" y="2971800"/>
            <a:ext cx="6858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Råi  bµ l¹i ®i lµm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§Õn khi vÒ thÊy l¹</a:t>
            </a:r>
            <a:r>
              <a:rPr lang="en-US" sz="2400">
                <a:solidFill>
                  <a:srgbClr val="FF0000"/>
                </a:solidFill>
                <a:latin typeface=".VnTime" pitchFamily="34" charset="0"/>
              </a:rPr>
              <a:t>: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S©n nhµ sao s¹ch qu¸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§µn lîn ®· ®­îc ¨n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C¬n n­íc nÊu tinh t­¬m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V­ên rau t­¬i s¹ch cá                 </a:t>
            </a:r>
          </a:p>
          <a:p>
            <a:r>
              <a:rPr lang="en-US" sz="2400">
                <a:solidFill>
                  <a:srgbClr val="FFFF00"/>
                </a:solidFill>
                <a:latin typeface=".VnTime" pitchFamily="34" charset="0"/>
              </a:rPr>
              <a:t>                                               </a:t>
            </a:r>
            <a:r>
              <a:rPr lang="en-US" sz="2400" b="1" i="1">
                <a:solidFill>
                  <a:srgbClr val="FF0000"/>
                </a:solidFill>
                <a:latin typeface=".VnTime" pitchFamily="34" charset="0"/>
              </a:rPr>
              <a:t>Phan ThÞ Thanh Nhµn</a:t>
            </a:r>
            <a:endParaRPr lang="en-US" sz="2400" b="1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65" name="Rectangle 264"/>
          <p:cNvSpPr>
            <a:spLocks noChangeArrowheads="1"/>
          </p:cNvSpPr>
          <p:nvPr/>
        </p:nvSpPr>
        <p:spPr bwMode="auto">
          <a:xfrm>
            <a:off x="228600" y="5791200"/>
            <a:ext cx="891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i="1">
                <a:solidFill>
                  <a:schemeClr val="bg1"/>
                </a:solidFill>
                <a:latin typeface=".VnTime" pitchFamily="34" charset="0"/>
              </a:rPr>
              <a:t>* DÊu  hai chÊm dïng b¸o hiÖu bé phËn ®øng sau  lµ lêi gi¶i thÝch  râ nh÷ng ®iÒu mµ bµ cô nh×n thÊy khi vÒ ®Õn nhµ 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2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458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1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2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3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4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5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6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7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8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9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0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1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2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3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4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5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6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7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8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29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0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1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2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3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4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5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6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7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9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0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1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2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3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4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5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6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7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8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49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0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1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2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3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4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5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6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7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8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59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0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1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2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5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8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1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2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3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4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5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6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7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8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9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0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1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2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3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4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5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6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7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8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89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0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1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2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3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5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6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7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8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99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0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1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2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3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4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5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6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7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8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09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79" name="Rectangle 131"/>
          <p:cNvSpPr>
            <a:spLocks noChangeArrowheads="1"/>
          </p:cNvSpPr>
          <p:nvPr/>
        </p:nvSpPr>
        <p:spPr bwMode="auto">
          <a:xfrm>
            <a:off x="457200" y="19812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228600" y="1143000"/>
            <a:ext cx="8686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I/ NhËn xÐt: </a:t>
            </a:r>
            <a:r>
              <a:rPr lang="en-US" sz="2800" i="1">
                <a:solidFill>
                  <a:schemeClr val="bg2"/>
                </a:solidFill>
                <a:latin typeface=".VnTime" pitchFamily="34" charset="0"/>
              </a:rPr>
              <a:t> </a:t>
            </a:r>
          </a:p>
          <a:p>
            <a:r>
              <a:rPr lang="en-US" sz="2800" i="1">
                <a:solidFill>
                  <a:schemeClr val="bg2"/>
                </a:solidFill>
                <a:latin typeface=".VnTime" pitchFamily="34" charset="0"/>
              </a:rPr>
              <a:t>* Qua ba vÝ dô trªn em h·y cho biÕt dÊu hai chÊm cã t¸c dông g×?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152400" y="2590800"/>
            <a:ext cx="891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* DÊu hai chÊm th­êng phèi hîp víi nh÷ng dÊu kh¸c nµo?</a:t>
            </a:r>
            <a:endParaRPr lang="en-US" sz="28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560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6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7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1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2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3" name="Rectangle 131"/>
          <p:cNvSpPr>
            <a:spLocks noChangeArrowheads="1"/>
          </p:cNvSpPr>
          <p:nvPr/>
        </p:nvSpPr>
        <p:spPr bwMode="auto">
          <a:xfrm>
            <a:off x="457200" y="19812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25604" name="Rectangle 132"/>
          <p:cNvSpPr>
            <a:spLocks noChangeArrowheads="1"/>
          </p:cNvSpPr>
          <p:nvPr/>
        </p:nvSpPr>
        <p:spPr bwMode="auto">
          <a:xfrm>
            <a:off x="76200" y="1185863"/>
            <a:ext cx="9144000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.VnTime" pitchFamily="34" charset="0"/>
              </a:rPr>
              <a:t>II/ Ghi nhí:</a:t>
            </a:r>
          </a:p>
          <a:p>
            <a:endParaRPr lang="en-US" sz="2800" b="1" u="sng">
              <a:solidFill>
                <a:srgbClr val="FF0000"/>
              </a:solidFill>
              <a:latin typeface=".VnTime" pitchFamily="34" charset="0"/>
            </a:endParaRPr>
          </a:p>
          <a:p>
            <a:r>
              <a:rPr lang="en-US" sz="2800" b="1">
                <a:solidFill>
                  <a:srgbClr val="FFFF00"/>
                </a:solidFill>
                <a:latin typeface=".VnTime" pitchFamily="34" charset="0"/>
              </a:rPr>
              <a:t>  </a:t>
            </a:r>
            <a:r>
              <a:rPr lang="en-US" sz="2800" i="1">
                <a:solidFill>
                  <a:srgbClr val="FFFF00"/>
                </a:solidFill>
                <a:latin typeface=".VnTime" pitchFamily="34" charset="0"/>
              </a:rPr>
              <a:t>1. DÊu hai chÊm b¸o hiÖu bé phËn c©u ®øng sau nã lµ lêi nãi cña mét nh©n vËt hoÆc lêi gi¶i thÝch cho bé phËn ®øng tr­íc.</a:t>
            </a:r>
          </a:p>
          <a:p>
            <a:endParaRPr lang="en-US" sz="2800" i="1">
              <a:solidFill>
                <a:srgbClr val="FFFF00"/>
              </a:solidFill>
              <a:latin typeface=".VnTime" pitchFamily="34" charset="0"/>
            </a:endParaRPr>
          </a:p>
          <a:p>
            <a:r>
              <a:rPr lang="en-US" sz="2800" i="1">
                <a:solidFill>
                  <a:srgbClr val="FFFF00"/>
                </a:solidFill>
                <a:latin typeface=".VnTime" pitchFamily="34" charset="0"/>
              </a:rPr>
              <a:t>  2. Khi b¸o hiÖu lêi nãi cña nh©n vËt , dÊu hai chÊm ®­îc dïng phèi hîp víi dÊu ngoÆc kÐp hay dÊu g¹ch ®Çu dßng.</a:t>
            </a:r>
            <a:endParaRPr lang="en-US" sz="2800" i="1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6630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2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3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4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5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8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9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2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4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" name="Subtitle 134"/>
          <p:cNvSpPr>
            <a:spLocks noGrp="1"/>
          </p:cNvSpPr>
          <p:nvPr>
            <p:ph type="subTitle" idx="1"/>
          </p:nvPr>
        </p:nvSpPr>
        <p:spPr>
          <a:xfrm>
            <a:off x="228600" y="914400"/>
            <a:ext cx="8915400" cy="5867400"/>
          </a:xfrm>
        </p:spPr>
        <p:txBody>
          <a:bodyPr/>
          <a:lstStyle/>
          <a:p>
            <a:pPr algn="l"/>
            <a:r>
              <a:rPr lang="en-US" sz="2600" b="1" smtClean="0">
                <a:solidFill>
                  <a:srgbClr val="FF0000"/>
                </a:solidFill>
                <a:latin typeface=".VnTime" pitchFamily="34" charset="0"/>
              </a:rPr>
              <a:t>III/ LuyÖn tËp:</a:t>
            </a:r>
          </a:p>
          <a:p>
            <a:pPr algn="l"/>
            <a:r>
              <a:rPr lang="en-US" sz="2600" b="1" smtClean="0">
                <a:solidFill>
                  <a:schemeClr val="bg1"/>
                </a:solidFill>
                <a:latin typeface=".VnTime" pitchFamily="34" charset="0"/>
              </a:rPr>
              <a:t>* Bµi 1: </a:t>
            </a: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Trong c¸c c©u sau, mçi dÊu hai chÊm cã t¸c dông g×?</a:t>
            </a:r>
          </a:p>
          <a:p>
            <a:pPr algn="l"/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  a) 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T«i thë dµi:</a:t>
            </a:r>
          </a:p>
          <a:p>
            <a:pPr algn="l"/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      - 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Cßn ®øa bÞ ®iÓm kh«ng, nã t¶ thÕ nµo?</a:t>
            </a:r>
          </a:p>
          <a:p>
            <a:pPr algn="l"/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       - Nã kh«ng t¶, kh«ng viÕt g× hÕt. Nã nép giÊy tr¾ng cho c«. H«m tr¶ bµi c« giËn l¾m. C« hái: “ Sao trß kh«ng chÞu lµm bµi?”</a:t>
            </a:r>
          </a:p>
          <a:p>
            <a:pPr algn="l"/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                                                         </a:t>
            </a:r>
            <a:r>
              <a:rPr lang="en-US" sz="2600" smtClean="0">
                <a:solidFill>
                  <a:srgbClr val="FF0000"/>
                </a:solidFill>
                <a:latin typeface=".VnTime" pitchFamily="34" charset="0"/>
              </a:rPr>
              <a:t>Theo </a:t>
            </a:r>
            <a:r>
              <a:rPr lang="en-US" sz="2600" b="1" i="1" smtClean="0">
                <a:solidFill>
                  <a:srgbClr val="FF0000"/>
                </a:solidFill>
                <a:latin typeface=".VnTime" pitchFamily="34" charset="0"/>
              </a:rPr>
              <a:t>NguyÔn Quang S¸ng</a:t>
            </a:r>
          </a:p>
          <a:p>
            <a:pPr algn="l"/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  b) 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D­íi tÇm c¸nh chó chuån chuån  b©y giê lµ luü tre xanh r× rµo trong giã, lµ bê ao víi nh÷ng khãm khoai n­íc rung rinh. Råi nh÷ng c¶nh tuyÖt ®Ñp cña ®Êt n­íc hiÖn ra: c¸nh ®ång víi nh÷ng ®µn tr©u thung th¨ng gÆp cá; dßng s«ng víi nh÷ng ®oµn thuyÒn ng­îc xu«i.</a:t>
            </a:r>
          </a:p>
          <a:p>
            <a:pPr algn="l"/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                          </a:t>
            </a:r>
            <a:r>
              <a:rPr lang="en-US" sz="2600" smtClean="0">
                <a:solidFill>
                  <a:srgbClr val="FF0000"/>
                </a:solidFill>
                <a:latin typeface=".VnTime" pitchFamily="34" charset="0"/>
              </a:rPr>
              <a:t>                                    Theo </a:t>
            </a:r>
            <a:r>
              <a:rPr lang="en-US" sz="2600" b="1" i="1" smtClean="0">
                <a:solidFill>
                  <a:srgbClr val="FF0000"/>
                </a:solidFill>
                <a:latin typeface=".VnTime" pitchFamily="34" charset="0"/>
              </a:rPr>
              <a:t>NguyÔn ThÕ Héi</a:t>
            </a:r>
            <a:endParaRPr lang="en-US" sz="2600" smtClean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26628" name="Rectangle 131"/>
          <p:cNvSpPr>
            <a:spLocks noChangeArrowheads="1"/>
          </p:cNvSpPr>
          <p:nvPr/>
        </p:nvSpPr>
        <p:spPr bwMode="auto">
          <a:xfrm>
            <a:off x="304800" y="57150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26629" name="Rectangle 132"/>
          <p:cNvSpPr>
            <a:spLocks noChangeArrowheads="1"/>
          </p:cNvSpPr>
          <p:nvPr/>
        </p:nvSpPr>
        <p:spPr bwMode="auto">
          <a:xfrm>
            <a:off x="685800" y="1524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765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3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4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5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1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2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3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4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5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6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7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3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4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0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1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2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3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4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5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6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7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8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79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0" name="Rectangle 131"/>
          <p:cNvSpPr>
            <a:spLocks noChangeArrowheads="1"/>
          </p:cNvSpPr>
          <p:nvPr/>
        </p:nvSpPr>
        <p:spPr bwMode="auto">
          <a:xfrm>
            <a:off x="457200" y="19812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2765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481013"/>
            <a:ext cx="9144000" cy="5846762"/>
          </a:xfrm>
        </p:spPr>
        <p:txBody>
          <a:bodyPr>
            <a:spAutoFit/>
          </a:bodyPr>
          <a:lstStyle/>
          <a:p>
            <a:pPr algn="l" eaLnBrk="0" hangingPunct="0"/>
            <a:r>
              <a:rPr lang="en-US" sz="2200" b="1" smtClean="0">
                <a:solidFill>
                  <a:srgbClr val="FF0000"/>
                </a:solidFill>
                <a:latin typeface=".VnTimeH" pitchFamily="34" charset="0"/>
                <a:ea typeface="MS Mincho" pitchFamily="49" charset="-128"/>
                <a:cs typeface="Times New Roman" pitchFamily="18" charset="0"/>
              </a:rPr>
              <a:t>PHIÕU HäC TËP </a:t>
            </a:r>
            <a:r>
              <a:rPr lang="en-US" sz="2200" smtClean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smtClean="0">
                <a:solidFill>
                  <a:srgbClr val="FF000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b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b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b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* Bµi 1 ( 23): </a:t>
            </a:r>
            <a:r>
              <a:rPr lang="en-US" sz="2200" b="1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Trong c¸c c©u sau, mçi dÊu hai chÊm cã t¸c gi?</a:t>
            </a:r>
            <a:br>
              <a:rPr lang="en-US" sz="2200" b="1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b="1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</a:t>
            </a:r>
            <a: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a) 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T«i thë dµi: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- 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Cßn ®øa bÞ ®iÓm kh«ng, nã t</a:t>
            </a:r>
            <a:r>
              <a:rPr lang="en-US" altLang="ja-JP" sz="2400" smtClean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ả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thÕ nµo?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- Nã </a:t>
            </a:r>
            <a:r>
              <a:rPr lang="en-US" sz="24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kh«ng </a:t>
            </a:r>
            <a:r>
              <a:rPr lang="en-US" sz="2400" smtClean="0">
                <a:solidFill>
                  <a:schemeClr val="bg1"/>
                </a:solidFill>
                <a:latin typeface="VNI-Helve" pitchFamily="2" charset="0"/>
                <a:ea typeface="MS Mincho" pitchFamily="49" charset="-128"/>
                <a:cs typeface="Arial" pitchFamily="34" charset="0"/>
              </a:rPr>
              <a:t>t</a:t>
            </a:r>
            <a:r>
              <a:rPr lang="en-US" altLang="ja-JP" sz="2400" smtClean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ả</a:t>
            </a:r>
            <a:r>
              <a:rPr lang="en-US" sz="2400" smtClean="0">
                <a:solidFill>
                  <a:schemeClr val="bg1"/>
                </a:solidFill>
                <a:latin typeface="VNI-Helve" pitchFamily="2" charset="0"/>
                <a:ea typeface="MS Mincho" pitchFamily="49" charset="-128"/>
                <a:cs typeface="Arial" pitchFamily="34" charset="0"/>
              </a:rPr>
              <a:t>,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kh«ng viÕt gi hÕt. Nã nép giÊy tr¾ng cho c«. H«m                          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cho bµi c« giËn l¾m. C« hái: 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“</a:t>
            </a:r>
            <a:r>
              <a:rPr lang="en-US" sz="2200" smtClean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 Sao cho 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kh«ng chÞu lµm bµi?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”</a:t>
            </a:r>
            <a:b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 + DÊu hai chÊm thø nhÊt cã t¸c dông: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………………………………</a:t>
            </a:r>
            <a:b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 + DÊu hai chÊm thø hai cã t¸c dông :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………………………………</a:t>
            </a:r>
            <a: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</a:t>
            </a:r>
            <a:b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b) 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D­íi tÇm c¸nh chó chuån chuån  b©y giê lµ luü tre xanh ri rµo trong 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giã, lµ bê ao víi  nh­ng khãm khoai n­íc rung rinh. Råi nh­ng c</a:t>
            </a:r>
            <a:r>
              <a:rPr lang="en-US" altLang="ja-JP" sz="2200" smtClean="0">
                <a:solidFill>
                  <a:schemeClr val="bg1"/>
                </a:solidFill>
                <a:ea typeface="MS Mincho" pitchFamily="49" charset="-128"/>
                <a:cs typeface="Arial" pitchFamily="34" charset="0"/>
              </a:rPr>
              <a:t>ả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nh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tuyÖt ®Ñp cña  ®Êt n­íc  hiÖn ra: c¸nh  ®ång víi nh­ng ®µn tr©u thung 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 thang gÆp cá; dßng  s«ng víi  nh­ng ®oµn thuyÒn ng­­îc xu«i.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/>
            </a:r>
            <a:b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</a:t>
            </a:r>
            <a:b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</a:b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       +</a:t>
            </a:r>
            <a:r>
              <a:rPr lang="en-US" sz="2200" b="1" i="1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en-US" sz="2200" smtClean="0">
                <a:solidFill>
                  <a:schemeClr val="bg1"/>
                </a:solidFill>
                <a:latin typeface=".VnTime" pitchFamily="34" charset="0"/>
                <a:ea typeface="MS Mincho" pitchFamily="49" charset="-128"/>
                <a:cs typeface="Arial" pitchFamily="34" charset="0"/>
              </a:rPr>
              <a:t>DÊu hai chÊm cã t¸c dông</a:t>
            </a:r>
            <a:r>
              <a:rPr lang="en-US" sz="2200" smtClean="0">
                <a:solidFill>
                  <a:schemeClr val="bg1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………………………………………….</a:t>
            </a:r>
            <a:endParaRPr lang="en-US" altLang="ja-JP" sz="2200" smtClean="0">
              <a:solidFill>
                <a:schemeClr val="bg1"/>
              </a:solidFill>
              <a:latin typeface="Arial" pitchFamily="34" charset="0"/>
              <a:ea typeface="MS Mincho" pitchFamily="49" charset="-128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8678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79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0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1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7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0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1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5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99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0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1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3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4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05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" name="Subtitle 134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763000" cy="5029200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2400" b="1" smtClean="0">
                <a:solidFill>
                  <a:srgbClr val="FF0000"/>
                </a:solidFill>
                <a:latin typeface=".VnArial" pitchFamily="34" charset="0"/>
              </a:rPr>
              <a:t>III/ LuyÖn tËp:</a:t>
            </a:r>
          </a:p>
          <a:p>
            <a:pPr algn="l">
              <a:lnSpc>
                <a:spcPct val="90000"/>
              </a:lnSpc>
            </a:pPr>
            <a:r>
              <a:rPr lang="en-US" sz="2400" b="1" smtClean="0">
                <a:solidFill>
                  <a:schemeClr val="bg1"/>
                </a:solidFill>
                <a:latin typeface=".VnArial" pitchFamily="34" charset="0"/>
              </a:rPr>
              <a:t>* Bµi 1: </a:t>
            </a:r>
            <a:r>
              <a:rPr lang="en-US" sz="2400" i="1" smtClean="0">
                <a:solidFill>
                  <a:schemeClr val="bg1"/>
                </a:solidFill>
                <a:latin typeface=".VnArial" pitchFamily="34" charset="0"/>
              </a:rPr>
              <a:t>Trong c¸c c©u sau, mçi dÊu hai chÊm cã t¸c dông g×?</a:t>
            </a:r>
          </a:p>
          <a:p>
            <a:pPr algn="l">
              <a:lnSpc>
                <a:spcPct val="90000"/>
              </a:lnSpc>
            </a:pPr>
            <a:r>
              <a:rPr lang="en-US" sz="2400" b="1" i="1" smtClean="0">
                <a:solidFill>
                  <a:schemeClr val="bg1"/>
                </a:solidFill>
                <a:latin typeface=".VnArial" pitchFamily="34" charset="0"/>
              </a:rPr>
              <a:t>   a) </a:t>
            </a: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T«i thë dµi</a:t>
            </a:r>
            <a:r>
              <a:rPr lang="en-US" sz="2400" smtClean="0">
                <a:solidFill>
                  <a:srgbClr val="FF0000"/>
                </a:solidFill>
                <a:latin typeface=".VnArial" pitchFamily="34" charset="0"/>
              </a:rPr>
              <a:t>:</a:t>
            </a:r>
          </a:p>
          <a:p>
            <a:pPr algn="l">
              <a:lnSpc>
                <a:spcPct val="90000"/>
              </a:lnSpc>
            </a:pPr>
            <a:r>
              <a:rPr lang="en-US" sz="2400" b="1" i="1" smtClean="0">
                <a:solidFill>
                  <a:schemeClr val="bg1"/>
                </a:solidFill>
                <a:latin typeface=".VnArial" pitchFamily="34" charset="0"/>
              </a:rPr>
              <a:t>       </a:t>
            </a:r>
            <a:r>
              <a:rPr lang="en-US" sz="2400" b="1" i="1" smtClean="0">
                <a:solidFill>
                  <a:srgbClr val="FF0000"/>
                </a:solidFill>
                <a:latin typeface=".VnArial" pitchFamily="34" charset="0"/>
              </a:rPr>
              <a:t>-</a:t>
            </a:r>
            <a:r>
              <a:rPr lang="en-US" sz="2400" b="1" i="1" smtClean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Cßn ®øa bÞ ®iÓm kh«ng, nã t¶ thÕ nµo?</a:t>
            </a:r>
          </a:p>
          <a:p>
            <a:pPr algn="l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       - Nã kh«ng t¶, kh«ng viÕt g× hÕt. Nã nép giÊy tr¾ng cho c«. H«m tr¶ bµi c« giËn l¾m.C« hái</a:t>
            </a:r>
            <a:r>
              <a:rPr lang="en-US" sz="2400" smtClean="0">
                <a:solidFill>
                  <a:srgbClr val="FF0000"/>
                </a:solidFill>
                <a:latin typeface=".VnArial" pitchFamily="34" charset="0"/>
              </a:rPr>
              <a:t>:</a:t>
            </a: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.VnArial" pitchFamily="34" charset="0"/>
              </a:rPr>
              <a:t>“</a:t>
            </a: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 Sao trß kh«ng chÞu lµm bµi?</a:t>
            </a:r>
            <a:r>
              <a:rPr lang="en-US" sz="2400" smtClean="0">
                <a:solidFill>
                  <a:srgbClr val="FF0000"/>
                </a:solidFill>
                <a:latin typeface=".VnArial" pitchFamily="34" charset="0"/>
              </a:rPr>
              <a:t>”</a:t>
            </a:r>
          </a:p>
          <a:p>
            <a:pPr algn="l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  <a:latin typeface=".VnArial" pitchFamily="34" charset="0"/>
              </a:rPr>
              <a:t>                                                      </a:t>
            </a:r>
            <a:r>
              <a:rPr lang="en-US" sz="2400" smtClean="0">
                <a:solidFill>
                  <a:srgbClr val="FF0000"/>
                </a:solidFill>
                <a:latin typeface=".VnArial" pitchFamily="34" charset="0"/>
              </a:rPr>
              <a:t>Theo </a:t>
            </a:r>
            <a:r>
              <a:rPr lang="en-US" sz="2400" b="1" i="1" smtClean="0">
                <a:solidFill>
                  <a:srgbClr val="FF0000"/>
                </a:solidFill>
                <a:latin typeface=".VnArial" pitchFamily="34" charset="0"/>
              </a:rPr>
              <a:t>NguyÔn Quang S¸ng</a:t>
            </a:r>
          </a:p>
          <a:p>
            <a:pPr algn="l">
              <a:lnSpc>
                <a:spcPct val="90000"/>
              </a:lnSpc>
            </a:pPr>
            <a:r>
              <a:rPr lang="en-US" sz="2400" b="1" i="1" smtClean="0">
                <a:solidFill>
                  <a:srgbClr val="FFFF00"/>
                </a:solidFill>
                <a:latin typeface=".VnArial" pitchFamily="34" charset="0"/>
              </a:rPr>
              <a:t>    </a:t>
            </a:r>
            <a:r>
              <a:rPr lang="en-US" sz="2400" smtClean="0">
                <a:solidFill>
                  <a:srgbClr val="FFFF00"/>
                </a:solidFill>
                <a:latin typeface=".VnArial" pitchFamily="34" charset="0"/>
              </a:rPr>
              <a:t>- </a:t>
            </a:r>
            <a:r>
              <a:rPr lang="en-US" sz="2400" i="1" smtClean="0">
                <a:solidFill>
                  <a:srgbClr val="FFFF00"/>
                </a:solidFill>
                <a:latin typeface=".VnArial" pitchFamily="34" charset="0"/>
              </a:rPr>
              <a:t>DÊu hai chÊm thø nhÊt (phèi hîp víi dÊu g¹ch ®Çu dßng) cã t¸c dông b¸o hiÖu bé phËn ®øng sau lµ lêi nãi cña nh©n vËt </a:t>
            </a:r>
            <a:r>
              <a:rPr lang="en-US" sz="2400" smtClean="0">
                <a:solidFill>
                  <a:srgbClr val="FFFF00"/>
                </a:solidFill>
                <a:latin typeface=".VnArial" pitchFamily="34" charset="0"/>
              </a:rPr>
              <a:t>“ t«i”.</a:t>
            </a:r>
          </a:p>
          <a:p>
            <a:pPr algn="l">
              <a:lnSpc>
                <a:spcPct val="90000"/>
              </a:lnSpc>
            </a:pPr>
            <a:r>
              <a:rPr lang="en-US" sz="2400" smtClean="0">
                <a:solidFill>
                  <a:srgbClr val="FFFF00"/>
                </a:solidFill>
                <a:latin typeface=".VnArial" pitchFamily="34" charset="0"/>
              </a:rPr>
              <a:t>    </a:t>
            </a:r>
            <a:r>
              <a:rPr lang="en-US" sz="2400" i="1" smtClean="0">
                <a:solidFill>
                  <a:srgbClr val="FFFF00"/>
                </a:solidFill>
                <a:latin typeface=".VnArial" pitchFamily="34" charset="0"/>
              </a:rPr>
              <a:t>- DÊu hai chÊm thø hai( phèi hîp víi dÊu ngoÆc kÐp) b¸o hiÖu phÇn sau lµ c©u hái cña c« gi¸o.</a:t>
            </a:r>
          </a:p>
          <a:p>
            <a:pPr algn="l">
              <a:lnSpc>
                <a:spcPct val="90000"/>
              </a:lnSpc>
            </a:pPr>
            <a:endParaRPr lang="en-US" sz="2400" smtClean="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28676" name="Rectangle 131"/>
          <p:cNvSpPr>
            <a:spLocks noChangeArrowheads="1"/>
          </p:cNvSpPr>
          <p:nvPr/>
        </p:nvSpPr>
        <p:spPr bwMode="auto">
          <a:xfrm>
            <a:off x="304800" y="57150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97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2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3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4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5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7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8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9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0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4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5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8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9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0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1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2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3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4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5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6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7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8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9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0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1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2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3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4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5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6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7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8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9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0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1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2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3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4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5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6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7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8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9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" name="Subtitle 134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915400" cy="4495800"/>
          </a:xfrm>
        </p:spPr>
        <p:txBody>
          <a:bodyPr/>
          <a:lstStyle/>
          <a:p>
            <a:pPr algn="l"/>
            <a:r>
              <a:rPr lang="en-US" sz="2600" b="1" smtClean="0">
                <a:solidFill>
                  <a:srgbClr val="FF0000"/>
                </a:solidFill>
                <a:latin typeface=".VnTime" pitchFamily="34" charset="0"/>
              </a:rPr>
              <a:t>III/ LuyÖn tËp:</a:t>
            </a:r>
          </a:p>
          <a:p>
            <a:pPr algn="l"/>
            <a:r>
              <a:rPr lang="en-US" sz="2600" b="1" smtClean="0">
                <a:solidFill>
                  <a:schemeClr val="bg1"/>
                </a:solidFill>
                <a:latin typeface=".VnTime" pitchFamily="34" charset="0"/>
              </a:rPr>
              <a:t> * Bµi 1: </a:t>
            </a: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Trong c¸c c©u sau, mçi dÊu hai chÊm cã t¸c dông g×?</a:t>
            </a:r>
          </a:p>
          <a:p>
            <a:pPr algn="l"/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   b) 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D­íi tÇm c¸nh chó chuån chuån  b©y giê lµ luü tre xanh r× rµo trong giã, lµ bê ao víi nh÷ng khãm khoai n­íc rung rinh. Råi nh÷ng c¶nh tuyÖt ®Ñp cña ®Êt n­íc hiÖn ra</a:t>
            </a:r>
            <a:r>
              <a:rPr lang="en-US" sz="2600" smtClean="0">
                <a:solidFill>
                  <a:srgbClr val="FF0000"/>
                </a:solidFill>
                <a:latin typeface=".VnTime" pitchFamily="34" charset="0"/>
              </a:rPr>
              <a:t>: 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c¸nh ®ång víi nh÷ng ®µn tr©u thung th¨ng gÆp cá; dßng s«ng víi nh÷ng ®oµn thuyÒn ng­îc xu«i.</a:t>
            </a:r>
          </a:p>
          <a:p>
            <a:pPr algn="l"/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                          </a:t>
            </a:r>
            <a:r>
              <a:rPr lang="en-US" sz="2600" smtClean="0">
                <a:solidFill>
                  <a:srgbClr val="FF0000"/>
                </a:solidFill>
                <a:latin typeface=".VnTime" pitchFamily="34" charset="0"/>
              </a:rPr>
              <a:t>                            Theo </a:t>
            </a:r>
            <a:r>
              <a:rPr lang="en-US" sz="2600" b="1" i="1" smtClean="0">
                <a:solidFill>
                  <a:srgbClr val="FF0000"/>
                </a:solidFill>
                <a:latin typeface=".VnTime" pitchFamily="34" charset="0"/>
              </a:rPr>
              <a:t>NguyÔn ThÕ Héi</a:t>
            </a:r>
          </a:p>
          <a:p>
            <a:pPr algn="l"/>
            <a:r>
              <a:rPr lang="en-US" sz="2600" b="1" i="1" smtClean="0">
                <a:solidFill>
                  <a:srgbClr val="FFFF00"/>
                </a:solidFill>
                <a:latin typeface=".VnTime" pitchFamily="34" charset="0"/>
              </a:rPr>
              <a:t>   - DÊu hai chÊm cã t¸c dông gi¶i thÝch cho bé phËn ®øng tr­íc , lµm râ c¶nh ®Ñp cña ®Êt n­íc hiÖn ra lµ nh÷ng c¶nh g×.</a:t>
            </a:r>
            <a:endParaRPr lang="en-US" sz="2600" smtClean="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29701" name="Rectangle 132"/>
          <p:cNvSpPr>
            <a:spLocks noChangeArrowheads="1"/>
          </p:cNvSpPr>
          <p:nvPr/>
        </p:nvSpPr>
        <p:spPr bwMode="auto">
          <a:xfrm>
            <a:off x="685800" y="1524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307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28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0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1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2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3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8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0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1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2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3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4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5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6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7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0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1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2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3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6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0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1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2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3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4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5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6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7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8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69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0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1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2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3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4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5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6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7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8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9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0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1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2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3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4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5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6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7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8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89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0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1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2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3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4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5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6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7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8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99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0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1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2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3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4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5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6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7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8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9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0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1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2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3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4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5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6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7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8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9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0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1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2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3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4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5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6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7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8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9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0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1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2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3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4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5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6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7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8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9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0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1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2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3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4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5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6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7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8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9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0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1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2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3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4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" name="Subtitle 134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4800600" cy="4419600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endParaRPr lang="en-US" sz="2600" b="1" smtClean="0">
              <a:solidFill>
                <a:srgbClr val="FF0000"/>
              </a:solidFill>
              <a:latin typeface=".VnTime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2600" b="1" smtClean="0">
                <a:solidFill>
                  <a:srgbClr val="FF0000"/>
                </a:solidFill>
                <a:latin typeface=".VnTime" pitchFamily="34" charset="0"/>
              </a:rPr>
              <a:t>III/ LuyÖn tËp:</a:t>
            </a:r>
          </a:p>
          <a:p>
            <a:pPr algn="l">
              <a:lnSpc>
                <a:spcPct val="80000"/>
              </a:lnSpc>
            </a:pPr>
            <a:endParaRPr lang="en-US" sz="2600" b="1" smtClean="0">
              <a:solidFill>
                <a:schemeClr val="bg1"/>
              </a:solidFill>
              <a:latin typeface=".VnTime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2600" b="1" smtClean="0">
                <a:solidFill>
                  <a:schemeClr val="bg1"/>
                </a:solidFill>
                <a:latin typeface=".VnTime" pitchFamily="34" charset="0"/>
              </a:rPr>
              <a:t> * Bµi 2: </a:t>
            </a: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 ViÕt mét ®o¹n v¨n theo truyÖn</a:t>
            </a:r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600" b="1" i="1" smtClean="0">
                <a:solidFill>
                  <a:srgbClr val="FFFF00"/>
                </a:solidFill>
                <a:latin typeface=".VnTime" pitchFamily="34" charset="0"/>
              </a:rPr>
              <a:t>Nµng tiªn </a:t>
            </a:r>
            <a:r>
              <a:rPr lang="en-US" sz="2600" b="1" i="1" smtClean="0">
                <a:solidFill>
                  <a:srgbClr val="FFFF00"/>
                </a:solidFill>
                <a:latin typeface=".VnTimeH" pitchFamily="34" charset="0"/>
              </a:rPr>
              <a:t>è</a:t>
            </a:r>
            <a:r>
              <a:rPr lang="en-US" sz="2600" b="1" i="1" smtClean="0">
                <a:solidFill>
                  <a:srgbClr val="FFFF00"/>
                </a:solidFill>
                <a:latin typeface=".VnTime" pitchFamily="34" charset="0"/>
              </a:rPr>
              <a:t>c </a:t>
            </a:r>
            <a:r>
              <a:rPr lang="en-US" sz="2600" b="1" i="1" smtClean="0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trong ®ã cã Ýt nhÊt hai lÇn dïng dÊu hai chÊm:</a:t>
            </a:r>
          </a:p>
          <a:p>
            <a:pPr algn="l">
              <a:lnSpc>
                <a:spcPct val="80000"/>
              </a:lnSpc>
            </a:pP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   - Mét lÇn, dÊu hai chÊm dïng ®Ó gi¶i thÝch.</a:t>
            </a:r>
          </a:p>
          <a:p>
            <a:pPr algn="l">
              <a:lnSpc>
                <a:spcPct val="80000"/>
              </a:lnSpc>
            </a:pPr>
            <a:r>
              <a:rPr lang="en-US" sz="2600" i="1" smtClean="0">
                <a:solidFill>
                  <a:schemeClr val="bg1"/>
                </a:solidFill>
                <a:latin typeface=".VnTime" pitchFamily="34" charset="0"/>
              </a:rPr>
              <a:t>   - Mét lÇn, dÊu hai chÊm  dïng ®Ó  dÉn lêi nh©n vËt</a:t>
            </a:r>
            <a:r>
              <a:rPr lang="en-US" sz="2600" smtClean="0">
                <a:solidFill>
                  <a:schemeClr val="bg1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30724" name="Rectangle 131"/>
          <p:cNvSpPr>
            <a:spLocks noChangeArrowheads="1"/>
          </p:cNvSpPr>
          <p:nvPr/>
        </p:nvSpPr>
        <p:spPr bwMode="auto">
          <a:xfrm>
            <a:off x="304800" y="57150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30725" name="Rectangle 132"/>
          <p:cNvSpPr>
            <a:spLocks noChangeArrowheads="1"/>
          </p:cNvSpPr>
          <p:nvPr/>
        </p:nvSpPr>
        <p:spPr bwMode="auto">
          <a:xfrm>
            <a:off x="685800" y="15240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.VnTime" pitchFamily="34" charset="0"/>
              </a:rPr>
              <a:t> </a:t>
            </a:r>
          </a:p>
        </p:txBody>
      </p:sp>
      <p:pic>
        <p:nvPicPr>
          <p:cNvPr id="137" name="Picture 2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/>
          <a:stretch>
            <a:fillRect/>
          </a:stretch>
        </p:blipFill>
        <p:spPr bwMode="auto">
          <a:xfrm>
            <a:off x="4964807" y="1600200"/>
            <a:ext cx="4179194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/>
          <a:lstStyle/>
          <a:p>
            <a:r>
              <a:rPr lang="en-US" sz="2400" b="1" i="1" smtClean="0">
                <a:solidFill>
                  <a:srgbClr val="FF0000"/>
                </a:solidFill>
                <a:latin typeface=".VnTime" pitchFamily="34" charset="0"/>
              </a:rPr>
              <a:t/>
            </a:r>
            <a:br>
              <a:rPr lang="en-US" sz="2400" b="1" i="1" smtClean="0">
                <a:solidFill>
                  <a:srgbClr val="FF0000"/>
                </a:solidFill>
                <a:latin typeface=".VnTime" pitchFamily="34" charset="0"/>
              </a:rPr>
            </a:br>
            <a:r>
              <a:rPr lang="en-US" sz="2400" b="1" i="1" smtClean="0">
                <a:solidFill>
                  <a:srgbClr val="FF0000"/>
                </a:solidFill>
                <a:latin typeface=".VnTime" pitchFamily="34" charset="0"/>
              </a:rPr>
              <a:t>Em h·y quan s¸t  c¸c bøc tranh trªn vµ ®Æt mét c©u víi néi dung cña mét tranh, trong ®ã cã sö dông dÊu hai chÊm.</a:t>
            </a:r>
          </a:p>
        </p:txBody>
      </p:sp>
      <p:pic>
        <p:nvPicPr>
          <p:cNvPr id="4" name="Picture 2" descr="Ke chuye_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12000"/>
          </a:blip>
          <a:srcRect/>
          <a:stretch>
            <a:fillRect/>
          </a:stretch>
        </p:blipFill>
        <p:spPr>
          <a:xfrm>
            <a:off x="228600" y="1066800"/>
            <a:ext cx="4114800" cy="2743200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Content Placeholder 5" descr="7-goc-anh[1]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66800"/>
            <a:ext cx="4267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lum bright="10000" contrast="20000"/>
          </a:blip>
          <a:srcRect/>
          <a:stretch>
            <a:fillRect/>
          </a:stretch>
        </p:blipFill>
        <p:spPr bwMode="auto">
          <a:xfrm>
            <a:off x="228600" y="3932238"/>
            <a:ext cx="4114800" cy="2925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lum contrast="20000"/>
          </a:blip>
          <a:srcRect/>
          <a:stretch>
            <a:fillRect/>
          </a:stretch>
        </p:blipFill>
        <p:spPr bwMode="auto">
          <a:xfrm>
            <a:off x="4572000" y="3962400"/>
            <a:ext cx="43434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194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3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Rectangle 131"/>
          <p:cNvSpPr>
            <a:spLocks noChangeArrowheads="1"/>
          </p:cNvSpPr>
          <p:nvPr/>
        </p:nvSpPr>
        <p:spPr bwMode="auto">
          <a:xfrm>
            <a:off x="457200" y="19812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685800" y="1219200"/>
            <a:ext cx="76962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.VnArial" pitchFamily="34" charset="0"/>
              </a:rPr>
              <a:t>* Cñng cè, dÆn dß:</a:t>
            </a:r>
          </a:p>
          <a:p>
            <a:endParaRPr lang="en-US" sz="3600" b="1">
              <a:solidFill>
                <a:srgbClr val="FF0000"/>
              </a:solidFill>
              <a:latin typeface=".VnArial" pitchFamily="34" charset="0"/>
            </a:endParaRPr>
          </a:p>
          <a:p>
            <a:r>
              <a:rPr lang="en-US" sz="2800" b="1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800">
                <a:solidFill>
                  <a:srgbClr val="FFFF00"/>
                </a:solidFill>
                <a:latin typeface=".VnArial" pitchFamily="34" charset="0"/>
              </a:rPr>
              <a:t>- Bµi häc h«m nay gióp em hiÓu thªm ®iÒu g×?</a:t>
            </a:r>
          </a:p>
          <a:p>
            <a:r>
              <a:rPr lang="en-US" sz="2800">
                <a:solidFill>
                  <a:srgbClr val="FFFF00"/>
                </a:solidFill>
                <a:latin typeface=".VnArial" pitchFamily="34" charset="0"/>
              </a:rPr>
              <a:t> - DÊu hai chÊm cã t¸c dông g×?</a:t>
            </a:r>
            <a:endParaRPr lang="en-US" sz="2800" b="1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1536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1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4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3" name="Rectangle 131"/>
          <p:cNvSpPr>
            <a:spLocks noChangeArrowheads="1"/>
          </p:cNvSpPr>
          <p:nvPr/>
        </p:nvSpPr>
        <p:spPr bwMode="auto">
          <a:xfrm>
            <a:off x="381000" y="304800"/>
            <a:ext cx="83820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* KiÓm tra bµi cò: </a:t>
            </a: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    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§iÒn dÊu c©u thÝch hîp vµo « trèng trong c©u sau:</a:t>
            </a:r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a) </a:t>
            </a: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T«i cÊt tiÕng hái lín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   - Ai ®øng chãp bu bän nµy       Ra ®©y tao nãi chuyÖn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505200" y="1752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>
            <a:off x="4114800" y="2133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Rounded Rectangle 140"/>
          <p:cNvSpPr/>
          <p:nvPr/>
        </p:nvSpPr>
        <p:spPr>
          <a:xfrm>
            <a:off x="7543800" y="20574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7" name="Picture 5" descr="1310292322_wallpap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609600" y="2438400"/>
            <a:ext cx="8229600" cy="20383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vi-VN" sz="4000" b="1" kern="10">
                <a:ln w="18034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</a:t>
            </a:r>
            <a:endParaRPr lang="en-US" sz="4000" b="1" kern="10">
              <a:ln w="18034">
                <a:solidFill>
                  <a:srgbClr val="FF0000"/>
                </a:solidFill>
                <a:miter lim="800000"/>
                <a:headEnd/>
                <a:tailEnd/>
              </a:ln>
              <a:solidFill>
                <a:srgbClr val="0000FF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16392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87" name="Rectangle 131"/>
          <p:cNvSpPr>
            <a:spLocks noChangeArrowheads="1"/>
          </p:cNvSpPr>
          <p:nvPr/>
        </p:nvSpPr>
        <p:spPr bwMode="auto">
          <a:xfrm>
            <a:off x="304800" y="381000"/>
            <a:ext cx="83820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* KiÓm tra bµi cò: </a:t>
            </a: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    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§iÒn dÊu c©u thÝch hîp vµo « trèng trong c©u sau:</a:t>
            </a:r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a) </a:t>
            </a: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T«i cÊt tiÕng hái lín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   - Ai ®øng chãp bu bän nµy       Ra ®©y tao nãi chuyÖn       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429000" y="18288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4038600" y="22098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7391400" y="2133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391" name="Rectangle 135"/>
          <p:cNvSpPr>
            <a:spLocks noChangeArrowheads="1"/>
          </p:cNvSpPr>
          <p:nvPr/>
        </p:nvSpPr>
        <p:spPr bwMode="auto">
          <a:xfrm>
            <a:off x="609600" y="47244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.VnTime" pitchFamily="34" charset="0"/>
              </a:rPr>
              <a:t> </a:t>
            </a:r>
            <a:endParaRPr lang="en-US">
              <a:solidFill>
                <a:schemeClr val="bg1"/>
              </a:solidFill>
              <a:latin typeface="UNI Chu truyen thong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174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2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1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2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2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1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2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3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4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5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6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7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8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9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0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1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2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3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4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5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6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7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8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79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0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1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2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3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4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6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7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8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89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0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1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2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3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4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5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6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7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8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99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0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1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2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3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4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5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6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7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8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09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0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5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6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9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2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3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5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6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7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8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0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1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2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3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4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5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6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7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8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9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0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1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2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3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4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5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46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1" name="Rectangle 131"/>
          <p:cNvSpPr>
            <a:spLocks noChangeArrowheads="1"/>
          </p:cNvSpPr>
          <p:nvPr/>
        </p:nvSpPr>
        <p:spPr bwMode="auto">
          <a:xfrm>
            <a:off x="304800" y="304800"/>
            <a:ext cx="8382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* KiÓm tra bµi cò: </a:t>
            </a: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    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§iÒn dÊu c©u thÝch hîp vµo « trèng trong c©u sau:</a:t>
            </a:r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a) </a:t>
            </a: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T«i cÊt tiÕng hái lín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   - Ai ®øng chãp bu bän nµy       Ra ®©y tao nãi chuyÖn       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</a:t>
            </a:r>
          </a:p>
          <a:p>
            <a:endParaRPr lang="en-US" sz="2400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429000" y="1752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4038600" y="2133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7391400" y="20574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7415" name="Rectangle 135"/>
          <p:cNvSpPr>
            <a:spLocks noChangeArrowheads="1"/>
          </p:cNvSpPr>
          <p:nvPr/>
        </p:nvSpPr>
        <p:spPr bwMode="auto">
          <a:xfrm>
            <a:off x="685800" y="47244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.VnTime" pitchFamily="34" charset="0"/>
              </a:rPr>
              <a:t> </a:t>
            </a:r>
            <a:endParaRPr lang="en-US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7416" name="Rectangle 146"/>
          <p:cNvSpPr>
            <a:spLocks noChangeArrowheads="1"/>
          </p:cNvSpPr>
          <p:nvPr/>
        </p:nvSpPr>
        <p:spPr bwMode="auto">
          <a:xfrm>
            <a:off x="381000" y="2819400"/>
            <a:ext cx="830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b) C« gi¸o hái c¶ líp        “ C¸c em ®· chuÈn bÞ bµi  tr­íc khi ®Õn líp ch­a      ”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48" name="Rounded Rectangle 147"/>
          <p:cNvSpPr/>
          <p:nvPr/>
        </p:nvSpPr>
        <p:spPr>
          <a:xfrm>
            <a:off x="1524000" y="3276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3124200" y="29718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184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9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6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4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6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5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6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7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4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6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7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5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6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7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8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9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0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1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2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3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4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5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6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7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8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09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0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1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2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3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4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5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6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7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8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19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0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1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2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3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4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5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6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7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8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29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0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1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2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3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4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9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0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1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2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3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4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5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6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7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8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49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0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1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2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3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4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5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6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7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8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59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0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1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2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3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4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5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6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7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8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69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70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5" name="Rectangle 131"/>
          <p:cNvSpPr>
            <a:spLocks noChangeArrowheads="1"/>
          </p:cNvSpPr>
          <p:nvPr/>
        </p:nvSpPr>
        <p:spPr bwMode="auto">
          <a:xfrm>
            <a:off x="381000" y="228600"/>
            <a:ext cx="8382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* KiÓm tra bµi cò: </a:t>
            </a: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    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§iÒn dÊu c©u thÝch hîp vµo « trèng trong c©u sau:</a:t>
            </a:r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endParaRPr lang="en-US" sz="2800" b="1" i="1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800" b="1" i="1">
                <a:solidFill>
                  <a:schemeClr val="bg1"/>
                </a:solidFill>
                <a:latin typeface=".VnTime" pitchFamily="34" charset="0"/>
              </a:rPr>
              <a:t> </a:t>
            </a:r>
            <a:r>
              <a:rPr lang="en-US" sz="2400" b="1" i="1">
                <a:solidFill>
                  <a:schemeClr val="bg1"/>
                </a:solidFill>
                <a:latin typeface=".VnTime" pitchFamily="34" charset="0"/>
              </a:rPr>
              <a:t>a) </a:t>
            </a: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T«i cÊt tiÕng hái lín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   - Ai ®øng chãp bu bän nµy       Ra ®©y tao nãi chuyÖn        </a:t>
            </a: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</a:t>
            </a:r>
          </a:p>
          <a:p>
            <a:endParaRPr lang="en-US" sz="2400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 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3505200" y="16764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4114800" y="20574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7467600" y="19812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439" name="Rectangle 135"/>
          <p:cNvSpPr>
            <a:spLocks noChangeArrowheads="1"/>
          </p:cNvSpPr>
          <p:nvPr/>
        </p:nvSpPr>
        <p:spPr bwMode="auto">
          <a:xfrm>
            <a:off x="685800" y="4724400"/>
            <a:ext cx="800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.VnTime" pitchFamily="34" charset="0"/>
              </a:rPr>
              <a:t> </a:t>
            </a:r>
            <a:endParaRPr lang="en-US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8440" name="Rectangle 146"/>
          <p:cNvSpPr>
            <a:spLocks noChangeArrowheads="1"/>
          </p:cNvSpPr>
          <p:nvPr/>
        </p:nvSpPr>
        <p:spPr bwMode="auto">
          <a:xfrm>
            <a:off x="457200" y="2743200"/>
            <a:ext cx="830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b) C« gi¸o hái c¶ líp        “ C¸c em ®· chuÈn bÞ bµi  tr­íc khi ®Õn líp ch­a       ”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3200400" y="28956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 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1676400" y="3200400"/>
            <a:ext cx="3810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</a:rPr>
              <a:t>? 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3379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98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99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0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1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2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3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4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5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6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7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8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09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0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1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2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3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4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5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6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7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8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19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0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5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6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9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9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2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8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9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1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4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7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8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9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0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1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2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3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4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5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6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7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8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9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0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1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2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3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4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5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6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7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8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09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0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1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2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3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4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5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6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7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8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19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0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1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2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3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24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95" name="Rectangle 13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 anchor="t">
            <a:spAutoFit/>
          </a:bodyPr>
          <a:lstStyle/>
          <a:p>
            <a:pPr>
              <a:spcBef>
                <a:spcPct val="100000"/>
              </a:spcBef>
            </a:pPr>
            <a:r>
              <a:rPr lang="en-US" sz="3200" b="1" u="sng" smtClean="0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 smtClean="0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 smtClean="0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 smtClean="0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 smtClean="0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  <p:sp>
        <p:nvSpPr>
          <p:cNvPr id="33795" name="Rectangle 131"/>
          <p:cNvSpPr>
            <a:spLocks noChangeArrowheads="1"/>
          </p:cNvSpPr>
          <p:nvPr/>
        </p:nvSpPr>
        <p:spPr bwMode="auto">
          <a:xfrm>
            <a:off x="304800" y="44196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3" name="Rectangle 131"/>
          <p:cNvSpPr txBox="1">
            <a:spLocks noChangeArrowheads="1"/>
          </p:cNvSpPr>
          <p:nvPr/>
        </p:nvSpPr>
        <p:spPr>
          <a:xfrm>
            <a:off x="228600" y="1143000"/>
            <a:ext cx="8686800" cy="5643563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sz="2800" b="1">
                <a:solidFill>
                  <a:schemeClr val="bg1"/>
                </a:solidFill>
                <a:latin typeface="HP001 4 hàng"/>
              </a:rPr>
              <a:t>     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I/ NhËn xÐt: </a:t>
            </a:r>
            <a:r>
              <a:rPr lang="en-US" sz="2800" i="1">
                <a:solidFill>
                  <a:schemeClr val="bg2"/>
                </a:solidFill>
                <a:latin typeface=".VnTime" pitchFamily="34" charset="0"/>
              </a:rPr>
              <a:t> Trong c¸c c©u v¨n, c©u th¬ sau  ®©y, dÊu hai chÊm cã t¸c dông g×? </a:t>
            </a:r>
          </a:p>
          <a:p>
            <a:pPr>
              <a:spcBef>
                <a:spcPct val="100000"/>
              </a:spcBef>
            </a:pPr>
            <a:r>
              <a:rPr lang="en-US" sz="2800" b="1" i="1">
                <a:solidFill>
                  <a:schemeClr val="bg2"/>
                </a:solidFill>
                <a:latin typeface=".VnTime" pitchFamily="34" charset="0"/>
              </a:rPr>
              <a:t>     </a:t>
            </a:r>
            <a:r>
              <a:rPr lang="en-US" sz="2800" b="1">
                <a:solidFill>
                  <a:srgbClr val="FFFF00"/>
                </a:solidFill>
                <a:latin typeface=".VnTime" pitchFamily="34" charset="0"/>
              </a:rPr>
              <a:t>a)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Chñ tÞch Hå ChÝ Minh nãi : “ T«i chØ cã mét ham muèn, ham muèn tét bËc , lµ lµm sao cho n­íc ta hoµn toµn ®éc lËp, d©n ta hoµn toµn tù do, ®ång bµo ai còng cã c¬m ¨n, ¸o mÆc, ai còng ®­îc häc hµnh.” NguyÖn  väng ®ã chi phèi mäi ý nghÜ vµ hµnh ®éng trong suèt cuéc ®êi cña ng­êi.                        </a:t>
            </a:r>
            <a:r>
              <a:rPr lang="en-US" sz="2800" i="1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i="1">
                <a:solidFill>
                  <a:srgbClr val="FF0000"/>
                </a:solidFill>
                <a:latin typeface=".VnTime" pitchFamily="34" charset="0"/>
              </a:rPr>
              <a:t>Theo: </a:t>
            </a:r>
            <a:r>
              <a:rPr lang="en-US" sz="2800" b="1" i="1">
                <a:solidFill>
                  <a:srgbClr val="FF0000"/>
                </a:solidFill>
                <a:latin typeface=".VnTime" pitchFamily="34" charset="0"/>
              </a:rPr>
              <a:t>Tr­êng Chinh</a:t>
            </a:r>
          </a:p>
          <a:p>
            <a:pPr>
              <a:spcBef>
                <a:spcPct val="100000"/>
              </a:spcBef>
            </a:pPr>
            <a:r>
              <a:rPr lang="en-US" sz="2800" b="1">
                <a:solidFill>
                  <a:srgbClr val="FFFF00"/>
                </a:solidFill>
                <a:latin typeface=".VnTime" pitchFamily="34" charset="0"/>
              </a:rPr>
              <a:t>       b)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T«i xoÌ c¶ hai cµng ra , b¶o chÞ Nhµ Trß:</a:t>
            </a:r>
          </a:p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- Em ®õng sî. H·y trë vÒ cïng víi t«i ®©y.</a:t>
            </a:r>
          </a:p>
          <a:p>
            <a:r>
              <a:rPr lang="en-US" sz="2800" i="1">
                <a:solidFill>
                  <a:srgbClr val="FF0000"/>
                </a:solidFill>
                <a:latin typeface=".VnTime" pitchFamily="34" charset="0"/>
              </a:rPr>
              <a:t>                                                                     T« Hoµi</a:t>
            </a:r>
            <a:endParaRPr lang="en-US" sz="2800">
              <a:solidFill>
                <a:srgbClr val="FFFF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0485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6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7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8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4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5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6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3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2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4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5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6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7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8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9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0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1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6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8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9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0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1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3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4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5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6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7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8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9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0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1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2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3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4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8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9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0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1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2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3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4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5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6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7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8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9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0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1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2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3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4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5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6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7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8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9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0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1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2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3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4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5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6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7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8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9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0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1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2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2" name="Rectangle 131"/>
          <p:cNvSpPr>
            <a:spLocks noChangeArrowheads="1"/>
          </p:cNvSpPr>
          <p:nvPr/>
        </p:nvSpPr>
        <p:spPr bwMode="auto">
          <a:xfrm>
            <a:off x="381000" y="12954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3" name="Title 13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2800" smtClean="0">
                <a:solidFill>
                  <a:srgbClr val="FF0000"/>
                </a:solidFill>
                <a:latin typeface=".VnTime" pitchFamily="34" charset="0"/>
              </a:rPr>
              <a:t>c)                   Bµ th­¬ng kh«ng muèn b¸n</a:t>
            </a:r>
            <a:br>
              <a:rPr lang="en-US" sz="2800" smtClean="0">
                <a:solidFill>
                  <a:srgbClr val="FF0000"/>
                </a:solidFill>
                <a:latin typeface=".VnTime" pitchFamily="34" charset="0"/>
              </a:rPr>
            </a:br>
            <a:r>
              <a:rPr lang="en-US" sz="2800" smtClean="0">
                <a:solidFill>
                  <a:srgbClr val="FF0000"/>
                </a:solidFill>
                <a:latin typeface=".VnTime" pitchFamily="34" charset="0"/>
              </a:rPr>
              <a:t>                      BÌn  th¶ vµo trong chum.</a:t>
            </a:r>
          </a:p>
        </p:txBody>
      </p:sp>
      <p:sp>
        <p:nvSpPr>
          <p:cNvPr id="134" name="Title 132"/>
          <p:cNvSpPr txBox="1">
            <a:spLocks/>
          </p:cNvSpPr>
          <p:nvPr/>
        </p:nvSpPr>
        <p:spPr>
          <a:xfrm>
            <a:off x="228600" y="1066800"/>
            <a:ext cx="7772400" cy="32004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                Råi  bµ l¹i ®i lµm</a:t>
            </a:r>
          </a:p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                §Õn khi vÒ thÊy l¹:</a:t>
            </a:r>
          </a:p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                S©n nhµ sao s¹ch qu¸</a:t>
            </a:r>
          </a:p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                §µn lîn ®· ®­îc ¨n</a:t>
            </a:r>
          </a:p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                C¬n n­íc nÊu tinh t­¬m</a:t>
            </a:r>
          </a:p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                V­ên rau t­¬i s¹ch cá</a:t>
            </a:r>
          </a:p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                                </a:t>
            </a:r>
            <a:r>
              <a:rPr lang="en-US" sz="2800" b="1" i="1">
                <a:solidFill>
                  <a:srgbClr val="FF0000"/>
                </a:solidFill>
                <a:latin typeface=".VnTime" pitchFamily="34" charset="0"/>
              </a:rPr>
              <a:t>Phan ThÞ Thanh Nhµn</a:t>
            </a:r>
            <a:endParaRPr lang="en-US" sz="2800">
              <a:solidFill>
                <a:srgbClr val="FFFF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1509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10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1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2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7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9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1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4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7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8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9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0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1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2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3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4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6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7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8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0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1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2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4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5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6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7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8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89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0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1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2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3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4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5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6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7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8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99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0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1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2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3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4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5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6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7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8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09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0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1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2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3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4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5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6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7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8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19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0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1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2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3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4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5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6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7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8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29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0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1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2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3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4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5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36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07" name="Rectangle 131"/>
          <p:cNvSpPr>
            <a:spLocks noChangeArrowheads="1"/>
          </p:cNvSpPr>
          <p:nvPr/>
        </p:nvSpPr>
        <p:spPr bwMode="auto">
          <a:xfrm>
            <a:off x="304800" y="44196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3" name="Rectangle 131"/>
          <p:cNvSpPr txBox="1">
            <a:spLocks noChangeArrowheads="1"/>
          </p:cNvSpPr>
          <p:nvPr/>
        </p:nvSpPr>
        <p:spPr>
          <a:xfrm>
            <a:off x="228600" y="1143000"/>
            <a:ext cx="8915400" cy="5643563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sz="2800" b="1">
                <a:solidFill>
                  <a:schemeClr val="bg1"/>
                </a:solidFill>
                <a:latin typeface="HP001 4 hàng"/>
              </a:rPr>
              <a:t>     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I/ NhËn xÐt: </a:t>
            </a:r>
            <a:r>
              <a:rPr lang="en-US" sz="2800" i="1">
                <a:solidFill>
                  <a:schemeClr val="bg2"/>
                </a:solidFill>
                <a:latin typeface=".VnTime" pitchFamily="34" charset="0"/>
              </a:rPr>
              <a:t> Trong c¸c c©u v¨n, c©u th¬ sau  ®©y, dÊu hai chÊm cã t¸c dông g×?</a:t>
            </a:r>
          </a:p>
          <a:p>
            <a:pPr>
              <a:spcBef>
                <a:spcPct val="100000"/>
              </a:spcBef>
            </a:pPr>
            <a:r>
              <a:rPr lang="en-US" sz="2800" b="1" i="1">
                <a:solidFill>
                  <a:schemeClr val="bg2"/>
                </a:solidFill>
                <a:latin typeface=".VnTime" pitchFamily="34" charset="0"/>
              </a:rPr>
              <a:t>     </a:t>
            </a:r>
            <a:r>
              <a:rPr lang="en-US" sz="2800" b="1">
                <a:solidFill>
                  <a:srgbClr val="FFFF00"/>
                </a:solidFill>
                <a:latin typeface=".VnTime" pitchFamily="34" charset="0"/>
              </a:rPr>
              <a:t>a)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Chñ tÞch Hå ChÝ Minh nãi</a:t>
            </a:r>
            <a:r>
              <a:rPr lang="en-US" sz="2800" u="sng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u="sng">
                <a:solidFill>
                  <a:srgbClr val="FF0000"/>
                </a:solidFill>
                <a:latin typeface=".VnTime" pitchFamily="34" charset="0"/>
              </a:rPr>
              <a:t>: “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T«</a:t>
            </a:r>
            <a:r>
              <a:rPr lang="en-US" sz="2800" u="sng">
                <a:solidFill>
                  <a:srgbClr val="FFFF00"/>
                </a:solidFill>
                <a:latin typeface=".VnTime" pitchFamily="34" charset="0"/>
              </a:rPr>
              <a:t>i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chØ cã mét ham muèn, ham muèn tét bËc , lµ lµm sao cho n­íc ta hoµn toµn ®éc lËp, d©n ta hoµn toµn tù do, ®ång bµo ai còng cã c¬m ¨n, ¸o mÆc, ai còng ®­îc häc hµnh.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”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NguyÖn  väng ®ã chi phèi mäi ý nghÜ vµ hµnh ®éng trong suèt cuéc ®êi cña ng­êi.                        </a:t>
            </a:r>
            <a:r>
              <a:rPr lang="en-US" sz="2800" i="1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sz="2800" i="1">
                <a:solidFill>
                  <a:srgbClr val="FF0000"/>
                </a:solidFill>
                <a:latin typeface=".VnTime" pitchFamily="34" charset="0"/>
              </a:rPr>
              <a:t>Theo: </a:t>
            </a:r>
            <a:r>
              <a:rPr lang="en-US" sz="2800" b="1" i="1">
                <a:solidFill>
                  <a:srgbClr val="FF0000"/>
                </a:solidFill>
                <a:latin typeface=".VnTime" pitchFamily="34" charset="0"/>
              </a:rPr>
              <a:t>Tr­êng Chinh</a:t>
            </a:r>
          </a:p>
          <a:p>
            <a:pPr>
              <a:spcBef>
                <a:spcPct val="100000"/>
              </a:spcBef>
            </a:pPr>
            <a:r>
              <a:rPr lang="en-US" sz="2800" b="1" i="1">
                <a:solidFill>
                  <a:srgbClr val="FF0000"/>
                </a:solidFill>
                <a:latin typeface=".VnTime" pitchFamily="34" charset="0"/>
              </a:rPr>
              <a:t>    </a:t>
            </a:r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* DÊu  hai chÊm b¸o hiÖu phÇn sau lµ lêi nãi cña B¸c Hå.                    - </a:t>
            </a:r>
            <a:r>
              <a:rPr lang="en-US" sz="2800" i="1">
                <a:solidFill>
                  <a:schemeClr val="bg1"/>
                </a:solidFill>
                <a:latin typeface=".VnTimeH" pitchFamily="34" charset="0"/>
              </a:rPr>
              <a:t>ë  </a:t>
            </a:r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tr­êng  hîp nµy, dÊu hai chÊm dïng phèi hîp víi dÊu ngoÆc kÐp</a:t>
            </a:r>
            <a:endParaRPr lang="en-US" sz="280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79" y="-5"/>
            <a:chExt cx="6576" cy="4769"/>
          </a:xfrm>
        </p:grpSpPr>
        <p:sp>
          <p:nvSpPr>
            <p:cNvPr id="22533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" y="-5"/>
              <a:ext cx="6576" cy="4769"/>
            </a:xfrm>
            <a:prstGeom prst="rect">
              <a:avLst/>
            </a:prstGeom>
            <a:solidFill>
              <a:srgbClr val="002200"/>
            </a:solidFill>
            <a:ln w="3175" cap="rnd">
              <a:solidFill>
                <a:srgbClr val="0058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4" name="Line 4"/>
            <p:cNvSpPr>
              <a:spLocks noChangeShapeType="1"/>
            </p:cNvSpPr>
            <p:nvPr/>
          </p:nvSpPr>
          <p:spPr bwMode="auto">
            <a:xfrm>
              <a:off x="111" y="274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5" name="Line 5"/>
            <p:cNvSpPr>
              <a:spLocks noChangeShapeType="1"/>
            </p:cNvSpPr>
            <p:nvPr/>
          </p:nvSpPr>
          <p:spPr bwMode="auto">
            <a:xfrm>
              <a:off x="111" y="47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Line 6"/>
            <p:cNvSpPr>
              <a:spLocks noChangeShapeType="1"/>
            </p:cNvSpPr>
            <p:nvPr/>
          </p:nvSpPr>
          <p:spPr bwMode="auto">
            <a:xfrm flipV="1">
              <a:off x="662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7" name="Line 7"/>
            <p:cNvSpPr>
              <a:spLocks noChangeShapeType="1"/>
            </p:cNvSpPr>
            <p:nvPr/>
          </p:nvSpPr>
          <p:spPr bwMode="auto">
            <a:xfrm flipV="1">
              <a:off x="65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Line 8"/>
            <p:cNvSpPr>
              <a:spLocks noChangeShapeType="1"/>
            </p:cNvSpPr>
            <p:nvPr/>
          </p:nvSpPr>
          <p:spPr bwMode="auto">
            <a:xfrm flipV="1">
              <a:off x="644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Line 9"/>
            <p:cNvSpPr>
              <a:spLocks noChangeShapeType="1"/>
            </p:cNvSpPr>
            <p:nvPr/>
          </p:nvSpPr>
          <p:spPr bwMode="auto">
            <a:xfrm flipV="1">
              <a:off x="635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Line 10"/>
            <p:cNvSpPr>
              <a:spLocks noChangeShapeType="1"/>
            </p:cNvSpPr>
            <p:nvPr/>
          </p:nvSpPr>
          <p:spPr bwMode="auto">
            <a:xfrm flipV="1">
              <a:off x="626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Line 11"/>
            <p:cNvSpPr>
              <a:spLocks noChangeShapeType="1"/>
            </p:cNvSpPr>
            <p:nvPr/>
          </p:nvSpPr>
          <p:spPr bwMode="auto">
            <a:xfrm flipV="1">
              <a:off x="61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Line 12"/>
            <p:cNvSpPr>
              <a:spLocks noChangeShapeType="1"/>
            </p:cNvSpPr>
            <p:nvPr/>
          </p:nvSpPr>
          <p:spPr bwMode="auto">
            <a:xfrm flipV="1">
              <a:off x="608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13"/>
            <p:cNvSpPr>
              <a:spLocks noChangeShapeType="1"/>
            </p:cNvSpPr>
            <p:nvPr/>
          </p:nvSpPr>
          <p:spPr bwMode="auto">
            <a:xfrm flipV="1">
              <a:off x="599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14"/>
            <p:cNvSpPr>
              <a:spLocks noChangeShapeType="1"/>
            </p:cNvSpPr>
            <p:nvPr/>
          </p:nvSpPr>
          <p:spPr bwMode="auto">
            <a:xfrm flipV="1">
              <a:off x="59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Line 15"/>
            <p:cNvSpPr>
              <a:spLocks noChangeShapeType="1"/>
            </p:cNvSpPr>
            <p:nvPr/>
          </p:nvSpPr>
          <p:spPr bwMode="auto">
            <a:xfrm flipV="1">
              <a:off x="580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16"/>
            <p:cNvSpPr>
              <a:spLocks noChangeShapeType="1"/>
            </p:cNvSpPr>
            <p:nvPr/>
          </p:nvSpPr>
          <p:spPr bwMode="auto">
            <a:xfrm flipV="1">
              <a:off x="571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17"/>
            <p:cNvSpPr>
              <a:spLocks noChangeShapeType="1"/>
            </p:cNvSpPr>
            <p:nvPr/>
          </p:nvSpPr>
          <p:spPr bwMode="auto">
            <a:xfrm flipV="1">
              <a:off x="562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Line 18"/>
            <p:cNvSpPr>
              <a:spLocks noChangeShapeType="1"/>
            </p:cNvSpPr>
            <p:nvPr/>
          </p:nvSpPr>
          <p:spPr bwMode="auto">
            <a:xfrm flipV="1">
              <a:off x="55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Line 19"/>
            <p:cNvSpPr>
              <a:spLocks noChangeShapeType="1"/>
            </p:cNvSpPr>
            <p:nvPr/>
          </p:nvSpPr>
          <p:spPr bwMode="auto">
            <a:xfrm flipV="1">
              <a:off x="544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20"/>
            <p:cNvSpPr>
              <a:spLocks noChangeShapeType="1"/>
            </p:cNvSpPr>
            <p:nvPr/>
          </p:nvSpPr>
          <p:spPr bwMode="auto">
            <a:xfrm flipV="1">
              <a:off x="535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Line 21"/>
            <p:cNvSpPr>
              <a:spLocks noChangeShapeType="1"/>
            </p:cNvSpPr>
            <p:nvPr/>
          </p:nvSpPr>
          <p:spPr bwMode="auto">
            <a:xfrm flipV="1">
              <a:off x="526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22"/>
            <p:cNvSpPr>
              <a:spLocks noChangeShapeType="1"/>
            </p:cNvSpPr>
            <p:nvPr/>
          </p:nvSpPr>
          <p:spPr bwMode="auto">
            <a:xfrm flipV="1">
              <a:off x="517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Line 23"/>
            <p:cNvSpPr>
              <a:spLocks noChangeShapeType="1"/>
            </p:cNvSpPr>
            <p:nvPr/>
          </p:nvSpPr>
          <p:spPr bwMode="auto">
            <a:xfrm flipV="1">
              <a:off x="508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24"/>
            <p:cNvSpPr>
              <a:spLocks noChangeShapeType="1"/>
            </p:cNvSpPr>
            <p:nvPr/>
          </p:nvSpPr>
          <p:spPr bwMode="auto">
            <a:xfrm flipV="1">
              <a:off x="499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Line 25"/>
            <p:cNvSpPr>
              <a:spLocks noChangeShapeType="1"/>
            </p:cNvSpPr>
            <p:nvPr/>
          </p:nvSpPr>
          <p:spPr bwMode="auto">
            <a:xfrm flipV="1">
              <a:off x="49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Line 26"/>
            <p:cNvSpPr>
              <a:spLocks noChangeShapeType="1"/>
            </p:cNvSpPr>
            <p:nvPr/>
          </p:nvSpPr>
          <p:spPr bwMode="auto">
            <a:xfrm flipV="1">
              <a:off x="481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Line 27"/>
            <p:cNvSpPr>
              <a:spLocks noChangeShapeType="1"/>
            </p:cNvSpPr>
            <p:nvPr/>
          </p:nvSpPr>
          <p:spPr bwMode="auto">
            <a:xfrm flipV="1">
              <a:off x="472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Line 28"/>
            <p:cNvSpPr>
              <a:spLocks noChangeShapeType="1"/>
            </p:cNvSpPr>
            <p:nvPr/>
          </p:nvSpPr>
          <p:spPr bwMode="auto">
            <a:xfrm flipV="1">
              <a:off x="463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Line 29"/>
            <p:cNvSpPr>
              <a:spLocks noChangeShapeType="1"/>
            </p:cNvSpPr>
            <p:nvPr/>
          </p:nvSpPr>
          <p:spPr bwMode="auto">
            <a:xfrm flipV="1">
              <a:off x="454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Line 30"/>
            <p:cNvSpPr>
              <a:spLocks noChangeShapeType="1"/>
            </p:cNvSpPr>
            <p:nvPr/>
          </p:nvSpPr>
          <p:spPr bwMode="auto">
            <a:xfrm flipV="1">
              <a:off x="445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Line 31"/>
            <p:cNvSpPr>
              <a:spLocks noChangeShapeType="1"/>
            </p:cNvSpPr>
            <p:nvPr/>
          </p:nvSpPr>
          <p:spPr bwMode="auto">
            <a:xfrm flipV="1">
              <a:off x="436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Line 32"/>
            <p:cNvSpPr>
              <a:spLocks noChangeShapeType="1"/>
            </p:cNvSpPr>
            <p:nvPr/>
          </p:nvSpPr>
          <p:spPr bwMode="auto">
            <a:xfrm flipV="1">
              <a:off x="427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33"/>
            <p:cNvSpPr>
              <a:spLocks noChangeShapeType="1"/>
            </p:cNvSpPr>
            <p:nvPr/>
          </p:nvSpPr>
          <p:spPr bwMode="auto">
            <a:xfrm flipV="1">
              <a:off x="418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4"/>
            <p:cNvSpPr>
              <a:spLocks noChangeShapeType="1"/>
            </p:cNvSpPr>
            <p:nvPr/>
          </p:nvSpPr>
          <p:spPr bwMode="auto">
            <a:xfrm flipV="1">
              <a:off x="40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Line 35"/>
            <p:cNvSpPr>
              <a:spLocks noChangeShapeType="1"/>
            </p:cNvSpPr>
            <p:nvPr/>
          </p:nvSpPr>
          <p:spPr bwMode="auto">
            <a:xfrm flipV="1">
              <a:off x="400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Line 36"/>
            <p:cNvSpPr>
              <a:spLocks noChangeShapeType="1"/>
            </p:cNvSpPr>
            <p:nvPr/>
          </p:nvSpPr>
          <p:spPr bwMode="auto">
            <a:xfrm flipV="1">
              <a:off x="391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Line 37"/>
            <p:cNvSpPr>
              <a:spLocks noChangeShapeType="1"/>
            </p:cNvSpPr>
            <p:nvPr/>
          </p:nvSpPr>
          <p:spPr bwMode="auto">
            <a:xfrm flipV="1">
              <a:off x="381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Line 38"/>
            <p:cNvSpPr>
              <a:spLocks noChangeShapeType="1"/>
            </p:cNvSpPr>
            <p:nvPr/>
          </p:nvSpPr>
          <p:spPr bwMode="auto">
            <a:xfrm flipV="1">
              <a:off x="372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Line 39"/>
            <p:cNvSpPr>
              <a:spLocks noChangeShapeType="1"/>
            </p:cNvSpPr>
            <p:nvPr/>
          </p:nvSpPr>
          <p:spPr bwMode="auto">
            <a:xfrm flipV="1">
              <a:off x="363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Line 40"/>
            <p:cNvSpPr>
              <a:spLocks noChangeShapeType="1"/>
            </p:cNvSpPr>
            <p:nvPr/>
          </p:nvSpPr>
          <p:spPr bwMode="auto">
            <a:xfrm flipV="1">
              <a:off x="354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Line 41"/>
            <p:cNvSpPr>
              <a:spLocks noChangeShapeType="1"/>
            </p:cNvSpPr>
            <p:nvPr/>
          </p:nvSpPr>
          <p:spPr bwMode="auto">
            <a:xfrm flipV="1">
              <a:off x="34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42"/>
            <p:cNvSpPr>
              <a:spLocks noChangeShapeType="1"/>
            </p:cNvSpPr>
            <p:nvPr/>
          </p:nvSpPr>
          <p:spPr bwMode="auto">
            <a:xfrm flipV="1">
              <a:off x="336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43"/>
            <p:cNvSpPr>
              <a:spLocks noChangeShapeType="1"/>
            </p:cNvSpPr>
            <p:nvPr/>
          </p:nvSpPr>
          <p:spPr bwMode="auto">
            <a:xfrm flipV="1">
              <a:off x="327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44"/>
            <p:cNvSpPr>
              <a:spLocks noChangeShapeType="1"/>
            </p:cNvSpPr>
            <p:nvPr/>
          </p:nvSpPr>
          <p:spPr bwMode="auto">
            <a:xfrm flipV="1">
              <a:off x="318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45"/>
            <p:cNvSpPr>
              <a:spLocks noChangeShapeType="1"/>
            </p:cNvSpPr>
            <p:nvPr/>
          </p:nvSpPr>
          <p:spPr bwMode="auto">
            <a:xfrm flipV="1">
              <a:off x="309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46"/>
            <p:cNvSpPr>
              <a:spLocks noChangeShapeType="1"/>
            </p:cNvSpPr>
            <p:nvPr/>
          </p:nvSpPr>
          <p:spPr bwMode="auto">
            <a:xfrm flipV="1">
              <a:off x="300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Line 47"/>
            <p:cNvSpPr>
              <a:spLocks noChangeShapeType="1"/>
            </p:cNvSpPr>
            <p:nvPr/>
          </p:nvSpPr>
          <p:spPr bwMode="auto">
            <a:xfrm flipV="1">
              <a:off x="291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48"/>
            <p:cNvSpPr>
              <a:spLocks noChangeShapeType="1"/>
            </p:cNvSpPr>
            <p:nvPr/>
          </p:nvSpPr>
          <p:spPr bwMode="auto">
            <a:xfrm flipV="1">
              <a:off x="28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49"/>
            <p:cNvSpPr>
              <a:spLocks noChangeShapeType="1"/>
            </p:cNvSpPr>
            <p:nvPr/>
          </p:nvSpPr>
          <p:spPr bwMode="auto">
            <a:xfrm flipV="1">
              <a:off x="273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Line 50"/>
            <p:cNvSpPr>
              <a:spLocks noChangeShapeType="1"/>
            </p:cNvSpPr>
            <p:nvPr/>
          </p:nvSpPr>
          <p:spPr bwMode="auto">
            <a:xfrm flipV="1">
              <a:off x="264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Line 51"/>
            <p:cNvSpPr>
              <a:spLocks noChangeShapeType="1"/>
            </p:cNvSpPr>
            <p:nvPr/>
          </p:nvSpPr>
          <p:spPr bwMode="auto">
            <a:xfrm flipV="1">
              <a:off x="255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Line 52"/>
            <p:cNvSpPr>
              <a:spLocks noChangeShapeType="1"/>
            </p:cNvSpPr>
            <p:nvPr/>
          </p:nvSpPr>
          <p:spPr bwMode="auto">
            <a:xfrm flipV="1">
              <a:off x="246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53"/>
            <p:cNvSpPr>
              <a:spLocks noChangeShapeType="1"/>
            </p:cNvSpPr>
            <p:nvPr/>
          </p:nvSpPr>
          <p:spPr bwMode="auto">
            <a:xfrm flipV="1">
              <a:off x="237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54"/>
            <p:cNvSpPr>
              <a:spLocks noChangeShapeType="1"/>
            </p:cNvSpPr>
            <p:nvPr/>
          </p:nvSpPr>
          <p:spPr bwMode="auto">
            <a:xfrm flipV="1">
              <a:off x="228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Line 55"/>
            <p:cNvSpPr>
              <a:spLocks noChangeShapeType="1"/>
            </p:cNvSpPr>
            <p:nvPr/>
          </p:nvSpPr>
          <p:spPr bwMode="auto">
            <a:xfrm flipV="1">
              <a:off x="219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Line 56"/>
            <p:cNvSpPr>
              <a:spLocks noChangeShapeType="1"/>
            </p:cNvSpPr>
            <p:nvPr/>
          </p:nvSpPr>
          <p:spPr bwMode="auto">
            <a:xfrm flipV="1">
              <a:off x="210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Line 57"/>
            <p:cNvSpPr>
              <a:spLocks noChangeShapeType="1"/>
            </p:cNvSpPr>
            <p:nvPr/>
          </p:nvSpPr>
          <p:spPr bwMode="auto">
            <a:xfrm flipV="1">
              <a:off x="20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Line 58"/>
            <p:cNvSpPr>
              <a:spLocks noChangeShapeType="1"/>
            </p:cNvSpPr>
            <p:nvPr/>
          </p:nvSpPr>
          <p:spPr bwMode="auto">
            <a:xfrm flipV="1">
              <a:off x="192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Line 59"/>
            <p:cNvSpPr>
              <a:spLocks noChangeShapeType="1"/>
            </p:cNvSpPr>
            <p:nvPr/>
          </p:nvSpPr>
          <p:spPr bwMode="auto">
            <a:xfrm flipV="1">
              <a:off x="1830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Line 60"/>
            <p:cNvSpPr>
              <a:spLocks noChangeShapeType="1"/>
            </p:cNvSpPr>
            <p:nvPr/>
          </p:nvSpPr>
          <p:spPr bwMode="auto">
            <a:xfrm flipV="1">
              <a:off x="173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Line 61"/>
            <p:cNvSpPr>
              <a:spLocks noChangeShapeType="1"/>
            </p:cNvSpPr>
            <p:nvPr/>
          </p:nvSpPr>
          <p:spPr bwMode="auto">
            <a:xfrm flipV="1">
              <a:off x="1649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Line 62"/>
            <p:cNvSpPr>
              <a:spLocks noChangeShapeType="1"/>
            </p:cNvSpPr>
            <p:nvPr/>
          </p:nvSpPr>
          <p:spPr bwMode="auto">
            <a:xfrm flipV="1">
              <a:off x="155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Line 63"/>
            <p:cNvSpPr>
              <a:spLocks noChangeShapeType="1"/>
            </p:cNvSpPr>
            <p:nvPr/>
          </p:nvSpPr>
          <p:spPr bwMode="auto">
            <a:xfrm flipV="1">
              <a:off x="146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Line 64"/>
            <p:cNvSpPr>
              <a:spLocks noChangeShapeType="1"/>
            </p:cNvSpPr>
            <p:nvPr/>
          </p:nvSpPr>
          <p:spPr bwMode="auto">
            <a:xfrm flipV="1">
              <a:off x="1378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Line 65"/>
            <p:cNvSpPr>
              <a:spLocks noChangeShapeType="1"/>
            </p:cNvSpPr>
            <p:nvPr/>
          </p:nvSpPr>
          <p:spPr bwMode="auto">
            <a:xfrm flipV="1">
              <a:off x="128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6" name="Line 66"/>
            <p:cNvSpPr>
              <a:spLocks noChangeShapeType="1"/>
            </p:cNvSpPr>
            <p:nvPr/>
          </p:nvSpPr>
          <p:spPr bwMode="auto">
            <a:xfrm flipV="1">
              <a:off x="1197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7" name="Line 67"/>
            <p:cNvSpPr>
              <a:spLocks noChangeShapeType="1"/>
            </p:cNvSpPr>
            <p:nvPr/>
          </p:nvSpPr>
          <p:spPr bwMode="auto">
            <a:xfrm flipV="1">
              <a:off x="110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8" name="Line 68"/>
            <p:cNvSpPr>
              <a:spLocks noChangeShapeType="1"/>
            </p:cNvSpPr>
            <p:nvPr/>
          </p:nvSpPr>
          <p:spPr bwMode="auto">
            <a:xfrm flipV="1">
              <a:off x="1016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9" name="Line 69"/>
            <p:cNvSpPr>
              <a:spLocks noChangeShapeType="1"/>
            </p:cNvSpPr>
            <p:nvPr/>
          </p:nvSpPr>
          <p:spPr bwMode="auto">
            <a:xfrm flipV="1">
              <a:off x="92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0" name="Line 70"/>
            <p:cNvSpPr>
              <a:spLocks noChangeShapeType="1"/>
            </p:cNvSpPr>
            <p:nvPr/>
          </p:nvSpPr>
          <p:spPr bwMode="auto">
            <a:xfrm flipV="1">
              <a:off x="83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1" name="Line 71"/>
            <p:cNvSpPr>
              <a:spLocks noChangeShapeType="1"/>
            </p:cNvSpPr>
            <p:nvPr/>
          </p:nvSpPr>
          <p:spPr bwMode="auto">
            <a:xfrm flipV="1">
              <a:off x="745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2" name="Line 72"/>
            <p:cNvSpPr>
              <a:spLocks noChangeShapeType="1"/>
            </p:cNvSpPr>
            <p:nvPr/>
          </p:nvSpPr>
          <p:spPr bwMode="auto">
            <a:xfrm flipV="1">
              <a:off x="65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3" name="Line 73"/>
            <p:cNvSpPr>
              <a:spLocks noChangeShapeType="1"/>
            </p:cNvSpPr>
            <p:nvPr/>
          </p:nvSpPr>
          <p:spPr bwMode="auto">
            <a:xfrm flipV="1">
              <a:off x="564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4" name="Line 74"/>
            <p:cNvSpPr>
              <a:spLocks noChangeShapeType="1"/>
            </p:cNvSpPr>
            <p:nvPr/>
          </p:nvSpPr>
          <p:spPr bwMode="auto">
            <a:xfrm flipV="1">
              <a:off x="47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5" name="Line 75"/>
            <p:cNvSpPr>
              <a:spLocks noChangeShapeType="1"/>
            </p:cNvSpPr>
            <p:nvPr/>
          </p:nvSpPr>
          <p:spPr bwMode="auto">
            <a:xfrm flipV="1">
              <a:off x="383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6" name="Line 76"/>
            <p:cNvSpPr>
              <a:spLocks noChangeShapeType="1"/>
            </p:cNvSpPr>
            <p:nvPr/>
          </p:nvSpPr>
          <p:spPr bwMode="auto">
            <a:xfrm flipV="1">
              <a:off x="29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7" name="Line 77"/>
            <p:cNvSpPr>
              <a:spLocks noChangeShapeType="1"/>
            </p:cNvSpPr>
            <p:nvPr/>
          </p:nvSpPr>
          <p:spPr bwMode="auto">
            <a:xfrm flipV="1">
              <a:off x="202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8" name="Line 78"/>
            <p:cNvSpPr>
              <a:spLocks noChangeShapeType="1"/>
            </p:cNvSpPr>
            <p:nvPr/>
          </p:nvSpPr>
          <p:spPr bwMode="auto">
            <a:xfrm flipV="1">
              <a:off x="111" y="27"/>
              <a:ext cx="1" cy="4705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9" name="Line 79"/>
            <p:cNvSpPr>
              <a:spLocks noChangeShapeType="1"/>
            </p:cNvSpPr>
            <p:nvPr/>
          </p:nvSpPr>
          <p:spPr bwMode="auto">
            <a:xfrm>
              <a:off x="111" y="46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0" name="Line 80"/>
            <p:cNvSpPr>
              <a:spLocks noChangeShapeType="1"/>
            </p:cNvSpPr>
            <p:nvPr/>
          </p:nvSpPr>
          <p:spPr bwMode="auto">
            <a:xfrm>
              <a:off x="111" y="45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1" name="Line 81"/>
            <p:cNvSpPr>
              <a:spLocks noChangeShapeType="1"/>
            </p:cNvSpPr>
            <p:nvPr/>
          </p:nvSpPr>
          <p:spPr bwMode="auto">
            <a:xfrm>
              <a:off x="111" y="44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2" name="Line 82"/>
            <p:cNvSpPr>
              <a:spLocks noChangeShapeType="1"/>
            </p:cNvSpPr>
            <p:nvPr/>
          </p:nvSpPr>
          <p:spPr bwMode="auto">
            <a:xfrm>
              <a:off x="111" y="43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3" name="Line 83"/>
            <p:cNvSpPr>
              <a:spLocks noChangeShapeType="1"/>
            </p:cNvSpPr>
            <p:nvPr/>
          </p:nvSpPr>
          <p:spPr bwMode="auto">
            <a:xfrm>
              <a:off x="111" y="42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4" name="Line 84"/>
            <p:cNvSpPr>
              <a:spLocks noChangeShapeType="1"/>
            </p:cNvSpPr>
            <p:nvPr/>
          </p:nvSpPr>
          <p:spPr bwMode="auto">
            <a:xfrm>
              <a:off x="111" y="41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5" name="Line 85"/>
            <p:cNvSpPr>
              <a:spLocks noChangeShapeType="1"/>
            </p:cNvSpPr>
            <p:nvPr/>
          </p:nvSpPr>
          <p:spPr bwMode="auto">
            <a:xfrm>
              <a:off x="111" y="40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6" name="Line 86"/>
            <p:cNvSpPr>
              <a:spLocks noChangeShapeType="1"/>
            </p:cNvSpPr>
            <p:nvPr/>
          </p:nvSpPr>
          <p:spPr bwMode="auto">
            <a:xfrm>
              <a:off x="111" y="40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7" name="Line 87"/>
            <p:cNvSpPr>
              <a:spLocks noChangeShapeType="1"/>
            </p:cNvSpPr>
            <p:nvPr/>
          </p:nvSpPr>
          <p:spPr bwMode="auto">
            <a:xfrm>
              <a:off x="111" y="39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8" name="Line 88"/>
            <p:cNvSpPr>
              <a:spLocks noChangeShapeType="1"/>
            </p:cNvSpPr>
            <p:nvPr/>
          </p:nvSpPr>
          <p:spPr bwMode="auto">
            <a:xfrm>
              <a:off x="111" y="38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9" name="Line 89"/>
            <p:cNvSpPr>
              <a:spLocks noChangeShapeType="1"/>
            </p:cNvSpPr>
            <p:nvPr/>
          </p:nvSpPr>
          <p:spPr bwMode="auto">
            <a:xfrm>
              <a:off x="111" y="37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0" name="Line 90"/>
            <p:cNvSpPr>
              <a:spLocks noChangeShapeType="1"/>
            </p:cNvSpPr>
            <p:nvPr/>
          </p:nvSpPr>
          <p:spPr bwMode="auto">
            <a:xfrm>
              <a:off x="111" y="36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1" name="Line 91"/>
            <p:cNvSpPr>
              <a:spLocks noChangeShapeType="1"/>
            </p:cNvSpPr>
            <p:nvPr/>
          </p:nvSpPr>
          <p:spPr bwMode="auto">
            <a:xfrm>
              <a:off x="111" y="35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2" name="Line 92"/>
            <p:cNvSpPr>
              <a:spLocks noChangeShapeType="1"/>
            </p:cNvSpPr>
            <p:nvPr/>
          </p:nvSpPr>
          <p:spPr bwMode="auto">
            <a:xfrm>
              <a:off x="111" y="34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3" name="Line 93"/>
            <p:cNvSpPr>
              <a:spLocks noChangeShapeType="1"/>
            </p:cNvSpPr>
            <p:nvPr/>
          </p:nvSpPr>
          <p:spPr bwMode="auto">
            <a:xfrm>
              <a:off x="111" y="33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4" name="Line 94"/>
            <p:cNvSpPr>
              <a:spLocks noChangeShapeType="1"/>
            </p:cNvSpPr>
            <p:nvPr/>
          </p:nvSpPr>
          <p:spPr bwMode="auto">
            <a:xfrm>
              <a:off x="111" y="32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5" name="Line 95"/>
            <p:cNvSpPr>
              <a:spLocks noChangeShapeType="1"/>
            </p:cNvSpPr>
            <p:nvPr/>
          </p:nvSpPr>
          <p:spPr bwMode="auto">
            <a:xfrm>
              <a:off x="111" y="31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6" name="Line 96"/>
            <p:cNvSpPr>
              <a:spLocks noChangeShapeType="1"/>
            </p:cNvSpPr>
            <p:nvPr/>
          </p:nvSpPr>
          <p:spPr bwMode="auto">
            <a:xfrm>
              <a:off x="111" y="31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7" name="Line 97"/>
            <p:cNvSpPr>
              <a:spLocks noChangeShapeType="1"/>
            </p:cNvSpPr>
            <p:nvPr/>
          </p:nvSpPr>
          <p:spPr bwMode="auto">
            <a:xfrm>
              <a:off x="111" y="30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8" name="Line 98"/>
            <p:cNvSpPr>
              <a:spLocks noChangeShapeType="1"/>
            </p:cNvSpPr>
            <p:nvPr/>
          </p:nvSpPr>
          <p:spPr bwMode="auto">
            <a:xfrm>
              <a:off x="111" y="29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9" name="Line 99"/>
            <p:cNvSpPr>
              <a:spLocks noChangeShapeType="1"/>
            </p:cNvSpPr>
            <p:nvPr/>
          </p:nvSpPr>
          <p:spPr bwMode="auto">
            <a:xfrm>
              <a:off x="111" y="28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0" name="Line 100"/>
            <p:cNvSpPr>
              <a:spLocks noChangeShapeType="1"/>
            </p:cNvSpPr>
            <p:nvPr/>
          </p:nvSpPr>
          <p:spPr bwMode="auto">
            <a:xfrm>
              <a:off x="111" y="26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1" name="Line 101"/>
            <p:cNvSpPr>
              <a:spLocks noChangeShapeType="1"/>
            </p:cNvSpPr>
            <p:nvPr/>
          </p:nvSpPr>
          <p:spPr bwMode="auto">
            <a:xfrm>
              <a:off x="111" y="256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2" name="Line 102"/>
            <p:cNvSpPr>
              <a:spLocks noChangeShapeType="1"/>
            </p:cNvSpPr>
            <p:nvPr/>
          </p:nvSpPr>
          <p:spPr bwMode="auto">
            <a:xfrm>
              <a:off x="111" y="24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3" name="Line 103"/>
            <p:cNvSpPr>
              <a:spLocks noChangeShapeType="1"/>
            </p:cNvSpPr>
            <p:nvPr/>
          </p:nvSpPr>
          <p:spPr bwMode="auto">
            <a:xfrm>
              <a:off x="111" y="237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4" name="Line 104"/>
            <p:cNvSpPr>
              <a:spLocks noChangeShapeType="1"/>
            </p:cNvSpPr>
            <p:nvPr/>
          </p:nvSpPr>
          <p:spPr bwMode="auto">
            <a:xfrm>
              <a:off x="111" y="22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5" name="Line 105"/>
            <p:cNvSpPr>
              <a:spLocks noChangeShapeType="1"/>
            </p:cNvSpPr>
            <p:nvPr/>
          </p:nvSpPr>
          <p:spPr bwMode="auto">
            <a:xfrm>
              <a:off x="111" y="219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6" name="Line 106"/>
            <p:cNvSpPr>
              <a:spLocks noChangeShapeType="1"/>
            </p:cNvSpPr>
            <p:nvPr/>
          </p:nvSpPr>
          <p:spPr bwMode="auto">
            <a:xfrm>
              <a:off x="111" y="21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7" name="Line 107"/>
            <p:cNvSpPr>
              <a:spLocks noChangeShapeType="1"/>
            </p:cNvSpPr>
            <p:nvPr/>
          </p:nvSpPr>
          <p:spPr bwMode="auto">
            <a:xfrm>
              <a:off x="111" y="201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8" name="Line 108"/>
            <p:cNvSpPr>
              <a:spLocks noChangeShapeType="1"/>
            </p:cNvSpPr>
            <p:nvPr/>
          </p:nvSpPr>
          <p:spPr bwMode="auto">
            <a:xfrm>
              <a:off x="111" y="19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9" name="Line 109"/>
            <p:cNvSpPr>
              <a:spLocks noChangeShapeType="1"/>
            </p:cNvSpPr>
            <p:nvPr/>
          </p:nvSpPr>
          <p:spPr bwMode="auto">
            <a:xfrm>
              <a:off x="111" y="183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0" name="Line 110"/>
            <p:cNvSpPr>
              <a:spLocks noChangeShapeType="1"/>
            </p:cNvSpPr>
            <p:nvPr/>
          </p:nvSpPr>
          <p:spPr bwMode="auto">
            <a:xfrm>
              <a:off x="111" y="174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1" name="Line 111"/>
            <p:cNvSpPr>
              <a:spLocks noChangeShapeType="1"/>
            </p:cNvSpPr>
            <p:nvPr/>
          </p:nvSpPr>
          <p:spPr bwMode="auto">
            <a:xfrm>
              <a:off x="111" y="1656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2" name="Line 112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3" name="Line 113"/>
            <p:cNvSpPr>
              <a:spLocks noChangeShapeType="1"/>
            </p:cNvSpPr>
            <p:nvPr/>
          </p:nvSpPr>
          <p:spPr bwMode="auto">
            <a:xfrm>
              <a:off x="111" y="156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4" name="Line 114"/>
            <p:cNvSpPr>
              <a:spLocks noChangeShapeType="1"/>
            </p:cNvSpPr>
            <p:nvPr/>
          </p:nvSpPr>
          <p:spPr bwMode="auto">
            <a:xfrm>
              <a:off x="111" y="1475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5" name="Line 115"/>
            <p:cNvSpPr>
              <a:spLocks noChangeShapeType="1"/>
            </p:cNvSpPr>
            <p:nvPr/>
          </p:nvSpPr>
          <p:spPr bwMode="auto">
            <a:xfrm>
              <a:off x="111" y="138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6" name="Line 116"/>
            <p:cNvSpPr>
              <a:spLocks noChangeShapeType="1"/>
            </p:cNvSpPr>
            <p:nvPr/>
          </p:nvSpPr>
          <p:spPr bwMode="auto">
            <a:xfrm>
              <a:off x="111" y="1294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7" name="Line 117"/>
            <p:cNvSpPr>
              <a:spLocks noChangeShapeType="1"/>
            </p:cNvSpPr>
            <p:nvPr/>
          </p:nvSpPr>
          <p:spPr bwMode="auto">
            <a:xfrm>
              <a:off x="111" y="120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8" name="Line 118"/>
            <p:cNvSpPr>
              <a:spLocks noChangeShapeType="1"/>
            </p:cNvSpPr>
            <p:nvPr/>
          </p:nvSpPr>
          <p:spPr bwMode="auto">
            <a:xfrm>
              <a:off x="111" y="1113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9" name="Line 119"/>
            <p:cNvSpPr>
              <a:spLocks noChangeShapeType="1"/>
            </p:cNvSpPr>
            <p:nvPr/>
          </p:nvSpPr>
          <p:spPr bwMode="auto">
            <a:xfrm>
              <a:off x="111" y="102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0" name="Line 120"/>
            <p:cNvSpPr>
              <a:spLocks noChangeShapeType="1"/>
            </p:cNvSpPr>
            <p:nvPr/>
          </p:nvSpPr>
          <p:spPr bwMode="auto">
            <a:xfrm>
              <a:off x="111" y="93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1" name="Line 121"/>
            <p:cNvSpPr>
              <a:spLocks noChangeShapeType="1"/>
            </p:cNvSpPr>
            <p:nvPr/>
          </p:nvSpPr>
          <p:spPr bwMode="auto">
            <a:xfrm>
              <a:off x="111" y="842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2" name="Line 122"/>
            <p:cNvSpPr>
              <a:spLocks noChangeShapeType="1"/>
            </p:cNvSpPr>
            <p:nvPr/>
          </p:nvSpPr>
          <p:spPr bwMode="auto">
            <a:xfrm>
              <a:off x="111" y="75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3" name="Line 123"/>
            <p:cNvSpPr>
              <a:spLocks noChangeShapeType="1"/>
            </p:cNvSpPr>
            <p:nvPr/>
          </p:nvSpPr>
          <p:spPr bwMode="auto">
            <a:xfrm>
              <a:off x="111" y="661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4" name="Line 124"/>
            <p:cNvSpPr>
              <a:spLocks noChangeShapeType="1"/>
            </p:cNvSpPr>
            <p:nvPr/>
          </p:nvSpPr>
          <p:spPr bwMode="auto">
            <a:xfrm>
              <a:off x="111" y="57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5" name="Line 125"/>
            <p:cNvSpPr>
              <a:spLocks noChangeShapeType="1"/>
            </p:cNvSpPr>
            <p:nvPr/>
          </p:nvSpPr>
          <p:spPr bwMode="auto">
            <a:xfrm>
              <a:off x="111" y="480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6" name="Line 126"/>
            <p:cNvSpPr>
              <a:spLocks noChangeShapeType="1"/>
            </p:cNvSpPr>
            <p:nvPr/>
          </p:nvSpPr>
          <p:spPr bwMode="auto">
            <a:xfrm>
              <a:off x="111" y="389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7" name="Line 127"/>
            <p:cNvSpPr>
              <a:spLocks noChangeShapeType="1"/>
            </p:cNvSpPr>
            <p:nvPr/>
          </p:nvSpPr>
          <p:spPr bwMode="auto">
            <a:xfrm>
              <a:off x="111" y="29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8" name="Line 128"/>
            <p:cNvSpPr>
              <a:spLocks noChangeShapeType="1"/>
            </p:cNvSpPr>
            <p:nvPr/>
          </p:nvSpPr>
          <p:spPr bwMode="auto">
            <a:xfrm>
              <a:off x="111" y="208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9" name="Line 129"/>
            <p:cNvSpPr>
              <a:spLocks noChangeShapeType="1"/>
            </p:cNvSpPr>
            <p:nvPr/>
          </p:nvSpPr>
          <p:spPr bwMode="auto">
            <a:xfrm>
              <a:off x="111" y="11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0" name="Line 130"/>
            <p:cNvSpPr>
              <a:spLocks noChangeShapeType="1"/>
            </p:cNvSpPr>
            <p:nvPr/>
          </p:nvSpPr>
          <p:spPr bwMode="auto">
            <a:xfrm>
              <a:off x="111" y="27"/>
              <a:ext cx="6512" cy="1"/>
            </a:xfrm>
            <a:prstGeom prst="line">
              <a:avLst/>
            </a:prstGeom>
            <a:noFill/>
            <a:ln w="3175" cap="rnd">
              <a:solidFill>
                <a:srgbClr val="0058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1" name="Rectangle 131"/>
          <p:cNvSpPr>
            <a:spLocks noChangeArrowheads="1"/>
          </p:cNvSpPr>
          <p:nvPr/>
        </p:nvSpPr>
        <p:spPr bwMode="auto">
          <a:xfrm>
            <a:off x="304800" y="44196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</a:t>
            </a:r>
            <a:endParaRPr lang="en-US" sz="2400">
              <a:solidFill>
                <a:schemeClr val="bg1"/>
              </a:solidFill>
              <a:latin typeface="UNI Chu truyen thong" pitchFamily="66" charset="0"/>
            </a:endParaRPr>
          </a:p>
        </p:txBody>
      </p:sp>
      <p:sp>
        <p:nvSpPr>
          <p:cNvPr id="133" name="Rectangle 131"/>
          <p:cNvSpPr txBox="1">
            <a:spLocks noChangeArrowheads="1"/>
          </p:cNvSpPr>
          <p:nvPr/>
        </p:nvSpPr>
        <p:spPr>
          <a:xfrm>
            <a:off x="228600" y="1371600"/>
            <a:ext cx="8686800" cy="3935413"/>
          </a:xfrm>
          <a:prstGeom prst="rect">
            <a:avLst/>
          </a:prstGeom>
          <a:noFill/>
          <a:ln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sz="2800" b="1">
                <a:solidFill>
                  <a:schemeClr val="bg1"/>
                </a:solidFill>
                <a:latin typeface="HP001 4 hàng"/>
              </a:rPr>
              <a:t>     </a:t>
            </a:r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 I/ NhËn xÐt: </a:t>
            </a:r>
            <a:r>
              <a:rPr lang="en-US" sz="2800" i="1">
                <a:solidFill>
                  <a:schemeClr val="bg2"/>
                </a:solidFill>
                <a:latin typeface=".VnTime" pitchFamily="34" charset="0"/>
              </a:rPr>
              <a:t> Trong c¸c c©u v¨n, c©u th¬ sau  ®©y, dÊu hai chÊm cã t¸c dông g×?</a:t>
            </a:r>
          </a:p>
          <a:p>
            <a:r>
              <a:rPr lang="en-US" sz="2800" b="1" i="1">
                <a:solidFill>
                  <a:schemeClr val="bg2"/>
                </a:solidFill>
                <a:latin typeface=".VnTime" pitchFamily="34" charset="0"/>
              </a:rPr>
              <a:t>   </a:t>
            </a:r>
          </a:p>
          <a:p>
            <a:r>
              <a:rPr lang="en-US" sz="2800" b="1" i="1">
                <a:solidFill>
                  <a:schemeClr val="bg2"/>
                </a:solidFill>
                <a:latin typeface=".VnTime" pitchFamily="34" charset="0"/>
              </a:rPr>
              <a:t>           </a:t>
            </a:r>
            <a:r>
              <a:rPr lang="en-US" sz="2800" b="1">
                <a:solidFill>
                  <a:srgbClr val="FFFF00"/>
                </a:solidFill>
                <a:latin typeface=".VnTime" pitchFamily="34" charset="0"/>
              </a:rPr>
              <a:t> b) 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T«i xoÌ c¶ hai cµng ra , b¶o chÞ Nhµ Trß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:</a:t>
            </a:r>
          </a:p>
          <a:p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                </a:t>
            </a:r>
            <a:r>
              <a:rPr lang="en-US" sz="2800">
                <a:solidFill>
                  <a:srgbClr val="FF0000"/>
                </a:solidFill>
                <a:latin typeface=".VnTime" pitchFamily="34" charset="0"/>
              </a:rPr>
              <a:t>-</a:t>
            </a:r>
            <a:r>
              <a:rPr lang="en-US" sz="2800">
                <a:solidFill>
                  <a:srgbClr val="FFFF00"/>
                </a:solidFill>
                <a:latin typeface=".VnTime" pitchFamily="34" charset="0"/>
              </a:rPr>
              <a:t> Em ®õng sî. H·y trë vÒ cïng víi t«i ®©y.</a:t>
            </a:r>
          </a:p>
          <a:p>
            <a:r>
              <a:rPr lang="en-US" sz="2800" i="1">
                <a:solidFill>
                  <a:srgbClr val="FF0000"/>
                </a:solidFill>
                <a:latin typeface=".VnTime" pitchFamily="34" charset="0"/>
              </a:rPr>
              <a:t>                                                                      T« Hoµ</a:t>
            </a:r>
          </a:p>
          <a:p>
            <a:r>
              <a:rPr lang="en-US" sz="2800" b="1" i="1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* DÊu  hai chÊm b¸o hiÖu c©u sau lµ lêi nãi cña DÕ MÌn.                             </a:t>
            </a:r>
          </a:p>
          <a:p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 - </a:t>
            </a:r>
            <a:r>
              <a:rPr lang="en-US" sz="2800" i="1">
                <a:solidFill>
                  <a:schemeClr val="bg1"/>
                </a:solidFill>
                <a:latin typeface=".VnTimeH" pitchFamily="34" charset="0"/>
              </a:rPr>
              <a:t>ë  </a:t>
            </a:r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tr­êng  hîp  nµy, dÊu hai chÊm dïng phèi hîp víi dÊu       </a:t>
            </a:r>
          </a:p>
          <a:p>
            <a:r>
              <a:rPr lang="en-US" sz="2800" i="1">
                <a:solidFill>
                  <a:schemeClr val="bg1"/>
                </a:solidFill>
                <a:latin typeface=".VnTime" pitchFamily="34" charset="0"/>
              </a:rPr>
              <a:t>         g¹ch ®Çu dßng.</a:t>
            </a:r>
            <a:r>
              <a:rPr lang="en-US" sz="2800" b="1">
                <a:solidFill>
                  <a:schemeClr val="bg1"/>
                </a:solidFill>
                <a:latin typeface="HP001 4 hàng"/>
              </a:rPr>
              <a:t>                                                              </a:t>
            </a:r>
          </a:p>
        </p:txBody>
      </p:sp>
      <p:sp>
        <p:nvSpPr>
          <p:cNvPr id="11395" name="Rectangle 131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en-US" sz="3200" b="1" u="sng">
                <a:solidFill>
                  <a:srgbClr val="FF0000"/>
                </a:solidFill>
                <a:latin typeface=".VnArial" pitchFamily="34" charset="0"/>
              </a:rPr>
              <a:t>Luyện từ và c©u </a:t>
            </a:r>
            <a:r>
              <a:rPr lang="en-US" sz="3200" b="1">
                <a:solidFill>
                  <a:srgbClr val="FF0000"/>
                </a:solidFill>
                <a:latin typeface=".VnArial" pitchFamily="34" charset="0"/>
              </a:rPr>
              <a:t/>
            </a:r>
            <a:br>
              <a:rPr lang="en-US" sz="3200" b="1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i="1">
                <a:solidFill>
                  <a:schemeClr val="bg2"/>
                </a:solidFill>
                <a:latin typeface=".VnArial" pitchFamily="34" charset="0"/>
              </a:rPr>
              <a:t>DÊu hai chÊm</a:t>
            </a:r>
            <a:r>
              <a:rPr lang="en-US" sz="3200" b="1">
                <a:solidFill>
                  <a:schemeClr val="bg1"/>
                </a:solidFill>
                <a:latin typeface=".VnArial" pitchFamily="34" charset="0"/>
              </a:rPr>
              <a:t>                                                                 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9&quot;/&gt;&lt;/object&gt;&lt;object type=&quot;3&quot; unique_id=&quot;10004&quot;&gt;&lt;property id=&quot;20148&quot; value=&quot;5&quot;/&gt;&lt;property id=&quot;20300&quot; value=&quot;Slide 2&quot;/&gt;&lt;property id=&quot;20307&quot; value=&quot;272&quot;/&gt;&lt;/object&gt;&lt;object type=&quot;3&quot; unique_id=&quot;10005&quot;&gt;&lt;property id=&quot;20148&quot; value=&quot;5&quot;/&gt;&lt;property id=&quot;20300&quot; value=&quot;Slide 3&quot;/&gt;&lt;property id=&quot;20307&quot; value=&quot;282&quot;/&gt;&lt;/object&gt;&lt;object type=&quot;3&quot; unique_id=&quot;10006&quot;&gt;&lt;property id=&quot;20148&quot; value=&quot;5&quot;/&gt;&lt;property id=&quot;20300&quot; value=&quot;Slide 4&quot;/&gt;&lt;property id=&quot;20307&quot; value=&quot;284&quot;/&gt;&lt;/object&gt;&lt;object type=&quot;3&quot; unique_id=&quot;10007&quot;&gt;&lt;property id=&quot;20148&quot; value=&quot;5&quot;/&gt;&lt;property id=&quot;20300&quot; value=&quot;Slide 5&quot;/&gt;&lt;property id=&quot;20307&quot; value=&quot;286&quot;/&gt;&lt;/object&gt;&lt;object type=&quot;3&quot; unique_id=&quot;10008&quot;&gt;&lt;property id=&quot;20148&quot; value=&quot;5&quot;/&gt;&lt;property id=&quot;20300&quot; value=&quot;Slide 6 - &amp;quot;Luyện từ và c©u &amp;#x0D;&amp;#x0A;DÊu hai chÊm                                                                  &amp;quot;&quot;/&gt;&lt;property id=&quot;20307&quot; value=&quot;290&quot;/&gt;&lt;/object&gt;&lt;object type=&quot;3&quot; unique_id=&quot;10009&quot;&gt;&lt;property id=&quot;20148&quot; value=&quot;5&quot;/&gt;&lt;property id=&quot;20300&quot; value=&quot;Slide 7 - &amp;quot;c)                   Bµ th­¬ng kh«ng muèn b¸n&amp;#x0D;&amp;#x0A;                      BÌn  th¶ vµo trong chum.&amp;quot;&quot;/&gt;&lt;property id=&quot;20307&quot; value=&quot;298&quot;/&gt;&lt;/object&gt;&lt;object type=&quot;3&quot; unique_id=&quot;10010&quot;&gt;&lt;property id=&quot;20148&quot; value=&quot;5&quot;/&gt;&lt;property id=&quot;20300&quot; value=&quot;Slide 8&quot;/&gt;&lt;property id=&quot;20307&quot; value=&quot;302&quot;/&gt;&lt;/object&gt;&lt;object type=&quot;3&quot; unique_id=&quot;10011&quot;&gt;&lt;property id=&quot;20148&quot; value=&quot;5&quot;/&gt;&lt;property id=&quot;20300&quot; value=&quot;Slide 9&quot;/&gt;&lt;property id=&quot;20307&quot; value=&quot;304&quot;/&gt;&lt;/object&gt;&lt;object type=&quot;3&quot; unique_id=&quot;10012&quot;&gt;&lt;property id=&quot;20148&quot; value=&quot;5&quot;/&gt;&lt;property id=&quot;20300&quot; value=&quot;Slide 10&quot;/&gt;&lt;property id=&quot;20307&quot; value=&quot;306&quot;/&gt;&lt;/object&gt;&lt;object type=&quot;3&quot; unique_id=&quot;10013&quot;&gt;&lt;property id=&quot;20148&quot; value=&quot;5&quot;/&gt;&lt;property id=&quot;20300&quot; value=&quot;Slide 11&quot;/&gt;&lt;property id=&quot;20307&quot; value=&quot;296&quot;/&gt;&lt;/object&gt;&lt;object type=&quot;3&quot; unique_id=&quot;10014&quot;&gt;&lt;property id=&quot;20148&quot; value=&quot;5&quot;/&gt;&lt;property id=&quot;20300&quot; value=&quot;Slide 12&quot;/&gt;&lt;property id=&quot;20307&quot; value=&quot;295&quot;/&gt;&lt;/object&gt;&lt;object type=&quot;3&quot; unique_id=&quot;10015&quot;&gt;&lt;property id=&quot;20148&quot; value=&quot;5&quot;/&gt;&lt;property id=&quot;20300&quot; value=&quot;Slide 13&quot;/&gt;&lt;property id=&quot;20307&quot; value=&quot;294&quot;/&gt;&lt;/object&gt;&lt;object type=&quot;3&quot; unique_id=&quot;10016&quot;&gt;&lt;property id=&quot;20148&quot; value=&quot;5&quot;/&gt;&lt;property id=&quot;20300&quot; value=&quot;Slide 14 - &amp;quot;PHIÕU HäC TËP &amp;#x0D;&amp;#x0A;&amp;#x0D;&amp;#x0A;     * Bµi 1 ( 23): Trong c¸c c©u sau, mçi dÊu hai chÊm cã t¸c gi?&amp;#x0D;&amp;#x0A;     a) T«i thë dµi:&amp;#x0D;&amp;#x0A;         -&quot;/&gt;&lt;property id=&quot;20307&quot; value=&quot;320&quot;/&gt;&lt;/object&gt;&lt;object type=&quot;3&quot; unique_id=&quot;10017&quot;&gt;&lt;property id=&quot;20148&quot; value=&quot;5&quot;/&gt;&lt;property id=&quot;20300&quot; value=&quot;Slide 15&quot;/&gt;&lt;property id=&quot;20307&quot; value=&quot;309&quot;/&gt;&lt;/object&gt;&lt;object type=&quot;3&quot; unique_id=&quot;10018&quot;&gt;&lt;property id=&quot;20148&quot; value=&quot;5&quot;/&gt;&lt;property id=&quot;20300&quot; value=&quot;Slide 16&quot;/&gt;&lt;property id=&quot;20307&quot; value=&quot;310&quot;/&gt;&lt;/object&gt;&lt;object type=&quot;3&quot; unique_id=&quot;10019&quot;&gt;&lt;property id=&quot;20148&quot; value=&quot;5&quot;/&gt;&lt;property id=&quot;20300&quot; value=&quot;Slide 17&quot;/&gt;&lt;property id=&quot;20307&quot; value=&quot;312&quot;/&gt;&lt;/object&gt;&lt;object type=&quot;3&quot; unique_id=&quot;10020&quot;&gt;&lt;property id=&quot;20148&quot; value=&quot;5&quot;/&gt;&lt;property id=&quot;20300&quot; value=&quot;Slide 18 - &amp;quot;&amp;#x0D;&amp;#x0A;Em h·y quan s¸t  c¸c bøc tranh trªn vµ ®Æt mét c©u víi néi dung cña mét tranh, trong ®ã cã sö dông dÊu hai chÊm.&amp;quot;&quot;/&gt;&lt;property id=&quot;20307&quot; value=&quot;313&quot;/&gt;&lt;/object&gt;&lt;object type=&quot;3&quot; unique_id=&quot;10021&quot;&gt;&lt;property id=&quot;20148&quot; value=&quot;5&quot;/&gt;&lt;property id=&quot;20300&quot; value=&quot;Slide 19&quot;/&gt;&lt;property id=&quot;20307&quot; value=&quot;318&quot;/&gt;&lt;/object&gt;&lt;object type=&quot;3&quot; unique_id=&quot;10022&quot;&gt;&lt;property id=&quot;20148&quot; value=&quot;5&quot;/&gt;&lt;property id=&quot;20300&quot; value=&quot;Slide 20&quot;/&gt;&lt;property id=&quot;20307&quot; value=&quot;322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1539</Words>
  <Application>Microsoft Office PowerPoint</Application>
  <PresentationFormat>On-screen Show (4:3)</PresentationFormat>
  <Paragraphs>149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Calibri</vt:lpstr>
      <vt:lpstr>Arial</vt:lpstr>
      <vt:lpstr>.VnAvant</vt:lpstr>
      <vt:lpstr>VNI-Thufap2</vt:lpstr>
      <vt:lpstr>Times New Roman</vt:lpstr>
      <vt:lpstr>.VnTime</vt:lpstr>
      <vt:lpstr>UNI Chu truyen thong</vt:lpstr>
      <vt:lpstr>.VnArial</vt:lpstr>
      <vt:lpstr>HP001 4 hàng</vt:lpstr>
      <vt:lpstr>.VnTimeH</vt:lpstr>
      <vt:lpstr>MS Mincho</vt:lpstr>
      <vt:lpstr>VNI-Helve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từ và c©u  DÊu hai chÊm                                                                  </vt:lpstr>
      <vt:lpstr>c)                   Bµ th­¬ng kh«ng muèn b¸n                       BÌn  th¶ vµo trong chum.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PHIÕU HäC TËP        * Bµi 1 ( 23): Trong c¸c c©u sau, mçi dÊu hai chÊm cã t¸c gi?      a) T«i thë dµi:          - Cßn ®øa bÞ ®iÓm kh«ng, nã tả thÕ nµo?          - Nã kh«ng tả, kh«ng viÕt gi hÕt. Nã nép giÊy tr¾ng cho c«. H«m                                    cho bµi c« giËn l¾m. C« hái: “ Sao cho kh«ng chÞu lµm bµi?”                    + DÊu hai chÊm thø nhÊt cã t¸c dông:………………………………           + DÊu hai chÊm thø hai cã t¸c dông :………………………………            b) D­íi tÇm c¸nh chó chuån chuån  b©y giê lµ luü tre xanh ri rµo trong           giã, lµ bê ao víi  nh­ng khãm khoai n­íc rung rinh. Råi nh­ng cảnh          tuyÖt ®Ñp cña  ®Êt n­íc  hiÖn ra: c¸nh  ®ång víi nh­ng ®µn tr©u thung           thang gÆp cá; dßng  s«ng víi  nh­ng ®oµn thuyÒn ng­­îc xu«i.                  + DÊu hai chÊm cã t¸c dông………………………………………….</vt:lpstr>
      <vt:lpstr>PowerPoint Presentation</vt:lpstr>
      <vt:lpstr>PowerPoint Presentation</vt:lpstr>
      <vt:lpstr>PowerPoint Presentation</vt:lpstr>
      <vt:lpstr> Em h·y quan s¸t  c¸c bøc tranh trªn vµ ®Æt mét c©u víi néi dung cña mét tranh, trong ®ã cã sö dông dÊu hai chÊm.</vt:lpstr>
      <vt:lpstr>PowerPoint Presentation</vt:lpstr>
      <vt:lpstr>PowerPoint Presentation</vt:lpstr>
    </vt:vector>
  </TitlesOfParts>
  <Company>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Goodluck</dc:creator>
  <cp:lastModifiedBy>Admin</cp:lastModifiedBy>
  <cp:revision>234</cp:revision>
  <dcterms:created xsi:type="dcterms:W3CDTF">2010-08-11T14:57:40Z</dcterms:created>
  <dcterms:modified xsi:type="dcterms:W3CDTF">2015-07-25T10:30:10Z</dcterms:modified>
</cp:coreProperties>
</file>