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sldIdLst>
    <p:sldId id="374" r:id="rId3"/>
    <p:sldId id="278" r:id="rId4"/>
    <p:sldId id="345" r:id="rId5"/>
    <p:sldId id="346" r:id="rId6"/>
    <p:sldId id="368" r:id="rId7"/>
    <p:sldId id="370" r:id="rId8"/>
    <p:sldId id="351" r:id="rId9"/>
    <p:sldId id="371" r:id="rId10"/>
    <p:sldId id="352" r:id="rId11"/>
    <p:sldId id="353" r:id="rId12"/>
    <p:sldId id="354" r:id="rId13"/>
    <p:sldId id="355" r:id="rId14"/>
    <p:sldId id="356" r:id="rId15"/>
    <p:sldId id="273" r:id="rId16"/>
    <p:sldId id="360" r:id="rId17"/>
    <p:sldId id="274" r:id="rId18"/>
    <p:sldId id="359" r:id="rId19"/>
    <p:sldId id="275" r:id="rId20"/>
    <p:sldId id="301" r:id="rId21"/>
    <p:sldId id="366" r:id="rId22"/>
    <p:sldId id="361" r:id="rId23"/>
    <p:sldId id="373" r:id="rId24"/>
    <p:sldId id="299" r:id="rId25"/>
    <p:sldId id="363" r:id="rId26"/>
    <p:sldId id="276" r:id="rId27"/>
    <p:sldId id="362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CC3399"/>
    <a:srgbClr val="250696"/>
    <a:srgbClr val="E22ABB"/>
    <a:srgbClr val="FFFF99"/>
    <a:srgbClr val="D8F913"/>
    <a:srgbClr val="FF33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>
        <p:scale>
          <a:sx n="68" d="100"/>
          <a:sy n="68" d="100"/>
        </p:scale>
        <p:origin x="-1446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1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D2BCF0-63E7-4825-956F-CD962475E625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EB8F470-9EC6-4673-A6CA-390F6625D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52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642E4-A6DB-4B9A-AEC2-D627F29894B2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0430-226A-47FC-B258-29274FDE1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C5AB-B77E-409B-9EC4-49F22CA24355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4685-7FE4-41D6-9341-21C3BA80C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DD7F7-575A-40BB-B2AE-B46F383A5E50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58B17-09AA-4A1C-A924-35CB01F2C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8CDB4-BD9D-4A47-892D-51437C29B9A9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3FD-5F53-4D5A-A859-5C381F53E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0F62C-96E8-469E-8F9C-9308CEACC8C8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F80A-1DBC-4DA1-9116-863905D2B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5A191-5F2D-418B-81DE-3215FE14C84E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3E7D0-636A-4194-AA85-C418A07AC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0EB7D-AE10-4FB9-B8A0-998DD96D7BF9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CC603-AC96-4ABF-92EC-A1B4E5899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A1EF7-5D0A-4E6A-83FC-CED1FCEF00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62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EC59B-604F-4589-B51E-4E0C457BFE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74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B555-35DD-4A97-8EBF-EB7E2FEB3B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31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A5209-A5E4-49A0-80A1-8B608174F3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5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60FA5-EE9F-4121-83EC-8B976AA9EDFB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1EC0D-8ADF-4181-87A8-3E58502F8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50D95-D86B-4246-A04B-02683A381C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65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6AD7-8A74-46F9-B717-DC70B2CB8D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20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7889-B507-4008-8993-A66FA3BD1B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65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6C22-8889-4115-8226-62E2A1CA0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54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0B696-7E95-4D52-89F1-ABD198BC0A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53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2D14-CC17-4CAF-9B60-5626447DC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6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9F185-0E6B-4083-A405-0D0A47650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2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43BE-F751-467B-9326-E2443C55A0E5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AABD-3673-44CA-A91D-8975D2200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A0EDF-FF8E-4A80-8DF7-4FCB5A39C23F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E33B-99AB-4D3F-84ED-7C326BE9B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CF7F-323C-45D6-ACF0-B961577B1DC7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2F172-0120-4151-9696-FFF2A3E03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AB54-CB10-4950-AB50-7CB402209319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0A4D-1985-4D77-BD0D-C0A9403C0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33B00-1285-4DD8-8F6B-3775C14CC155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7C316-BBC6-4D7F-ADD6-51BC14DC7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89C0-F1ED-412F-82FB-75E24943746E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87E98-BC00-4779-A87C-599F4D883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8B3B-CEED-47C1-B830-67B585B7A6D1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7B1B5-5265-4DB9-9733-5DB8236C7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2823A7-8CD7-4556-9E9E-8B1ABC0157CA}" type="datetimeFigureOut">
              <a:rPr lang="en-US"/>
              <a:pPr>
                <a:defRPr/>
              </a:pPr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D228FA7-9151-4B85-9FC2-A90DC04E5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421F7ED-B99C-41DD-B806-EAB088B37B71}" type="slidenum">
              <a:rPr lang="en-US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4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2.png"/><Relationship Id="rId3" Type="http://schemas.openxmlformats.org/officeDocument/2006/relationships/image" Target="../media/image15.gif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9.vml"/><Relationship Id="rId6" Type="http://schemas.openxmlformats.org/officeDocument/2006/relationships/slide" Target="slide2.xml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openxmlformats.org/officeDocument/2006/relationships/image" Target="../media/image24.gif"/><Relationship Id="rId10" Type="http://schemas.openxmlformats.org/officeDocument/2006/relationships/image" Target="../media/image19.png"/><Relationship Id="rId4" Type="http://schemas.openxmlformats.org/officeDocument/2006/relationships/hyperlink" Target="kepler.exe" TargetMode="Externa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2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24.gif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8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32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5.gif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hyperlink" Target="kepler.ex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5.gif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hyperlink" Target="kepler.exe" TargetMode="External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5.gif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10" Type="http://schemas.openxmlformats.org/officeDocument/2006/relationships/image" Target="../media/image47.wmf"/><Relationship Id="rId4" Type="http://schemas.openxmlformats.org/officeDocument/2006/relationships/hyperlink" Target="kepler.exe" TargetMode="External"/><Relationship Id="rId9" Type="http://schemas.openxmlformats.org/officeDocument/2006/relationships/oleObject" Target="../embeddings/oleObject3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slide" Target="slide2.xml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56.png"/><Relationship Id="rId7" Type="http://schemas.openxmlformats.org/officeDocument/2006/relationships/image" Target="../media/image59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6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oleObject" Target="../embeddings/oleObject44.bin"/><Relationship Id="rId3" Type="http://schemas.openxmlformats.org/officeDocument/2006/relationships/image" Target="../media/image56.png"/><Relationship Id="rId7" Type="http://schemas.openxmlformats.org/officeDocument/2006/relationships/image" Target="../media/image59.wmf"/><Relationship Id="rId12" Type="http://schemas.openxmlformats.org/officeDocument/2006/relationships/image" Target="../media/image57.gi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oleObject" Target="../embeddings/oleObject46.bin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45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5.wmf"/><Relationship Id="rId3" Type="http://schemas.openxmlformats.org/officeDocument/2006/relationships/image" Target="../media/image67.png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69.png"/><Relationship Id="rId5" Type="http://schemas.openxmlformats.org/officeDocument/2006/relationships/image" Target="../media/image62.wmf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64.wmf"/><Relationship Id="rId4" Type="http://schemas.openxmlformats.org/officeDocument/2006/relationships/oleObject" Target="../embeddings/oleObject48.bin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13" Type="http://schemas.openxmlformats.org/officeDocument/2006/relationships/image" Target="../media/image81.png"/><Relationship Id="rId3" Type="http://schemas.openxmlformats.org/officeDocument/2006/relationships/audio" Target="emyeutruong42.MP3" TargetMode="External"/><Relationship Id="rId7" Type="http://schemas.openxmlformats.org/officeDocument/2006/relationships/image" Target="../media/image75.png"/><Relationship Id="rId12" Type="http://schemas.openxmlformats.org/officeDocument/2006/relationships/image" Target="../media/image80.gif"/><Relationship Id="rId2" Type="http://schemas.openxmlformats.org/officeDocument/2006/relationships/audio" Target="file:///E:\TH&#7846;Y%20NH&#7898;\JOLI-HOAI%20(H)\NH&#7840;C\nhac%206230\Nhung%20bong%20hoa%20nhung%20bai%20ca.mp3" TargetMode="External"/><Relationship Id="rId1" Type="http://schemas.openxmlformats.org/officeDocument/2006/relationships/audio" Target="file:///D:\Mucsic3\hay%20hat%20len.mp3" TargetMode="External"/><Relationship Id="rId6" Type="http://schemas.openxmlformats.org/officeDocument/2006/relationships/image" Target="../media/image74.wmf"/><Relationship Id="rId11" Type="http://schemas.openxmlformats.org/officeDocument/2006/relationships/image" Target="../media/image79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8.gif"/><Relationship Id="rId4" Type="http://schemas.openxmlformats.org/officeDocument/2006/relationships/audio" Target="../media/audio4.wav"/><Relationship Id="rId9" Type="http://schemas.openxmlformats.org/officeDocument/2006/relationships/image" Target="../media/image77.gif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3.bin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hyperlink" Target="kepler.exe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" Target="slide4.xml"/><Relationship Id="rId7" Type="http://schemas.openxmlformats.org/officeDocument/2006/relationships/hyperlink" Target="kepler.exe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png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5.gif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8.bin"/><Relationship Id="rId5" Type="http://schemas.openxmlformats.org/officeDocument/2006/relationships/hyperlink" Target="kepler.exe" TargetMode="External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4.png"/><Relationship Id="rId9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15.gif"/><Relationship Id="rId7" Type="http://schemas.openxmlformats.org/officeDocument/2006/relationships/hyperlink" Target="kepler.exe" TargetMode="External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11" Type="http://schemas.openxmlformats.org/officeDocument/2006/relationships/image" Target="../media/image7.wmf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0.bin"/><Relationship Id="rId4" Type="http://schemas.openxmlformats.org/officeDocument/2006/relationships/slide" Target="slide2.xml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15.gif"/><Relationship Id="rId7" Type="http://schemas.openxmlformats.org/officeDocument/2006/relationships/hyperlink" Target="kepler.exe" TargetMode="External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wmf"/><Relationship Id="rId11" Type="http://schemas.openxmlformats.org/officeDocument/2006/relationships/image" Target="../media/image7.wmf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5.bin"/><Relationship Id="rId4" Type="http://schemas.openxmlformats.org/officeDocument/2006/relationships/slide" Target="slide2.xml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5.gif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slide" Target="slide2.xml"/><Relationship Id="rId5" Type="http://schemas.openxmlformats.org/officeDocument/2006/relationships/image" Target="../media/image13.png"/><Relationship Id="rId4" Type="http://schemas.openxmlformats.org/officeDocument/2006/relationships/hyperlink" Target="kepler.ex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WordArt 7"/>
          <p:cNvSpPr>
            <a:spLocks noChangeArrowheads="1" noChangeShapeType="1" noTextEdit="1"/>
          </p:cNvSpPr>
          <p:nvPr/>
        </p:nvSpPr>
        <p:spPr bwMode="auto">
          <a:xfrm>
            <a:off x="3124200" y="5410200"/>
            <a:ext cx="35052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LỚP </a:t>
            </a:r>
            <a:r>
              <a:rPr lang="vi-VN" sz="3600" b="1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4A2</a:t>
            </a:r>
            <a:endParaRPr lang="vi-VN" sz="3600" b="1" kern="10" smtClean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  <p:sp>
        <p:nvSpPr>
          <p:cNvPr id="2052" name="WordArt 8"/>
          <p:cNvSpPr>
            <a:spLocks noChangeArrowheads="1" noChangeShapeType="1" noTextEdit="1"/>
          </p:cNvSpPr>
          <p:nvPr/>
        </p:nvSpPr>
        <p:spPr bwMode="auto">
          <a:xfrm>
            <a:off x="304800" y="5334000"/>
            <a:ext cx="7391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b="1" i="1" kern="1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Rectangle -10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vi-VN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2" name="WordArt 22"/>
          <p:cNvSpPr>
            <a:spLocks noChangeArrowheads="1" noChangeShapeType="1" noTextEdit="1"/>
          </p:cNvSpPr>
          <p:nvPr/>
        </p:nvSpPr>
        <p:spPr bwMode="auto">
          <a:xfrm>
            <a:off x="0" y="2514600"/>
            <a:ext cx="9067800" cy="30813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863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vi-VN" sz="4000" b="1" i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944FF"/>
                    </a:gs>
                  </a:gsLst>
                  <a:lin ang="5400000" scaled="1"/>
                </a:gradFill>
                <a:latin typeface="Arial"/>
                <a:cs typeface="Arial"/>
              </a:rPr>
              <a:t>Chào mừng quý thầy cô </a:t>
            </a:r>
          </a:p>
          <a:p>
            <a:pPr algn="ctr"/>
            <a:r>
              <a:rPr lang="vi-VN" sz="4000" b="1" i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0944FF"/>
                    </a:gs>
                  </a:gsLst>
                  <a:lin ang="5400000" scaled="1"/>
                </a:gradFill>
                <a:latin typeface="Arial"/>
                <a:cs typeface="Arial"/>
              </a:rPr>
              <a:t>về dự giờ thăm lớp </a:t>
            </a: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7010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TRƯỜNG TIỂU HỌC </a:t>
            </a:r>
            <a:r>
              <a:rPr lang="vi-VN" sz="3600" b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/>
                <a:cs typeface="Times New Roman"/>
              </a:rPr>
              <a:t>LONG BIÊN</a:t>
            </a:r>
            <a:endParaRPr lang="vi-VN" sz="3600" b="1" kern="10" dirty="0" smtClean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94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  <p:bldP spid="12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402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355533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4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5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536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5403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55405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5540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55408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55528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55529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55530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31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32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09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55523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5524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55525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26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27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0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55518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5519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55520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5521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5522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1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55514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5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6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5517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55412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55507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08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09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0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1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2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513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413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55502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503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55504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55505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5506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4" name="Group 61"/>
          <p:cNvGrpSpPr>
            <a:grpSpLocks/>
          </p:cNvGrpSpPr>
          <p:nvPr/>
        </p:nvGrpSpPr>
        <p:grpSpPr bwMode="auto">
          <a:xfrm>
            <a:off x="4216400" y="3810000"/>
            <a:ext cx="889000" cy="603250"/>
            <a:chOff x="4914" y="1467"/>
            <a:chExt cx="560" cy="380"/>
          </a:xfrm>
        </p:grpSpPr>
        <p:sp>
          <p:nvSpPr>
            <p:cNvPr id="355497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498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55499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5500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55501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5415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55493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55495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96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5494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5416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55488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5489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55490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55491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55492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5417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542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5422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55487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540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5423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55424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55425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5542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Bài 1</a:t>
            </a:r>
            <a:r>
              <a:rPr lang="en-US" sz="2000" b="1"/>
              <a:t>:</a:t>
            </a:r>
          </a:p>
        </p:txBody>
      </p:sp>
      <p:sp>
        <p:nvSpPr>
          <p:cNvPr id="5140" name="TextBox 24"/>
          <p:cNvSpPr txBox="1">
            <a:spLocks noChangeArrowheads="1"/>
          </p:cNvSpPr>
          <p:nvPr/>
        </p:nvSpPr>
        <p:spPr bwMode="auto">
          <a:xfrm>
            <a:off x="5105400" y="1751013"/>
            <a:ext cx="3733800" cy="9159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 Viết rồi đọc phân số chỉ phần đã tô màu trong mỗi hình dưới đây. </a:t>
            </a: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181600" y="2835275"/>
            <a:ext cx="1066800" cy="533400"/>
            <a:chOff x="476" y="2205"/>
            <a:chExt cx="2495" cy="1044"/>
          </a:xfrm>
        </p:grpSpPr>
        <p:sp>
          <p:nvSpPr>
            <p:cNvPr id="355482" name="Rectangle 44"/>
            <p:cNvSpPr>
              <a:spLocks noChangeArrowheads="1"/>
            </p:cNvSpPr>
            <p:nvPr/>
          </p:nvSpPr>
          <p:spPr bwMode="auto">
            <a:xfrm>
              <a:off x="476" y="2205"/>
              <a:ext cx="499" cy="104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3" name="Rectangle 45"/>
            <p:cNvSpPr>
              <a:spLocks noChangeArrowheads="1"/>
            </p:cNvSpPr>
            <p:nvPr/>
          </p:nvSpPr>
          <p:spPr bwMode="auto">
            <a:xfrm>
              <a:off x="975" y="2205"/>
              <a:ext cx="499" cy="1044"/>
            </a:xfrm>
            <a:prstGeom prst="rect">
              <a:avLst/>
            </a:prstGeom>
            <a:solidFill>
              <a:srgbClr val="3399FF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4" name="Rectangle 46"/>
            <p:cNvSpPr>
              <a:spLocks noChangeArrowheads="1"/>
            </p:cNvSpPr>
            <p:nvPr/>
          </p:nvSpPr>
          <p:spPr bwMode="auto">
            <a:xfrm>
              <a:off x="1474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5" name="Rectangle 47"/>
            <p:cNvSpPr>
              <a:spLocks noChangeArrowheads="1"/>
            </p:cNvSpPr>
            <p:nvPr/>
          </p:nvSpPr>
          <p:spPr bwMode="auto">
            <a:xfrm>
              <a:off x="1973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5486" name="Rectangle 48"/>
            <p:cNvSpPr>
              <a:spLocks noChangeArrowheads="1"/>
            </p:cNvSpPr>
            <p:nvPr/>
          </p:nvSpPr>
          <p:spPr bwMode="auto">
            <a:xfrm>
              <a:off x="2472" y="2205"/>
              <a:ext cx="499" cy="104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6"/>
          <p:cNvGrpSpPr>
            <a:grpSpLocks/>
          </p:cNvGrpSpPr>
          <p:nvPr/>
        </p:nvGrpSpPr>
        <p:grpSpPr bwMode="auto">
          <a:xfrm>
            <a:off x="8077200" y="2835275"/>
            <a:ext cx="685800" cy="622300"/>
            <a:chOff x="4032" y="2880"/>
            <a:chExt cx="1088" cy="816"/>
          </a:xfrm>
        </p:grpSpPr>
        <p:grpSp>
          <p:nvGrpSpPr>
            <p:cNvPr id="355477" name="Group 56"/>
            <p:cNvGrpSpPr>
              <a:grpSpLocks/>
            </p:cNvGrpSpPr>
            <p:nvPr/>
          </p:nvGrpSpPr>
          <p:grpSpPr bwMode="auto">
            <a:xfrm>
              <a:off x="4032" y="2880"/>
              <a:ext cx="1088" cy="816"/>
              <a:chOff x="4151" y="1842"/>
              <a:chExt cx="1088" cy="816"/>
            </a:xfrm>
          </p:grpSpPr>
          <p:sp>
            <p:nvSpPr>
              <p:cNvPr id="355479" name="AutoShape 51"/>
              <p:cNvSpPr>
                <a:spLocks noChangeArrowheads="1"/>
              </p:cNvSpPr>
              <p:nvPr/>
            </p:nvSpPr>
            <p:spPr bwMode="auto">
              <a:xfrm>
                <a:off x="4423" y="1842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80" name="AutoShape 52"/>
              <p:cNvSpPr>
                <a:spLocks noChangeArrowheads="1"/>
              </p:cNvSpPr>
              <p:nvPr/>
            </p:nvSpPr>
            <p:spPr bwMode="auto">
              <a:xfrm>
                <a:off x="4151" y="2250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5481" name="AutoShape 53"/>
              <p:cNvSpPr>
                <a:spLocks noChangeArrowheads="1"/>
              </p:cNvSpPr>
              <p:nvPr/>
            </p:nvSpPr>
            <p:spPr bwMode="auto">
              <a:xfrm>
                <a:off x="4695" y="2250"/>
                <a:ext cx="544" cy="408"/>
              </a:xfrm>
              <a:prstGeom prst="flowChartExtract">
                <a:avLst/>
              </a:prstGeom>
              <a:solidFill>
                <a:srgbClr val="3399FF"/>
              </a:solidFill>
              <a:ln w="1905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5478" name="AutoShape 91"/>
            <p:cNvSpPr>
              <a:spLocks noChangeArrowheads="1"/>
            </p:cNvSpPr>
            <p:nvPr/>
          </p:nvSpPr>
          <p:spPr bwMode="auto">
            <a:xfrm rot="10800000">
              <a:off x="4320" y="3296"/>
              <a:ext cx="512" cy="400"/>
            </a:xfrm>
            <a:prstGeom prst="flowChartExtract">
              <a:avLst/>
            </a:prstGeom>
            <a:solidFill>
              <a:schemeClr val="bg1"/>
            </a:solidFill>
            <a:ln w="19050">
              <a:solidFill>
                <a:srgbClr val="FF0066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355430" name="Line 97"/>
          <p:cNvSpPr>
            <a:spLocks noChangeShapeType="1"/>
          </p:cNvSpPr>
          <p:nvPr/>
        </p:nvSpPr>
        <p:spPr bwMode="auto">
          <a:xfrm flipH="1">
            <a:off x="5410200" y="6553200"/>
            <a:ext cx="676275" cy="0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" name="Rectangle 5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27675" y="3476625"/>
            <a:ext cx="306388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2" name="Rectangle 61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34200" y="3505200"/>
            <a:ext cx="309563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3" name="Rectangle 62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05800" y="3505200"/>
            <a:ext cx="309563" cy="2159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06" name="Group 102"/>
          <p:cNvGrpSpPr>
            <a:grpSpLocks/>
          </p:cNvGrpSpPr>
          <p:nvPr/>
        </p:nvGrpSpPr>
        <p:grpSpPr bwMode="auto">
          <a:xfrm>
            <a:off x="5257800" y="4418013"/>
            <a:ext cx="1143000" cy="381000"/>
            <a:chOff x="3000" y="2784"/>
            <a:chExt cx="936" cy="400"/>
          </a:xfrm>
        </p:grpSpPr>
        <p:sp>
          <p:nvSpPr>
            <p:cNvPr id="69" name="Oval 68"/>
            <p:cNvSpPr>
              <a:spLocks noChangeArrowheads="1"/>
            </p:cNvSpPr>
            <p:nvPr/>
          </p:nvSpPr>
          <p:spPr bwMode="auto">
            <a:xfrm>
              <a:off x="3000" y="2784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0" name="Oval 69"/>
            <p:cNvSpPr>
              <a:spLocks noChangeArrowheads="1"/>
            </p:cNvSpPr>
            <p:nvPr/>
          </p:nvSpPr>
          <p:spPr bwMode="auto">
            <a:xfrm>
              <a:off x="3200" y="2784"/>
              <a:ext cx="144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1" name="Oval 70"/>
            <p:cNvSpPr>
              <a:spLocks noChangeArrowheads="1"/>
            </p:cNvSpPr>
            <p:nvPr/>
          </p:nvSpPr>
          <p:spPr bwMode="auto">
            <a:xfrm>
              <a:off x="3400" y="2784"/>
              <a:ext cx="143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2" name="Oval 71"/>
            <p:cNvSpPr>
              <a:spLocks noChangeArrowheads="1"/>
            </p:cNvSpPr>
            <p:nvPr/>
          </p:nvSpPr>
          <p:spPr bwMode="auto">
            <a:xfrm>
              <a:off x="3601" y="2784"/>
              <a:ext cx="143" cy="167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73" name="Oval 72"/>
            <p:cNvSpPr>
              <a:spLocks noChangeArrowheads="1"/>
            </p:cNvSpPr>
            <p:nvPr/>
          </p:nvSpPr>
          <p:spPr bwMode="auto">
            <a:xfrm>
              <a:off x="3792" y="2784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4" name="Oval 73"/>
            <p:cNvSpPr>
              <a:spLocks noChangeArrowheads="1"/>
            </p:cNvSpPr>
            <p:nvPr/>
          </p:nvSpPr>
          <p:spPr bwMode="auto">
            <a:xfrm>
              <a:off x="3000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3200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3400" y="3017"/>
              <a:ext cx="143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3601" y="3017"/>
              <a:ext cx="143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3792" y="3017"/>
              <a:ext cx="144" cy="167"/>
            </a:xfrm>
            <a:prstGeom prst="ellipse">
              <a:avLst/>
            </a:prstGeom>
            <a:solidFill>
              <a:srgbClr val="3333FF"/>
            </a:solidFill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79" name="Rectangle 78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86400" y="4951413"/>
            <a:ext cx="317500" cy="230187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0" name="Rectangle 109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4951413"/>
            <a:ext cx="317500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24" name="Group 120"/>
          <p:cNvGrpSpPr>
            <a:grpSpLocks/>
          </p:cNvGrpSpPr>
          <p:nvPr/>
        </p:nvGrpSpPr>
        <p:grpSpPr bwMode="auto">
          <a:xfrm>
            <a:off x="7620000" y="4189413"/>
            <a:ext cx="1219200" cy="609600"/>
            <a:chOff x="4581" y="3482"/>
            <a:chExt cx="987" cy="502"/>
          </a:xfrm>
        </p:grpSpPr>
        <p:sp>
          <p:nvSpPr>
            <p:cNvPr id="355460" name="AutoShape 72"/>
            <p:cNvSpPr>
              <a:spLocks noChangeArrowheads="1"/>
            </p:cNvSpPr>
            <p:nvPr/>
          </p:nvSpPr>
          <p:spPr bwMode="auto">
            <a:xfrm>
              <a:off x="4581" y="3482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AutoShape 73"/>
            <p:cNvSpPr>
              <a:spLocks noChangeArrowheads="1"/>
            </p:cNvSpPr>
            <p:nvPr/>
          </p:nvSpPr>
          <p:spPr bwMode="auto">
            <a:xfrm>
              <a:off x="4830" y="3482"/>
              <a:ext cx="246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3 w 852"/>
                <a:gd name="T16" fmla="*/ 435 h 1136"/>
                <a:gd name="T17" fmla="*/ 589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AutoShape 74"/>
            <p:cNvSpPr>
              <a:spLocks noChangeArrowheads="1"/>
            </p:cNvSpPr>
            <p:nvPr/>
          </p:nvSpPr>
          <p:spPr bwMode="auto">
            <a:xfrm>
              <a:off x="4699" y="3697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AutoShape 75"/>
            <p:cNvSpPr>
              <a:spLocks noChangeArrowheads="1"/>
            </p:cNvSpPr>
            <p:nvPr/>
          </p:nvSpPr>
          <p:spPr bwMode="auto">
            <a:xfrm>
              <a:off x="4951" y="3697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rgbClr val="3333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AutoShape 76"/>
            <p:cNvSpPr>
              <a:spLocks noChangeArrowheads="1"/>
            </p:cNvSpPr>
            <p:nvPr/>
          </p:nvSpPr>
          <p:spPr bwMode="auto">
            <a:xfrm>
              <a:off x="5078" y="3482"/>
              <a:ext cx="245" cy="287"/>
            </a:xfrm>
            <a:custGeom>
              <a:avLst/>
              <a:gdLst>
                <a:gd name="T0" fmla="*/ 0 w 849"/>
                <a:gd name="T1" fmla="*/ 0 h 1136"/>
                <a:gd name="T2" fmla="*/ 0 w 849"/>
                <a:gd name="T3" fmla="*/ 0 h 1136"/>
                <a:gd name="T4" fmla="*/ 0 w 849"/>
                <a:gd name="T5" fmla="*/ 0 h 1136"/>
                <a:gd name="T6" fmla="*/ 0 w 849"/>
                <a:gd name="T7" fmla="*/ 0 h 1136"/>
                <a:gd name="T8" fmla="*/ 0 w 849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3 w 849"/>
                <a:gd name="T16" fmla="*/ 435 h 1136"/>
                <a:gd name="T17" fmla="*/ 586 w 849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9" h="1136">
                  <a:moveTo>
                    <a:pt x="0" y="434"/>
                  </a:moveTo>
                  <a:lnTo>
                    <a:pt x="324" y="434"/>
                  </a:lnTo>
                  <a:lnTo>
                    <a:pt x="425" y="0"/>
                  </a:lnTo>
                  <a:lnTo>
                    <a:pt x="525" y="434"/>
                  </a:lnTo>
                  <a:lnTo>
                    <a:pt x="849" y="434"/>
                  </a:lnTo>
                  <a:lnTo>
                    <a:pt x="587" y="702"/>
                  </a:lnTo>
                  <a:lnTo>
                    <a:pt x="687" y="1136"/>
                  </a:lnTo>
                  <a:lnTo>
                    <a:pt x="425" y="868"/>
                  </a:lnTo>
                  <a:lnTo>
                    <a:pt x="162" y="1136"/>
                  </a:lnTo>
                  <a:lnTo>
                    <a:pt x="262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AutoShape 77"/>
            <p:cNvSpPr>
              <a:spLocks noChangeArrowheads="1"/>
            </p:cNvSpPr>
            <p:nvPr/>
          </p:nvSpPr>
          <p:spPr bwMode="auto">
            <a:xfrm>
              <a:off x="5200" y="3697"/>
              <a:ext cx="244" cy="287"/>
            </a:xfrm>
            <a:custGeom>
              <a:avLst/>
              <a:gdLst>
                <a:gd name="T0" fmla="*/ 0 w 849"/>
                <a:gd name="T1" fmla="*/ 0 h 1136"/>
                <a:gd name="T2" fmla="*/ 0 w 849"/>
                <a:gd name="T3" fmla="*/ 0 h 1136"/>
                <a:gd name="T4" fmla="*/ 0 w 849"/>
                <a:gd name="T5" fmla="*/ 0 h 1136"/>
                <a:gd name="T6" fmla="*/ 0 w 849"/>
                <a:gd name="T7" fmla="*/ 0 h 1136"/>
                <a:gd name="T8" fmla="*/ 0 w 849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1 w 849"/>
                <a:gd name="T16" fmla="*/ 435 h 1136"/>
                <a:gd name="T17" fmla="*/ 588 w 849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9" h="1136">
                  <a:moveTo>
                    <a:pt x="0" y="434"/>
                  </a:moveTo>
                  <a:lnTo>
                    <a:pt x="324" y="434"/>
                  </a:lnTo>
                  <a:lnTo>
                    <a:pt x="425" y="0"/>
                  </a:lnTo>
                  <a:lnTo>
                    <a:pt x="525" y="434"/>
                  </a:lnTo>
                  <a:lnTo>
                    <a:pt x="849" y="434"/>
                  </a:lnTo>
                  <a:lnTo>
                    <a:pt x="587" y="702"/>
                  </a:lnTo>
                  <a:lnTo>
                    <a:pt x="687" y="1136"/>
                  </a:lnTo>
                  <a:lnTo>
                    <a:pt x="425" y="868"/>
                  </a:lnTo>
                  <a:lnTo>
                    <a:pt x="162" y="1136"/>
                  </a:lnTo>
                  <a:lnTo>
                    <a:pt x="262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AutoShape 78"/>
            <p:cNvSpPr>
              <a:spLocks noChangeArrowheads="1"/>
            </p:cNvSpPr>
            <p:nvPr/>
          </p:nvSpPr>
          <p:spPr bwMode="auto">
            <a:xfrm>
              <a:off x="5323" y="3482"/>
              <a:ext cx="245" cy="287"/>
            </a:xfrm>
            <a:custGeom>
              <a:avLst/>
              <a:gdLst>
                <a:gd name="T0" fmla="*/ 0 w 852"/>
                <a:gd name="T1" fmla="*/ 0 h 1136"/>
                <a:gd name="T2" fmla="*/ 0 w 852"/>
                <a:gd name="T3" fmla="*/ 0 h 1136"/>
                <a:gd name="T4" fmla="*/ 0 w 852"/>
                <a:gd name="T5" fmla="*/ 0 h 1136"/>
                <a:gd name="T6" fmla="*/ 0 w 852"/>
                <a:gd name="T7" fmla="*/ 0 h 1136"/>
                <a:gd name="T8" fmla="*/ 0 w 852"/>
                <a:gd name="T9" fmla="*/ 0 h 1136"/>
                <a:gd name="T10" fmla="*/ 17694720 60000 65536"/>
                <a:gd name="T11" fmla="*/ 11796480 60000 65536"/>
                <a:gd name="T12" fmla="*/ 5898240 60000 65536"/>
                <a:gd name="T13" fmla="*/ 5898240 60000 65536"/>
                <a:gd name="T14" fmla="*/ 0 60000 65536"/>
                <a:gd name="T15" fmla="*/ 264 w 852"/>
                <a:gd name="T16" fmla="*/ 435 h 1136"/>
                <a:gd name="T17" fmla="*/ 588 w 852"/>
                <a:gd name="T18" fmla="*/ 867 h 1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2" h="1136">
                  <a:moveTo>
                    <a:pt x="0" y="434"/>
                  </a:moveTo>
                  <a:lnTo>
                    <a:pt x="325" y="434"/>
                  </a:lnTo>
                  <a:lnTo>
                    <a:pt x="426" y="0"/>
                  </a:lnTo>
                  <a:lnTo>
                    <a:pt x="527" y="434"/>
                  </a:lnTo>
                  <a:lnTo>
                    <a:pt x="852" y="434"/>
                  </a:lnTo>
                  <a:lnTo>
                    <a:pt x="589" y="702"/>
                  </a:lnTo>
                  <a:lnTo>
                    <a:pt x="689" y="1136"/>
                  </a:lnTo>
                  <a:lnTo>
                    <a:pt x="426" y="868"/>
                  </a:lnTo>
                  <a:lnTo>
                    <a:pt x="163" y="1136"/>
                  </a:lnTo>
                  <a:lnTo>
                    <a:pt x="263" y="70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" name="Rectangle 10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0" y="4951413"/>
            <a:ext cx="339725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7543800" y="457200"/>
            <a:ext cx="1179513" cy="1219200"/>
            <a:chOff x="214" y="2886"/>
            <a:chExt cx="443" cy="1264"/>
          </a:xfrm>
        </p:grpSpPr>
        <p:pic>
          <p:nvPicPr>
            <p:cNvPr id="355458" name="Picture 12" descr="qustionmed_w"/>
            <p:cNvPicPr>
              <a:picLocks noChangeAspect="1" noChangeArrowheads="1" noCrop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93" y="2886"/>
              <a:ext cx="12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59" name="Picture 131" descr="nhomdoi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14" y="3748"/>
              <a:ext cx="4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636" name="AutoShape 202"/>
          <p:cNvSpPr>
            <a:spLocks noChangeArrowheads="1"/>
          </p:cNvSpPr>
          <p:nvPr/>
        </p:nvSpPr>
        <p:spPr bwMode="auto">
          <a:xfrm>
            <a:off x="7239000" y="685800"/>
            <a:ext cx="1508125" cy="649288"/>
          </a:xfrm>
          <a:prstGeom prst="star32">
            <a:avLst>
              <a:gd name="adj" fmla="val 37500"/>
            </a:avLst>
          </a:prstGeom>
          <a:solidFill>
            <a:srgbClr val="EAFEA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000" b="1">
                <a:solidFill>
                  <a:srgbClr val="FF0000"/>
                </a:solidFill>
              </a:rPr>
              <a:t>Nhóm 2 (4’)</a:t>
            </a:r>
          </a:p>
        </p:txBody>
      </p:sp>
      <p:sp>
        <p:nvSpPr>
          <p:cNvPr id="149637" name="Rectangle 133"/>
          <p:cNvSpPr>
            <a:spLocks noChangeArrowheads="1"/>
          </p:cNvSpPr>
          <p:nvPr/>
        </p:nvSpPr>
        <p:spPr bwMode="auto">
          <a:xfrm>
            <a:off x="5334000" y="5410200"/>
            <a:ext cx="3505200" cy="9159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b) Trong mỗi phân số đó, mẫu số cho biết gì, tử số cho biết gì ? </a:t>
            </a:r>
          </a:p>
        </p:txBody>
      </p:sp>
      <p:sp>
        <p:nvSpPr>
          <p:cNvPr id="35544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914400"/>
            <a:ext cx="20574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</a:t>
            </a:r>
          </a:p>
        </p:txBody>
      </p:sp>
      <p:sp>
        <p:nvSpPr>
          <p:cNvPr id="355443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14976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914400"/>
            <a:ext cx="32766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</a:t>
            </a:r>
            <a:r>
              <a:rPr lang="en-US" b="1">
                <a:solidFill>
                  <a:srgbClr val="FFFF99"/>
                </a:solidFill>
              </a:rPr>
              <a:t>Luyện tập - Thực hành.</a:t>
            </a:r>
          </a:p>
        </p:txBody>
      </p:sp>
      <p:pic>
        <p:nvPicPr>
          <p:cNvPr id="5" name="Rectangle 101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58000" y="4951413"/>
            <a:ext cx="339725" cy="228600"/>
          </a:xfrm>
          <a:prstGeom prst="rect">
            <a:avLst/>
          </a:prstGeom>
          <a:solidFill>
            <a:srgbClr val="66CCFF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355557" name="Group 229"/>
          <p:cNvGrpSpPr>
            <a:grpSpLocks/>
          </p:cNvGrpSpPr>
          <p:nvPr/>
        </p:nvGrpSpPr>
        <p:grpSpPr bwMode="auto">
          <a:xfrm>
            <a:off x="6648450" y="4113213"/>
            <a:ext cx="742950" cy="660400"/>
            <a:chOff x="3360" y="3504"/>
            <a:chExt cx="468" cy="416"/>
          </a:xfrm>
        </p:grpSpPr>
        <p:sp>
          <p:nvSpPr>
            <p:cNvPr id="92" name="Hexagon 91"/>
            <p:cNvSpPr>
              <a:spLocks noChangeArrowheads="1"/>
            </p:cNvSpPr>
            <p:nvPr/>
          </p:nvSpPr>
          <p:spPr bwMode="auto">
            <a:xfrm>
              <a:off x="3360" y="3504"/>
              <a:ext cx="468" cy="404"/>
            </a:xfrm>
            <a:prstGeom prst="hexagon">
              <a:avLst>
                <a:gd name="adj" fmla="val 29025"/>
                <a:gd name="vf" fmla="val 115470"/>
              </a:avLst>
            </a:prstGeom>
            <a:solidFill>
              <a:schemeClr val="hlink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99" name="Isosceles Triangle 98"/>
            <p:cNvSpPr>
              <a:spLocks noChangeArrowheads="1"/>
            </p:cNvSpPr>
            <p:nvPr/>
          </p:nvSpPr>
          <p:spPr bwMode="auto">
            <a:xfrm>
              <a:off x="3360" y="3504"/>
              <a:ext cx="221" cy="198"/>
            </a:xfrm>
            <a:prstGeom prst="triangle">
              <a:avLst>
                <a:gd name="adj" fmla="val 45523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100" name="Isosceles Triangle 99"/>
            <p:cNvSpPr>
              <a:spLocks noChangeArrowheads="1"/>
            </p:cNvSpPr>
            <p:nvPr/>
          </p:nvSpPr>
          <p:spPr bwMode="auto">
            <a:xfrm>
              <a:off x="3487" y="3702"/>
              <a:ext cx="199" cy="218"/>
            </a:xfrm>
            <a:prstGeom prst="triangle">
              <a:avLst>
                <a:gd name="adj" fmla="val 45523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  <p:sp>
          <p:nvSpPr>
            <p:cNvPr id="101" name="Isosceles Triangle 100"/>
            <p:cNvSpPr>
              <a:spLocks noChangeArrowheads="1"/>
            </p:cNvSpPr>
            <p:nvPr/>
          </p:nvSpPr>
          <p:spPr bwMode="auto">
            <a:xfrm rot="-6982735">
              <a:off x="3555" y="3556"/>
              <a:ext cx="231" cy="197"/>
            </a:xfrm>
            <a:prstGeom prst="triangle">
              <a:avLst>
                <a:gd name="adj" fmla="val 45231"/>
              </a:avLst>
            </a:prstGeom>
            <a:solidFill>
              <a:schemeClr val="bg1"/>
            </a:solidFill>
            <a:ln w="25400" algn="ctr">
              <a:solidFill>
                <a:srgbClr val="FF0066"/>
              </a:solidFill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dk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6705600" y="2835275"/>
            <a:ext cx="762000" cy="688975"/>
            <a:chOff x="4096" y="1976"/>
            <a:chExt cx="432" cy="434"/>
          </a:xfrm>
        </p:grpSpPr>
        <p:pic>
          <p:nvPicPr>
            <p:cNvPr id="355448" name="Pie 28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096" y="2016"/>
              <a:ext cx="432" cy="39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355449" name="Pie 36"/>
            <p:cNvSpPr>
              <a:spLocks/>
            </p:cNvSpPr>
            <p:nvPr/>
          </p:nvSpPr>
          <p:spPr bwMode="auto">
            <a:xfrm rot="5400000">
              <a:off x="4106" y="2004"/>
              <a:ext cx="419" cy="363"/>
            </a:xfrm>
            <a:custGeom>
              <a:avLst/>
              <a:gdLst>
                <a:gd name="T0" fmla="*/ 0 w 1374910"/>
                <a:gd name="T1" fmla="*/ 0 h 1142999"/>
                <a:gd name="T2" fmla="*/ 0 w 1374910"/>
                <a:gd name="T3" fmla="*/ 0 h 1142999"/>
                <a:gd name="T4" fmla="*/ 0 w 1374910"/>
                <a:gd name="T5" fmla="*/ 0 h 1142999"/>
                <a:gd name="T6" fmla="*/ 0 w 1374910"/>
                <a:gd name="T7" fmla="*/ 0 h 1142999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200166 w 1374910"/>
                <a:gd name="T13" fmla="*/ 166884 h 1142999"/>
                <a:gd name="T14" fmla="*/ 1174744 w 1374910"/>
                <a:gd name="T15" fmla="*/ 976115 h 11429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74910" h="1142999">
                  <a:moveTo>
                    <a:pt x="269420" y="1025194"/>
                  </a:moveTo>
                  <a:lnTo>
                    <a:pt x="269419" y="1025194"/>
                  </a:lnTo>
                  <a:cubicBezTo>
                    <a:pt x="99590" y="917049"/>
                    <a:pt x="0" y="749342"/>
                    <a:pt x="0" y="571499"/>
                  </a:cubicBezTo>
                  <a:cubicBezTo>
                    <a:pt x="0" y="255868"/>
                    <a:pt x="307784" y="-1"/>
                    <a:pt x="687455" y="-1"/>
                  </a:cubicBezTo>
                  <a:cubicBezTo>
                    <a:pt x="690748" y="-2"/>
                    <a:pt x="694041" y="18"/>
                    <a:pt x="697334" y="58"/>
                  </a:cubicBezTo>
                  <a:lnTo>
                    <a:pt x="687455" y="571500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 algn="ctr">
              <a:solidFill>
                <a:srgbClr val="FF0066"/>
              </a:solidFill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55450" name="Line 95"/>
            <p:cNvSpPr>
              <a:spLocks noChangeShapeType="1"/>
            </p:cNvSpPr>
            <p:nvPr/>
          </p:nvSpPr>
          <p:spPr bwMode="auto">
            <a:xfrm>
              <a:off x="4295" y="1977"/>
              <a:ext cx="25" cy="39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Line 96"/>
            <p:cNvSpPr>
              <a:spLocks noChangeShapeType="1"/>
            </p:cNvSpPr>
            <p:nvPr/>
          </p:nvSpPr>
          <p:spPr bwMode="auto">
            <a:xfrm flipV="1">
              <a:off x="4198" y="2032"/>
              <a:ext cx="241" cy="302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Line 97"/>
            <p:cNvSpPr>
              <a:spLocks noChangeShapeType="1"/>
            </p:cNvSpPr>
            <p:nvPr/>
          </p:nvSpPr>
          <p:spPr bwMode="auto">
            <a:xfrm flipH="1">
              <a:off x="4128" y="2184"/>
              <a:ext cx="384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Line 98"/>
            <p:cNvSpPr>
              <a:spLocks noChangeShapeType="1"/>
            </p:cNvSpPr>
            <p:nvPr/>
          </p:nvSpPr>
          <p:spPr bwMode="auto">
            <a:xfrm>
              <a:off x="4160" y="2048"/>
              <a:ext cx="288" cy="288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49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5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4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149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1496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1496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149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" grpId="0" animBg="1"/>
      <p:bldP spid="149636" grpId="0" animBg="1"/>
      <p:bldP spid="149636" grpId="1" animBg="1"/>
      <p:bldP spid="149637" grpId="0" animBg="1"/>
      <p:bldP spid="1497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426" name="Group 2"/>
          <p:cNvGrpSpPr>
            <a:grpSpLocks/>
          </p:cNvGrpSpPr>
          <p:nvPr/>
        </p:nvGrpSpPr>
        <p:grpSpPr bwMode="auto">
          <a:xfrm>
            <a:off x="838200" y="1600200"/>
            <a:ext cx="2133600" cy="1295400"/>
            <a:chOff x="384" y="1536"/>
            <a:chExt cx="1680" cy="1056"/>
          </a:xfrm>
        </p:grpSpPr>
        <p:grpSp>
          <p:nvGrpSpPr>
            <p:cNvPr id="356489" name="Group 3"/>
            <p:cNvGrpSpPr>
              <a:grpSpLocks/>
            </p:cNvGrpSpPr>
            <p:nvPr/>
          </p:nvGrpSpPr>
          <p:grpSpPr bwMode="auto">
            <a:xfrm>
              <a:off x="384" y="1536"/>
              <a:ext cx="672" cy="1056"/>
              <a:chOff x="384" y="1536"/>
              <a:chExt cx="672" cy="1056"/>
            </a:xfrm>
          </p:grpSpPr>
          <p:sp>
            <p:nvSpPr>
              <p:cNvPr id="356493" name="Rectangle 4"/>
              <p:cNvSpPr>
                <a:spLocks noChangeArrowheads="1"/>
              </p:cNvSpPr>
              <p:nvPr/>
            </p:nvSpPr>
            <p:spPr bwMode="auto">
              <a:xfrm>
                <a:off x="384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FF"/>
                  </a:solidFill>
                </a:endParaRPr>
              </a:p>
            </p:txBody>
          </p:sp>
          <p:sp>
            <p:nvSpPr>
              <p:cNvPr id="356494" name="Rectangle 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336" cy="1056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356490" name="Rectangle 7"/>
            <p:cNvSpPr>
              <a:spLocks noChangeArrowheads="1"/>
            </p:cNvSpPr>
            <p:nvPr/>
          </p:nvSpPr>
          <p:spPr bwMode="auto">
            <a:xfrm>
              <a:off x="1056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91" name="Rectangle 8"/>
            <p:cNvSpPr>
              <a:spLocks noChangeArrowheads="1"/>
            </p:cNvSpPr>
            <p:nvPr/>
          </p:nvSpPr>
          <p:spPr bwMode="auto">
            <a:xfrm>
              <a:off x="1392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92" name="Rectangle 9"/>
            <p:cNvSpPr>
              <a:spLocks noChangeArrowheads="1"/>
            </p:cNvSpPr>
            <p:nvPr/>
          </p:nvSpPr>
          <p:spPr bwMode="auto">
            <a:xfrm>
              <a:off x="1728" y="1536"/>
              <a:ext cx="336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pic>
        <p:nvPicPr>
          <p:cNvPr id="35642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524000"/>
            <a:ext cx="15541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6428" name="Group 10"/>
          <p:cNvGrpSpPr>
            <a:grpSpLocks/>
          </p:cNvGrpSpPr>
          <p:nvPr/>
        </p:nvGrpSpPr>
        <p:grpSpPr bwMode="auto">
          <a:xfrm>
            <a:off x="6477000" y="1447800"/>
            <a:ext cx="1676400" cy="1295400"/>
            <a:chOff x="4272" y="1200"/>
            <a:chExt cx="1152" cy="1008"/>
          </a:xfrm>
        </p:grpSpPr>
        <p:sp>
          <p:nvSpPr>
            <p:cNvPr id="356487" name="AutoShape 26"/>
            <p:cNvSpPr>
              <a:spLocks noChangeArrowheads="1"/>
            </p:cNvSpPr>
            <p:nvPr/>
          </p:nvSpPr>
          <p:spPr bwMode="auto">
            <a:xfrm>
              <a:off x="4272" y="1200"/>
              <a:ext cx="1152" cy="1008"/>
            </a:xfrm>
            <a:prstGeom prst="triangle">
              <a:avLst>
                <a:gd name="adj" fmla="val 50000"/>
              </a:avLst>
            </a:prstGeom>
            <a:solidFill>
              <a:srgbClr val="9999FF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8" name="AutoShape 27"/>
            <p:cNvSpPr>
              <a:spLocks noChangeArrowheads="1"/>
            </p:cNvSpPr>
            <p:nvPr/>
          </p:nvSpPr>
          <p:spPr bwMode="auto">
            <a:xfrm rot="10800000">
              <a:off x="4560" y="1704"/>
              <a:ext cx="576" cy="50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 eaLnBrk="0" hangingPunct="0"/>
              <a:endParaRPr lang="en-US">
                <a:solidFill>
                  <a:schemeClr val="accent2"/>
                </a:solidFill>
              </a:endParaRPr>
            </a:p>
          </p:txBody>
        </p:sp>
      </p:grpSp>
      <p:sp>
        <p:nvSpPr>
          <p:cNvPr id="356429" name="Text Box 31"/>
          <p:cNvSpPr txBox="1">
            <a:spLocks noChangeArrowheads="1"/>
          </p:cNvSpPr>
          <p:nvPr/>
        </p:nvSpPr>
        <p:spPr bwMode="auto">
          <a:xfrm>
            <a:off x="838200" y="5576888"/>
            <a:ext cx="10874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356430" name="Group 21"/>
          <p:cNvGrpSpPr>
            <a:grpSpLocks/>
          </p:cNvGrpSpPr>
          <p:nvPr/>
        </p:nvGrpSpPr>
        <p:grpSpPr bwMode="auto">
          <a:xfrm>
            <a:off x="533400" y="4187825"/>
            <a:ext cx="2305050" cy="841375"/>
            <a:chOff x="528" y="1200"/>
            <a:chExt cx="2352" cy="864"/>
          </a:xfrm>
        </p:grpSpPr>
        <p:sp>
          <p:nvSpPr>
            <p:cNvPr id="356476" name="Oval 4"/>
            <p:cNvSpPr>
              <a:spLocks noChangeArrowheads="1"/>
            </p:cNvSpPr>
            <p:nvPr/>
          </p:nvSpPr>
          <p:spPr bwMode="auto">
            <a:xfrm>
              <a:off x="528" y="120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7" name="Oval 16"/>
            <p:cNvSpPr>
              <a:spLocks noChangeArrowheads="1"/>
            </p:cNvSpPr>
            <p:nvPr/>
          </p:nvSpPr>
          <p:spPr bwMode="auto">
            <a:xfrm>
              <a:off x="528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8" name="Oval 18"/>
            <p:cNvSpPr>
              <a:spLocks noChangeArrowheads="1"/>
            </p:cNvSpPr>
            <p:nvPr/>
          </p:nvSpPr>
          <p:spPr bwMode="auto">
            <a:xfrm>
              <a:off x="1008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79" name="Oval 20"/>
            <p:cNvSpPr>
              <a:spLocks noChangeArrowheads="1"/>
            </p:cNvSpPr>
            <p:nvPr/>
          </p:nvSpPr>
          <p:spPr bwMode="auto">
            <a:xfrm>
              <a:off x="153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356480" name="Group 26"/>
            <p:cNvGrpSpPr>
              <a:grpSpLocks/>
            </p:cNvGrpSpPr>
            <p:nvPr/>
          </p:nvGrpSpPr>
          <p:grpSpPr bwMode="auto">
            <a:xfrm>
              <a:off x="1008" y="1200"/>
              <a:ext cx="1392" cy="384"/>
              <a:chOff x="1008" y="1200"/>
              <a:chExt cx="1392" cy="384"/>
            </a:xfrm>
          </p:grpSpPr>
          <p:sp>
            <p:nvSpPr>
              <p:cNvPr id="356484" name="Oval 17"/>
              <p:cNvSpPr>
                <a:spLocks noChangeArrowheads="1"/>
              </p:cNvSpPr>
              <p:nvPr/>
            </p:nvSpPr>
            <p:spPr bwMode="auto">
              <a:xfrm>
                <a:off x="1008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56485" name="Oval 19"/>
              <p:cNvSpPr>
                <a:spLocks noChangeArrowheads="1"/>
              </p:cNvSpPr>
              <p:nvPr/>
            </p:nvSpPr>
            <p:spPr bwMode="auto">
              <a:xfrm>
                <a:off x="153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356486" name="Oval 21"/>
              <p:cNvSpPr>
                <a:spLocks noChangeArrowheads="1"/>
              </p:cNvSpPr>
              <p:nvPr/>
            </p:nvSpPr>
            <p:spPr bwMode="auto">
              <a:xfrm>
                <a:off x="2016" y="1200"/>
                <a:ext cx="384" cy="38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</p:grpSp>
        <p:sp>
          <p:nvSpPr>
            <p:cNvPr id="356481" name="Oval 22"/>
            <p:cNvSpPr>
              <a:spLocks noChangeArrowheads="1"/>
            </p:cNvSpPr>
            <p:nvPr/>
          </p:nvSpPr>
          <p:spPr bwMode="auto">
            <a:xfrm>
              <a:off x="201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2" name="Oval 23"/>
            <p:cNvSpPr>
              <a:spLocks noChangeArrowheads="1"/>
            </p:cNvSpPr>
            <p:nvPr/>
          </p:nvSpPr>
          <p:spPr bwMode="auto">
            <a:xfrm>
              <a:off x="2496" y="120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56483" name="Oval 24"/>
            <p:cNvSpPr>
              <a:spLocks noChangeArrowheads="1"/>
            </p:cNvSpPr>
            <p:nvPr/>
          </p:nvSpPr>
          <p:spPr bwMode="auto">
            <a:xfrm>
              <a:off x="2496" y="168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56431" name="Group 33"/>
          <p:cNvGrpSpPr>
            <a:grpSpLocks/>
          </p:cNvGrpSpPr>
          <p:nvPr/>
        </p:nvGrpSpPr>
        <p:grpSpPr bwMode="auto">
          <a:xfrm>
            <a:off x="5715000" y="4092575"/>
            <a:ext cx="2733675" cy="936625"/>
            <a:chOff x="1008" y="2544"/>
            <a:chExt cx="2736" cy="1056"/>
          </a:xfrm>
        </p:grpSpPr>
        <p:grpSp>
          <p:nvGrpSpPr>
            <p:cNvPr id="356466" name="Group 34"/>
            <p:cNvGrpSpPr>
              <a:grpSpLocks/>
            </p:cNvGrpSpPr>
            <p:nvPr/>
          </p:nvGrpSpPr>
          <p:grpSpPr bwMode="auto">
            <a:xfrm>
              <a:off x="1536" y="2544"/>
              <a:ext cx="1104" cy="1056"/>
              <a:chOff x="1536" y="2544"/>
              <a:chExt cx="1104" cy="1056"/>
            </a:xfrm>
          </p:grpSpPr>
          <p:sp>
            <p:nvSpPr>
              <p:cNvPr id="356473" name="AutoShape 34"/>
              <p:cNvSpPr>
                <a:spLocks noChangeArrowheads="1"/>
              </p:cNvSpPr>
              <p:nvPr/>
            </p:nvSpPr>
            <p:spPr bwMode="auto">
              <a:xfrm>
                <a:off x="1537" y="2544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4" name="AutoShape 38"/>
              <p:cNvSpPr>
                <a:spLocks noChangeArrowheads="1"/>
              </p:cNvSpPr>
              <p:nvPr/>
            </p:nvSpPr>
            <p:spPr bwMode="auto">
              <a:xfrm>
                <a:off x="1585" y="3168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5" name="AutoShape 3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0" cy="432"/>
              </a:xfrm>
              <a:custGeom>
                <a:avLst/>
                <a:gdLst>
                  <a:gd name="T0" fmla="*/ 240 w 480"/>
                  <a:gd name="T1" fmla="*/ 0 h 432"/>
                  <a:gd name="T2" fmla="*/ 0 w 480"/>
                  <a:gd name="T3" fmla="*/ 165 h 432"/>
                  <a:gd name="T4" fmla="*/ 92 w 480"/>
                  <a:gd name="T5" fmla="*/ 432 h 432"/>
                  <a:gd name="T6" fmla="*/ 388 w 480"/>
                  <a:gd name="T7" fmla="*/ 432 h 432"/>
                  <a:gd name="T8" fmla="*/ 480 w 480"/>
                  <a:gd name="T9" fmla="*/ 165 h 432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148 w 480"/>
                  <a:gd name="T16" fmla="*/ 165 h 432"/>
                  <a:gd name="T17" fmla="*/ 332 w 480"/>
                  <a:gd name="T18" fmla="*/ 330 h 4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0" h="432">
                    <a:moveTo>
                      <a:pt x="0" y="165"/>
                    </a:moveTo>
                    <a:lnTo>
                      <a:pt x="183" y="165"/>
                    </a:lnTo>
                    <a:lnTo>
                      <a:pt x="240" y="0"/>
                    </a:lnTo>
                    <a:lnTo>
                      <a:pt x="297" y="165"/>
                    </a:lnTo>
                    <a:lnTo>
                      <a:pt x="480" y="165"/>
                    </a:lnTo>
                    <a:lnTo>
                      <a:pt x="332" y="267"/>
                    </a:lnTo>
                    <a:lnTo>
                      <a:pt x="388" y="432"/>
                    </a:lnTo>
                    <a:lnTo>
                      <a:pt x="240" y="330"/>
                    </a:lnTo>
                    <a:lnTo>
                      <a:pt x="92" y="432"/>
                    </a:lnTo>
                    <a:lnTo>
                      <a:pt x="148" y="267"/>
                    </a:lnTo>
                    <a:lnTo>
                      <a:pt x="0" y="165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6467" name="Group 38"/>
            <p:cNvGrpSpPr>
              <a:grpSpLocks/>
            </p:cNvGrpSpPr>
            <p:nvPr/>
          </p:nvGrpSpPr>
          <p:grpSpPr bwMode="auto">
            <a:xfrm>
              <a:off x="1008" y="2544"/>
              <a:ext cx="2736" cy="1056"/>
              <a:chOff x="1008" y="2544"/>
              <a:chExt cx="2736" cy="1056"/>
            </a:xfrm>
          </p:grpSpPr>
          <p:sp>
            <p:nvSpPr>
              <p:cNvPr id="356468" name="AutoShape 35"/>
              <p:cNvSpPr>
                <a:spLocks noChangeArrowheads="1"/>
              </p:cNvSpPr>
              <p:nvPr/>
            </p:nvSpPr>
            <p:spPr bwMode="auto">
              <a:xfrm>
                <a:off x="2112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69" name="AutoShape 36"/>
              <p:cNvSpPr>
                <a:spLocks noChangeArrowheads="1"/>
              </p:cNvSpPr>
              <p:nvPr/>
            </p:nvSpPr>
            <p:spPr bwMode="auto">
              <a:xfrm>
                <a:off x="268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0" name="AutoShape 37"/>
              <p:cNvSpPr>
                <a:spLocks noChangeArrowheads="1"/>
              </p:cNvSpPr>
              <p:nvPr/>
            </p:nvSpPr>
            <p:spPr bwMode="auto">
              <a:xfrm>
                <a:off x="3264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1" name="AutoShape 40"/>
              <p:cNvSpPr>
                <a:spLocks noChangeArrowheads="1"/>
              </p:cNvSpPr>
              <p:nvPr/>
            </p:nvSpPr>
            <p:spPr bwMode="auto">
              <a:xfrm>
                <a:off x="2736" y="3168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6472" name="AutoShape 41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480" cy="432"/>
              </a:xfrm>
              <a:custGeom>
                <a:avLst/>
                <a:gdLst>
                  <a:gd name="T0" fmla="*/ 0 w 762000"/>
                  <a:gd name="T1" fmla="*/ 0 h 685800"/>
                  <a:gd name="T2" fmla="*/ 0 w 762000"/>
                  <a:gd name="T3" fmla="*/ 0 h 685800"/>
                  <a:gd name="T4" fmla="*/ 0 w 762000"/>
                  <a:gd name="T5" fmla="*/ 0 h 685800"/>
                  <a:gd name="T6" fmla="*/ 0 w 762000"/>
                  <a:gd name="T7" fmla="*/ 0 h 685800"/>
                  <a:gd name="T8" fmla="*/ 0 w 762000"/>
                  <a:gd name="T9" fmla="*/ 0 h 685800"/>
                  <a:gd name="T10" fmla="*/ 17694720 60000 65536"/>
                  <a:gd name="T11" fmla="*/ 11796480 60000 65536"/>
                  <a:gd name="T12" fmla="*/ 5898240 60000 65536"/>
                  <a:gd name="T13" fmla="*/ 5898240 60000 65536"/>
                  <a:gd name="T14" fmla="*/ 0 60000 65536"/>
                  <a:gd name="T15" fmla="*/ 234950 w 762000"/>
                  <a:gd name="T16" fmla="*/ 261938 h 685800"/>
                  <a:gd name="T17" fmla="*/ 527050 w 762000"/>
                  <a:gd name="T18" fmla="*/ 523875 h 6858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2000" h="685800">
                    <a:moveTo>
                      <a:pt x="1" y="261952"/>
                    </a:moveTo>
                    <a:lnTo>
                      <a:pt x="291060" y="261953"/>
                    </a:lnTo>
                    <a:lnTo>
                      <a:pt x="381000" y="0"/>
                    </a:lnTo>
                    <a:lnTo>
                      <a:pt x="470940" y="261953"/>
                    </a:lnTo>
                    <a:lnTo>
                      <a:pt x="761999" y="261952"/>
                    </a:lnTo>
                    <a:lnTo>
                      <a:pt x="526527" y="423846"/>
                    </a:lnTo>
                    <a:lnTo>
                      <a:pt x="616471" y="685798"/>
                    </a:lnTo>
                    <a:lnTo>
                      <a:pt x="381000" y="523901"/>
                    </a:lnTo>
                    <a:lnTo>
                      <a:pt x="145529" y="685798"/>
                    </a:lnTo>
                    <a:lnTo>
                      <a:pt x="235473" y="423846"/>
                    </a:lnTo>
                    <a:lnTo>
                      <a:pt x="1" y="26195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56432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4027488"/>
            <a:ext cx="1489075" cy="12303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</p:spPr>
      </p:pic>
      <p:sp>
        <p:nvSpPr>
          <p:cNvPr id="356433" name="Oval 52"/>
          <p:cNvSpPr>
            <a:spLocks noChangeArrowheads="1"/>
          </p:cNvSpPr>
          <p:nvPr/>
        </p:nvSpPr>
        <p:spPr bwMode="auto">
          <a:xfrm>
            <a:off x="762000" y="304800"/>
            <a:ext cx="6858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NI-Times" pitchFamily="2" charset="0"/>
              </a:rPr>
              <a:t>1a)</a:t>
            </a:r>
          </a:p>
        </p:txBody>
      </p:sp>
      <p:sp>
        <p:nvSpPr>
          <p:cNvPr id="356434" name="Text Box 53"/>
          <p:cNvSpPr txBox="1">
            <a:spLocks noChangeArrowheads="1"/>
          </p:cNvSpPr>
          <p:nvPr/>
        </p:nvSpPr>
        <p:spPr bwMode="auto">
          <a:xfrm>
            <a:off x="914400" y="425450"/>
            <a:ext cx="6172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   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Viết rồi đọc phân số chỉ phần đã tô   </a:t>
            </a:r>
            <a:r>
              <a:rPr lang="en-US" sz="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màu trong mỗi hình dưới đây:</a:t>
            </a:r>
          </a:p>
        </p:txBody>
      </p:sp>
      <p:sp>
        <p:nvSpPr>
          <p:cNvPr id="356392" name="Text Box 53"/>
          <p:cNvSpPr txBox="1">
            <a:spLocks noChangeArrowheads="1"/>
          </p:cNvSpPr>
          <p:nvPr/>
        </p:nvSpPr>
        <p:spPr bwMode="auto">
          <a:xfrm>
            <a:off x="228600" y="5638800"/>
            <a:ext cx="8058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 b) Trong mỗi phân số đó,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số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cho biết gì, </a:t>
            </a:r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 số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cho biết gì ?</a:t>
            </a:r>
          </a:p>
        </p:txBody>
      </p:sp>
      <p:grpSp>
        <p:nvGrpSpPr>
          <p:cNvPr id="149633" name="Group 129"/>
          <p:cNvGrpSpPr>
            <a:grpSpLocks/>
          </p:cNvGrpSpPr>
          <p:nvPr/>
        </p:nvGrpSpPr>
        <p:grpSpPr bwMode="auto">
          <a:xfrm>
            <a:off x="7391400" y="228600"/>
            <a:ext cx="1143000" cy="1219200"/>
            <a:chOff x="214" y="2886"/>
            <a:chExt cx="443" cy="1264"/>
          </a:xfrm>
        </p:grpSpPr>
        <p:pic>
          <p:nvPicPr>
            <p:cNvPr id="356464" name="Picture 12" descr="qustionmed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" y="2886"/>
              <a:ext cx="127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6465" name="Picture 131" descr="nhomdo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4" y="3748"/>
              <a:ext cx="44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9867" name="Group 61"/>
          <p:cNvGrpSpPr>
            <a:grpSpLocks/>
          </p:cNvGrpSpPr>
          <p:nvPr/>
        </p:nvGrpSpPr>
        <p:grpSpPr bwMode="auto">
          <a:xfrm>
            <a:off x="6096000" y="2819400"/>
            <a:ext cx="2667000" cy="1076325"/>
            <a:chOff x="3956" y="2160"/>
            <a:chExt cx="1680" cy="678"/>
          </a:xfrm>
        </p:grpSpPr>
        <p:sp>
          <p:nvSpPr>
            <p:cNvPr id="356463" name="Text Box 58"/>
            <p:cNvSpPr txBox="1">
              <a:spLocks noChangeArrowheads="1"/>
            </p:cNvSpPr>
            <p:nvPr/>
          </p:nvSpPr>
          <p:spPr bwMode="auto">
            <a:xfrm>
              <a:off x="3956" y="2588"/>
              <a:ext cx="1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Đọc: ba phần tư</a:t>
              </a:r>
            </a:p>
          </p:txBody>
        </p:sp>
        <p:graphicFrame>
          <p:nvGraphicFramePr>
            <p:cNvPr id="356398" name="Object 59"/>
            <p:cNvGraphicFramePr>
              <a:graphicFrameLocks noChangeAspect="1"/>
            </p:cNvGraphicFramePr>
            <p:nvPr/>
          </p:nvGraphicFramePr>
          <p:xfrm>
            <a:off x="4752" y="216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38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0" name="Object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2" y="216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9868" name="Group 62"/>
          <p:cNvGrpSpPr>
            <a:grpSpLocks/>
          </p:cNvGrpSpPr>
          <p:nvPr/>
        </p:nvGrpSpPr>
        <p:grpSpPr bwMode="auto">
          <a:xfrm>
            <a:off x="3460750" y="2895600"/>
            <a:ext cx="2819400" cy="1006475"/>
            <a:chOff x="4080" y="2160"/>
            <a:chExt cx="1680" cy="634"/>
          </a:xfrm>
        </p:grpSpPr>
        <p:sp>
          <p:nvSpPr>
            <p:cNvPr id="356462" name="Text Box 64"/>
            <p:cNvSpPr txBox="1">
              <a:spLocks noChangeArrowheads="1"/>
            </p:cNvSpPr>
            <p:nvPr/>
          </p:nvSpPr>
          <p:spPr bwMode="auto">
            <a:xfrm>
              <a:off x="4080" y="2544"/>
              <a:ext cx="16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Times New Roman" pitchFamily="18" charset="0"/>
                  <a:cs typeface="Times New Roman" pitchFamily="18" charset="0"/>
                </a:rPr>
                <a:t>Đọc: năm phần tám</a:t>
              </a:r>
            </a:p>
          </p:txBody>
        </p:sp>
        <p:graphicFrame>
          <p:nvGraphicFramePr>
            <p:cNvPr id="356401" name="Object 65"/>
            <p:cNvGraphicFramePr>
              <a:graphicFrameLocks noChangeAspect="1"/>
            </p:cNvGraphicFramePr>
            <p:nvPr/>
          </p:nvGraphicFramePr>
          <p:xfrm>
            <a:off x="4760" y="2160"/>
            <a:ext cx="174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6439" name="Equation" r:id="rId9" imgW="139639" imgH="393529" progId="Equation.3">
                    <p:embed/>
                  </p:oleObj>
                </mc:Choice>
                <mc:Fallback>
                  <p:oleObj name="Equation" r:id="rId9" imgW="139639" imgH="393529" progId="Equation.3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60" y="2160"/>
                          <a:ext cx="174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9869" name="Group 70"/>
          <p:cNvGrpSpPr>
            <a:grpSpLocks/>
          </p:cNvGrpSpPr>
          <p:nvPr/>
        </p:nvGrpSpPr>
        <p:grpSpPr bwMode="auto">
          <a:xfrm>
            <a:off x="609600" y="2590800"/>
            <a:ext cx="2971800" cy="1371600"/>
            <a:chOff x="432" y="1920"/>
            <a:chExt cx="1680" cy="864"/>
          </a:xfrm>
        </p:grpSpPr>
        <p:sp>
          <p:nvSpPr>
            <p:cNvPr id="356459" name="Text Box 54"/>
            <p:cNvSpPr txBox="1">
              <a:spLocks noChangeArrowheads="1"/>
            </p:cNvSpPr>
            <p:nvPr/>
          </p:nvSpPr>
          <p:spPr bwMode="auto">
            <a:xfrm>
              <a:off x="851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</a:rPr>
                <a:t> </a:t>
              </a:r>
              <a:endParaRPr lang="en-US" sz="2400" b="1">
                <a:latin typeface="VNI-Times" pitchFamily="2" charset="0"/>
              </a:endParaRPr>
            </a:p>
          </p:txBody>
        </p:sp>
        <p:grpSp>
          <p:nvGrpSpPr>
            <p:cNvPr id="356460" name="Group 66"/>
            <p:cNvGrpSpPr>
              <a:grpSpLocks/>
            </p:cNvGrpSpPr>
            <p:nvPr/>
          </p:nvGrpSpPr>
          <p:grpSpPr bwMode="auto">
            <a:xfrm>
              <a:off x="432" y="2150"/>
              <a:ext cx="1680" cy="634"/>
              <a:chOff x="4080" y="2160"/>
              <a:chExt cx="1680" cy="634"/>
            </a:xfrm>
          </p:grpSpPr>
          <p:sp>
            <p:nvSpPr>
              <p:cNvPr id="356461" name="Text Box 68"/>
              <p:cNvSpPr txBox="1">
                <a:spLocks noChangeArrowheads="1"/>
              </p:cNvSpPr>
              <p:nvPr/>
            </p:nvSpPr>
            <p:spPr bwMode="auto">
              <a:xfrm>
                <a:off x="4080" y="2544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hai phần năm</a:t>
                </a:r>
              </a:p>
            </p:txBody>
          </p:sp>
          <p:graphicFrame>
            <p:nvGraphicFramePr>
              <p:cNvPr id="356406" name="Object 69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0" name="Equation" r:id="rId11" imgW="152334" imgH="393529" progId="Equation.3">
                      <p:embed/>
                    </p:oleObj>
                  </mc:Choice>
                  <mc:Fallback>
                    <p:oleObj name="Equation" r:id="rId11" imgW="152334" imgH="393529" progId="Equation.3">
                      <p:embed/>
                      <p:pic>
                        <p:nvPicPr>
                          <p:cNvPr id="0" name="Object 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89999" name="Text Box 46"/>
          <p:cNvSpPr txBox="1">
            <a:spLocks noChangeArrowheads="1"/>
          </p:cNvSpPr>
          <p:nvPr/>
        </p:nvSpPr>
        <p:spPr bwMode="auto">
          <a:xfrm>
            <a:off x="3733800" y="323215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2</a:t>
            </a:r>
          </a:p>
        </p:txBody>
      </p:sp>
      <p:sp>
        <p:nvSpPr>
          <p:cNvPr id="290000" name="Text Box 47"/>
          <p:cNvSpPr txBox="1">
            <a:spLocks noChangeArrowheads="1"/>
          </p:cNvSpPr>
          <p:nvPr/>
        </p:nvSpPr>
        <p:spPr bwMode="auto">
          <a:xfrm>
            <a:off x="6248400" y="3048000"/>
            <a:ext cx="1905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3</a:t>
            </a:r>
          </a:p>
        </p:txBody>
      </p:sp>
      <p:sp>
        <p:nvSpPr>
          <p:cNvPr id="290001" name="Text Box 46"/>
          <p:cNvSpPr txBox="1">
            <a:spLocks noChangeArrowheads="1"/>
          </p:cNvSpPr>
          <p:nvPr/>
        </p:nvSpPr>
        <p:spPr bwMode="auto">
          <a:xfrm>
            <a:off x="762000" y="30480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1</a:t>
            </a:r>
          </a:p>
        </p:txBody>
      </p:sp>
      <p:sp>
        <p:nvSpPr>
          <p:cNvPr id="356443" name="Text Box 31"/>
          <p:cNvSpPr txBox="1">
            <a:spLocks noChangeArrowheads="1"/>
          </p:cNvSpPr>
          <p:nvPr/>
        </p:nvSpPr>
        <p:spPr bwMode="auto">
          <a:xfrm>
            <a:off x="838200" y="5348288"/>
            <a:ext cx="1295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grpSp>
        <p:nvGrpSpPr>
          <p:cNvPr id="289870" name="Group 71"/>
          <p:cNvGrpSpPr>
            <a:grpSpLocks/>
          </p:cNvGrpSpPr>
          <p:nvPr/>
        </p:nvGrpSpPr>
        <p:grpSpPr bwMode="auto">
          <a:xfrm>
            <a:off x="304800" y="4724400"/>
            <a:ext cx="2836863" cy="1638300"/>
            <a:chOff x="313" y="1862"/>
            <a:chExt cx="1680" cy="1054"/>
          </a:xfrm>
        </p:grpSpPr>
        <p:sp>
          <p:nvSpPr>
            <p:cNvPr id="356456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VNI-Times" pitchFamily="2" charset="0"/>
                </a:rPr>
                <a:t> </a:t>
              </a: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7" name="Group 73"/>
            <p:cNvGrpSpPr>
              <a:grpSpLocks/>
            </p:cNvGrpSpPr>
            <p:nvPr/>
          </p:nvGrpSpPr>
          <p:grpSpPr bwMode="auto">
            <a:xfrm>
              <a:off x="313" y="2150"/>
              <a:ext cx="1680" cy="766"/>
              <a:chOff x="3961" y="2160"/>
              <a:chExt cx="1680" cy="766"/>
            </a:xfrm>
          </p:grpSpPr>
          <p:sp>
            <p:nvSpPr>
              <p:cNvPr id="356458" name="Text Box 75"/>
              <p:cNvSpPr txBox="1">
                <a:spLocks noChangeArrowheads="1"/>
              </p:cNvSpPr>
              <p:nvPr/>
            </p:nvSpPr>
            <p:spPr bwMode="auto">
              <a:xfrm>
                <a:off x="3961" y="2670"/>
                <a:ext cx="1680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bảy phần mười</a:t>
                </a:r>
              </a:p>
            </p:txBody>
          </p:sp>
          <p:graphicFrame>
            <p:nvGraphicFramePr>
              <p:cNvPr id="356415" name="Object 76"/>
              <p:cNvGraphicFramePr>
                <a:graphicFrameLocks noChangeAspect="1"/>
              </p:cNvGraphicFramePr>
              <p:nvPr/>
            </p:nvGraphicFramePr>
            <p:xfrm>
              <a:off x="4721" y="2160"/>
              <a:ext cx="253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1" name="Equation" r:id="rId13" imgW="203112" imgH="393529" progId="Equation.3">
                      <p:embed/>
                    </p:oleObj>
                  </mc:Choice>
                  <mc:Fallback>
                    <p:oleObj name="Equation" r:id="rId13" imgW="203112" imgH="393529" progId="Equation.3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21" y="2160"/>
                            <a:ext cx="253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9871" name="Group 77"/>
          <p:cNvGrpSpPr>
            <a:grpSpLocks/>
          </p:cNvGrpSpPr>
          <p:nvPr/>
        </p:nvGrpSpPr>
        <p:grpSpPr bwMode="auto">
          <a:xfrm>
            <a:off x="2971800" y="4972050"/>
            <a:ext cx="3048000" cy="1428750"/>
            <a:chOff x="366" y="1920"/>
            <a:chExt cx="1680" cy="900"/>
          </a:xfrm>
        </p:grpSpPr>
        <p:sp>
          <p:nvSpPr>
            <p:cNvPr id="356453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4" name="Group 79"/>
            <p:cNvGrpSpPr>
              <a:grpSpLocks/>
            </p:cNvGrpSpPr>
            <p:nvPr/>
          </p:nvGrpSpPr>
          <p:grpSpPr bwMode="auto">
            <a:xfrm>
              <a:off x="366" y="2150"/>
              <a:ext cx="1680" cy="670"/>
              <a:chOff x="4014" y="2160"/>
              <a:chExt cx="1680" cy="670"/>
            </a:xfrm>
          </p:grpSpPr>
          <p:sp>
            <p:nvSpPr>
              <p:cNvPr id="356455" name="Text Box 81"/>
              <p:cNvSpPr txBox="1">
                <a:spLocks noChangeArrowheads="1"/>
              </p:cNvSpPr>
              <p:nvPr/>
            </p:nvSpPr>
            <p:spPr bwMode="auto">
              <a:xfrm>
                <a:off x="4014" y="2580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ba phần sáu</a:t>
                </a:r>
              </a:p>
            </p:txBody>
          </p:sp>
          <p:graphicFrame>
            <p:nvGraphicFramePr>
              <p:cNvPr id="356420" name="Object 82"/>
              <p:cNvGraphicFramePr>
                <a:graphicFrameLocks noChangeAspect="1"/>
              </p:cNvGraphicFramePr>
              <p:nvPr/>
            </p:nvGraphicFramePr>
            <p:xfrm>
              <a:off x="4752" y="2160"/>
              <a:ext cx="190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2" name="Equation" r:id="rId15" imgW="152334" imgH="393529" progId="Equation.3">
                      <p:embed/>
                    </p:oleObj>
                  </mc:Choice>
                  <mc:Fallback>
                    <p:oleObj name="Equation" r:id="rId15" imgW="152334" imgH="393529" progId="Equation.3">
                      <p:embed/>
                      <p:pic>
                        <p:nvPicPr>
                          <p:cNvPr id="0" name="Object 8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52" y="2160"/>
                            <a:ext cx="190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89872" name="Group 83"/>
          <p:cNvGrpSpPr>
            <a:grpSpLocks/>
          </p:cNvGrpSpPr>
          <p:nvPr/>
        </p:nvGrpSpPr>
        <p:grpSpPr bwMode="auto">
          <a:xfrm>
            <a:off x="5638800" y="4953000"/>
            <a:ext cx="2997200" cy="1463675"/>
            <a:chOff x="345" y="1920"/>
            <a:chExt cx="1680" cy="922"/>
          </a:xfrm>
        </p:grpSpPr>
        <p:sp>
          <p:nvSpPr>
            <p:cNvPr id="356450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56451" name="Group 85"/>
            <p:cNvGrpSpPr>
              <a:grpSpLocks/>
            </p:cNvGrpSpPr>
            <p:nvPr/>
          </p:nvGrpSpPr>
          <p:grpSpPr bwMode="auto">
            <a:xfrm>
              <a:off x="345" y="2150"/>
              <a:ext cx="1680" cy="692"/>
              <a:chOff x="3993" y="2160"/>
              <a:chExt cx="1680" cy="692"/>
            </a:xfrm>
          </p:grpSpPr>
          <p:sp>
            <p:nvSpPr>
              <p:cNvPr id="356452" name="Text Box 87"/>
              <p:cNvSpPr txBox="1">
                <a:spLocks noChangeArrowheads="1"/>
              </p:cNvSpPr>
              <p:nvPr/>
            </p:nvSpPr>
            <p:spPr bwMode="auto">
              <a:xfrm>
                <a:off x="3993" y="2602"/>
                <a:ext cx="168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latin typeface="Times New Roman" pitchFamily="18" charset="0"/>
                    <a:cs typeface="Times New Roman" pitchFamily="18" charset="0"/>
                  </a:rPr>
                  <a:t>Đọc: ba phần tám</a:t>
                </a:r>
              </a:p>
            </p:txBody>
          </p:sp>
          <p:graphicFrame>
            <p:nvGraphicFramePr>
              <p:cNvPr id="356425" name="Object 88"/>
              <p:cNvGraphicFramePr>
                <a:graphicFrameLocks noChangeAspect="1"/>
              </p:cNvGraphicFramePr>
              <p:nvPr/>
            </p:nvGraphicFramePr>
            <p:xfrm>
              <a:off x="4760" y="2160"/>
              <a:ext cx="174" cy="4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6443" name="Equation" r:id="rId17" imgW="139639" imgH="393529" progId="Equation.3">
                      <p:embed/>
                    </p:oleObj>
                  </mc:Choice>
                  <mc:Fallback>
                    <p:oleObj name="Equation" r:id="rId17" imgW="139639" imgH="393529" progId="Equation.3">
                      <p:embed/>
                      <p:pic>
                        <p:nvPicPr>
                          <p:cNvPr id="0" name="Object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60" y="2160"/>
                            <a:ext cx="174" cy="48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90002" name="Text Box 46"/>
          <p:cNvSpPr txBox="1">
            <a:spLocks noChangeArrowheads="1"/>
          </p:cNvSpPr>
          <p:nvPr/>
        </p:nvSpPr>
        <p:spPr bwMode="auto">
          <a:xfrm>
            <a:off x="941388" y="5119688"/>
            <a:ext cx="13446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4</a:t>
            </a:r>
          </a:p>
        </p:txBody>
      </p:sp>
      <p:sp>
        <p:nvSpPr>
          <p:cNvPr id="290003" name="Text Box 46"/>
          <p:cNvSpPr txBox="1">
            <a:spLocks noChangeArrowheads="1"/>
          </p:cNvSpPr>
          <p:nvPr/>
        </p:nvSpPr>
        <p:spPr bwMode="auto">
          <a:xfrm>
            <a:off x="3429000" y="5195888"/>
            <a:ext cx="2057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5</a:t>
            </a:r>
          </a:p>
        </p:txBody>
      </p:sp>
      <p:sp>
        <p:nvSpPr>
          <p:cNvPr id="290004" name="Text Box 46"/>
          <p:cNvSpPr txBox="1">
            <a:spLocks noChangeArrowheads="1"/>
          </p:cNvSpPr>
          <p:nvPr/>
        </p:nvSpPr>
        <p:spPr bwMode="auto">
          <a:xfrm>
            <a:off x="6264275" y="5105400"/>
            <a:ext cx="1889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VNI-Times" pitchFamily="2" charset="0"/>
              </a:rPr>
              <a:t> </a:t>
            </a:r>
            <a:r>
              <a:rPr lang="en-US" sz="2800" b="1">
                <a:latin typeface="Times New Roman" pitchFamily="18" charset="0"/>
              </a:rPr>
              <a:t>Hình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149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9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898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89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1" dur="1" fill="hold"/>
                                        <p:tgtEl>
                                          <p:spTgt spid="289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898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1" dur="1" fill="hold"/>
                                        <p:tgtEl>
                                          <p:spTgt spid="289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92" grpId="0"/>
      <p:bldP spid="289999" grpId="0"/>
      <p:bldP spid="290000" grpId="0"/>
      <p:bldP spid="290001" grpId="0"/>
      <p:bldP spid="290002" grpId="0"/>
      <p:bldP spid="290003" grpId="0"/>
      <p:bldP spid="2900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914400" y="4038600"/>
            <a:ext cx="739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buFontTx/>
              <a:buChar char="•"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Mẫu số là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250696"/>
                </a:solidFill>
                <a:latin typeface="Times New Roman" pitchFamily="18" charset="0"/>
              </a:rPr>
              <a:t>tổng số phần bằng nhau.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</a:p>
          <a:p>
            <a:pPr algn="just">
              <a:buFontTx/>
              <a:buChar char="•"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Tử số là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 </a:t>
            </a:r>
            <a:r>
              <a:rPr lang="en-US" sz="3200" b="1" i="1">
                <a:solidFill>
                  <a:srgbClr val="250696"/>
                </a:solidFill>
                <a:latin typeface="Times New Roman" pitchFamily="18" charset="0"/>
              </a:rPr>
              <a:t>số phần bằng nhau được tô màu. </a:t>
            </a:r>
          </a:p>
        </p:txBody>
      </p:sp>
      <p:sp>
        <p:nvSpPr>
          <p:cNvPr id="290835" name="Text Box 53"/>
          <p:cNvSpPr txBox="1">
            <a:spLocks noChangeArrowheads="1"/>
          </p:cNvSpPr>
          <p:nvPr/>
        </p:nvSpPr>
        <p:spPr bwMode="auto">
          <a:xfrm>
            <a:off x="228600" y="3429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b) Trong mỗi phân số đó,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 số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gì,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 số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cho biết gì ?</a:t>
            </a:r>
          </a:p>
        </p:txBody>
      </p:sp>
      <p:graphicFrame>
        <p:nvGraphicFramePr>
          <p:cNvPr id="290820" name="Object 59"/>
          <p:cNvGraphicFramePr>
            <a:graphicFrameLocks noChangeAspect="1"/>
          </p:cNvGraphicFramePr>
          <p:nvPr/>
        </p:nvGraphicFramePr>
        <p:xfrm>
          <a:off x="3581400" y="2286000"/>
          <a:ext cx="3016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06" name="Equation" r:id="rId3" imgW="152334" imgH="393529" progId="Equation.3">
                  <p:embed/>
                </p:oleObj>
              </mc:Choice>
              <mc:Fallback>
                <p:oleObj name="Equation" r:id="rId3" imgW="152334" imgH="393529" progId="Equation.3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286000"/>
                        <a:ext cx="30162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0821" name="Object 65"/>
          <p:cNvGraphicFramePr>
            <a:graphicFrameLocks noChangeAspect="1"/>
          </p:cNvGraphicFramePr>
          <p:nvPr/>
        </p:nvGraphicFramePr>
        <p:xfrm>
          <a:off x="2603500" y="2286000"/>
          <a:ext cx="292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407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0" y="2286000"/>
                        <a:ext cx="2921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0836" name="Group 70"/>
          <p:cNvGrpSpPr>
            <a:grpSpLocks/>
          </p:cNvGrpSpPr>
          <p:nvPr/>
        </p:nvGrpSpPr>
        <p:grpSpPr bwMode="auto">
          <a:xfrm>
            <a:off x="1219200" y="1920875"/>
            <a:ext cx="1273175" cy="1127125"/>
            <a:chOff x="851" y="1920"/>
            <a:chExt cx="720" cy="710"/>
          </a:xfrm>
        </p:grpSpPr>
        <p:sp>
          <p:nvSpPr>
            <p:cNvPr id="357407" name="Text Box 54"/>
            <p:cNvSpPr txBox="1">
              <a:spLocks noChangeArrowheads="1"/>
            </p:cNvSpPr>
            <p:nvPr/>
          </p:nvSpPr>
          <p:spPr bwMode="auto">
            <a:xfrm>
              <a:off x="851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latin typeface="VNI-Times" pitchFamily="2" charset="0"/>
                </a:rPr>
                <a:t> </a:t>
              </a:r>
            </a:p>
          </p:txBody>
        </p:sp>
        <p:graphicFrame>
          <p:nvGraphicFramePr>
            <p:cNvPr id="357384" name="Object 69"/>
            <p:cNvGraphicFramePr>
              <a:graphicFrameLocks noChangeAspect="1"/>
            </p:cNvGraphicFramePr>
            <p:nvPr/>
          </p:nvGraphicFramePr>
          <p:xfrm>
            <a:off x="1104" y="215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08" name="Equation" r:id="rId7" imgW="152334" imgH="393529" progId="Equation.3">
                    <p:embed/>
                  </p:oleObj>
                </mc:Choice>
                <mc:Fallback>
                  <p:oleObj name="Equation" r:id="rId7" imgW="152334" imgH="393529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15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7" name="Group 71"/>
          <p:cNvGrpSpPr>
            <a:grpSpLocks/>
          </p:cNvGrpSpPr>
          <p:nvPr/>
        </p:nvGrpSpPr>
        <p:grpSpPr bwMode="auto">
          <a:xfrm>
            <a:off x="4038600" y="1752600"/>
            <a:ext cx="1216025" cy="1193800"/>
            <a:chOff x="720" y="1862"/>
            <a:chExt cx="720" cy="768"/>
          </a:xfrm>
        </p:grpSpPr>
        <p:sp>
          <p:nvSpPr>
            <p:cNvPr id="357406" name="Text Box 72"/>
            <p:cNvSpPr txBox="1">
              <a:spLocks noChangeArrowheads="1"/>
            </p:cNvSpPr>
            <p:nvPr/>
          </p:nvSpPr>
          <p:spPr bwMode="auto">
            <a:xfrm>
              <a:off x="720" y="1862"/>
              <a:ext cx="720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0" b="1">
                  <a:latin typeface="VNI-Times" pitchFamily="2" charset="0"/>
                </a:rPr>
                <a:t> </a:t>
              </a: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87" name="Object 76"/>
            <p:cNvGraphicFramePr>
              <a:graphicFrameLocks noChangeAspect="1"/>
            </p:cNvGraphicFramePr>
            <p:nvPr/>
          </p:nvGraphicFramePr>
          <p:xfrm>
            <a:off x="1073" y="2150"/>
            <a:ext cx="253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09" name="Equation" r:id="rId9" imgW="203112" imgH="393529" progId="Equation.3">
                    <p:embed/>
                  </p:oleObj>
                </mc:Choice>
                <mc:Fallback>
                  <p:oleObj name="Equation" r:id="rId9" imgW="203112" imgH="393529" progId="Equation.3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3" y="2150"/>
                          <a:ext cx="253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8" name="Group 77"/>
          <p:cNvGrpSpPr>
            <a:grpSpLocks/>
          </p:cNvGrpSpPr>
          <p:nvPr/>
        </p:nvGrpSpPr>
        <p:grpSpPr bwMode="auto">
          <a:xfrm>
            <a:off x="5181600" y="1828800"/>
            <a:ext cx="1306513" cy="1127125"/>
            <a:chOff x="720" y="1920"/>
            <a:chExt cx="720" cy="710"/>
          </a:xfrm>
        </p:grpSpPr>
        <p:sp>
          <p:nvSpPr>
            <p:cNvPr id="357405" name="Text Box 78"/>
            <p:cNvSpPr txBox="1">
              <a:spLocks noChangeArrowheads="1"/>
            </p:cNvSpPr>
            <p:nvPr/>
          </p:nvSpPr>
          <p:spPr bwMode="auto">
            <a:xfrm>
              <a:off x="720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90" name="Object 82"/>
            <p:cNvGraphicFramePr>
              <a:graphicFrameLocks noChangeAspect="1"/>
            </p:cNvGraphicFramePr>
            <p:nvPr/>
          </p:nvGraphicFramePr>
          <p:xfrm>
            <a:off x="1104" y="2150"/>
            <a:ext cx="19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10" name="Equation" r:id="rId11" imgW="152334" imgH="393529" progId="Equation.3">
                    <p:embed/>
                  </p:oleObj>
                </mc:Choice>
                <mc:Fallback>
                  <p:oleObj name="Equation" r:id="rId11" imgW="152334" imgH="393529" progId="Equation.3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2150"/>
                          <a:ext cx="190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0839" name="Group 83"/>
          <p:cNvGrpSpPr>
            <a:grpSpLocks/>
          </p:cNvGrpSpPr>
          <p:nvPr/>
        </p:nvGrpSpPr>
        <p:grpSpPr bwMode="auto">
          <a:xfrm>
            <a:off x="6705600" y="1828800"/>
            <a:ext cx="1284288" cy="1127125"/>
            <a:chOff x="968" y="1920"/>
            <a:chExt cx="720" cy="710"/>
          </a:xfrm>
        </p:grpSpPr>
        <p:sp>
          <p:nvSpPr>
            <p:cNvPr id="357404" name="Text Box 84"/>
            <p:cNvSpPr txBox="1">
              <a:spLocks noChangeArrowheads="1"/>
            </p:cNvSpPr>
            <p:nvPr/>
          </p:nvSpPr>
          <p:spPr bwMode="auto">
            <a:xfrm>
              <a:off x="968" y="1920"/>
              <a:ext cx="72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4000" b="1">
                <a:latin typeface="Times New Roman" pitchFamily="18" charset="0"/>
              </a:endParaRPr>
            </a:p>
          </p:txBody>
        </p:sp>
        <p:graphicFrame>
          <p:nvGraphicFramePr>
            <p:cNvPr id="357393" name="Object 88"/>
            <p:cNvGraphicFramePr>
              <a:graphicFrameLocks noChangeAspect="1"/>
            </p:cNvGraphicFramePr>
            <p:nvPr/>
          </p:nvGraphicFramePr>
          <p:xfrm>
            <a:off x="1112" y="2150"/>
            <a:ext cx="174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7411" name="Equation" r:id="rId13" imgW="139639" imgH="393529" progId="Equation.3">
                    <p:embed/>
                  </p:oleObj>
                </mc:Choice>
                <mc:Fallback>
                  <p:oleObj name="Equation" r:id="rId13" imgW="139639" imgH="393529" progId="Equation.3">
                    <p:embed/>
                    <p:pic>
                      <p:nvPicPr>
                        <p:cNvPr id="0" name="Object 8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2" y="2150"/>
                          <a:ext cx="174" cy="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7400" name="Oval 52"/>
          <p:cNvSpPr>
            <a:spLocks noChangeArrowheads="1"/>
          </p:cNvSpPr>
          <p:nvPr/>
        </p:nvSpPr>
        <p:spPr bwMode="auto">
          <a:xfrm>
            <a:off x="685800" y="1143000"/>
            <a:ext cx="609600" cy="609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latin typeface="VNI-Times" pitchFamily="2" charset="0"/>
              </a:rPr>
              <a:t>1a)</a:t>
            </a:r>
          </a:p>
        </p:txBody>
      </p:sp>
      <p:sp>
        <p:nvSpPr>
          <p:cNvPr id="357401" name="Text Box 53"/>
          <p:cNvSpPr txBox="1">
            <a:spLocks noChangeArrowheads="1"/>
          </p:cNvSpPr>
          <p:nvPr/>
        </p:nvSpPr>
        <p:spPr bwMode="auto">
          <a:xfrm>
            <a:off x="990600" y="1219200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   Viết rồi đọc phân số chỉ phần đã tô màu trong mỗi hình dưới đây:</a:t>
            </a:r>
            <a:endParaRPr lang="en-US" sz="2400">
              <a:latin typeface="VNI-Times" pitchFamily="2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4800" y="0"/>
            <a:ext cx="8458200" cy="914400"/>
          </a:xfrm>
          <a:prstGeom prst="rect">
            <a:avLst/>
          </a:prstGeom>
          <a:gradFill rotWithShape="1">
            <a:gsLst>
              <a:gs pos="0">
                <a:srgbClr val="D8F913"/>
              </a:gs>
              <a:gs pos="100000">
                <a:srgbClr val="99FF99"/>
              </a:gs>
            </a:gsLst>
            <a:lin ang="5400000" scaled="1"/>
          </a:gra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357403" name="Text Box 53"/>
          <p:cNvSpPr txBox="1">
            <a:spLocks noChangeArrowheads="1"/>
          </p:cNvSpPr>
          <p:nvPr/>
        </p:nvSpPr>
        <p:spPr bwMode="auto">
          <a:xfrm>
            <a:off x="914400" y="24384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VNI-Times" pitchFamily="2" charset="0"/>
              </a:rPr>
              <a:t>               ;           ;            ;                ;             ;            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08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90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908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908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08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0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908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522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60665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6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7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0668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0523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60525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6052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60528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60660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60661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60662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63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64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29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60655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0656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60657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58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59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0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60650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0651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60652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0653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0654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1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60646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7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8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0649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60532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60639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0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1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2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3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4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645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533" name="Group 55"/>
          <p:cNvGrpSpPr>
            <a:grpSpLocks/>
          </p:cNvGrpSpPr>
          <p:nvPr/>
        </p:nvGrpSpPr>
        <p:grpSpPr bwMode="auto">
          <a:xfrm>
            <a:off x="2667000" y="4187825"/>
            <a:ext cx="838200" cy="688975"/>
            <a:chOff x="1728" y="3324"/>
            <a:chExt cx="578" cy="497"/>
          </a:xfrm>
        </p:grpSpPr>
        <p:sp>
          <p:nvSpPr>
            <p:cNvPr id="360634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4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35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411"/>
              <a:chOff x="1818" y="1170"/>
              <a:chExt cx="320" cy="411"/>
            </a:xfrm>
          </p:grpSpPr>
          <p:sp>
            <p:nvSpPr>
              <p:cNvPr id="360636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60637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0638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4" name="Group 61"/>
          <p:cNvGrpSpPr>
            <a:grpSpLocks/>
          </p:cNvGrpSpPr>
          <p:nvPr/>
        </p:nvGrpSpPr>
        <p:grpSpPr bwMode="auto">
          <a:xfrm>
            <a:off x="4191000" y="3886200"/>
            <a:ext cx="889000" cy="603250"/>
            <a:chOff x="4914" y="1467"/>
            <a:chExt cx="560" cy="380"/>
          </a:xfrm>
        </p:grpSpPr>
        <p:sp>
          <p:nvSpPr>
            <p:cNvPr id="360629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30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60631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0632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60633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0535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60625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60627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062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0626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536" name="Group 72"/>
          <p:cNvGrpSpPr>
            <a:grpSpLocks/>
          </p:cNvGrpSpPr>
          <p:nvPr/>
        </p:nvGrpSpPr>
        <p:grpSpPr bwMode="auto">
          <a:xfrm>
            <a:off x="990600" y="4191000"/>
            <a:ext cx="838200" cy="569913"/>
            <a:chOff x="828" y="3582"/>
            <a:chExt cx="535" cy="411"/>
          </a:xfrm>
        </p:grpSpPr>
        <p:sp>
          <p:nvSpPr>
            <p:cNvPr id="360620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0621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411"/>
              <a:chOff x="1818" y="1170"/>
              <a:chExt cx="320" cy="411"/>
            </a:xfrm>
          </p:grpSpPr>
          <p:sp>
            <p:nvSpPr>
              <p:cNvPr id="360622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60623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60624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0537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6054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0542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60619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52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0543" name="Text Box 79"/>
          <p:cNvSpPr txBox="1">
            <a:spLocks noChangeArrowheads="1"/>
          </p:cNvSpPr>
          <p:nvPr/>
        </p:nvSpPr>
        <p:spPr bwMode="auto">
          <a:xfrm>
            <a:off x="1981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60544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60545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60546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60547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60548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6" name="Group 83"/>
          <p:cNvGraphicFramePr>
            <a:graphicFrameLocks noGrp="1"/>
          </p:cNvGraphicFramePr>
          <p:nvPr/>
        </p:nvGraphicFramePr>
        <p:xfrm>
          <a:off x="5029200" y="3429000"/>
          <a:ext cx="3911918" cy="2682875"/>
        </p:xfrm>
        <a:graphic>
          <a:graphicData uri="http://schemas.openxmlformats.org/drawingml/2006/table">
            <a:tbl>
              <a:tblPr/>
              <a:tblGrid>
                <a:gridCol w="733425"/>
                <a:gridCol w="466725"/>
                <a:gridCol w="633413"/>
                <a:gridCol w="208280"/>
                <a:gridCol w="769938"/>
                <a:gridCol w="465137"/>
                <a:gridCol w="635000"/>
              </a:tblGrid>
              <a:tr h="460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Phân số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Tử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Mẫu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Phân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Tử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Mẫu số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4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pSp>
        <p:nvGrpSpPr>
          <p:cNvPr id="289004" name="Group 236"/>
          <p:cNvGrpSpPr>
            <a:grpSpLocks/>
          </p:cNvGrpSpPr>
          <p:nvPr/>
        </p:nvGrpSpPr>
        <p:grpSpPr bwMode="auto">
          <a:xfrm>
            <a:off x="7162800" y="4724400"/>
            <a:ext cx="500063" cy="633413"/>
            <a:chOff x="4389" y="3870"/>
            <a:chExt cx="315" cy="399"/>
          </a:xfrm>
        </p:grpSpPr>
        <p:grpSp>
          <p:nvGrpSpPr>
            <p:cNvPr id="360615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17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18</a:t>
                </a:r>
              </a:p>
            </p:txBody>
          </p:sp>
          <p:sp>
            <p:nvSpPr>
              <p:cNvPr id="360618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25</a:t>
                </a:r>
              </a:p>
            </p:txBody>
          </p:sp>
        </p:grpSp>
        <p:sp>
          <p:nvSpPr>
            <p:cNvPr id="360616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grpSp>
        <p:nvGrpSpPr>
          <p:cNvPr id="3" name="Group 236"/>
          <p:cNvGrpSpPr>
            <a:grpSpLocks/>
          </p:cNvGrpSpPr>
          <p:nvPr/>
        </p:nvGrpSpPr>
        <p:grpSpPr bwMode="auto">
          <a:xfrm>
            <a:off x="5181600" y="4014788"/>
            <a:ext cx="500063" cy="633412"/>
            <a:chOff x="4389" y="3870"/>
            <a:chExt cx="315" cy="399"/>
          </a:xfrm>
        </p:grpSpPr>
        <p:grpSp>
          <p:nvGrpSpPr>
            <p:cNvPr id="360611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13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6699"/>
                    </a:solidFill>
                  </a:rPr>
                  <a:t>6</a:t>
                </a:r>
              </a:p>
            </p:txBody>
          </p:sp>
          <p:sp>
            <p:nvSpPr>
              <p:cNvPr id="360614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>
                    <a:solidFill>
                      <a:srgbClr val="FF6699"/>
                    </a:solidFill>
                  </a:rPr>
                  <a:t>11</a:t>
                </a:r>
              </a:p>
            </p:txBody>
          </p:sp>
        </p:grpSp>
        <p:sp>
          <p:nvSpPr>
            <p:cNvPr id="360612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36"/>
          <p:cNvGrpSpPr>
            <a:grpSpLocks/>
          </p:cNvGrpSpPr>
          <p:nvPr/>
        </p:nvGrpSpPr>
        <p:grpSpPr bwMode="auto">
          <a:xfrm>
            <a:off x="5181600" y="4724400"/>
            <a:ext cx="500063" cy="633413"/>
            <a:chOff x="4389" y="3870"/>
            <a:chExt cx="315" cy="399"/>
          </a:xfrm>
        </p:grpSpPr>
        <p:grpSp>
          <p:nvGrpSpPr>
            <p:cNvPr id="360607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09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8</a:t>
                </a:r>
              </a:p>
            </p:txBody>
          </p:sp>
          <p:sp>
            <p:nvSpPr>
              <p:cNvPr id="360610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10</a:t>
                </a:r>
              </a:p>
            </p:txBody>
          </p:sp>
        </p:grpSp>
        <p:sp>
          <p:nvSpPr>
            <p:cNvPr id="360608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36"/>
          <p:cNvGrpSpPr>
            <a:grpSpLocks/>
          </p:cNvGrpSpPr>
          <p:nvPr/>
        </p:nvGrpSpPr>
        <p:grpSpPr bwMode="auto">
          <a:xfrm>
            <a:off x="5214938" y="5410200"/>
            <a:ext cx="500062" cy="633413"/>
            <a:chOff x="4389" y="3870"/>
            <a:chExt cx="315" cy="399"/>
          </a:xfrm>
        </p:grpSpPr>
        <p:grpSp>
          <p:nvGrpSpPr>
            <p:cNvPr id="360603" name="Group 237"/>
            <p:cNvGrpSpPr>
              <a:grpSpLocks/>
            </p:cNvGrpSpPr>
            <p:nvPr/>
          </p:nvGrpSpPr>
          <p:grpSpPr bwMode="auto">
            <a:xfrm>
              <a:off x="4389" y="3870"/>
              <a:ext cx="315" cy="399"/>
              <a:chOff x="4393" y="3426"/>
              <a:chExt cx="315" cy="399"/>
            </a:xfrm>
          </p:grpSpPr>
          <p:sp>
            <p:nvSpPr>
              <p:cNvPr id="360605" name="Text Box 238"/>
              <p:cNvSpPr txBox="1">
                <a:spLocks noChangeArrowheads="1"/>
              </p:cNvSpPr>
              <p:nvPr/>
            </p:nvSpPr>
            <p:spPr bwMode="auto">
              <a:xfrm>
                <a:off x="4393" y="3426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5</a:t>
                </a:r>
              </a:p>
            </p:txBody>
          </p:sp>
          <p:sp>
            <p:nvSpPr>
              <p:cNvPr id="360606" name="Text Box 239"/>
              <p:cNvSpPr txBox="1">
                <a:spLocks noChangeArrowheads="1"/>
              </p:cNvSpPr>
              <p:nvPr/>
            </p:nvSpPr>
            <p:spPr bwMode="auto">
              <a:xfrm>
                <a:off x="4394" y="3594"/>
                <a:ext cx="31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b="1"/>
                  <a:t>12</a:t>
                </a:r>
              </a:p>
            </p:txBody>
          </p:sp>
        </p:grpSp>
        <p:sp>
          <p:nvSpPr>
            <p:cNvPr id="360604" name="Line 240"/>
            <p:cNvSpPr>
              <a:spLocks noChangeShapeType="1"/>
            </p:cNvSpPr>
            <p:nvPr/>
          </p:nvSpPr>
          <p:spPr bwMode="auto">
            <a:xfrm>
              <a:off x="4494" y="4071"/>
              <a:ext cx="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7800" y="3962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81600" y="4267200"/>
            <a:ext cx="46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cs typeface="Times New Roman" pitchFamily="18" charset="0"/>
              </a:rPr>
              <a:t>11</a:t>
            </a:r>
          </a:p>
        </p:txBody>
      </p:sp>
      <p:sp>
        <p:nvSpPr>
          <p:cNvPr id="360601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sp>
        <p:nvSpPr>
          <p:cNvPr id="360602" name="Text Box 80"/>
          <p:cNvSpPr txBox="1">
            <a:spLocks noChangeArrowheads="1"/>
          </p:cNvSpPr>
          <p:nvPr/>
        </p:nvSpPr>
        <p:spPr bwMode="auto">
          <a:xfrm>
            <a:off x="34290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71138E-6 L 0.06562 0.02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5837E-6 L 0.12448 -0.0178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-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635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465923" name="TextBox 2"/>
          <p:cNvSpPr txBox="1">
            <a:spLocks noChangeArrowheads="1"/>
          </p:cNvSpPr>
          <p:nvPr/>
        </p:nvSpPr>
        <p:spPr bwMode="auto">
          <a:xfrm>
            <a:off x="57150" y="914400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 Viết theo mẫu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448" y="1825238"/>
          <a:ext cx="4350327" cy="33059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0109"/>
                <a:gridCol w="1450109"/>
                <a:gridCol w="1450109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28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62092" r="-200000" b="-19934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80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163158" r="-200000" b="-10065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176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 rotWithShape="1">
                      <a:blip r:embed="rId3"/>
                      <a:stretch>
                        <a:fillRect l="-420" t="-261438" r="-20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648200" y="1841416"/>
          <a:ext cx="4343399" cy="3340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39685"/>
                <a:gridCol w="1501857"/>
                <a:gridCol w="1501857"/>
              </a:tblGrid>
              <a:tr h="543481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Mẫu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số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28123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67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blipFill rotWithShape="1">
                      <a:blip r:embed="rId4"/>
                      <a:stretch>
                        <a:fillRect l="-455" t="-161688" r="-223636" b="-9935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931875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5000" y="3505200"/>
            <a:ext cx="3667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3528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19288" y="4419600"/>
            <a:ext cx="3667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52800" y="44196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770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01000" y="3505200"/>
            <a:ext cx="550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4279815"/>
            <a:ext cx="663964" cy="901785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53000" y="2374815"/>
            <a:ext cx="628650" cy="901785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465934" name="TextBox 13"/>
          <p:cNvSpPr txBox="1">
            <a:spLocks noChangeArrowheads="1"/>
          </p:cNvSpPr>
          <p:nvPr/>
        </p:nvSpPr>
        <p:spPr bwMode="auto">
          <a:xfrm>
            <a:off x="1981200" y="2514600"/>
            <a:ext cx="361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65935" name="TextBox 14"/>
          <p:cNvSpPr txBox="1">
            <a:spLocks noChangeArrowheads="1"/>
          </p:cNvSpPr>
          <p:nvPr/>
        </p:nvSpPr>
        <p:spPr bwMode="auto">
          <a:xfrm>
            <a:off x="3429000" y="2514600"/>
            <a:ext cx="539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2209800" y="5410200"/>
            <a:ext cx="4648200" cy="955675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 số được viết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Mẫu số được viết </a:t>
            </a: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ở đâu</a:t>
            </a: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170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88256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7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8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8259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8171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88173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8817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88176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88251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88252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88253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54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55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7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88246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88247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88248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49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50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8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88241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88242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88243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88244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88245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79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88237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38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39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88240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88180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88230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1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2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3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4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5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8236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181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88225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26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88227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88228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88229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82" name="Group 61"/>
          <p:cNvGrpSpPr>
            <a:grpSpLocks/>
          </p:cNvGrpSpPr>
          <p:nvPr/>
        </p:nvGrpSpPr>
        <p:grpSpPr bwMode="auto">
          <a:xfrm>
            <a:off x="4216400" y="3124200"/>
            <a:ext cx="889000" cy="603250"/>
            <a:chOff x="4914" y="1467"/>
            <a:chExt cx="560" cy="380"/>
          </a:xfrm>
        </p:grpSpPr>
        <p:sp>
          <p:nvSpPr>
            <p:cNvPr id="388220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21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88222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88223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88224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88183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88216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88218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8219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8217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88184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88211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88212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88213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88214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88215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8185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186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88188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88189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8190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88210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8172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8191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88192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88193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8819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88195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88196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88197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3276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8199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5105400" y="32766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 Viết các phân số. </a:t>
            </a:r>
          </a:p>
        </p:txBody>
      </p:sp>
      <p:sp>
        <p:nvSpPr>
          <p:cNvPr id="388201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38820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05400" y="5715000"/>
            <a:ext cx="3352800" cy="762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e. Năm mươi hai phần tám mươi tư.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05400" y="5287963"/>
            <a:ext cx="2449513" cy="427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d. Chín phần mười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05400" y="4830763"/>
            <a:ext cx="2187575" cy="4270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c. Bốn phần chín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05400" y="3810000"/>
            <a:ext cx="2173288" cy="427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a. Hai phần năm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4343400"/>
            <a:ext cx="3352800" cy="4270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b. Mười một phần mười hai</a:t>
            </a:r>
          </a:p>
        </p:txBody>
      </p:sp>
      <p:sp>
        <p:nvSpPr>
          <p:cNvPr id="388208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pic>
        <p:nvPicPr>
          <p:cNvPr id="21" name="Picture 16" descr="Book-09-ju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178175"/>
            <a:ext cx="1371600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 animBg="1"/>
      <p:bldP spid="6" grpId="0" animBg="1"/>
      <p:bldP spid="5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TextBox 1"/>
          <p:cNvSpPr txBox="1">
            <a:spLocks noChangeArrowheads="1"/>
          </p:cNvSpPr>
          <p:nvPr/>
        </p:nvSpPr>
        <p:spPr bwMode="auto">
          <a:xfrm>
            <a:off x="2757488" y="1092200"/>
            <a:ext cx="3973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Times New Roman" pitchFamily="18" charset="0"/>
                <a:cs typeface="Times New Roman" pitchFamily="18" charset="0"/>
              </a:rPr>
              <a:t>Bài 3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Viết các phân số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635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12763" y="2295525"/>
            <a:ext cx="2535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a. Hai phần năm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1638" y="4038600"/>
            <a:ext cx="2590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c. Bốn phần chín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01638" y="4962525"/>
            <a:ext cx="2878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d. Chín phần mười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01638" y="3200400"/>
            <a:ext cx="41576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b. Mười một phần mười hai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1000" y="5943600"/>
            <a:ext cx="524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e. Năm mươi hai phần tám mươi tư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10200" y="2667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86400" y="34290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486400" y="4343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486400" y="5211763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91200" y="6248400"/>
            <a:ext cx="609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96000" y="2209800"/>
            <a:ext cx="410690" cy="79182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8" name="TextBox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48400" y="3094380"/>
            <a:ext cx="583814" cy="787716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24600" y="3962400"/>
            <a:ext cx="410690" cy="789319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0" name="TextBox 1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48400" y="4876800"/>
            <a:ext cx="583814" cy="791820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1" name="TextBox 2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53200" y="5791200"/>
            <a:ext cx="583814" cy="798873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2" name="Picture 16" descr="Book-09-ju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2466975"/>
            <a:ext cx="274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703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364782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3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4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4785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4704" name="Text Box 8"/>
          <p:cNvSpPr txBox="1">
            <a:spLocks noChangeArrowheads="1"/>
          </p:cNvSpPr>
          <p:nvPr/>
        </p:nvSpPr>
        <p:spPr bwMode="auto">
          <a:xfrm>
            <a:off x="152400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0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Mẫu số cho biết hình tròn được chia thành 6 phần bằng nhau.</a:t>
            </a:r>
          </a:p>
        </p:txBody>
      </p:sp>
      <p:sp>
        <p:nvSpPr>
          <p:cNvPr id="364706" name="Rectangle 10"/>
          <p:cNvSpPr>
            <a:spLocks noChangeArrowheads="1"/>
          </p:cNvSpPr>
          <p:nvPr/>
        </p:nvSpPr>
        <p:spPr bwMode="auto">
          <a:xfrm>
            <a:off x="76200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64707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0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0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Tử số cho biết 5 phần bằng nhau đã được tô màu.</a:t>
            </a:r>
          </a:p>
        </p:txBody>
      </p:sp>
      <p:grpSp>
        <p:nvGrpSpPr>
          <p:cNvPr id="364709" name="Group 24"/>
          <p:cNvGrpSpPr>
            <a:grpSpLocks/>
          </p:cNvGrpSpPr>
          <p:nvPr/>
        </p:nvGrpSpPr>
        <p:grpSpPr bwMode="auto">
          <a:xfrm>
            <a:off x="1219200" y="1066800"/>
            <a:ext cx="3657600" cy="603250"/>
            <a:chOff x="15" y="1275"/>
            <a:chExt cx="2304" cy="380"/>
          </a:xfrm>
        </p:grpSpPr>
        <p:sp>
          <p:nvSpPr>
            <p:cNvPr id="364777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64778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64779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80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81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0" name="Group 30"/>
          <p:cNvGrpSpPr>
            <a:grpSpLocks/>
          </p:cNvGrpSpPr>
          <p:nvPr/>
        </p:nvGrpSpPr>
        <p:grpSpPr bwMode="auto">
          <a:xfrm>
            <a:off x="1681163" y="1447800"/>
            <a:ext cx="2357437" cy="603250"/>
            <a:chOff x="6" y="1497"/>
            <a:chExt cx="1485" cy="380"/>
          </a:xfrm>
        </p:grpSpPr>
        <p:sp>
          <p:nvSpPr>
            <p:cNvPr id="364772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4773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64774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75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76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1" name="Group 36"/>
          <p:cNvGrpSpPr>
            <a:grpSpLocks/>
          </p:cNvGrpSpPr>
          <p:nvPr/>
        </p:nvGrpSpPr>
        <p:grpSpPr bwMode="auto">
          <a:xfrm>
            <a:off x="1295400" y="1828800"/>
            <a:ext cx="4167188" cy="603250"/>
            <a:chOff x="6" y="1767"/>
            <a:chExt cx="2625" cy="380"/>
          </a:xfrm>
        </p:grpSpPr>
        <p:sp>
          <p:nvSpPr>
            <p:cNvPr id="364767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64768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64769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64770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64771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2" name="Group 63"/>
          <p:cNvGrpSpPr>
            <a:grpSpLocks/>
          </p:cNvGrpSpPr>
          <p:nvPr/>
        </p:nvGrpSpPr>
        <p:grpSpPr bwMode="auto">
          <a:xfrm flipV="1">
            <a:off x="1981200" y="3962400"/>
            <a:ext cx="762000" cy="762000"/>
            <a:chOff x="2336" y="1797"/>
            <a:chExt cx="679" cy="677"/>
          </a:xfrm>
        </p:grpSpPr>
        <p:sp>
          <p:nvSpPr>
            <p:cNvPr id="364763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4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5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64766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64713" name="Group 64"/>
          <p:cNvGrpSpPr>
            <a:grpSpLocks/>
          </p:cNvGrpSpPr>
          <p:nvPr/>
        </p:nvGrpSpPr>
        <p:grpSpPr bwMode="auto">
          <a:xfrm>
            <a:off x="3429000" y="3962400"/>
            <a:ext cx="1295400" cy="762000"/>
            <a:chOff x="3643" y="1416"/>
            <a:chExt cx="1702" cy="1018"/>
          </a:xfrm>
        </p:grpSpPr>
        <p:sp>
          <p:nvSpPr>
            <p:cNvPr id="364756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7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8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59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0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1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762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714" name="Group 55"/>
          <p:cNvGrpSpPr>
            <a:grpSpLocks/>
          </p:cNvGrpSpPr>
          <p:nvPr/>
        </p:nvGrpSpPr>
        <p:grpSpPr bwMode="auto">
          <a:xfrm>
            <a:off x="2667000" y="4191000"/>
            <a:ext cx="917575" cy="603250"/>
            <a:chOff x="1728" y="3324"/>
            <a:chExt cx="578" cy="380"/>
          </a:xfrm>
        </p:grpSpPr>
        <p:sp>
          <p:nvSpPr>
            <p:cNvPr id="364751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52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64753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64754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4755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5" name="Group 61"/>
          <p:cNvGrpSpPr>
            <a:grpSpLocks/>
          </p:cNvGrpSpPr>
          <p:nvPr/>
        </p:nvGrpSpPr>
        <p:grpSpPr bwMode="auto">
          <a:xfrm>
            <a:off x="4191000" y="3886200"/>
            <a:ext cx="889000" cy="603250"/>
            <a:chOff x="4914" y="1467"/>
            <a:chExt cx="560" cy="380"/>
          </a:xfrm>
        </p:grpSpPr>
        <p:sp>
          <p:nvSpPr>
            <p:cNvPr id="364746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47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64748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64749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64750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64716" name="Group 67"/>
          <p:cNvGrpSpPr>
            <a:grpSpLocks/>
          </p:cNvGrpSpPr>
          <p:nvPr/>
        </p:nvGrpSpPr>
        <p:grpSpPr bwMode="auto">
          <a:xfrm>
            <a:off x="136525" y="3962400"/>
            <a:ext cx="914400" cy="838200"/>
            <a:chOff x="1584" y="3204"/>
            <a:chExt cx="624" cy="588"/>
          </a:xfrm>
        </p:grpSpPr>
        <p:grpSp>
          <p:nvGrpSpPr>
            <p:cNvPr id="364742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64744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4745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4743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4717" name="Group 72"/>
          <p:cNvGrpSpPr>
            <a:grpSpLocks/>
          </p:cNvGrpSpPr>
          <p:nvPr/>
        </p:nvGrpSpPr>
        <p:grpSpPr bwMode="auto">
          <a:xfrm>
            <a:off x="974725" y="4191000"/>
            <a:ext cx="854075" cy="603250"/>
            <a:chOff x="828" y="3582"/>
            <a:chExt cx="535" cy="380"/>
          </a:xfrm>
        </p:grpSpPr>
        <p:sp>
          <p:nvSpPr>
            <p:cNvPr id="364737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64738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64739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64740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64741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4718" name="Line 103"/>
          <p:cNvSpPr>
            <a:spLocks noChangeShapeType="1"/>
          </p:cNvSpPr>
          <p:nvPr/>
        </p:nvSpPr>
        <p:spPr bwMode="auto">
          <a:xfrm>
            <a:off x="5029200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4719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3810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364721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364722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4723" name="Group 72"/>
          <p:cNvGrpSpPr>
            <a:grpSpLocks/>
          </p:cNvGrpSpPr>
          <p:nvPr/>
        </p:nvGrpSpPr>
        <p:grpSpPr bwMode="auto">
          <a:xfrm>
            <a:off x="152400" y="5105400"/>
            <a:ext cx="5181600" cy="722313"/>
            <a:chOff x="-192" y="3696"/>
            <a:chExt cx="3264" cy="455"/>
          </a:xfrm>
        </p:grpSpPr>
        <p:sp>
          <p:nvSpPr>
            <p:cNvPr id="364736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</a:t>
              </a:r>
              <a:r>
                <a:rPr lang="en-US"/>
                <a:t>:là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2" name="Object 73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707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4724" name="Text Box 79"/>
          <p:cNvSpPr txBox="1">
            <a:spLocks noChangeArrowheads="1"/>
          </p:cNvSpPr>
          <p:nvPr/>
        </p:nvSpPr>
        <p:spPr bwMode="auto">
          <a:xfrm>
            <a:off x="35052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64725" name="Text Box 78"/>
          <p:cNvSpPr txBox="1">
            <a:spLocks noChangeArrowheads="1"/>
          </p:cNvSpPr>
          <p:nvPr/>
        </p:nvSpPr>
        <p:spPr bwMode="auto">
          <a:xfrm>
            <a:off x="136525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64726" name="Text Box 80"/>
          <p:cNvSpPr txBox="1">
            <a:spLocks noChangeArrowheads="1"/>
          </p:cNvSpPr>
          <p:nvPr/>
        </p:nvSpPr>
        <p:spPr bwMode="auto">
          <a:xfrm>
            <a:off x="18288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64727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105400" y="12954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Times New Roman" pitchFamily="18" charset="0"/>
              </a:rPr>
              <a:t>Bài 1</a:t>
            </a:r>
            <a:r>
              <a:rPr lang="en-US" sz="2000" b="1">
                <a:latin typeface="Times New Roman" pitchFamily="18" charset="0"/>
              </a:rPr>
              <a:t>:</a:t>
            </a:r>
          </a:p>
        </p:txBody>
      </p:sp>
      <p:sp>
        <p:nvSpPr>
          <p:cNvPr id="364728" name="TextBox 24"/>
          <p:cNvSpPr txBox="1">
            <a:spLocks noChangeArrowheads="1"/>
          </p:cNvSpPr>
          <p:nvPr/>
        </p:nvSpPr>
        <p:spPr bwMode="auto">
          <a:xfrm>
            <a:off x="5105400" y="1676400"/>
            <a:ext cx="4038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a) Viết rồi đọc phân số chỉ phần đã tô màu trong mỗi hình dưới đây. </a:t>
            </a:r>
          </a:p>
        </p:txBody>
      </p:sp>
      <p:sp>
        <p:nvSpPr>
          <p:cNvPr id="364729" name="Rectangle 133"/>
          <p:cNvSpPr>
            <a:spLocks noChangeArrowheads="1"/>
          </p:cNvSpPr>
          <p:nvPr/>
        </p:nvSpPr>
        <p:spPr bwMode="auto">
          <a:xfrm>
            <a:off x="5029200" y="2209800"/>
            <a:ext cx="41148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600"/>
              <a:t>b) Trong mỗi phân số đó, mẫu số cho biết gì, tử số cho biết gì ? </a:t>
            </a:r>
          </a:p>
        </p:txBody>
      </p:sp>
      <p:sp>
        <p:nvSpPr>
          <p:cNvPr id="364730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029200" y="889000"/>
            <a:ext cx="3352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Luyện tập -Thực hành.</a:t>
            </a:r>
          </a:p>
        </p:txBody>
      </p:sp>
      <p:sp>
        <p:nvSpPr>
          <p:cNvPr id="364731" name="Text Box 102"/>
          <p:cNvSpPr txBox="1">
            <a:spLocks noChangeArrowheads="1"/>
          </p:cNvSpPr>
          <p:nvPr/>
        </p:nvSpPr>
        <p:spPr bwMode="auto">
          <a:xfrm>
            <a:off x="76200" y="5715000"/>
            <a:ext cx="5029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336699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336699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sp>
        <p:nvSpPr>
          <p:cNvPr id="364732" name="TextBox 24"/>
          <p:cNvSpPr txBox="1">
            <a:spLocks noChangeArrowheads="1"/>
          </p:cNvSpPr>
          <p:nvPr/>
        </p:nvSpPr>
        <p:spPr bwMode="auto">
          <a:xfrm>
            <a:off x="5105400" y="2819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2</a:t>
            </a:r>
            <a:r>
              <a:rPr lang="en-US" sz="2000" b="1">
                <a:latin typeface="Times New Roman" pitchFamily="18" charset="0"/>
              </a:rPr>
              <a:t>: Viết theo mẫu. </a:t>
            </a:r>
          </a:p>
        </p:txBody>
      </p:sp>
      <p:sp>
        <p:nvSpPr>
          <p:cNvPr id="8" name="TextBox 24"/>
          <p:cNvSpPr txBox="1">
            <a:spLocks noChangeArrowheads="1"/>
          </p:cNvSpPr>
          <p:nvPr/>
        </p:nvSpPr>
        <p:spPr bwMode="auto">
          <a:xfrm>
            <a:off x="5105400" y="3581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4</a:t>
            </a:r>
            <a:r>
              <a:rPr lang="en-US" sz="2000" b="1">
                <a:latin typeface="Times New Roman" pitchFamily="18" charset="0"/>
              </a:rPr>
              <a:t>:</a:t>
            </a:r>
            <a:endParaRPr lang="en-US" sz="20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64734" name="TextBox 24"/>
          <p:cNvSpPr txBox="1">
            <a:spLocks noChangeArrowheads="1"/>
          </p:cNvSpPr>
          <p:nvPr/>
        </p:nvSpPr>
        <p:spPr bwMode="auto">
          <a:xfrm>
            <a:off x="5105400" y="3200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3</a:t>
            </a:r>
            <a:r>
              <a:rPr lang="en-US" sz="2000" b="1">
                <a:latin typeface="Times New Roman" pitchFamily="18" charset="0"/>
              </a:rPr>
              <a:t>: Viết các phân số. </a:t>
            </a: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5105400" y="3581400"/>
            <a:ext cx="2882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b="1" u="sng">
                <a:latin typeface="Times New Roman" pitchFamily="18" charset="0"/>
              </a:rPr>
              <a:t>Bài 4</a:t>
            </a:r>
            <a:r>
              <a:rPr lang="en-US" sz="2000" b="1">
                <a:latin typeface="Times New Roman" pitchFamily="18" charset="0"/>
              </a:rPr>
              <a:t>: Đọc các phân số. </a:t>
            </a:r>
          </a:p>
        </p:txBody>
      </p:sp>
      <p:graphicFrame>
        <p:nvGraphicFramePr>
          <p:cNvPr id="36880" name="Object 158">
            <a:hlinkClick r:id="rId6" action="ppaction://hlinksldjump"/>
          </p:cNvPr>
          <p:cNvGraphicFramePr>
            <a:graphicFrameLocks noChangeAspect="1"/>
          </p:cNvGraphicFramePr>
          <p:nvPr/>
        </p:nvGraphicFramePr>
        <p:xfrm>
          <a:off x="5181600" y="4038600"/>
          <a:ext cx="33528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708" name="Equation" r:id="rId9" imgW="1130040" imgH="393480" progId="Equation.3">
                  <p:embed/>
                </p:oleObj>
              </mc:Choice>
              <mc:Fallback>
                <p:oleObj name="Equation" r:id="rId9" imgW="1130040" imgH="393480" progId="Equation.3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038600"/>
                        <a:ext cx="3352800" cy="823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200" y="2057400"/>
            <a:ext cx="495649" cy="886718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5" name="TextBox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388" y="3543013"/>
            <a:ext cx="691215" cy="876587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6" name="TextBox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28603" y="2057400"/>
            <a:ext cx="681597" cy="878574"/>
          </a:xfrm>
          <a:prstGeom prst="rect">
            <a:avLst/>
          </a:prstGeom>
          <a:blipFill rotWithShape="1">
            <a:blip r:embed="rId5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914613"/>
            <a:ext cx="691215" cy="876587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8" name="TextBox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24400" y="3505200"/>
            <a:ext cx="877163" cy="879215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noFill/>
                <a:latin typeface="+mn-lt"/>
                <a:cs typeface="+mn-cs"/>
              </a:rPr>
              <a:t> 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62000" y="2500313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638800" y="3965575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10200" y="24384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8200" y="39624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38200" y="5334000"/>
            <a:ext cx="4572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295400" y="2209800"/>
            <a:ext cx="2376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Năm phần chín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867400" y="2057400"/>
            <a:ext cx="3276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Mười chín phần ba 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mươi ba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96000" y="3621088"/>
            <a:ext cx="3048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Tám mươi phần một trăm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71600" y="3657600"/>
            <a:ext cx="31480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Tám phần mười bảy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295400" y="5029200"/>
            <a:ext cx="3355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Ba phần hai mươi bảy</a:t>
            </a:r>
          </a:p>
        </p:txBody>
      </p:sp>
      <p:sp>
        <p:nvSpPr>
          <p:cNvPr id="470033" name="TextBox 24"/>
          <p:cNvSpPr txBox="1">
            <a:spLocks noChangeArrowheads="1"/>
          </p:cNvSpPr>
          <p:nvPr/>
        </p:nvSpPr>
        <p:spPr bwMode="auto">
          <a:xfrm>
            <a:off x="76200" y="990600"/>
            <a:ext cx="3983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u="sng">
                <a:latin typeface="Times New Roman" pitchFamily="18" charset="0"/>
                <a:cs typeface="Times New Roman" pitchFamily="18" charset="0"/>
              </a:rPr>
              <a:t>Bài 4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Đọc các phân số</a:t>
            </a:r>
          </a:p>
        </p:txBody>
      </p:sp>
      <p:pic>
        <p:nvPicPr>
          <p:cNvPr id="470034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200775"/>
            <a:ext cx="25590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2: LUYỆN TẬP – THỰC HÀNH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42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71043" name="Picture 4" descr="00000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6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WordArt 5"/>
          <p:cNvSpPr>
            <a:spLocks noChangeArrowheads="1" noChangeShapeType="1" noTextEdit="1"/>
          </p:cNvSpPr>
          <p:nvPr/>
        </p:nvSpPr>
        <p:spPr bwMode="auto">
          <a:xfrm rot="182134">
            <a:off x="2743200" y="1066800"/>
            <a:ext cx="3352800" cy="18319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33333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vi-VN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160000" scaled="1"/>
                </a:gradFill>
                <a:latin typeface="Times New Roman"/>
                <a:cs typeface="Times New Roman"/>
              </a:rPr>
              <a:t>Trò chơi</a:t>
            </a:r>
            <a:endParaRPr lang="en-US" sz="36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16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471045" name="WordArt 8"/>
          <p:cNvSpPr>
            <a:spLocks noChangeArrowheads="1" noChangeShapeType="1" noTextEdit="1"/>
          </p:cNvSpPr>
          <p:nvPr/>
        </p:nvSpPr>
        <p:spPr bwMode="auto">
          <a:xfrm>
            <a:off x="1600200" y="3276600"/>
            <a:ext cx="5486400" cy="9620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213"/>
              </a:avLst>
            </a:prstTxWarp>
          </a:bodyPr>
          <a:lstStyle/>
          <a:p>
            <a:pPr algn="ctr"/>
            <a:r>
              <a:rPr lang="vi-VN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Ai nhanh – Ai đúng </a:t>
            </a:r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2" name="TextBox 1"/>
          <p:cNvSpPr txBox="1">
            <a:spLocks noChangeArrowheads="1"/>
          </p:cNvSpPr>
          <p:nvPr/>
        </p:nvSpPr>
        <p:spPr bwMode="auto">
          <a:xfrm>
            <a:off x="68263" y="85725"/>
            <a:ext cx="90757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60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8" y="3886200"/>
            <a:ext cx="9255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06" name="Picture 2" descr="C:\Program Files (x86)\Microsoft Office\MEDIA\CAGCAT10\j0304933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924800" y="0"/>
            <a:ext cx="12192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762000" y="1600200"/>
            <a:ext cx="678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Calibri" pitchFamily="34" charset="0"/>
              </a:rPr>
              <a:t>Đã tô màu        số ô vuông ở hình nào?</a:t>
            </a:r>
          </a:p>
        </p:txBody>
      </p:sp>
      <p:graphicFrame>
        <p:nvGraphicFramePr>
          <p:cNvPr id="35847" name="Group 7"/>
          <p:cNvGraphicFramePr>
            <a:graphicFrameLocks noGrp="1"/>
          </p:cNvGraphicFramePr>
          <p:nvPr/>
        </p:nvGraphicFramePr>
        <p:xfrm>
          <a:off x="457200" y="2514600"/>
          <a:ext cx="2819400" cy="1037273"/>
        </p:xfrm>
        <a:graphic>
          <a:graphicData uri="http://schemas.openxmlformats.org/drawingml/2006/table">
            <a:tbl>
              <a:tblPr/>
              <a:tblGrid>
                <a:gridCol w="565150"/>
                <a:gridCol w="563563"/>
                <a:gridCol w="565150"/>
                <a:gridCol w="560387"/>
                <a:gridCol w="5651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867" name="Group 27"/>
          <p:cNvGraphicFramePr>
            <a:graphicFrameLocks noGrp="1"/>
          </p:cNvGraphicFramePr>
          <p:nvPr/>
        </p:nvGraphicFramePr>
        <p:xfrm>
          <a:off x="4267200" y="2546350"/>
          <a:ext cx="2819400" cy="1037273"/>
        </p:xfrm>
        <a:graphic>
          <a:graphicData uri="http://schemas.openxmlformats.org/drawingml/2006/table">
            <a:tbl>
              <a:tblPr/>
              <a:tblGrid>
                <a:gridCol w="565150"/>
                <a:gridCol w="563563"/>
                <a:gridCol w="565150"/>
                <a:gridCol w="560387"/>
                <a:gridCol w="5651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5887" name="Group 47"/>
          <p:cNvGraphicFramePr>
            <a:graphicFrameLocks noGrp="1"/>
          </p:cNvGraphicFramePr>
          <p:nvPr/>
        </p:nvGraphicFramePr>
        <p:xfrm>
          <a:off x="2362200" y="4343400"/>
          <a:ext cx="2819400" cy="1037273"/>
        </p:xfrm>
        <a:graphic>
          <a:graphicData uri="http://schemas.openxmlformats.org/drawingml/2006/table">
            <a:tbl>
              <a:tblPr/>
              <a:tblGrid>
                <a:gridCol w="565150"/>
                <a:gridCol w="563563"/>
                <a:gridCol w="565150"/>
                <a:gridCol w="560387"/>
                <a:gridCol w="56515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907" name="Text Box 67"/>
          <p:cNvSpPr txBox="1">
            <a:spLocks noChangeArrowheads="1"/>
          </p:cNvSpPr>
          <p:nvPr/>
        </p:nvSpPr>
        <p:spPr bwMode="auto">
          <a:xfrm>
            <a:off x="16002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35908" name="Text Box 68"/>
          <p:cNvSpPr txBox="1">
            <a:spLocks noChangeArrowheads="1"/>
          </p:cNvSpPr>
          <p:nvPr/>
        </p:nvSpPr>
        <p:spPr bwMode="auto">
          <a:xfrm>
            <a:off x="5334000" y="3733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35909" name="Text Box 69"/>
          <p:cNvSpPr txBox="1">
            <a:spLocks noChangeArrowheads="1"/>
          </p:cNvSpPr>
          <p:nvPr/>
        </p:nvSpPr>
        <p:spPr bwMode="auto">
          <a:xfrm>
            <a:off x="3505200" y="54102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5911" name="Oval 71"/>
          <p:cNvSpPr>
            <a:spLocks noChangeArrowheads="1"/>
          </p:cNvSpPr>
          <p:nvPr/>
        </p:nvSpPr>
        <p:spPr bwMode="auto">
          <a:xfrm>
            <a:off x="1524000" y="3657600"/>
            <a:ext cx="533400" cy="5334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72">
            <a:hlinkClick r:id="rId6" action="ppaction://hlinksldjump"/>
          </p:cNvPr>
          <p:cNvGraphicFramePr>
            <a:graphicFrameLocks noChangeAspect="1"/>
          </p:cNvGraphicFramePr>
          <p:nvPr/>
        </p:nvGraphicFramePr>
        <p:xfrm>
          <a:off x="3048000" y="1600200"/>
          <a:ext cx="393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3" name="Equation" r:id="rId7" imgW="139680" imgH="393480" progId="Equation.3">
                  <p:embed/>
                </p:oleObj>
              </mc:Choice>
              <mc:Fallback>
                <p:oleObj name="Equation" r:id="rId7" imgW="139680" imgH="393480" progId="Equation.3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600200"/>
                        <a:ext cx="393700" cy="838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5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5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5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5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2" grpId="1"/>
      <p:bldP spid="35907" grpId="0"/>
      <p:bldP spid="35907" grpId="1"/>
      <p:bldP spid="35908" grpId="0"/>
      <p:bldP spid="35908" grpId="1"/>
      <p:bldP spid="35909" grpId="0"/>
      <p:bldP spid="35909" grpId="1"/>
      <p:bldP spid="35911" grpId="0" animBg="1"/>
      <p:bldP spid="359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2070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sp>
        <p:nvSpPr>
          <p:cNvPr id="413744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2" name="Text Box 116"/>
          <p:cNvSpPr txBox="1">
            <a:spLocks noChangeArrowheads="1"/>
          </p:cNvSpPr>
          <p:nvPr/>
        </p:nvSpPr>
        <p:spPr bwMode="auto">
          <a:xfrm>
            <a:off x="7162800" y="838200"/>
            <a:ext cx="1476375" cy="954088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400" b="1" i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  <a:p>
            <a:pPr>
              <a:defRPr/>
            </a:pPr>
            <a:r>
              <a:rPr lang="en-US" sz="28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itchFamily="34" charset="0"/>
              </a:rPr>
              <a:t>B¾t ®Çu</a:t>
            </a:r>
          </a:p>
          <a:p>
            <a:pPr>
              <a:defRPr/>
            </a:pPr>
            <a:endParaRPr lang="en-US" sz="1400" b="1" i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me" pitchFamily="34" charset="0"/>
            </a:endParaRP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1136650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Thảo luận</a:t>
            </a:r>
          </a:p>
          <a:p>
            <a:pPr algn="ctr">
              <a:defRPr/>
            </a:pPr>
            <a:r>
              <a:rPr lang="en-US" sz="24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(1phút)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3815" name="Picture 1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676400"/>
            <a:ext cx="33528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315200" y="20574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315200" y="25146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2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315200" y="2971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3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315200" y="3429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4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315200" y="38862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5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7315200" y="43434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6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7315200" y="48006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7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7315200" y="52578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8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7315200" y="5715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9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73152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242" tIns="45630" rIns="91242" bIns="45630" anchor="ctr"/>
          <a:lstStyle/>
          <a:p>
            <a:pPr algn="ctr"/>
            <a:r>
              <a:rPr lang="en-US" sz="2400" b="1">
                <a:latin typeface="Times New Roman" pitchFamily="18" charset="0"/>
              </a:rPr>
              <a:t>10</a:t>
            </a:r>
          </a:p>
        </p:txBody>
      </p:sp>
      <p:sp>
        <p:nvSpPr>
          <p:cNvPr id="95261" name="Oval 29"/>
          <p:cNvSpPr>
            <a:spLocks noChangeArrowheads="1"/>
          </p:cNvSpPr>
          <p:nvPr/>
        </p:nvSpPr>
        <p:spPr bwMode="auto">
          <a:xfrm>
            <a:off x="8458200" y="762000"/>
            <a:ext cx="107950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auto">
          <a:xfrm>
            <a:off x="7086600" y="685800"/>
            <a:ext cx="1752600" cy="1068388"/>
          </a:xfrm>
          <a:prstGeom prst="cloudCallout">
            <a:avLst>
              <a:gd name="adj1" fmla="val -2537"/>
              <a:gd name="adj2" fmla="val 125931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lIns="91242" tIns="45630" rIns="91242" bIns="45630" anchor="ctr"/>
          <a:lstStyle/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 giờ</a:t>
            </a:r>
          </a:p>
        </p:txBody>
      </p:sp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44958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32766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PHAOHO~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1905000"/>
            <a:ext cx="130333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" dur="1"/>
                                        <p:tgtEl>
                                          <p:spTgt spid="4138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137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0" decel="100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decel="100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00"/>
                            </p:stCondLst>
                            <p:childTnLst>
                              <p:par>
                                <p:cTn id="14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85" decel="1000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85" decel="100000"/>
                                        <p:tgtEl>
                                          <p:spTgt spid="952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7" dur="385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9" dur="385" fill="hold"/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20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770" decel="100000"/>
                                        <p:tgtEl>
                                          <p:spTgt spid="4138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770" decel="100000"/>
                                        <p:tgtEl>
                                          <p:spTgt spid="4138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1" dur="770" fill="hold"/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3" dur="770" fill="hold"/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5" presetID="17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95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6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nimBg="1" autoUpdateAnimBg="0"/>
      <p:bldP spid="2" grpId="0" animBg="1" autoUpdateAnimBg="0"/>
      <p:bldP spid="3" grpId="0" animBg="1" autoUpdateAnimBg="0"/>
      <p:bldP spid="4" grpId="0" animBg="1" autoUpdateAnimBg="0"/>
      <p:bldP spid="413744" grpId="0" animBg="1"/>
      <p:bldP spid="413812" grpId="0" animBg="1"/>
      <p:bldP spid="413813" grpId="0" animBg="1"/>
      <p:bldP spid="413813" grpId="1" animBg="1"/>
      <p:bldP spid="13" grpId="0" animBg="1"/>
      <p:bldP spid="13" grpId="1" animBg="1"/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952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56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413757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413758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13759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13760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graphicFrame>
        <p:nvGraphicFramePr>
          <p:cNvPr id="48134" name="Object 4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7239000" y="27305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3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730500"/>
                        <a:ext cx="3873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294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4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57600"/>
                        <a:ext cx="35877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239000" y="4572000"/>
          <a:ext cx="4175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5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572000"/>
                        <a:ext cx="41751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3761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graphicFrame>
        <p:nvGraphicFramePr>
          <p:cNvPr id="7" name="Object 58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7056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66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3825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53200" y="3565525"/>
            <a:ext cx="457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u="sng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05600" y="5241925"/>
            <a:ext cx="4635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 u="sng">
                <a:latin typeface="Times New Roman" pitchFamily="18" charset="0"/>
                <a:cs typeface="Times New Roman" pitchFamily="18" charset="0"/>
              </a:rPr>
              <a:t>0</a:t>
            </a:r>
          </a:p>
          <a:p>
            <a:r>
              <a:rPr lang="en-US" sz="4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413789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64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0663" y="2057400"/>
            <a:ext cx="1303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2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1828800"/>
            <a:ext cx="16684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3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362200"/>
            <a:ext cx="1714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893763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Đáp án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2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81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891 L -0.00833 -0.1621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670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1314E-6 L -0.01563 -0.126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630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4138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60960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9235" name="Text Box 5"/>
          <p:cNvSpPr txBox="1">
            <a:spLocks noChangeArrowheads="1"/>
          </p:cNvSpPr>
          <p:nvPr/>
        </p:nvSpPr>
        <p:spPr bwMode="auto">
          <a:xfrm>
            <a:off x="685800" y="4724400"/>
            <a:ext cx="4800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c) Phân số chỉ phần </a:t>
            </a:r>
            <a:r>
              <a:rPr lang="en-US" sz="2800" b="1">
                <a:latin typeface="Times New Roman" pitchFamily="18" charset="0"/>
              </a:rPr>
              <a:t>đã tô màu:</a:t>
            </a:r>
          </a:p>
        </p:txBody>
      </p:sp>
      <p:sp>
        <p:nvSpPr>
          <p:cNvPr id="479236" name="Text Box 5"/>
          <p:cNvSpPr txBox="1">
            <a:spLocks noChangeArrowheads="1"/>
          </p:cNvSpPr>
          <p:nvPr/>
        </p:nvSpPr>
        <p:spPr bwMode="auto">
          <a:xfrm>
            <a:off x="685800" y="5638800"/>
            <a:ext cx="5181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d) Phân số chỉ phần </a:t>
            </a:r>
            <a:r>
              <a:rPr lang="en-US" sz="2800" b="1">
                <a:latin typeface="Times New Roman" pitchFamily="18" charset="0"/>
              </a:rPr>
              <a:t>chưa tô màu:</a:t>
            </a:r>
            <a:r>
              <a:rPr lang="en-US" sz="2800">
                <a:latin typeface="Times New Roman" pitchFamily="18" charset="0"/>
              </a:rPr>
              <a:t> </a:t>
            </a:r>
          </a:p>
        </p:txBody>
      </p:sp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52578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a)  Phân số chỉ phần đã tô </a:t>
            </a:r>
            <a:r>
              <a:rPr lang="en-US" sz="2800" b="1">
                <a:latin typeface="Times New Roman" pitchFamily="18" charset="0"/>
              </a:rPr>
              <a:t>màu đỏ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9238" name="Text Box 5"/>
          <p:cNvSpPr txBox="1">
            <a:spLocks noChangeArrowheads="1"/>
          </p:cNvSpPr>
          <p:nvPr/>
        </p:nvSpPr>
        <p:spPr bwMode="auto">
          <a:xfrm>
            <a:off x="609600" y="3733800"/>
            <a:ext cx="5562600" cy="6858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b) Phân số chỉ phần đã tô </a:t>
            </a:r>
            <a:r>
              <a:rPr lang="en-US" sz="2800" b="1">
                <a:latin typeface="Times New Roman" pitchFamily="18" charset="0"/>
              </a:rPr>
              <a:t>màu xanh</a:t>
            </a:r>
            <a:r>
              <a:rPr lang="en-US" sz="2800">
                <a:latin typeface="Times New Roman" pitchFamily="18" charset="0"/>
              </a:rPr>
              <a:t>: </a:t>
            </a:r>
          </a:p>
        </p:txBody>
      </p:sp>
      <p:sp>
        <p:nvSpPr>
          <p:cNvPr id="479239" name="Rectangle 31"/>
          <p:cNvSpPr>
            <a:spLocks/>
          </p:cNvSpPr>
          <p:nvPr/>
        </p:nvSpPr>
        <p:spPr bwMode="auto">
          <a:xfrm>
            <a:off x="457200" y="2362200"/>
            <a:ext cx="5791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 sz="2800">
              <a:latin typeface="Calibri" pitchFamily="34" charset="0"/>
            </a:endParaRPr>
          </a:p>
        </p:txBody>
      </p:sp>
      <p:graphicFrame>
        <p:nvGraphicFramePr>
          <p:cNvPr id="4813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239000" y="27432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2" name="Equation" r:id="rId4" imgW="152280" imgH="393480" progId="Equation.3">
                  <p:embed/>
                </p:oleObj>
              </mc:Choice>
              <mc:Fallback>
                <p:oleObj name="Equation" r:id="rId4" imgW="152280" imgH="3934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743200"/>
                        <a:ext cx="3873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294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3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657600"/>
                        <a:ext cx="358775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354888" y="4572000"/>
          <a:ext cx="417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4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4888" y="4572000"/>
                        <a:ext cx="417512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9243" name="AutoShape 34"/>
          <p:cNvSpPr>
            <a:spLocks noChangeArrowheads="1"/>
          </p:cNvSpPr>
          <p:nvPr/>
        </p:nvSpPr>
        <p:spPr bwMode="auto">
          <a:xfrm>
            <a:off x="685800" y="838200"/>
            <a:ext cx="3581400" cy="1412875"/>
          </a:xfrm>
          <a:prstGeom prst="cloudCallout">
            <a:avLst>
              <a:gd name="adj1" fmla="val -20699"/>
              <a:gd name="adj2" fmla="val 86181"/>
            </a:avLst>
          </a:prstGeom>
          <a:solidFill>
            <a:srgbClr val="99FF99"/>
          </a:solidFill>
          <a:ln w="9525">
            <a:solidFill>
              <a:srgbClr val="9933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</a:rPr>
              <a:t>Viết các phân số sau:</a:t>
            </a:r>
          </a:p>
        </p:txBody>
      </p:sp>
      <p:graphicFrame>
        <p:nvGraphicFramePr>
          <p:cNvPr id="7" name="Object 1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7056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5" name="Equation" r:id="rId10" imgW="152280" imgH="393480" progId="Equation.3">
                  <p:embed/>
                </p:oleObj>
              </mc:Choice>
              <mc:Fallback>
                <p:oleObj name="Equation" r:id="rId10" imgW="1522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410200"/>
                        <a:ext cx="38258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3789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6482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0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96000" y="457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1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40663" y="2057400"/>
            <a:ext cx="13033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2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1828800"/>
            <a:ext cx="16684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3793" name="Picture 10" descr="PHAOHO~2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81400" y="2362200"/>
            <a:ext cx="17145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76200"/>
            <a:ext cx="9067800" cy="609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TRÒ CHƠI: Ai nhanh – Ai đúng !!!</a:t>
            </a:r>
          </a:p>
        </p:txBody>
      </p:sp>
      <p:sp>
        <p:nvSpPr>
          <p:cNvPr id="413813" name="Text Box 117"/>
          <p:cNvSpPr txBox="1">
            <a:spLocks noChangeArrowheads="1"/>
          </p:cNvSpPr>
          <p:nvPr/>
        </p:nvSpPr>
        <p:spPr bwMode="auto">
          <a:xfrm>
            <a:off x="7162800" y="762000"/>
            <a:ext cx="1600200" cy="893763"/>
          </a:xfrm>
          <a:prstGeom prst="rect">
            <a:avLst/>
          </a:prstGeom>
          <a:solidFill>
            <a:srgbClr val="FF0000"/>
          </a:solidFill>
          <a:ln w="9525">
            <a:solidFill>
              <a:srgbClr val="0033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n-US" sz="3200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Đáp án</a:t>
            </a:r>
          </a:p>
          <a:p>
            <a:pPr>
              <a:defRPr/>
            </a:pPr>
            <a:endParaRPr lang="en-US" sz="1000" b="1" i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" name="Object 20"/>
          <p:cNvGraphicFramePr>
            <a:graphicFrameLocks noChangeAspect="1"/>
          </p:cNvGraphicFramePr>
          <p:nvPr/>
        </p:nvGraphicFramePr>
        <p:xfrm>
          <a:off x="7315200" y="2743200"/>
          <a:ext cx="3873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6" name="Equation" r:id="rId13" imgW="152280" imgH="393480" progId="Equation.3">
                  <p:embed/>
                </p:oleObj>
              </mc:Choice>
              <mc:Fallback>
                <p:oleObj name="Equation" r:id="rId13" imgW="15228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743200"/>
                        <a:ext cx="387350" cy="9271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1"/>
          <p:cNvGraphicFramePr>
            <a:graphicFrameLocks noChangeAspect="1"/>
          </p:cNvGraphicFramePr>
          <p:nvPr/>
        </p:nvGraphicFramePr>
        <p:xfrm>
          <a:off x="6705600" y="3657600"/>
          <a:ext cx="3587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7" name="Equation" r:id="rId14" imgW="152280" imgH="393480" progId="Equation.3">
                  <p:embed/>
                </p:oleObj>
              </mc:Choice>
              <mc:Fallback>
                <p:oleObj name="Equation" r:id="rId14" imgW="152280" imgH="39348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657600"/>
                        <a:ext cx="358775" cy="9271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2"/>
          <p:cNvGraphicFramePr>
            <a:graphicFrameLocks noChangeAspect="1"/>
          </p:cNvGraphicFramePr>
          <p:nvPr/>
        </p:nvGraphicFramePr>
        <p:xfrm>
          <a:off x="7431088" y="4572000"/>
          <a:ext cx="417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8" name="Equation" r:id="rId15" imgW="152280" imgH="393480" progId="Equation.3">
                  <p:embed/>
                </p:oleObj>
              </mc:Choice>
              <mc:Fallback>
                <p:oleObj name="Equation" r:id="rId15" imgW="152280" imgH="39348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088" y="4572000"/>
                        <a:ext cx="417512" cy="9144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6781800" y="5410200"/>
          <a:ext cx="3825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9" name="Equation" r:id="rId16" imgW="152280" imgH="393480" progId="Equation.3">
                  <p:embed/>
                </p:oleObj>
              </mc:Choice>
              <mc:Fallback>
                <p:oleObj name="Equation" r:id="rId16" imgW="152280" imgH="39348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5410200"/>
                        <a:ext cx="382588" cy="91440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F99">
                              <a:alpha val="98000"/>
                            </a:srgbClr>
                          </a:gs>
                          <a:gs pos="100000">
                            <a:srgbClr val="D8F913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solidFill>
                          <a:srgbClr val="FFFF99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138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413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decel="100000"/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5" dur="500"/>
                                        <p:tgtEl>
                                          <p:spTgt spid="413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8" dur="500"/>
                                        <p:tgtEl>
                                          <p:spTgt spid="41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8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1598613"/>
            <a:ext cx="170497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244725" y="1598613"/>
          <a:ext cx="733425" cy="14112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Object 15"/>
          <p:cNvGraphicFramePr>
            <a:graphicFrameLocks noChangeAspect="1"/>
          </p:cNvGraphicFramePr>
          <p:nvPr/>
        </p:nvGraphicFramePr>
        <p:xfrm>
          <a:off x="2462213" y="1806575"/>
          <a:ext cx="395287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213" y="1806575"/>
                        <a:ext cx="395287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200775" y="1546225"/>
          <a:ext cx="733425" cy="13604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3604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marT="45705" marB="4570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Object 18"/>
          <p:cNvGraphicFramePr>
            <a:graphicFrameLocks noChangeAspect="1"/>
          </p:cNvGraphicFramePr>
          <p:nvPr/>
        </p:nvGraphicFramePr>
        <p:xfrm>
          <a:off x="6246813" y="1724025"/>
          <a:ext cx="6096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8" name="Equation" r:id="rId6" imgW="215713" imgH="393359" progId="Equation.3">
                  <p:embed/>
                </p:oleObj>
              </mc:Choice>
              <mc:Fallback>
                <p:oleObj name="Equation" r:id="rId6" imgW="215713" imgH="3933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813" y="1724025"/>
                        <a:ext cx="609600" cy="1036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02200" y="1470025"/>
            <a:ext cx="13255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2274888" y="3975100"/>
          <a:ext cx="722312" cy="1411288"/>
        </p:xfrm>
        <a:graphic>
          <a:graphicData uri="http://schemas.openxmlformats.org/drawingml/2006/table">
            <a:tbl>
              <a:tblPr/>
              <a:tblGrid>
                <a:gridCol w="722312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Object 16"/>
          <p:cNvGraphicFramePr>
            <a:graphicFrameLocks noChangeAspect="1"/>
          </p:cNvGraphicFramePr>
          <p:nvPr/>
        </p:nvGraphicFramePr>
        <p:xfrm>
          <a:off x="2320925" y="4129088"/>
          <a:ext cx="536575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9" name="Equation" r:id="rId9" imgW="215713" imgH="393359" progId="Equation.3">
                  <p:embed/>
                </p:oleObj>
              </mc:Choice>
              <mc:Fallback>
                <p:oleObj name="Equation" r:id="rId9" imgW="215713" imgH="39335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0925" y="4129088"/>
                        <a:ext cx="536575" cy="1069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46" descr="http://www.pd4pic.com/images/rooster-cock-tap-faucet-hammer-chicken-hen-farm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663" y="3841750"/>
            <a:ext cx="133985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157913" y="3851275"/>
          <a:ext cx="733425" cy="1411288"/>
        </p:xfrm>
        <a:graphic>
          <a:graphicData uri="http://schemas.openxmlformats.org/drawingml/2006/table">
            <a:tbl>
              <a:tblPr/>
              <a:tblGrid>
                <a:gridCol w="733425"/>
              </a:tblGrid>
              <a:tr h="1411288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85" marR="9148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Object 24"/>
          <p:cNvGraphicFramePr>
            <a:graphicFrameLocks noChangeAspect="1"/>
          </p:cNvGraphicFramePr>
          <p:nvPr/>
        </p:nvGraphicFramePr>
        <p:xfrm>
          <a:off x="6157913" y="4064000"/>
          <a:ext cx="776287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0" name="Equation" r:id="rId12" imgW="279279" imgH="393529" progId="Equation.3">
                  <p:embed/>
                </p:oleObj>
              </mc:Choice>
              <mc:Fallback>
                <p:oleObj name="Equation" r:id="rId12" imgW="279279" imgH="39352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7913" y="4064000"/>
                        <a:ext cx="776287" cy="1025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08500" y="3805238"/>
            <a:ext cx="15017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3827463" y="4916488"/>
          <a:ext cx="550862" cy="1238250"/>
        </p:xfrm>
        <a:graphic>
          <a:graphicData uri="http://schemas.openxmlformats.org/drawingml/2006/table">
            <a:tbl>
              <a:tblPr/>
              <a:tblGrid>
                <a:gridCol w="550862"/>
              </a:tblGrid>
              <a:tr h="1238250">
                <a:tc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258" marR="91258"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Object 17"/>
          <p:cNvGraphicFramePr>
            <a:graphicFrameLocks noChangeAspect="1"/>
          </p:cNvGraphicFramePr>
          <p:nvPr/>
        </p:nvGraphicFramePr>
        <p:xfrm>
          <a:off x="3779838" y="4916488"/>
          <a:ext cx="558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1" name="Equation" r:id="rId15" imgW="228501" imgH="393529" progId="Equation.3">
                  <p:embed/>
                </p:oleObj>
              </mc:Choice>
              <mc:Fallback>
                <p:oleObj name="Equation" r:id="rId15" imgW="228501" imgH="39352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916488"/>
                        <a:ext cx="5588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36863" y="4862513"/>
            <a:ext cx="944562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074863" y="1422400"/>
            <a:ext cx="1338262" cy="187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938838" y="3598863"/>
            <a:ext cx="995362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779838" y="4865688"/>
            <a:ext cx="800100" cy="135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235200" y="3975100"/>
            <a:ext cx="860425" cy="1446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00775" y="1477963"/>
            <a:ext cx="860425" cy="144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2">
            <a:hlinkClick r:id="" action="ppaction://hlinkshowjump?jump=lastslideviewed"/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588"/>
          <a:ext cx="9144000" cy="685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13" name="Presentation" r:id="rId3" imgW="5928366" imgH="4445519" progId="PowerPoint.Show.8">
                  <p:embed/>
                </p:oleObj>
              </mc:Choice>
              <mc:Fallback>
                <p:oleObj name="Presentation" r:id="rId3" imgW="5928366" imgH="4445519" progId="PowerPoint.Show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8"/>
                        <a:ext cx="9144000" cy="685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05000" y="1233488"/>
            <a:ext cx="4800600" cy="1219200"/>
          </a:xfrm>
          <a:prstGeom prst="cloudCallout">
            <a:avLst>
              <a:gd name="adj1" fmla="val -69602"/>
              <a:gd name="adj2" fmla="val -315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 nay chúng ta đã học bài gì?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3124200" y="3124200"/>
            <a:ext cx="3200400" cy="1222375"/>
          </a:xfrm>
          <a:prstGeom prst="wedgeEllipseCallout">
            <a:avLst>
              <a:gd name="adj1" fmla="val 71584"/>
              <a:gd name="adj2" fmla="val 58412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 số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905000" y="1219200"/>
            <a:ext cx="4800600" cy="1219200"/>
          </a:xfrm>
          <a:prstGeom prst="cloudCallout">
            <a:avLst>
              <a:gd name="adj1" fmla="val -69602"/>
              <a:gd name="adj2" fmla="val -3153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cần nhớ điều gì về phân số ?</a:t>
            </a:r>
          </a:p>
        </p:txBody>
      </p:sp>
      <p:sp>
        <p:nvSpPr>
          <p:cNvPr id="10" name="Horizontal Scroll 9"/>
          <p:cNvSpPr/>
          <p:nvPr/>
        </p:nvSpPr>
        <p:spPr>
          <a:xfrm>
            <a:off x="1066800" y="2362200"/>
            <a:ext cx="7315200" cy="3352800"/>
          </a:xfrm>
          <a:prstGeom prst="horizontalScroll">
            <a:avLst/>
          </a:prstGeom>
          <a:ln w="38100">
            <a:solidFill>
              <a:srgbClr val="E22A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Mỗi phân số đều có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tử số </a:t>
            </a: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mẫu số. </a:t>
            </a:r>
          </a:p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Tử số là số tự nhiên được viết trên dấu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gạch ngang. 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- Mẫu số là số tự nhiên khác 0 được viết dưới dấu gạch ngang.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KHUNG20"/>
          <p:cNvPicPr>
            <a:picLocks noGrp="1" noChangeAspect="1" noChangeArrowheads="1"/>
          </p:cNvPicPr>
          <p:nvPr>
            <p:ph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9067800" cy="6858000"/>
          </a:xfrm>
        </p:spPr>
      </p:pic>
      <p:pic>
        <p:nvPicPr>
          <p:cNvPr id="18" name="hay hat l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267200" y="48006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1" name="Picture 4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4444279">
            <a:off x="2795588" y="4352925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2" name="Picture 5" descr="flower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44742">
            <a:off x="4289425" y="2332038"/>
            <a:ext cx="202565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3" name="Picture 6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465970">
            <a:off x="5091113" y="30099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4" name="Picture 7" descr="flower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644742">
            <a:off x="3148013" y="2827338"/>
            <a:ext cx="12906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5" name="Picture 8" descr="flower6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8600" y="1981200"/>
            <a:ext cx="1295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9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73950" y="-254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7" name="Picture 10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30698">
            <a:off x="2679700" y="3475038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114300" y="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19" name="Picture 13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664532">
            <a:off x="3352800" y="45148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20" name="Picture 14" descr="flower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-2604191">
            <a:off x="2438400" y="38862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WordArt 15"/>
          <p:cNvSpPr>
            <a:spLocks noChangeArrowheads="1" noChangeShapeType="1" noTextEdit="1"/>
          </p:cNvSpPr>
          <p:nvPr/>
        </p:nvSpPr>
        <p:spPr bwMode="auto">
          <a:xfrm>
            <a:off x="990600" y="838200"/>
            <a:ext cx="7010400" cy="1676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>
                <a:ln w="12700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CHÚC SỨC KHỎE</a:t>
            </a:r>
          </a:p>
          <a:p>
            <a:pPr algn="ctr"/>
            <a:r>
              <a:rPr lang="vi-VN" sz="3600" b="1" kern="10" spc="-360">
                <a:ln w="12700">
                  <a:solidFill>
                    <a:srgbClr val="FF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CÁC THẦY, CÔ GIÁO</a:t>
            </a:r>
            <a:endParaRPr lang="en-US" sz="3600" b="1" kern="10" spc="-360">
              <a:ln w="12700">
                <a:solidFill>
                  <a:srgbClr val="FF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78222" name="Picture 16" descr="Notes-02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4800" y="1752600"/>
            <a:ext cx="1025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8223" name="Picture 17" descr="Notes-02-june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20000" y="1600200"/>
            <a:ext cx="1025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304800" y="0"/>
            <a:ext cx="883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vi-VN" sz="6000" b="1"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45075" name="Nhung bong hoa nhung bai ca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86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6" name="Picture 20" descr="angelgrue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-228600" y="0"/>
            <a:ext cx="16764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emyeutruong42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30713" y="3276600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atC2446.wav">
            <a:hlinkClick r:id="" action="ppaction://media"/>
          </p:cNvPr>
          <p:cNvPicPr>
            <a:picLocks noRot="1" noChangeAspect="1"/>
          </p:cNvPicPr>
          <p:nvPr>
            <a:wavAudioFile r:embed="rId4" name="CatCoGiaoEm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91013" y="3124200"/>
            <a:ext cx="5619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91" fill="hold"/>
                                        <p:tgtEl>
                                          <p:spTgt spid="45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85" decel="100000"/>
                                        <p:tgtEl>
                                          <p:spTgt spid="45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385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8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681" fill="hold"/>
                                        <p:tgtEl>
                                          <p:spTgt spid="20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75"/>
                </p:tgtEl>
              </p:cMediaNode>
            </p:audio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0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71" grpId="0" animBg="1"/>
      <p:bldP spid="45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573338" y="1843088"/>
            <a:ext cx="6265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Chia hình tròn thành 6 phần bằng nhau.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590800" y="2362200"/>
            <a:ext cx="4419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Tô màu 5 phần.</a:t>
            </a:r>
          </a:p>
        </p:txBody>
      </p: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2514600" y="32004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286000" y="2895600"/>
            <a:ext cx="670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     Ta nói đã tô màu 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phần sáu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hình tròn.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562600" y="3778250"/>
            <a:ext cx="3198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Đọc là: Năm phần sáu.</a:t>
            </a:r>
          </a:p>
        </p:txBody>
      </p:sp>
      <p:pic>
        <p:nvPicPr>
          <p:cNvPr id="23569" name="Picture 17" descr="1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1981200" cy="191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3570" name="Picture 18" descr="1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828800"/>
            <a:ext cx="198120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9" descr="10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20" descr="10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3" name="Picture 21" descr="100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1828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4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1820863"/>
            <a:ext cx="1989138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3429000"/>
            <a:ext cx="677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4876800" y="3429000"/>
            <a:ext cx="5349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4876800" y="4038600"/>
            <a:ext cx="6080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4876800" y="4038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7"/>
          <p:cNvSpPr txBox="1">
            <a:spLocks noChangeArrowheads="1"/>
          </p:cNvSpPr>
          <p:nvPr/>
        </p:nvSpPr>
        <p:spPr bwMode="auto">
          <a:xfrm>
            <a:off x="762000" y="3810000"/>
            <a:ext cx="4014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Năm phần sáu viết thành:</a:t>
            </a:r>
          </a:p>
        </p:txBody>
      </p:sp>
      <p:graphicFrame>
        <p:nvGraphicFramePr>
          <p:cNvPr id="36880" name="Object 18">
            <a:hlinkClick r:id="rId10" action="ppaction://hlinksldjump"/>
          </p:cNvPr>
          <p:cNvGraphicFramePr>
            <a:graphicFrameLocks noChangeAspect="1"/>
          </p:cNvGraphicFramePr>
          <p:nvPr/>
        </p:nvGraphicFramePr>
        <p:xfrm>
          <a:off x="2286000" y="4343400"/>
          <a:ext cx="29686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7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343400"/>
                        <a:ext cx="29686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752600" y="4953000"/>
            <a:ext cx="5867400" cy="48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*Phân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tử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là 5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600" b="1" i="1">
                <a:solidFill>
                  <a:srgbClr val="0000CC"/>
                </a:solidFill>
                <a:latin typeface="Times New Roman" pitchFamily="18" charset="0"/>
              </a:rPr>
              <a:t>mẫu số</a:t>
            </a:r>
            <a:r>
              <a:rPr lang="en-US" sz="26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>
                <a:solidFill>
                  <a:srgbClr val="0000CC"/>
                </a:solidFill>
                <a:latin typeface="Times New Roman" pitchFamily="18" charset="0"/>
              </a:rPr>
              <a:t>là 6.</a:t>
            </a:r>
          </a:p>
        </p:txBody>
      </p:sp>
      <p:graphicFrame>
        <p:nvGraphicFramePr>
          <p:cNvPr id="8" name="Object 20">
            <a:hlinkClick r:id="rId10" action="ppaction://hlinksldjump"/>
          </p:cNvPr>
          <p:cNvGraphicFramePr>
            <a:graphicFrameLocks noChangeAspect="1"/>
          </p:cNvGraphicFramePr>
          <p:nvPr/>
        </p:nvGraphicFramePr>
        <p:xfrm>
          <a:off x="3124200" y="4800600"/>
          <a:ext cx="35718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38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800600"/>
                        <a:ext cx="35718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762000" y="4419600"/>
            <a:ext cx="4267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gọi       là 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số.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85800" y="5562600"/>
            <a:ext cx="7924800" cy="466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Mẫu số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cho biết hình tròn được chia thành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66"/>
                </a:solidFill>
                <a:latin typeface="Times New Roman" pitchFamily="18" charset="0"/>
              </a:rPr>
              <a:t>6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phần bằng nhau.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85800" y="6096000"/>
            <a:ext cx="7924800" cy="466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Tử số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cho biết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6600"/>
                </a:solidFill>
                <a:latin typeface="Times New Roman" pitchFamily="18" charset="0"/>
              </a:rPr>
              <a:t>5</a:t>
            </a:r>
            <a:r>
              <a:rPr lang="en-US" sz="2400">
                <a:solidFill>
                  <a:srgbClr val="339933"/>
                </a:solidFill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phần bằng nhau đã được tô màu.</a:t>
            </a:r>
          </a:p>
        </p:txBody>
      </p:sp>
      <p:sp>
        <p:nvSpPr>
          <p:cNvPr id="346153" name="TextBox 1"/>
          <p:cNvSpPr txBox="1">
            <a:spLocks noChangeArrowheads="1"/>
          </p:cNvSpPr>
          <p:nvPr/>
        </p:nvSpPr>
        <p:spPr bwMode="auto">
          <a:xfrm>
            <a:off x="68263" y="228600"/>
            <a:ext cx="90757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453" name="Text Box 8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304800" y="1295400"/>
            <a:ext cx="34290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</a:t>
            </a:r>
            <a:r>
              <a:rPr lang="en-US" sz="2400" u="sng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Giới thiệu phân số</a:t>
            </a:r>
            <a:r>
              <a:rPr lang="en-US" sz="240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45457" name="Rectangle 10"/>
          <p:cNvSpPr>
            <a:spLocks noChangeArrowheads="1"/>
          </p:cNvSpPr>
          <p:nvPr/>
        </p:nvSpPr>
        <p:spPr bwMode="auto">
          <a:xfrm>
            <a:off x="304800" y="161448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533400" y="1828800"/>
            <a:ext cx="1981200" cy="1905000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5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5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10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animClr clrSpc="rgb" dir="cw">
                                      <p:cBhvr>
                                        <p:cTn id="109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CFF"/>
                                      </p:to>
                                    </p:animClr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6" grpId="0"/>
      <p:bldP spid="38" grpId="0"/>
      <p:bldP spid="36889" grpId="0"/>
      <p:bldP spid="36890" grpId="0"/>
      <p:bldP spid="36891" grpId="0" animBg="1"/>
      <p:bldP spid="4" grpId="0"/>
      <p:bldP spid="7" grpId="0"/>
      <p:bldP spid="9" grpId="0"/>
      <p:bldP spid="145453" grpId="0" animBg="1"/>
      <p:bldP spid="14545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895600" y="3822700"/>
            <a:ext cx="4406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Mẫu số được viết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Mẫu số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 biết gì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5800" y="4892675"/>
            <a:ext cx="8001000" cy="822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Mẫu số viết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dưới dấu gạch ngang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Mẫu số cho biết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hình tròn được chia làm 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phần bằng nhau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667000" y="3886200"/>
            <a:ext cx="4495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Tử số được viết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ở đâu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Tử số </a:t>
            </a:r>
            <a:r>
              <a:rPr lang="en-US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cho biết gì</a:t>
            </a:r>
            <a:r>
              <a:rPr lang="en-US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5800" y="5730875"/>
            <a:ext cx="8001000" cy="8223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Tử số viết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trên dấu gạch ngang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Tử số cho biết </a:t>
            </a:r>
            <a:r>
              <a:rPr lang="en-US" sz="24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 bằng nhau đã được tô màu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aphicFrame>
        <p:nvGraphicFramePr>
          <p:cNvPr id="36880" name="Object 6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4343400" y="2971800"/>
          <a:ext cx="3619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55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971800"/>
                        <a:ext cx="36195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4343400" y="3429000"/>
            <a:ext cx="331788" cy="400050"/>
          </a:xfrm>
          <a:prstGeom prst="ellipse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43400" y="2971800"/>
            <a:ext cx="331788" cy="40005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7157" name="Picture 22" descr="1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981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61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38862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1. </a:t>
            </a:r>
            <a:r>
              <a:rPr lang="en-US" sz="2400" b="1" u="sng"/>
              <a:t>Giới thiệu phân số</a:t>
            </a:r>
            <a:r>
              <a:rPr lang="en-US" sz="2400" b="1"/>
              <a:t>.</a:t>
            </a:r>
          </a:p>
        </p:txBody>
      </p:sp>
      <p:graphicFrame>
        <p:nvGraphicFramePr>
          <p:cNvPr id="2" name="Object 14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4648200" y="23622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56" name="Equation" r:id="rId8" imgW="139680" imgH="393480" progId="Equation.3">
                  <p:embed/>
                </p:oleObj>
              </mc:Choice>
              <mc:Fallback>
                <p:oleObj name="Equation" r:id="rId8" imgW="139680" imgH="39348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622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7"/>
          <p:cNvSpPr txBox="1">
            <a:spLocks noChangeArrowheads="1"/>
          </p:cNvSpPr>
          <p:nvPr/>
        </p:nvSpPr>
        <p:spPr bwMode="auto">
          <a:xfrm>
            <a:off x="3200400" y="2514600"/>
            <a:ext cx="3581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gọi      là </a:t>
            </a:r>
            <a:r>
              <a:rPr lang="en-US" sz="26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số.</a:t>
            </a:r>
          </a:p>
        </p:txBody>
      </p:sp>
      <p:sp>
        <p:nvSpPr>
          <p:cNvPr id="347163" name="Text Box 18"/>
          <p:cNvSpPr txBox="1">
            <a:spLocks noChangeArrowheads="1"/>
          </p:cNvSpPr>
          <p:nvPr/>
        </p:nvSpPr>
        <p:spPr bwMode="auto">
          <a:xfrm>
            <a:off x="2971800" y="3124200"/>
            <a:ext cx="525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* Phân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tử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là 5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, </a:t>
            </a:r>
            <a:r>
              <a:rPr lang="en-US" sz="2400" b="1" i="1">
                <a:solidFill>
                  <a:srgbClr val="0000CC"/>
                </a:solidFill>
                <a:latin typeface="Times New Roman" pitchFamily="18" charset="0"/>
              </a:rPr>
              <a:t>mẫu số</a:t>
            </a:r>
            <a:r>
              <a:rPr lang="en-US" sz="2400" i="1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</a:rPr>
              <a:t>là 6.</a:t>
            </a:r>
          </a:p>
        </p:txBody>
      </p:sp>
      <p:sp>
        <p:nvSpPr>
          <p:cNvPr id="347164" name="TextBox 37"/>
          <p:cNvSpPr txBox="1">
            <a:spLocks noChangeArrowheads="1"/>
          </p:cNvSpPr>
          <p:nvPr/>
        </p:nvSpPr>
        <p:spPr bwMode="auto">
          <a:xfrm>
            <a:off x="5562600" y="1720850"/>
            <a:ext cx="3198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Đọc là: Năm phần sáu.</a:t>
            </a:r>
          </a:p>
        </p:txBody>
      </p:sp>
      <p:pic>
        <p:nvPicPr>
          <p:cNvPr id="347165" name="Picture 2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54588" y="1447800"/>
            <a:ext cx="5937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66" name="Text Box 25"/>
          <p:cNvSpPr txBox="1">
            <a:spLocks noChangeArrowheads="1"/>
          </p:cNvSpPr>
          <p:nvPr/>
        </p:nvSpPr>
        <p:spPr bwMode="auto">
          <a:xfrm>
            <a:off x="5030788" y="1462088"/>
            <a:ext cx="534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47167" name="Text Box 26"/>
          <p:cNvSpPr txBox="1">
            <a:spLocks noChangeArrowheads="1"/>
          </p:cNvSpPr>
          <p:nvPr/>
        </p:nvSpPr>
        <p:spPr bwMode="auto">
          <a:xfrm>
            <a:off x="5030788" y="1981200"/>
            <a:ext cx="608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47168" name="Line 27"/>
          <p:cNvSpPr>
            <a:spLocks noChangeShapeType="1"/>
          </p:cNvSpPr>
          <p:nvPr/>
        </p:nvSpPr>
        <p:spPr bwMode="auto">
          <a:xfrm>
            <a:off x="5030788" y="1981200"/>
            <a:ext cx="381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7169" name="TextBox 37"/>
          <p:cNvSpPr txBox="1">
            <a:spLocks noChangeArrowheads="1"/>
          </p:cNvSpPr>
          <p:nvPr/>
        </p:nvSpPr>
        <p:spPr bwMode="auto">
          <a:xfrm>
            <a:off x="3101975" y="1752600"/>
            <a:ext cx="1741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600">
                <a:solidFill>
                  <a:schemeClr val="hlink"/>
                </a:solidFill>
                <a:latin typeface="Times New Roman" pitchFamily="18" charset="0"/>
              </a:rPr>
              <a:t>Ta viết :</a:t>
            </a:r>
          </a:p>
        </p:txBody>
      </p:sp>
      <p:sp>
        <p:nvSpPr>
          <p:cNvPr id="347170" name="Rectangle 10"/>
          <p:cNvSpPr>
            <a:spLocks noChangeArrowheads="1"/>
          </p:cNvSpPr>
          <p:nvPr/>
        </p:nvSpPr>
        <p:spPr bwMode="auto">
          <a:xfrm>
            <a:off x="304800" y="1614488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animBg="1"/>
      <p:bldP spid="14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206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432276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7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8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2279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3032125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 sz="2000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sz="2000" b="1">
                <a:solidFill>
                  <a:srgbClr val="FF6600"/>
                </a:solidFill>
              </a:rPr>
              <a:t>6</a:t>
            </a:r>
            <a:r>
              <a:rPr lang="en-US" sz="2000">
                <a:solidFill>
                  <a:schemeClr val="accent1"/>
                </a:solidFill>
              </a:rPr>
              <a:t> phần bằng nhau.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381000" y="3657600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 sz="2000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sz="2000" b="1">
                <a:solidFill>
                  <a:srgbClr val="FF6600"/>
                </a:solidFill>
              </a:rPr>
              <a:t>5</a:t>
            </a:r>
            <a:r>
              <a:rPr lang="en-US" sz="2000" b="1">
                <a:solidFill>
                  <a:schemeClr val="accent1"/>
                </a:solidFill>
              </a:rPr>
              <a:t> </a:t>
            </a:r>
            <a:r>
              <a:rPr lang="en-US" sz="2000">
                <a:solidFill>
                  <a:schemeClr val="accent1"/>
                </a:solidFill>
              </a:rPr>
              <a:t>phần bằng nhau đã được tô màu.</a:t>
            </a:r>
            <a:r>
              <a:rPr lang="en-US" sz="2000"/>
              <a:t> </a:t>
            </a:r>
          </a:p>
        </p:txBody>
      </p:sp>
      <p:sp>
        <p:nvSpPr>
          <p:cNvPr id="432209" name="Text Box 105"/>
          <p:cNvSpPr txBox="1">
            <a:spLocks noChangeArrowheads="1"/>
          </p:cNvSpPr>
          <p:nvPr/>
        </p:nvSpPr>
        <p:spPr bwMode="auto">
          <a:xfrm>
            <a:off x="2057400" y="0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08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FFFF99"/>
              </a:solidFill>
            </a:endParaRPr>
          </a:p>
        </p:txBody>
      </p:sp>
      <p:sp>
        <p:nvSpPr>
          <p:cNvPr id="149573" name="Text Box 106"/>
          <p:cNvSpPr txBox="1">
            <a:spLocks noChangeArrowheads="1"/>
          </p:cNvSpPr>
          <p:nvPr/>
        </p:nvSpPr>
        <p:spPr bwMode="auto">
          <a:xfrm>
            <a:off x="1524000" y="457200"/>
            <a:ext cx="1466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Toán</a:t>
            </a:r>
          </a:p>
        </p:txBody>
      </p:sp>
      <p:sp>
        <p:nvSpPr>
          <p:cNvPr id="432211" name="WordArt 11"/>
          <p:cNvSpPr>
            <a:spLocks noChangeArrowheads="1" noChangeShapeType="1" noTextEdit="1"/>
          </p:cNvSpPr>
          <p:nvPr/>
        </p:nvSpPr>
        <p:spPr bwMode="auto">
          <a:xfrm>
            <a:off x="3505200" y="304800"/>
            <a:ext cx="16383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tamp"/>
              </a:rPr>
              <a:t>ph©n sè</a:t>
            </a:r>
          </a:p>
        </p:txBody>
      </p:sp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9" name="Text Box 25"/>
          <p:cNvSpPr txBox="1">
            <a:spLocks noChangeArrowheads="1"/>
          </p:cNvSpPr>
          <p:nvPr/>
        </p:nvSpPr>
        <p:spPr bwMode="auto">
          <a:xfrm>
            <a:off x="3427413" y="4419600"/>
            <a:ext cx="534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36890" name="Text Box 26"/>
          <p:cNvSpPr txBox="1">
            <a:spLocks noChangeArrowheads="1"/>
          </p:cNvSpPr>
          <p:nvPr/>
        </p:nvSpPr>
        <p:spPr bwMode="auto">
          <a:xfrm>
            <a:off x="3430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36891" name="Line 27"/>
          <p:cNvSpPr>
            <a:spLocks noChangeShapeType="1"/>
          </p:cNvSpPr>
          <p:nvPr/>
        </p:nvSpPr>
        <p:spPr bwMode="auto">
          <a:xfrm>
            <a:off x="3429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5"/>
          <p:cNvSpPr txBox="1">
            <a:spLocks noChangeArrowheads="1"/>
          </p:cNvSpPr>
          <p:nvPr/>
        </p:nvSpPr>
        <p:spPr bwMode="auto">
          <a:xfrm>
            <a:off x="5332413" y="4419600"/>
            <a:ext cx="534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5335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5" name="Line 27"/>
          <p:cNvSpPr>
            <a:spLocks noChangeShapeType="1"/>
          </p:cNvSpPr>
          <p:nvPr/>
        </p:nvSpPr>
        <p:spPr bwMode="auto">
          <a:xfrm>
            <a:off x="5334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8188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429000" y="4419600"/>
            <a:ext cx="53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5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3432175" y="5089525"/>
            <a:ext cx="608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>
            <a:off x="3430588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419600"/>
            <a:ext cx="762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5334000" y="4419600"/>
            <a:ext cx="534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1</a:t>
            </a: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335588" y="5089525"/>
            <a:ext cx="608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0066"/>
                </a:solidFill>
              </a:rPr>
              <a:t>6</a:t>
            </a:r>
          </a:p>
        </p:txBody>
      </p:sp>
      <p:sp>
        <p:nvSpPr>
          <p:cNvPr id="14" name="Line 27"/>
          <p:cNvSpPr>
            <a:spLocks noChangeShapeType="1"/>
          </p:cNvSpPr>
          <p:nvPr/>
        </p:nvSpPr>
        <p:spPr bwMode="auto">
          <a:xfrm>
            <a:off x="5334000" y="51054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1" name="Text Box 8"/>
          <p:cNvSpPr txBox="1">
            <a:spLocks noChangeArrowheads="1"/>
          </p:cNvSpPr>
          <p:nvPr/>
        </p:nvSpPr>
        <p:spPr bwMode="auto">
          <a:xfrm>
            <a:off x="228600" y="3886200"/>
            <a:ext cx="8534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CC3399"/>
                </a:solidFill>
                <a:latin typeface="Times New Roman" pitchFamily="18" charset="0"/>
              </a:rPr>
              <a:t>b)</a:t>
            </a:r>
            <a:r>
              <a:rPr lang="en-US" sz="2400">
                <a:solidFill>
                  <a:srgbClr val="CC3399"/>
                </a:solidFill>
                <a:latin typeface="Times New Roman" pitchFamily="18" charset="0"/>
              </a:rPr>
              <a:t> </a:t>
            </a:r>
            <a:r>
              <a:rPr lang="en-US" sz="24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4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sp>
        <p:nvSpPr>
          <p:cNvPr id="432229" name="Rectangle 10"/>
          <p:cNvSpPr>
            <a:spLocks noChangeArrowheads="1"/>
          </p:cNvSpPr>
          <p:nvPr/>
        </p:nvSpPr>
        <p:spPr bwMode="auto">
          <a:xfrm>
            <a:off x="152400" y="1295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32230" name="Text Box 8">
            <a:hlinkClick r:id="rId5"/>
          </p:cNvPr>
          <p:cNvSpPr txBox="1">
            <a:spLocks noChangeArrowheads="1"/>
          </p:cNvSpPr>
          <p:nvPr/>
        </p:nvSpPr>
        <p:spPr bwMode="auto">
          <a:xfrm>
            <a:off x="304800" y="981075"/>
            <a:ext cx="3581400" cy="466725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32231" name="Text Box 25"/>
          <p:cNvSpPr txBox="1">
            <a:spLocks noChangeArrowheads="1"/>
          </p:cNvSpPr>
          <p:nvPr/>
        </p:nvSpPr>
        <p:spPr bwMode="auto">
          <a:xfrm>
            <a:off x="2971800" y="1447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2232" name="Text Box 31"/>
          <p:cNvSpPr txBox="1">
            <a:spLocks noChangeArrowheads="1"/>
          </p:cNvSpPr>
          <p:nvPr/>
        </p:nvSpPr>
        <p:spPr bwMode="auto">
          <a:xfrm>
            <a:off x="3886200" y="20574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32233" name="Text Box 37"/>
          <p:cNvSpPr txBox="1">
            <a:spLocks noChangeArrowheads="1"/>
          </p:cNvSpPr>
          <p:nvPr/>
        </p:nvSpPr>
        <p:spPr bwMode="auto">
          <a:xfrm>
            <a:off x="2971800" y="25908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32234" name="Picture 22" descr="10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524000"/>
            <a:ext cx="1676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880" name="Object 75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3688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2" name="Equation" r:id="rId8" imgW="139680" imgH="393480" progId="Equation.3">
                  <p:embed/>
                </p:oleObj>
              </mc:Choice>
              <mc:Fallback>
                <p:oleObj name="Equation" r:id="rId8" imgW="139680" imgH="39348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6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953000" y="18288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3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7">
            <a:hlinkClick r:id="rId7" action="ppaction://hlinksldjump"/>
          </p:cNvPr>
          <p:cNvGraphicFramePr>
            <a:graphicFrameLocks noChangeAspect="1"/>
          </p:cNvGraphicFramePr>
          <p:nvPr/>
        </p:nvGraphicFramePr>
        <p:xfrm>
          <a:off x="4343400" y="23622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14" name="Equation" r:id="rId11" imgW="139680" imgH="393480" progId="Equation.3">
                  <p:embed/>
                </p:oleObj>
              </mc:Choice>
              <mc:Fallback>
                <p:oleObj name="Equation" r:id="rId11" imgW="139680" imgH="393480" progId="Equation.3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3622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22860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32263" name="Group 135"/>
          <p:cNvGrpSpPr>
            <a:grpSpLocks/>
          </p:cNvGrpSpPr>
          <p:nvPr/>
        </p:nvGrpSpPr>
        <p:grpSpPr bwMode="auto">
          <a:xfrm>
            <a:off x="685800" y="4648200"/>
            <a:ext cx="1752600" cy="1524000"/>
            <a:chOff x="720" y="3216"/>
            <a:chExt cx="1104" cy="960"/>
          </a:xfrm>
        </p:grpSpPr>
        <p:grpSp>
          <p:nvGrpSpPr>
            <p:cNvPr id="432272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32274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2273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2275" name="Group 147"/>
          <p:cNvGrpSpPr>
            <a:grpSpLocks/>
          </p:cNvGrpSpPr>
          <p:nvPr/>
        </p:nvGrpSpPr>
        <p:grpSpPr bwMode="auto">
          <a:xfrm>
            <a:off x="3733800" y="4648200"/>
            <a:ext cx="1358900" cy="1374775"/>
            <a:chOff x="2400" y="3216"/>
            <a:chExt cx="856" cy="866"/>
          </a:xfrm>
        </p:grpSpPr>
        <p:sp>
          <p:nvSpPr>
            <p:cNvPr id="432268" name="Rectangle 25"/>
            <p:cNvSpPr>
              <a:spLocks noChangeArrowheads="1"/>
            </p:cNvSpPr>
            <p:nvPr/>
          </p:nvSpPr>
          <p:spPr bwMode="auto">
            <a:xfrm flipV="1">
              <a:off x="2400" y="3216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69" name="Rectangle 23"/>
            <p:cNvSpPr>
              <a:spLocks noChangeArrowheads="1"/>
            </p:cNvSpPr>
            <p:nvPr/>
          </p:nvSpPr>
          <p:spPr bwMode="auto">
            <a:xfrm flipV="1">
              <a:off x="2832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70" name="Rectangle 22"/>
            <p:cNvSpPr>
              <a:spLocks noChangeArrowheads="1"/>
            </p:cNvSpPr>
            <p:nvPr/>
          </p:nvSpPr>
          <p:spPr bwMode="auto">
            <a:xfrm flipV="1">
              <a:off x="2400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2271" name="Rectangle 24"/>
            <p:cNvSpPr>
              <a:spLocks noChangeArrowheads="1"/>
            </p:cNvSpPr>
            <p:nvPr/>
          </p:nvSpPr>
          <p:spPr bwMode="auto">
            <a:xfrm flipV="1">
              <a:off x="2832" y="3218"/>
              <a:ext cx="424" cy="4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32283" name="Group 155"/>
          <p:cNvGrpSpPr>
            <a:grpSpLocks/>
          </p:cNvGrpSpPr>
          <p:nvPr/>
        </p:nvGrpSpPr>
        <p:grpSpPr bwMode="auto">
          <a:xfrm>
            <a:off x="6477000" y="4572000"/>
            <a:ext cx="2286000" cy="1371600"/>
            <a:chOff x="3888" y="3120"/>
            <a:chExt cx="1440" cy="864"/>
          </a:xfrm>
        </p:grpSpPr>
        <p:sp>
          <p:nvSpPr>
            <p:cNvPr id="432261" name="Rectangle 27"/>
            <p:cNvSpPr>
              <a:spLocks noChangeArrowheads="1"/>
            </p:cNvSpPr>
            <p:nvPr/>
          </p:nvSpPr>
          <p:spPr bwMode="auto">
            <a:xfrm>
              <a:off x="3888" y="3120"/>
              <a:ext cx="288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2" name="Rectangle 30"/>
            <p:cNvSpPr>
              <a:spLocks noChangeArrowheads="1"/>
            </p:cNvSpPr>
            <p:nvPr/>
          </p:nvSpPr>
          <p:spPr bwMode="auto">
            <a:xfrm>
              <a:off x="4468" y="3120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4464" y="3408"/>
              <a:ext cx="287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4" name="Rectangle 34"/>
            <p:cNvSpPr>
              <a:spLocks noChangeArrowheads="1"/>
            </p:cNvSpPr>
            <p:nvPr/>
          </p:nvSpPr>
          <p:spPr bwMode="auto">
            <a:xfrm>
              <a:off x="4467" y="3695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5" name="Rectangle 35"/>
            <p:cNvSpPr>
              <a:spLocks noChangeArrowheads="1"/>
            </p:cNvSpPr>
            <p:nvPr/>
          </p:nvSpPr>
          <p:spPr bwMode="auto">
            <a:xfrm>
              <a:off x="4752" y="3696"/>
              <a:ext cx="287" cy="2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6" name="Rectangle 36"/>
            <p:cNvSpPr>
              <a:spLocks noChangeArrowheads="1"/>
            </p:cNvSpPr>
            <p:nvPr/>
          </p:nvSpPr>
          <p:spPr bwMode="auto">
            <a:xfrm>
              <a:off x="5040" y="3694"/>
              <a:ext cx="288" cy="288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267" name="Rectangle 28"/>
            <p:cNvSpPr>
              <a:spLocks noChangeArrowheads="1"/>
            </p:cNvSpPr>
            <p:nvPr/>
          </p:nvSpPr>
          <p:spPr bwMode="auto">
            <a:xfrm>
              <a:off x="4176" y="3120"/>
              <a:ext cx="288" cy="28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81000" y="3046413"/>
            <a:ext cx="8458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b="1">
                <a:solidFill>
                  <a:srgbClr val="FF6600"/>
                </a:solidFill>
              </a:rPr>
              <a:t>6</a:t>
            </a:r>
            <a:r>
              <a:rPr lang="en-US">
                <a:solidFill>
                  <a:schemeClr val="accent1"/>
                </a:solidFill>
              </a:rPr>
              <a:t> phần bằng nhau.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</a:rPr>
              <a:t>5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phần bằng nhau đã được tô màu.</a:t>
            </a:r>
          </a:p>
        </p:txBody>
      </p:sp>
      <p:grpSp>
        <p:nvGrpSpPr>
          <p:cNvPr id="456850" name="Group 72"/>
          <p:cNvGrpSpPr>
            <a:grpSpLocks/>
          </p:cNvGrpSpPr>
          <p:nvPr/>
        </p:nvGrpSpPr>
        <p:grpSpPr bwMode="auto">
          <a:xfrm>
            <a:off x="2286000" y="5310188"/>
            <a:ext cx="854075" cy="633412"/>
            <a:chOff x="828" y="3582"/>
            <a:chExt cx="535" cy="399"/>
          </a:xfrm>
        </p:grpSpPr>
        <p:sp>
          <p:nvSpPr>
            <p:cNvPr id="432256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57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9"/>
              <a:chOff x="1818" y="1170"/>
              <a:chExt cx="320" cy="399"/>
            </a:xfrm>
          </p:grpSpPr>
          <p:sp>
            <p:nvSpPr>
              <p:cNvPr id="432258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32259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32260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56" name="Text Box 78"/>
          <p:cNvSpPr txBox="1">
            <a:spLocks noChangeArrowheads="1"/>
          </p:cNvSpPr>
          <p:nvPr/>
        </p:nvSpPr>
        <p:spPr bwMode="auto">
          <a:xfrm>
            <a:off x="685800" y="6248400"/>
            <a:ext cx="24384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6857" name="Group 55"/>
          <p:cNvGrpSpPr>
            <a:grpSpLocks/>
          </p:cNvGrpSpPr>
          <p:nvPr/>
        </p:nvGrpSpPr>
        <p:grpSpPr bwMode="auto">
          <a:xfrm>
            <a:off x="5105400" y="5334000"/>
            <a:ext cx="1066800" cy="633413"/>
            <a:chOff x="1728" y="3324"/>
            <a:chExt cx="578" cy="399"/>
          </a:xfrm>
        </p:grpSpPr>
        <p:sp>
          <p:nvSpPr>
            <p:cNvPr id="432251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52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9"/>
              <a:chOff x="1818" y="1170"/>
              <a:chExt cx="320" cy="399"/>
            </a:xfrm>
          </p:grpSpPr>
          <p:sp>
            <p:nvSpPr>
              <p:cNvPr id="432253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32254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32255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3" name="Text Box 80"/>
          <p:cNvSpPr txBox="1">
            <a:spLocks noChangeArrowheads="1"/>
          </p:cNvSpPr>
          <p:nvPr/>
        </p:nvSpPr>
        <p:spPr bwMode="auto">
          <a:xfrm>
            <a:off x="6400800" y="6172200"/>
            <a:ext cx="25146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6872" name="Group 61"/>
          <p:cNvGrpSpPr>
            <a:grpSpLocks/>
          </p:cNvGrpSpPr>
          <p:nvPr/>
        </p:nvGrpSpPr>
        <p:grpSpPr bwMode="auto">
          <a:xfrm>
            <a:off x="6324600" y="5257800"/>
            <a:ext cx="990600" cy="633413"/>
            <a:chOff x="4914" y="1467"/>
            <a:chExt cx="560" cy="399"/>
          </a:xfrm>
        </p:grpSpPr>
        <p:sp>
          <p:nvSpPr>
            <p:cNvPr id="432246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32247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9"/>
              <a:chOff x="1818" y="1170"/>
              <a:chExt cx="320" cy="399"/>
            </a:xfrm>
          </p:grpSpPr>
          <p:sp>
            <p:nvSpPr>
              <p:cNvPr id="432248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32249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32250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78" name="Text Box 79"/>
          <p:cNvSpPr txBox="1">
            <a:spLocks noChangeArrowheads="1"/>
          </p:cNvSpPr>
          <p:nvPr/>
        </p:nvSpPr>
        <p:spPr bwMode="auto">
          <a:xfrm>
            <a:off x="3657600" y="6172200"/>
            <a:ext cx="22860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  <a:latin typeface="Times New Roman" pitchFamily="18" charset="0"/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Ba phần tư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3" dur="1" fill="hold"/>
                                        <p:tgtEl>
                                          <p:spTgt spid="4322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6" dur="1" fill="hold"/>
                                        <p:tgtEl>
                                          <p:spTgt spid="432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9" dur="1" fill="hold"/>
                                        <p:tgtEl>
                                          <p:spTgt spid="4322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4" dur="1" fill="hold"/>
                                        <p:tgtEl>
                                          <p:spTgt spid="4568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9" dur="1" fill="hold"/>
                                        <p:tgtEl>
                                          <p:spTgt spid="4568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4" dur="1" fill="hold"/>
                                        <p:tgtEl>
                                          <p:spTgt spid="4568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9" dur="1" fill="hold"/>
                                        <p:tgtEl>
                                          <p:spTgt spid="4568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4" dur="1" fill="hold"/>
                                        <p:tgtEl>
                                          <p:spTgt spid="456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9" dur="1" fill="hold"/>
                                        <p:tgtEl>
                                          <p:spTgt spid="4568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  <p:bldP spid="149512" grpId="1"/>
      <p:bldP spid="149515" grpId="0"/>
      <p:bldP spid="149515" grpId="1"/>
      <p:bldP spid="36889" grpId="0"/>
      <p:bldP spid="36889" grpId="1"/>
      <p:bldP spid="36890" grpId="0"/>
      <p:bldP spid="36890" grpId="1"/>
      <p:bldP spid="36891" grpId="0" animBg="1"/>
      <p:bldP spid="36891" grpId="1" animBg="1"/>
      <p:bldP spid="3" grpId="0"/>
      <p:bldP spid="4" grpId="0"/>
      <p:bldP spid="5" grpId="0" animBg="1"/>
      <p:bldP spid="5" grpId="1" animBg="1"/>
      <p:bldP spid="8" grpId="0"/>
      <p:bldP spid="9" grpId="0"/>
      <p:bldP spid="10" grpId="0" animBg="1"/>
      <p:bldP spid="10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205831" grpId="0"/>
      <p:bldP spid="17" grpId="0"/>
      <p:bldP spid="456856" grpId="0" animBg="1"/>
      <p:bldP spid="456863" grpId="0" animBg="1"/>
      <p:bldP spid="4568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844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456898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899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900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6901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7949" name="Text Box 81"/>
          <p:cNvSpPr txBox="1">
            <a:spLocks noChangeArrowheads="1"/>
          </p:cNvSpPr>
          <p:nvPr/>
        </p:nvSpPr>
        <p:spPr bwMode="auto">
          <a:xfrm>
            <a:off x="228600" y="5951538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/>
              <a:t>c)</a:t>
            </a:r>
            <a:r>
              <a:rPr lang="en-US" sz="2000"/>
              <a:t> </a:t>
            </a:r>
            <a:r>
              <a:rPr lang="en-US" sz="2000" i="1"/>
              <a:t>Nhận xét:                 </a:t>
            </a:r>
            <a:endParaRPr lang="en-US" sz="2000" b="1"/>
          </a:p>
        </p:txBody>
      </p:sp>
      <p:sp>
        <p:nvSpPr>
          <p:cNvPr id="153676" name="Text Box 81"/>
          <p:cNvSpPr txBox="1">
            <a:spLocks noChangeArrowheads="1"/>
          </p:cNvSpPr>
          <p:nvPr/>
        </p:nvSpPr>
        <p:spPr bwMode="auto">
          <a:xfrm>
            <a:off x="228600" y="5943600"/>
            <a:ext cx="617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/>
              <a:t>c)</a:t>
            </a:r>
            <a:r>
              <a:rPr lang="en-US" sz="2000"/>
              <a:t> </a:t>
            </a:r>
            <a:r>
              <a:rPr lang="en-US" sz="2000" i="1"/>
              <a:t>Nhận xét:                              </a:t>
            </a:r>
            <a:r>
              <a:rPr lang="en-US" sz="2000"/>
              <a:t>:là những</a:t>
            </a:r>
            <a:r>
              <a:rPr lang="en-US" sz="2000" b="1" i="1"/>
              <a:t> </a:t>
            </a:r>
            <a:r>
              <a:rPr lang="en-US" sz="2000" b="1"/>
              <a:t>phân số.</a:t>
            </a:r>
          </a:p>
        </p:txBody>
      </p:sp>
      <p:graphicFrame>
        <p:nvGraphicFramePr>
          <p:cNvPr id="36880" name="Object 51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1752600" y="5715000"/>
          <a:ext cx="20574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2" name="Equation" r:id="rId5" imgW="634680" imgH="393480" progId="Equation.3">
                  <p:embed/>
                </p:oleObj>
              </mc:Choice>
              <mc:Fallback>
                <p:oleObj name="Equation" r:id="rId5" imgW="634680" imgH="393480" progId="Equation.3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715000"/>
                        <a:ext cx="2057400" cy="882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84582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Mẫu số</a:t>
            </a:r>
            <a:r>
              <a:rPr lang="en-US" sz="2000">
                <a:solidFill>
                  <a:schemeClr val="accent1"/>
                </a:solidFill>
              </a:rPr>
              <a:t> viết dưới dấu gach ngang. Mẫu số cho biết hình tròn được chia làm </a:t>
            </a:r>
            <a:r>
              <a:rPr lang="en-US" sz="2000" b="1">
                <a:solidFill>
                  <a:srgbClr val="FF6600"/>
                </a:solidFill>
              </a:rPr>
              <a:t>6</a:t>
            </a:r>
            <a:r>
              <a:rPr lang="en-US" sz="2000">
                <a:solidFill>
                  <a:schemeClr val="accent1"/>
                </a:solidFill>
              </a:rPr>
              <a:t> phần bằng nhau.</a:t>
            </a:r>
            <a:r>
              <a:rPr lang="en-US"/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Tử số</a:t>
            </a:r>
            <a:r>
              <a:rPr lang="en-US">
                <a:solidFill>
                  <a:schemeClr val="accent1"/>
                </a:solidFill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</a:rPr>
              <a:t>5</a:t>
            </a:r>
            <a:r>
              <a:rPr lang="en-US" b="1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accent1"/>
                </a:solidFill>
              </a:rPr>
              <a:t>phần bằng nhau đã được tô màu</a:t>
            </a:r>
          </a:p>
        </p:txBody>
      </p:sp>
      <p:sp>
        <p:nvSpPr>
          <p:cNvPr id="456851" name="Text Box 8"/>
          <p:cNvSpPr txBox="1">
            <a:spLocks noChangeArrowheads="1"/>
          </p:cNvSpPr>
          <p:nvPr/>
        </p:nvSpPr>
        <p:spPr bwMode="auto">
          <a:xfrm>
            <a:off x="228600" y="35052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>
                <a:solidFill>
                  <a:srgbClr val="CC3399"/>
                </a:solidFill>
                <a:latin typeface="Times New Roman" pitchFamily="18" charset="0"/>
              </a:rPr>
              <a:t>b) </a:t>
            </a:r>
            <a:r>
              <a:rPr lang="en-US" sz="20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0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sp>
        <p:nvSpPr>
          <p:cNvPr id="456852" name="Rectangle 10"/>
          <p:cNvSpPr>
            <a:spLocks noChangeArrowheads="1"/>
          </p:cNvSpPr>
          <p:nvPr/>
        </p:nvSpPr>
        <p:spPr bwMode="auto">
          <a:xfrm>
            <a:off x="152400" y="990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56853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2971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56854" name="Text Box 25"/>
          <p:cNvSpPr txBox="1">
            <a:spLocks noChangeArrowheads="1"/>
          </p:cNvSpPr>
          <p:nvPr/>
        </p:nvSpPr>
        <p:spPr bwMode="auto">
          <a:xfrm>
            <a:off x="3200400" y="990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 i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6855" name="Text Box 31"/>
          <p:cNvSpPr txBox="1">
            <a:spLocks noChangeArrowheads="1"/>
          </p:cNvSpPr>
          <p:nvPr/>
        </p:nvSpPr>
        <p:spPr bwMode="auto">
          <a:xfrm>
            <a:off x="3886200" y="152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6856" name="Text Box 37"/>
          <p:cNvSpPr txBox="1">
            <a:spLocks noChangeArrowheads="1"/>
          </p:cNvSpPr>
          <p:nvPr/>
        </p:nvSpPr>
        <p:spPr bwMode="auto">
          <a:xfrm>
            <a:off x="2971800" y="2133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56857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13030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37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521200" y="762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3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1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762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138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9530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4" name="Equation" r:id="rId12" imgW="139680" imgH="393480" progId="Equation.3">
                  <p:embed/>
                </p:oleObj>
              </mc:Choice>
              <mc:Fallback>
                <p:oleObj name="Equation" r:id="rId12" imgW="139680" imgH="393480" progId="Equation.3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39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267200" y="1905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855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05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17526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56859" name="Group 72"/>
          <p:cNvGrpSpPr>
            <a:grpSpLocks/>
          </p:cNvGrpSpPr>
          <p:nvPr/>
        </p:nvGrpSpPr>
        <p:grpSpPr bwMode="auto">
          <a:xfrm>
            <a:off x="2286000" y="4471988"/>
            <a:ext cx="854075" cy="633412"/>
            <a:chOff x="828" y="3582"/>
            <a:chExt cx="535" cy="399"/>
          </a:xfrm>
        </p:grpSpPr>
        <p:sp>
          <p:nvSpPr>
            <p:cNvPr id="456893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94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9"/>
              <a:chOff x="1818" y="1170"/>
              <a:chExt cx="320" cy="399"/>
            </a:xfrm>
          </p:grpSpPr>
          <p:sp>
            <p:nvSpPr>
              <p:cNvPr id="456895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56896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56897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0" name="Text Box 78"/>
          <p:cNvSpPr txBox="1">
            <a:spLocks noChangeArrowheads="1"/>
          </p:cNvSpPr>
          <p:nvPr/>
        </p:nvSpPr>
        <p:spPr bwMode="auto">
          <a:xfrm>
            <a:off x="685800" y="5334000"/>
            <a:ext cx="24384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6861" name="Group 55"/>
          <p:cNvGrpSpPr>
            <a:grpSpLocks/>
          </p:cNvGrpSpPr>
          <p:nvPr/>
        </p:nvGrpSpPr>
        <p:grpSpPr bwMode="auto">
          <a:xfrm>
            <a:off x="4876800" y="4495800"/>
            <a:ext cx="1066800" cy="633413"/>
            <a:chOff x="1728" y="3324"/>
            <a:chExt cx="578" cy="399"/>
          </a:xfrm>
        </p:grpSpPr>
        <p:sp>
          <p:nvSpPr>
            <p:cNvPr id="456888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89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9"/>
              <a:chOff x="1818" y="1170"/>
              <a:chExt cx="320" cy="399"/>
            </a:xfrm>
          </p:grpSpPr>
          <p:sp>
            <p:nvSpPr>
              <p:cNvPr id="456890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56891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6892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2" name="Text Box 80"/>
          <p:cNvSpPr txBox="1">
            <a:spLocks noChangeArrowheads="1"/>
          </p:cNvSpPr>
          <p:nvPr/>
        </p:nvSpPr>
        <p:spPr bwMode="auto">
          <a:xfrm>
            <a:off x="6477000" y="5334000"/>
            <a:ext cx="25146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6863" name="Group 61"/>
          <p:cNvGrpSpPr>
            <a:grpSpLocks/>
          </p:cNvGrpSpPr>
          <p:nvPr/>
        </p:nvGrpSpPr>
        <p:grpSpPr bwMode="auto">
          <a:xfrm>
            <a:off x="6248400" y="4419600"/>
            <a:ext cx="990600" cy="633413"/>
            <a:chOff x="4914" y="1467"/>
            <a:chExt cx="560" cy="399"/>
          </a:xfrm>
        </p:grpSpPr>
        <p:sp>
          <p:nvSpPr>
            <p:cNvPr id="456883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6884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9"/>
              <a:chOff x="1818" y="1170"/>
              <a:chExt cx="320" cy="399"/>
            </a:xfrm>
          </p:grpSpPr>
          <p:sp>
            <p:nvSpPr>
              <p:cNvPr id="456885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6886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56887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6864" name="Text Box 79"/>
          <p:cNvSpPr txBox="1">
            <a:spLocks noChangeArrowheads="1"/>
          </p:cNvSpPr>
          <p:nvPr/>
        </p:nvSpPr>
        <p:spPr bwMode="auto">
          <a:xfrm>
            <a:off x="3657600" y="5334000"/>
            <a:ext cx="2286000" cy="406400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  <a:latin typeface="Times New Roman" pitchFamily="18" charset="0"/>
              </a:rPr>
              <a:t>Đọc:</a:t>
            </a:r>
            <a:r>
              <a:rPr lang="en-US"/>
              <a:t> </a:t>
            </a:r>
            <a:r>
              <a:rPr lang="en-US" sz="2000">
                <a:solidFill>
                  <a:srgbClr val="FFFF99"/>
                </a:solidFill>
              </a:rPr>
              <a:t>Ba phần tư</a:t>
            </a:r>
          </a:p>
        </p:txBody>
      </p:sp>
      <p:grpSp>
        <p:nvGrpSpPr>
          <p:cNvPr id="456865" name="Group 199"/>
          <p:cNvGrpSpPr>
            <a:grpSpLocks/>
          </p:cNvGrpSpPr>
          <p:nvPr/>
        </p:nvGrpSpPr>
        <p:grpSpPr bwMode="auto">
          <a:xfrm>
            <a:off x="990600" y="3886200"/>
            <a:ext cx="1447800" cy="1295400"/>
            <a:chOff x="720" y="3216"/>
            <a:chExt cx="1104" cy="960"/>
          </a:xfrm>
        </p:grpSpPr>
        <p:grpSp>
          <p:nvGrpSpPr>
            <p:cNvPr id="456879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56881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1">
                  <a:alpha val="65097"/>
                </a:schemeClr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6882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880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6866" name="Group 204"/>
          <p:cNvGrpSpPr>
            <a:grpSpLocks/>
          </p:cNvGrpSpPr>
          <p:nvPr/>
        </p:nvGrpSpPr>
        <p:grpSpPr bwMode="auto">
          <a:xfrm>
            <a:off x="3733800" y="3962400"/>
            <a:ext cx="1143000" cy="1162050"/>
            <a:chOff x="2400" y="3216"/>
            <a:chExt cx="856" cy="866"/>
          </a:xfrm>
        </p:grpSpPr>
        <p:sp>
          <p:nvSpPr>
            <p:cNvPr id="456875" name="Rectangle 25"/>
            <p:cNvSpPr>
              <a:spLocks noChangeArrowheads="1"/>
            </p:cNvSpPr>
            <p:nvPr/>
          </p:nvSpPr>
          <p:spPr bwMode="auto">
            <a:xfrm flipV="1">
              <a:off x="2400" y="3216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6" name="Rectangle 23"/>
            <p:cNvSpPr>
              <a:spLocks noChangeArrowheads="1"/>
            </p:cNvSpPr>
            <p:nvPr/>
          </p:nvSpPr>
          <p:spPr bwMode="auto">
            <a:xfrm flipV="1">
              <a:off x="2832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7" name="Rectangle 22"/>
            <p:cNvSpPr>
              <a:spLocks noChangeArrowheads="1"/>
            </p:cNvSpPr>
            <p:nvPr/>
          </p:nvSpPr>
          <p:spPr bwMode="auto">
            <a:xfrm flipV="1">
              <a:off x="2400" y="3648"/>
              <a:ext cx="424" cy="434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6878" name="Rectangle 24"/>
            <p:cNvSpPr>
              <a:spLocks noChangeArrowheads="1"/>
            </p:cNvSpPr>
            <p:nvPr/>
          </p:nvSpPr>
          <p:spPr bwMode="auto">
            <a:xfrm flipV="1">
              <a:off x="2832" y="3218"/>
              <a:ext cx="424" cy="43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456867" name="Group 218"/>
          <p:cNvGrpSpPr>
            <a:grpSpLocks/>
          </p:cNvGrpSpPr>
          <p:nvPr/>
        </p:nvGrpSpPr>
        <p:grpSpPr bwMode="auto">
          <a:xfrm>
            <a:off x="6400800" y="3962400"/>
            <a:ext cx="2057400" cy="1219200"/>
            <a:chOff x="3888" y="3120"/>
            <a:chExt cx="1440" cy="864"/>
          </a:xfrm>
        </p:grpSpPr>
        <p:sp>
          <p:nvSpPr>
            <p:cNvPr id="456868" name="Rectangle 27"/>
            <p:cNvSpPr>
              <a:spLocks noChangeArrowheads="1"/>
            </p:cNvSpPr>
            <p:nvPr/>
          </p:nvSpPr>
          <p:spPr bwMode="auto">
            <a:xfrm>
              <a:off x="3888" y="3120"/>
              <a:ext cx="288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69" name="Rectangle 30"/>
            <p:cNvSpPr>
              <a:spLocks noChangeArrowheads="1"/>
            </p:cNvSpPr>
            <p:nvPr/>
          </p:nvSpPr>
          <p:spPr bwMode="auto">
            <a:xfrm>
              <a:off x="4468" y="3120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0" name="Rectangle 33"/>
            <p:cNvSpPr>
              <a:spLocks noChangeArrowheads="1"/>
            </p:cNvSpPr>
            <p:nvPr/>
          </p:nvSpPr>
          <p:spPr bwMode="auto">
            <a:xfrm>
              <a:off x="4464" y="3408"/>
              <a:ext cx="287" cy="288"/>
            </a:xfrm>
            <a:prstGeom prst="rect">
              <a:avLst/>
            </a:prstGeom>
            <a:solidFill>
              <a:schemeClr val="bg1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1" name="Rectangle 34"/>
            <p:cNvSpPr>
              <a:spLocks noChangeArrowheads="1"/>
            </p:cNvSpPr>
            <p:nvPr/>
          </p:nvSpPr>
          <p:spPr bwMode="auto">
            <a:xfrm>
              <a:off x="4467" y="3695"/>
              <a:ext cx="287" cy="289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2" name="Rectangle 35"/>
            <p:cNvSpPr>
              <a:spLocks noChangeArrowheads="1"/>
            </p:cNvSpPr>
            <p:nvPr/>
          </p:nvSpPr>
          <p:spPr bwMode="auto">
            <a:xfrm>
              <a:off x="4752" y="3696"/>
              <a:ext cx="287" cy="288"/>
            </a:xfrm>
            <a:prstGeom prst="rect">
              <a:avLst/>
            </a:prstGeom>
            <a:solidFill>
              <a:schemeClr val="bg1">
                <a:alpha val="83136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3" name="Rectangle 36"/>
            <p:cNvSpPr>
              <a:spLocks noChangeArrowheads="1"/>
            </p:cNvSpPr>
            <p:nvPr/>
          </p:nvSpPr>
          <p:spPr bwMode="auto">
            <a:xfrm>
              <a:off x="5040" y="3694"/>
              <a:ext cx="288" cy="288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6874" name="Rectangle 28"/>
            <p:cNvSpPr>
              <a:spLocks noChangeArrowheads="1"/>
            </p:cNvSpPr>
            <p:nvPr/>
          </p:nvSpPr>
          <p:spPr bwMode="auto">
            <a:xfrm>
              <a:off x="4176" y="3120"/>
              <a:ext cx="288" cy="289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79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49" grpId="0"/>
      <p:bldP spid="1536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048000" y="609600"/>
            <a:ext cx="3124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u="sng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PHÂN SỐ</a:t>
            </a:r>
          </a:p>
        </p:txBody>
      </p:sp>
      <p:sp>
        <p:nvSpPr>
          <p:cNvPr id="249862" name="WordArt 6"/>
          <p:cNvSpPr>
            <a:spLocks noChangeArrowheads="1" noChangeShapeType="1" noTextEdit="1"/>
          </p:cNvSpPr>
          <p:nvPr/>
        </p:nvSpPr>
        <p:spPr bwMode="auto">
          <a:xfrm rot="5400000">
            <a:off x="-378618" y="2817018"/>
            <a:ext cx="3581400" cy="13001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UniverseH"/>
              </a:rPr>
              <a:t>MÉu sè</a:t>
            </a:r>
          </a:p>
        </p:txBody>
      </p:sp>
      <p:graphicFrame>
        <p:nvGraphicFramePr>
          <p:cNvPr id="36880" name="Object 4">
            <a:hlinkClick r:id="rId3" action="ppaction://hlinksldjump"/>
          </p:cNvPr>
          <p:cNvGraphicFramePr>
            <a:graphicFrameLocks noChangeAspect="1"/>
          </p:cNvGraphicFramePr>
          <p:nvPr/>
        </p:nvGraphicFramePr>
        <p:xfrm>
          <a:off x="2590800" y="1371600"/>
          <a:ext cx="335280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7" name="Equation" r:id="rId4" imgW="634680" imgH="393480" progId="Equation.3">
                  <p:embed/>
                </p:oleObj>
              </mc:Choice>
              <mc:Fallback>
                <p:oleObj name="Equation" r:id="rId4" imgW="6346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371600"/>
                        <a:ext cx="335280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4" name="Rectangle 2"/>
          <p:cNvSpPr>
            <a:spLocks/>
          </p:cNvSpPr>
          <p:nvPr/>
        </p:nvSpPr>
        <p:spPr bwMode="auto">
          <a:xfrm>
            <a:off x="1447800" y="2743200"/>
            <a:ext cx="716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b="1">
                <a:solidFill>
                  <a:srgbClr val="250696"/>
                </a:solidFill>
                <a:latin typeface=".VnTime" pitchFamily="34" charset="0"/>
              </a:rPr>
              <a:t>	   *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Em hãy đọc các </a:t>
            </a:r>
            <a:r>
              <a:rPr lang="en-US" sz="3200" b="1">
                <a:solidFill>
                  <a:srgbClr val="250696"/>
                </a:solidFill>
                <a:latin typeface=".VnTime" pitchFamily="34" charset="0"/>
              </a:rPr>
              <a:t>t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ử số 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và 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mẫu số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các phân số trên.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      *Em có </a:t>
            </a:r>
            <a:r>
              <a:rPr lang="en-US" sz="3200">
                <a:solidFill>
                  <a:srgbClr val="2506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nhận xét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gì về </a:t>
            </a:r>
            <a:r>
              <a:rPr lang="en-US" sz="3200" b="1">
                <a:solidFill>
                  <a:srgbClr val="250696"/>
                </a:solidFill>
                <a:latin typeface="Times New Roman" pitchFamily="18" charset="0"/>
              </a:rPr>
              <a:t>các số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 ở </a:t>
            </a:r>
            <a:r>
              <a:rPr lang="en-US" sz="3200">
                <a:solidFill>
                  <a:srgbClr val="250696"/>
                </a:solidFill>
                <a:latin typeface=".VnTime" pitchFamily="34" charset="0"/>
              </a:rPr>
              <a:t>t</a:t>
            </a:r>
            <a:r>
              <a:rPr lang="en-US" sz="3200">
                <a:solidFill>
                  <a:srgbClr val="250696"/>
                </a:solidFill>
                <a:latin typeface="Times New Roman" pitchFamily="18" charset="0"/>
              </a:rPr>
              <a:t>ử số và mẫu số.</a:t>
            </a:r>
          </a:p>
        </p:txBody>
      </p:sp>
      <p:sp>
        <p:nvSpPr>
          <p:cNvPr id="2" name="Rectangle 2"/>
          <p:cNvSpPr>
            <a:spLocks/>
          </p:cNvSpPr>
          <p:nvPr/>
        </p:nvSpPr>
        <p:spPr bwMode="auto">
          <a:xfrm>
            <a:off x="2286000" y="2819400"/>
            <a:ext cx="6019800" cy="1066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3200">
                <a:latin typeface="Times New Roman" pitchFamily="18" charset="0"/>
              </a:rPr>
              <a:t>      *Tử số và mẫu số có phải là những số tự nhiên bất kì không?</a:t>
            </a:r>
            <a:endParaRPr lang="en-US" sz="4400">
              <a:latin typeface=".VnTime" pitchFamily="34" charset="0"/>
            </a:endParaRPr>
          </a:p>
        </p:txBody>
      </p:sp>
      <p:sp>
        <p:nvSpPr>
          <p:cNvPr id="3" name="Rectangle 2"/>
          <p:cNvSpPr>
            <a:spLocks/>
          </p:cNvSpPr>
          <p:nvPr/>
        </p:nvSpPr>
        <p:spPr bwMode="auto">
          <a:xfrm>
            <a:off x="-685800" y="609600"/>
            <a:ext cx="571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>
                <a:solidFill>
                  <a:srgbClr val="25069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	</a:t>
            </a:r>
            <a:endParaRPr lang="en-US" sz="2800" b="1">
              <a:solidFill>
                <a:srgbClr val="25069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8919" name="Group 7"/>
          <p:cNvGrpSpPr>
            <a:grpSpLocks/>
          </p:cNvGrpSpPr>
          <p:nvPr/>
        </p:nvGrpSpPr>
        <p:grpSpPr bwMode="auto">
          <a:xfrm>
            <a:off x="2895600" y="3962400"/>
            <a:ext cx="4267200" cy="1319213"/>
            <a:chOff x="2400" y="2928"/>
            <a:chExt cx="1680" cy="816"/>
          </a:xfrm>
        </p:grpSpPr>
        <p:sp>
          <p:nvSpPr>
            <p:cNvPr id="353293" name="Oval 8"/>
            <p:cNvSpPr>
              <a:spLocks noChangeArrowheads="1"/>
            </p:cNvSpPr>
            <p:nvPr/>
          </p:nvSpPr>
          <p:spPr bwMode="auto">
            <a:xfrm>
              <a:off x="2400" y="2928"/>
              <a:ext cx="1680" cy="816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353294" name="Text Box 9"/>
            <p:cNvSpPr txBox="1">
              <a:spLocks noChangeArrowheads="1"/>
            </p:cNvSpPr>
            <p:nvPr/>
          </p:nvSpPr>
          <p:spPr bwMode="auto">
            <a:xfrm>
              <a:off x="2448" y="3073"/>
              <a:ext cx="1632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990000"/>
                  </a:solidFill>
                  <a:latin typeface=".VnTime" pitchFamily="34" charset="0"/>
                </a:rPr>
                <a:t>MÉu sè ph¶i lu«n lµ sè tù nhiªn kh¸c 0.</a:t>
              </a:r>
            </a:p>
          </p:txBody>
        </p:sp>
      </p:grpSp>
      <p:sp>
        <p:nvSpPr>
          <p:cNvPr id="249881" name="AutoShape 36"/>
          <p:cNvSpPr>
            <a:spLocks noChangeArrowheads="1"/>
          </p:cNvSpPr>
          <p:nvPr/>
        </p:nvSpPr>
        <p:spPr bwMode="auto">
          <a:xfrm>
            <a:off x="5562600" y="685800"/>
            <a:ext cx="3581400" cy="1412875"/>
          </a:xfrm>
          <a:prstGeom prst="cloudCallout">
            <a:avLst>
              <a:gd name="adj1" fmla="val -30852"/>
              <a:gd name="adj2" fmla="val 87866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250696"/>
                </a:solidFill>
                <a:latin typeface="Times New Roman" pitchFamily="18" charset="0"/>
              </a:rPr>
              <a:t>* </a:t>
            </a:r>
            <a:r>
              <a:rPr lang="en-US" sz="2800">
                <a:solidFill>
                  <a:srgbClr val="800000"/>
                </a:solidFill>
                <a:latin typeface="Times New Roman" pitchFamily="18" charset="0"/>
              </a:rPr>
              <a:t>Mỗi phân số có mấy phần?</a:t>
            </a:r>
            <a:endParaRPr lang="en-US" i="1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1066800" y="2362200"/>
            <a:ext cx="7315200" cy="3352800"/>
          </a:xfrm>
          <a:prstGeom prst="horizontalScroll">
            <a:avLst/>
          </a:prstGeom>
          <a:ln w="38100">
            <a:solidFill>
              <a:srgbClr val="E22ABB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Mỗi phân số đều có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tử số </a:t>
            </a:r>
            <a:r>
              <a:rPr lang="en-US" sz="2800">
                <a:solidFill>
                  <a:srgbClr val="40315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mẫu số. </a:t>
            </a:r>
          </a:p>
          <a:p>
            <a:pPr algn="ctr"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- Tử số là số tự nhiên được viết trên dấu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gạch ngang. </a:t>
            </a:r>
          </a:p>
          <a:p>
            <a:pPr>
              <a:defRPr/>
            </a:pPr>
            <a:r>
              <a:rPr lang="en-US" sz="2800">
                <a:solidFill>
                  <a:srgbClr val="4031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- Mẫu số là số tự nhiên khác 0 được viết dưới dấu gạch ngang.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249862" grpId="0" animBg="1"/>
      <p:bldP spid="249862" grpId="1" animBg="1"/>
      <p:bldP spid="249862" grpId="2" animBg="1"/>
      <p:bldP spid="38914" grpId="0" build="p"/>
      <p:bldP spid="38914" grpId="1" build="allAtOnce"/>
      <p:bldP spid="2" grpId="0" build="p" animBg="1"/>
      <p:bldP spid="249881" grpId="0" animBg="1"/>
      <p:bldP spid="249881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789" name="Group 3"/>
          <p:cNvGrpSpPr>
            <a:grpSpLocks/>
          </p:cNvGrpSpPr>
          <p:nvPr/>
        </p:nvGrpSpPr>
        <p:grpSpPr bwMode="auto">
          <a:xfrm>
            <a:off x="0" y="0"/>
            <a:ext cx="9267825" cy="6961188"/>
            <a:chOff x="-24" y="-22"/>
            <a:chExt cx="5838" cy="4385"/>
          </a:xfrm>
        </p:grpSpPr>
        <p:pic>
          <p:nvPicPr>
            <p:cNvPr id="458843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4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5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8846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8793" name="Text Box 81"/>
          <p:cNvSpPr txBox="1">
            <a:spLocks noChangeArrowheads="1"/>
          </p:cNvSpPr>
          <p:nvPr/>
        </p:nvSpPr>
        <p:spPr bwMode="auto">
          <a:xfrm>
            <a:off x="228600" y="5334000"/>
            <a:ext cx="548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c)</a:t>
            </a:r>
            <a:r>
              <a:rPr lang="en-US"/>
              <a:t> </a:t>
            </a:r>
            <a:r>
              <a:rPr lang="en-US" i="1"/>
              <a:t>Nhận xét:                         </a:t>
            </a:r>
            <a:r>
              <a:rPr lang="en-US"/>
              <a:t>:là những</a:t>
            </a:r>
            <a:r>
              <a:rPr lang="en-US" b="1" i="1"/>
              <a:t> </a:t>
            </a:r>
            <a:r>
              <a:rPr lang="en-US" b="1"/>
              <a:t>phân số.</a:t>
            </a:r>
          </a:p>
        </p:txBody>
      </p:sp>
      <p:graphicFrame>
        <p:nvGraphicFramePr>
          <p:cNvPr id="36880" name="Object 12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1600200" y="5145088"/>
          <a:ext cx="1506538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7" name="Equation" r:id="rId5" imgW="634680" imgH="393480" progId="Equation.3">
                  <p:embed/>
                </p:oleObj>
              </mc:Choice>
              <mc:Fallback>
                <p:oleObj name="Equation" r:id="rId5" imgW="634680" imgH="39348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45088"/>
                        <a:ext cx="1506538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381000" y="25908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Mẫu số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viết dưới dấu gach ngang. Mẫu số cho biết hình tròn được chia làm 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6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phần bằng nhau.</a:t>
            </a:r>
            <a:r>
              <a:rPr lang="en-US">
                <a:latin typeface="Times New Roman" pitchFamily="18" charset="0"/>
              </a:rPr>
              <a:t> </a:t>
            </a: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Tử số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 viết trên dấu gạch ngang. Tử số cho biết </a:t>
            </a:r>
            <a:r>
              <a:rPr lang="en-US" b="1">
                <a:solidFill>
                  <a:srgbClr val="FF6600"/>
                </a:solidFill>
                <a:latin typeface="Times New Roman" pitchFamily="18" charset="0"/>
              </a:rPr>
              <a:t>5</a:t>
            </a:r>
            <a:r>
              <a:rPr lang="en-US" b="1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Times New Roman" pitchFamily="18" charset="0"/>
              </a:rPr>
              <a:t>phần bằng nhau đã được tô màu</a:t>
            </a:r>
          </a:p>
        </p:txBody>
      </p:sp>
      <p:sp>
        <p:nvSpPr>
          <p:cNvPr id="458795" name="Text Box 8"/>
          <p:cNvSpPr txBox="1">
            <a:spLocks noChangeArrowheads="1"/>
          </p:cNvSpPr>
          <p:nvPr/>
        </p:nvSpPr>
        <p:spPr bwMode="auto">
          <a:xfrm>
            <a:off x="228600" y="3200400"/>
            <a:ext cx="853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000" b="1">
                <a:solidFill>
                  <a:srgbClr val="CC3399"/>
                </a:solidFill>
                <a:latin typeface="Times New Roman" pitchFamily="18" charset="0"/>
              </a:rPr>
              <a:t>b) </a:t>
            </a:r>
            <a:r>
              <a:rPr lang="en-US" sz="2000" i="1">
                <a:solidFill>
                  <a:srgbClr val="CC3399"/>
                </a:solidFill>
                <a:latin typeface="Times New Roman" pitchFamily="18" charset="0"/>
              </a:rPr>
              <a:t>Ví dụ: </a:t>
            </a:r>
            <a:r>
              <a:rPr lang="en-US" sz="2000">
                <a:solidFill>
                  <a:srgbClr val="CC3399"/>
                </a:solidFill>
                <a:latin typeface="Times New Roman" pitchFamily="18" charset="0"/>
              </a:rPr>
              <a:t>Phân số chỉ phần đã tô màu trong mỗi hình dưới đây được viết, đọc như sau:</a:t>
            </a:r>
          </a:p>
        </p:txBody>
      </p:sp>
      <p:grpSp>
        <p:nvGrpSpPr>
          <p:cNvPr id="458796" name="Group 64"/>
          <p:cNvGrpSpPr>
            <a:grpSpLocks/>
          </p:cNvGrpSpPr>
          <p:nvPr/>
        </p:nvGrpSpPr>
        <p:grpSpPr bwMode="auto">
          <a:xfrm>
            <a:off x="6629400" y="3581400"/>
            <a:ext cx="1905000" cy="1095375"/>
            <a:chOff x="3643" y="1416"/>
            <a:chExt cx="1702" cy="1018"/>
          </a:xfrm>
        </p:grpSpPr>
        <p:sp>
          <p:nvSpPr>
            <p:cNvPr id="458836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7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bg2">
                <a:alpha val="85881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8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39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bg2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0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1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bg2">
                <a:alpha val="81960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8842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8797" name="Group 63"/>
          <p:cNvGrpSpPr>
            <a:grpSpLocks/>
          </p:cNvGrpSpPr>
          <p:nvPr/>
        </p:nvGrpSpPr>
        <p:grpSpPr bwMode="auto">
          <a:xfrm flipV="1">
            <a:off x="3657600" y="3657600"/>
            <a:ext cx="990600" cy="990600"/>
            <a:chOff x="2336" y="1797"/>
            <a:chExt cx="679" cy="677"/>
          </a:xfrm>
        </p:grpSpPr>
        <p:sp>
          <p:nvSpPr>
            <p:cNvPr id="458832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3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4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bg2">
                <a:alpha val="85097"/>
              </a:schemeClr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58835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sp>
        <p:nvSpPr>
          <p:cNvPr id="458798" name="Rectangle 10"/>
          <p:cNvSpPr>
            <a:spLocks noChangeArrowheads="1"/>
          </p:cNvSpPr>
          <p:nvPr/>
        </p:nvSpPr>
        <p:spPr bwMode="auto">
          <a:xfrm>
            <a:off x="152400" y="9906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 b="1"/>
              <a:t>a)</a:t>
            </a:r>
          </a:p>
        </p:txBody>
      </p:sp>
      <p:sp>
        <p:nvSpPr>
          <p:cNvPr id="458799" name="Text Box 8">
            <a:hlinkClick r:id="rId7"/>
          </p:cNvPr>
          <p:cNvSpPr txBox="1">
            <a:spLocks noChangeArrowheads="1"/>
          </p:cNvSpPr>
          <p:nvPr/>
        </p:nvSpPr>
        <p:spPr bwMode="auto">
          <a:xfrm>
            <a:off x="304800" y="762000"/>
            <a:ext cx="29718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458800" name="Text Box 25"/>
          <p:cNvSpPr txBox="1">
            <a:spLocks noChangeArrowheads="1"/>
          </p:cNvSpPr>
          <p:nvPr/>
        </p:nvSpPr>
        <p:spPr bwMode="auto">
          <a:xfrm>
            <a:off x="3200400" y="9906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Ta viết:       , đọc là </a:t>
            </a:r>
            <a:r>
              <a:rPr lang="en-US" sz="2400" b="1" i="1">
                <a:latin typeface="Times New Roman" pitchFamily="18" charset="0"/>
              </a:rPr>
              <a:t>năm phần sáu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8801" name="Text Box 31"/>
          <p:cNvSpPr txBox="1">
            <a:spLocks noChangeArrowheads="1"/>
          </p:cNvSpPr>
          <p:nvPr/>
        </p:nvSpPr>
        <p:spPr bwMode="auto">
          <a:xfrm>
            <a:off x="3886200" y="152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Ta gọi        là </a:t>
            </a:r>
            <a:r>
              <a:rPr lang="en-US" sz="2400" b="1">
                <a:latin typeface="Times New Roman" pitchFamily="18" charset="0"/>
              </a:rPr>
              <a:t>phân số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458802" name="Text Box 37"/>
          <p:cNvSpPr txBox="1">
            <a:spLocks noChangeArrowheads="1"/>
          </p:cNvSpPr>
          <p:nvPr/>
        </p:nvSpPr>
        <p:spPr bwMode="auto">
          <a:xfrm>
            <a:off x="2971800" y="2133600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* Phân số     có </a:t>
            </a:r>
            <a:r>
              <a:rPr lang="en-US" sz="2400" b="1" i="1">
                <a:latin typeface="Times New Roman" pitchFamily="18" charset="0"/>
              </a:rPr>
              <a:t>tử số </a:t>
            </a:r>
            <a:r>
              <a:rPr lang="en-US" sz="2400" b="1">
                <a:latin typeface="Times New Roman" pitchFamily="18" charset="0"/>
              </a:rPr>
              <a:t>là 5, </a:t>
            </a:r>
            <a:r>
              <a:rPr lang="en-US" sz="2400" b="1" i="1">
                <a:latin typeface="Times New Roman" pitchFamily="18" charset="0"/>
              </a:rPr>
              <a:t>mẫu số </a:t>
            </a:r>
            <a:r>
              <a:rPr lang="en-US" sz="2400" b="1">
                <a:latin typeface="Times New Roman" pitchFamily="18" charset="0"/>
              </a:rPr>
              <a:t>là 6</a:t>
            </a:r>
            <a:r>
              <a:rPr lang="en-US" sz="2400" i="1">
                <a:latin typeface="Times New Roman" pitchFamily="18" charset="0"/>
              </a:rPr>
              <a:t>.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458803" name="Picture 22" descr="100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1130300"/>
            <a:ext cx="1600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34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521200" y="762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8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762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5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953000" y="12954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9" name="Equation" r:id="rId12" imgW="139680" imgH="393480" progId="Equation.3">
                  <p:embed/>
                </p:oleObj>
              </mc:Choice>
              <mc:Fallback>
                <p:oleObj name="Equation" r:id="rId12" imgW="139680" imgH="393480" progId="Equation.3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2954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6">
            <a:hlinkClick r:id="rId9" action="ppaction://hlinksldjump"/>
          </p:cNvPr>
          <p:cNvGraphicFramePr>
            <a:graphicFrameLocks noChangeAspect="1"/>
          </p:cNvGraphicFramePr>
          <p:nvPr/>
        </p:nvGraphicFramePr>
        <p:xfrm>
          <a:off x="4267200" y="1905000"/>
          <a:ext cx="35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800" name="Equation" r:id="rId13" imgW="139680" imgH="393480" progId="Equation.3">
                  <p:embed/>
                </p:oleObj>
              </mc:Choice>
              <mc:Fallback>
                <p:oleObj name="Equation" r:id="rId13" imgW="139680" imgH="39348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905000"/>
                        <a:ext cx="3556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 flipV="1">
            <a:off x="3276600" y="1752600"/>
            <a:ext cx="34925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grpSp>
        <p:nvGrpSpPr>
          <p:cNvPr id="458805" name="Group 72"/>
          <p:cNvGrpSpPr>
            <a:grpSpLocks/>
          </p:cNvGrpSpPr>
          <p:nvPr/>
        </p:nvGrpSpPr>
        <p:grpSpPr bwMode="auto">
          <a:xfrm>
            <a:off x="2286000" y="3962400"/>
            <a:ext cx="854075" cy="639763"/>
            <a:chOff x="828" y="3582"/>
            <a:chExt cx="535" cy="393"/>
          </a:xfrm>
        </p:grpSpPr>
        <p:sp>
          <p:nvSpPr>
            <p:cNvPr id="458827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28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93"/>
              <a:chOff x="1818" y="1170"/>
              <a:chExt cx="320" cy="393"/>
            </a:xfrm>
          </p:grpSpPr>
          <p:sp>
            <p:nvSpPr>
              <p:cNvPr id="458829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458830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2</a:t>
                </a:r>
              </a:p>
            </p:txBody>
          </p:sp>
          <p:sp>
            <p:nvSpPr>
              <p:cNvPr id="458831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06" name="Text Box 78"/>
          <p:cNvSpPr txBox="1">
            <a:spLocks noChangeArrowheads="1"/>
          </p:cNvSpPr>
          <p:nvPr/>
        </p:nvSpPr>
        <p:spPr bwMode="auto">
          <a:xfrm>
            <a:off x="762000" y="4800600"/>
            <a:ext cx="20574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Một phần hai</a:t>
            </a:r>
          </a:p>
        </p:txBody>
      </p:sp>
      <p:grpSp>
        <p:nvGrpSpPr>
          <p:cNvPr id="458807" name="Group 55"/>
          <p:cNvGrpSpPr>
            <a:grpSpLocks/>
          </p:cNvGrpSpPr>
          <p:nvPr/>
        </p:nvGrpSpPr>
        <p:grpSpPr bwMode="auto">
          <a:xfrm>
            <a:off x="4724400" y="3962400"/>
            <a:ext cx="1066800" cy="639763"/>
            <a:chOff x="1728" y="3324"/>
            <a:chExt cx="578" cy="393"/>
          </a:xfrm>
        </p:grpSpPr>
        <p:sp>
          <p:nvSpPr>
            <p:cNvPr id="458822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23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93"/>
              <a:chOff x="1818" y="1170"/>
              <a:chExt cx="320" cy="393"/>
            </a:xfrm>
          </p:grpSpPr>
          <p:sp>
            <p:nvSpPr>
              <p:cNvPr id="458824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3</a:t>
                </a:r>
              </a:p>
            </p:txBody>
          </p:sp>
          <p:sp>
            <p:nvSpPr>
              <p:cNvPr id="458825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8826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08" name="Text Box 80"/>
          <p:cNvSpPr txBox="1">
            <a:spLocks noChangeArrowheads="1"/>
          </p:cNvSpPr>
          <p:nvPr/>
        </p:nvSpPr>
        <p:spPr bwMode="auto">
          <a:xfrm>
            <a:off x="6172200" y="4800600"/>
            <a:ext cx="22860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 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Bốn phần bảy</a:t>
            </a:r>
          </a:p>
        </p:txBody>
      </p:sp>
      <p:grpSp>
        <p:nvGrpSpPr>
          <p:cNvPr id="458809" name="Group 61"/>
          <p:cNvGrpSpPr>
            <a:grpSpLocks/>
          </p:cNvGrpSpPr>
          <p:nvPr/>
        </p:nvGrpSpPr>
        <p:grpSpPr bwMode="auto">
          <a:xfrm>
            <a:off x="6324600" y="4038600"/>
            <a:ext cx="990600" cy="639763"/>
            <a:chOff x="4914" y="1467"/>
            <a:chExt cx="560" cy="393"/>
          </a:xfrm>
        </p:grpSpPr>
        <p:sp>
          <p:nvSpPr>
            <p:cNvPr id="458817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Viết:</a:t>
              </a:r>
            </a:p>
          </p:txBody>
        </p:sp>
        <p:grpSp>
          <p:nvGrpSpPr>
            <p:cNvPr id="458818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93"/>
              <a:chOff x="1818" y="1170"/>
              <a:chExt cx="320" cy="393"/>
            </a:xfrm>
          </p:grpSpPr>
          <p:sp>
            <p:nvSpPr>
              <p:cNvPr id="458819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4</a:t>
                </a:r>
              </a:p>
            </p:txBody>
          </p:sp>
          <p:sp>
            <p:nvSpPr>
              <p:cNvPr id="458820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/>
                  <a:t>7</a:t>
                </a:r>
              </a:p>
            </p:txBody>
          </p:sp>
          <p:sp>
            <p:nvSpPr>
              <p:cNvPr id="458821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58810" name="Text Box 79"/>
          <p:cNvSpPr txBox="1">
            <a:spLocks noChangeArrowheads="1"/>
          </p:cNvSpPr>
          <p:nvPr/>
        </p:nvSpPr>
        <p:spPr bwMode="auto">
          <a:xfrm>
            <a:off x="3581400" y="4800600"/>
            <a:ext cx="1981200" cy="376238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99"/>
                </a:solidFill>
              </a:rPr>
              <a:t>Đọc:</a:t>
            </a:r>
            <a:r>
              <a:rPr lang="en-US"/>
              <a:t> </a:t>
            </a:r>
            <a:r>
              <a:rPr lang="en-US">
                <a:solidFill>
                  <a:srgbClr val="FFFF99"/>
                </a:solidFill>
              </a:rPr>
              <a:t>Ba phần tư</a:t>
            </a: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228600" y="5867400"/>
            <a:ext cx="8662988" cy="762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 sz="220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200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grpSp>
        <p:nvGrpSpPr>
          <p:cNvPr id="458812" name="Group 96"/>
          <p:cNvGrpSpPr>
            <a:grpSpLocks/>
          </p:cNvGrpSpPr>
          <p:nvPr/>
        </p:nvGrpSpPr>
        <p:grpSpPr bwMode="auto">
          <a:xfrm>
            <a:off x="990600" y="3581400"/>
            <a:ext cx="1371600" cy="1143000"/>
            <a:chOff x="720" y="3216"/>
            <a:chExt cx="1104" cy="960"/>
          </a:xfrm>
        </p:grpSpPr>
        <p:grpSp>
          <p:nvGrpSpPr>
            <p:cNvPr id="458813" name="Group 68"/>
            <p:cNvGrpSpPr>
              <a:grpSpLocks/>
            </p:cNvGrpSpPr>
            <p:nvPr/>
          </p:nvGrpSpPr>
          <p:grpSpPr bwMode="auto">
            <a:xfrm>
              <a:off x="720" y="3216"/>
              <a:ext cx="1016" cy="950"/>
              <a:chOff x="338" y="1614"/>
              <a:chExt cx="864" cy="864"/>
            </a:xfrm>
          </p:grpSpPr>
          <p:sp>
            <p:nvSpPr>
              <p:cNvPr id="458815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8816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8814" name="AutoShape 71"/>
            <p:cNvSpPr>
              <a:spLocks noChangeArrowheads="1"/>
            </p:cNvSpPr>
            <p:nvPr/>
          </p:nvSpPr>
          <p:spPr bwMode="auto">
            <a:xfrm rot="-5400000">
              <a:off x="792" y="3144"/>
              <a:ext cx="960" cy="1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82" name="Group 3"/>
          <p:cNvGrpSpPr>
            <a:grpSpLocks/>
          </p:cNvGrpSpPr>
          <p:nvPr/>
        </p:nvGrpSpPr>
        <p:grpSpPr bwMode="auto">
          <a:xfrm>
            <a:off x="-52388" y="-34925"/>
            <a:ext cx="9267826" cy="6961188"/>
            <a:chOff x="-24" y="-22"/>
            <a:chExt cx="5838" cy="4385"/>
          </a:xfrm>
        </p:grpSpPr>
        <p:pic>
          <p:nvPicPr>
            <p:cNvPr id="354455" name="Picture 169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4306"/>
              <a:ext cx="5760" cy="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6" name="Picture 170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" y="-22"/>
              <a:ext cx="5760" cy="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7" name="Picture 171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2160" y="2136"/>
              <a:ext cx="4320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458" name="Picture 172" descr="n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3629" y="2135"/>
              <a:ext cx="4320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4383" name="Text Box 8"/>
          <p:cNvSpPr txBox="1">
            <a:spLocks noChangeArrowheads="1"/>
          </p:cNvSpPr>
          <p:nvPr/>
        </p:nvSpPr>
        <p:spPr bwMode="auto">
          <a:xfrm>
            <a:off x="176213" y="3352800"/>
            <a:ext cx="49530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/>
              <a:t>b)</a:t>
            </a:r>
            <a:r>
              <a:rPr lang="en-US"/>
              <a:t> </a:t>
            </a:r>
            <a:r>
              <a:rPr lang="en-US" sz="1600" i="1"/>
              <a:t>Ví dụ:</a:t>
            </a:r>
            <a:r>
              <a:rPr lang="en-US" i="1"/>
              <a:t> </a:t>
            </a:r>
            <a:r>
              <a:rPr lang="en-US" sz="1600"/>
              <a:t>Phân số chỉ phần đã tô màu trong mỗi hình dưới đây được viết, đọc như sau:</a:t>
            </a:r>
          </a:p>
        </p:txBody>
      </p:sp>
      <p:sp>
        <p:nvSpPr>
          <p:cNvPr id="149512" name="Text Box 9"/>
          <p:cNvSpPr txBox="1">
            <a:spLocks noChangeArrowheads="1"/>
          </p:cNvSpPr>
          <p:nvPr/>
        </p:nvSpPr>
        <p:spPr bwMode="auto">
          <a:xfrm>
            <a:off x="176213" y="2298700"/>
            <a:ext cx="5105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là số tự nhiên viết dưới gạch ngang. 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Mẫu số cho biết hình tròn được chia thành 6 phần bằng nhau.</a:t>
            </a:r>
          </a:p>
        </p:txBody>
      </p:sp>
      <p:sp>
        <p:nvSpPr>
          <p:cNvPr id="354385" name="Rectangle 10"/>
          <p:cNvSpPr>
            <a:spLocks noChangeArrowheads="1"/>
          </p:cNvSpPr>
          <p:nvPr/>
        </p:nvSpPr>
        <p:spPr bwMode="auto">
          <a:xfrm>
            <a:off x="252413" y="10302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b="1"/>
              <a:t>a)</a:t>
            </a:r>
          </a:p>
        </p:txBody>
      </p:sp>
      <p:sp>
        <p:nvSpPr>
          <p:cNvPr id="354386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176213" y="838200"/>
            <a:ext cx="2667000" cy="376238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FF99"/>
                </a:solidFill>
              </a:rPr>
              <a:t>1. Giới thiệu phân số.</a:t>
            </a:r>
          </a:p>
        </p:txBody>
      </p:sp>
      <p:sp>
        <p:nvSpPr>
          <p:cNvPr id="149515" name="Text Box 23"/>
          <p:cNvSpPr txBox="1">
            <a:spLocks noChangeArrowheads="1"/>
          </p:cNvSpPr>
          <p:nvPr/>
        </p:nvSpPr>
        <p:spPr bwMode="auto">
          <a:xfrm>
            <a:off x="176213" y="2819400"/>
            <a:ext cx="4953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US" sz="16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Tử số là số tự nhiên viết trên gạch ngang. </a:t>
            </a:r>
            <a:r>
              <a:rPr lang="en-US" sz="1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Tử số cho biết 5 phần bằng nhau đã được tô màu.</a:t>
            </a:r>
          </a:p>
        </p:txBody>
      </p:sp>
      <p:grpSp>
        <p:nvGrpSpPr>
          <p:cNvPr id="354388" name="Group 24"/>
          <p:cNvGrpSpPr>
            <a:grpSpLocks/>
          </p:cNvGrpSpPr>
          <p:nvPr/>
        </p:nvGrpSpPr>
        <p:grpSpPr bwMode="auto">
          <a:xfrm>
            <a:off x="1395413" y="1066800"/>
            <a:ext cx="3657600" cy="603250"/>
            <a:chOff x="15" y="1275"/>
            <a:chExt cx="2304" cy="380"/>
          </a:xfrm>
        </p:grpSpPr>
        <p:sp>
          <p:nvSpPr>
            <p:cNvPr id="354450" name="Text Box 25"/>
            <p:cNvSpPr txBox="1">
              <a:spLocks noChangeArrowheads="1"/>
            </p:cNvSpPr>
            <p:nvPr/>
          </p:nvSpPr>
          <p:spPr bwMode="auto">
            <a:xfrm>
              <a:off x="15" y="1335"/>
              <a:ext cx="2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Ta viết:     , đọc là </a:t>
              </a:r>
              <a:r>
                <a:rPr lang="en-US" b="1" i="1"/>
                <a:t>năm phần sáu</a:t>
              </a:r>
              <a:r>
                <a:rPr lang="en-US" i="1"/>
                <a:t>.</a:t>
              </a:r>
              <a:endParaRPr lang="en-US"/>
            </a:p>
          </p:txBody>
        </p:sp>
        <p:grpSp>
          <p:nvGrpSpPr>
            <p:cNvPr id="354451" name="Group 26"/>
            <p:cNvGrpSpPr>
              <a:grpSpLocks/>
            </p:cNvGrpSpPr>
            <p:nvPr/>
          </p:nvGrpSpPr>
          <p:grpSpPr bwMode="auto">
            <a:xfrm>
              <a:off x="435" y="1275"/>
              <a:ext cx="320" cy="380"/>
              <a:chOff x="1818" y="1170"/>
              <a:chExt cx="320" cy="380"/>
            </a:xfrm>
          </p:grpSpPr>
          <p:sp>
            <p:nvSpPr>
              <p:cNvPr id="354452" name="Text Box 27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53" name="Text Box 28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54" name="Line 29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89" name="Group 30"/>
          <p:cNvGrpSpPr>
            <a:grpSpLocks/>
          </p:cNvGrpSpPr>
          <p:nvPr/>
        </p:nvGrpSpPr>
        <p:grpSpPr bwMode="auto">
          <a:xfrm>
            <a:off x="1857375" y="1447800"/>
            <a:ext cx="2357438" cy="603250"/>
            <a:chOff x="6" y="1497"/>
            <a:chExt cx="1485" cy="380"/>
          </a:xfrm>
        </p:grpSpPr>
        <p:sp>
          <p:nvSpPr>
            <p:cNvPr id="354445" name="Text Box 31"/>
            <p:cNvSpPr txBox="1">
              <a:spLocks noChangeArrowheads="1"/>
            </p:cNvSpPr>
            <p:nvPr/>
          </p:nvSpPr>
          <p:spPr bwMode="auto">
            <a:xfrm>
              <a:off x="6" y="1566"/>
              <a:ext cx="148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Ta gọi     là </a:t>
              </a:r>
              <a:r>
                <a:rPr lang="en-US" sz="1600" b="1" i="1"/>
                <a:t>phân số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4446" name="Group 32"/>
            <p:cNvGrpSpPr>
              <a:grpSpLocks/>
            </p:cNvGrpSpPr>
            <p:nvPr/>
          </p:nvGrpSpPr>
          <p:grpSpPr bwMode="auto">
            <a:xfrm>
              <a:off x="354" y="1497"/>
              <a:ext cx="320" cy="380"/>
              <a:chOff x="1818" y="1170"/>
              <a:chExt cx="320" cy="380"/>
            </a:xfrm>
          </p:grpSpPr>
          <p:sp>
            <p:nvSpPr>
              <p:cNvPr id="354447" name="Text Box 33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48" name="Text Box 34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49" name="Line 35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0" name="Group 36"/>
          <p:cNvGrpSpPr>
            <a:grpSpLocks/>
          </p:cNvGrpSpPr>
          <p:nvPr/>
        </p:nvGrpSpPr>
        <p:grpSpPr bwMode="auto">
          <a:xfrm>
            <a:off x="1471613" y="1828800"/>
            <a:ext cx="4167187" cy="603250"/>
            <a:chOff x="6" y="1767"/>
            <a:chExt cx="2625" cy="380"/>
          </a:xfrm>
        </p:grpSpPr>
        <p:sp>
          <p:nvSpPr>
            <p:cNvPr id="354440" name="Text Box 37"/>
            <p:cNvSpPr txBox="1">
              <a:spLocks noChangeArrowheads="1"/>
            </p:cNvSpPr>
            <p:nvPr/>
          </p:nvSpPr>
          <p:spPr bwMode="auto">
            <a:xfrm>
              <a:off x="6" y="1827"/>
              <a:ext cx="26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Phân số     có </a:t>
              </a:r>
              <a:r>
                <a:rPr lang="en-US" sz="1600" b="1" i="1"/>
                <a:t>tử số </a:t>
              </a:r>
              <a:r>
                <a:rPr lang="en-US" sz="1600" b="1"/>
                <a:t>là 5, </a:t>
              </a:r>
              <a:r>
                <a:rPr lang="en-US" sz="1600" b="1" i="1"/>
                <a:t>mẫu số </a:t>
              </a:r>
              <a:r>
                <a:rPr lang="en-US" sz="1600" b="1"/>
                <a:t>là 6</a:t>
              </a:r>
              <a:r>
                <a:rPr lang="en-US" sz="1600" i="1"/>
                <a:t>.</a:t>
              </a:r>
              <a:endParaRPr lang="en-US" sz="1600"/>
            </a:p>
          </p:txBody>
        </p:sp>
        <p:grpSp>
          <p:nvGrpSpPr>
            <p:cNvPr id="354441" name="Group 38"/>
            <p:cNvGrpSpPr>
              <a:grpSpLocks/>
            </p:cNvGrpSpPr>
            <p:nvPr/>
          </p:nvGrpSpPr>
          <p:grpSpPr bwMode="auto">
            <a:xfrm>
              <a:off x="453" y="1767"/>
              <a:ext cx="320" cy="380"/>
              <a:chOff x="1818" y="1170"/>
              <a:chExt cx="320" cy="380"/>
            </a:xfrm>
          </p:grpSpPr>
          <p:sp>
            <p:nvSpPr>
              <p:cNvPr id="354442" name="Text Box 39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5</a:t>
                </a:r>
              </a:p>
            </p:txBody>
          </p:sp>
          <p:sp>
            <p:nvSpPr>
              <p:cNvPr id="354443" name="Text Box 40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6</a:t>
                </a:r>
              </a:p>
            </p:txBody>
          </p:sp>
          <p:sp>
            <p:nvSpPr>
              <p:cNvPr id="354444" name="Line 41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1" name="Group 63"/>
          <p:cNvGrpSpPr>
            <a:grpSpLocks/>
          </p:cNvGrpSpPr>
          <p:nvPr/>
        </p:nvGrpSpPr>
        <p:grpSpPr bwMode="auto">
          <a:xfrm flipV="1">
            <a:off x="2081213" y="3962400"/>
            <a:ext cx="762000" cy="762000"/>
            <a:chOff x="2336" y="1797"/>
            <a:chExt cx="679" cy="677"/>
          </a:xfrm>
        </p:grpSpPr>
        <p:sp>
          <p:nvSpPr>
            <p:cNvPr id="354436" name="Rectangle 22"/>
            <p:cNvSpPr>
              <a:spLocks noChangeArrowheads="1"/>
            </p:cNvSpPr>
            <p:nvPr/>
          </p:nvSpPr>
          <p:spPr bwMode="auto">
            <a:xfrm>
              <a:off x="2336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7" name="Rectangle 23"/>
            <p:cNvSpPr>
              <a:spLocks noChangeArrowheads="1"/>
            </p:cNvSpPr>
            <p:nvPr/>
          </p:nvSpPr>
          <p:spPr bwMode="auto">
            <a:xfrm>
              <a:off x="2675" y="1797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8" name="Rectangle 24"/>
            <p:cNvSpPr>
              <a:spLocks noChangeArrowheads="1"/>
            </p:cNvSpPr>
            <p:nvPr/>
          </p:nvSpPr>
          <p:spPr bwMode="auto">
            <a:xfrm>
              <a:off x="2675" y="2134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354439" name="Rectangle 25"/>
            <p:cNvSpPr>
              <a:spLocks noChangeArrowheads="1"/>
            </p:cNvSpPr>
            <p:nvPr/>
          </p:nvSpPr>
          <p:spPr bwMode="auto">
            <a:xfrm>
              <a:off x="2336" y="213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</p:grpSp>
      <p:grpSp>
        <p:nvGrpSpPr>
          <p:cNvPr id="354392" name="Group 64"/>
          <p:cNvGrpSpPr>
            <a:grpSpLocks/>
          </p:cNvGrpSpPr>
          <p:nvPr/>
        </p:nvGrpSpPr>
        <p:grpSpPr bwMode="auto">
          <a:xfrm>
            <a:off x="3605213" y="3962400"/>
            <a:ext cx="1295400" cy="762000"/>
            <a:chOff x="3643" y="1416"/>
            <a:chExt cx="1702" cy="1018"/>
          </a:xfrm>
        </p:grpSpPr>
        <p:sp>
          <p:nvSpPr>
            <p:cNvPr id="354429" name="Rectangle 27"/>
            <p:cNvSpPr>
              <a:spLocks noChangeArrowheads="1"/>
            </p:cNvSpPr>
            <p:nvPr/>
          </p:nvSpPr>
          <p:spPr bwMode="auto">
            <a:xfrm>
              <a:off x="3643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0" name="Rectangle 28"/>
            <p:cNvSpPr>
              <a:spLocks noChangeArrowheads="1"/>
            </p:cNvSpPr>
            <p:nvPr/>
          </p:nvSpPr>
          <p:spPr bwMode="auto">
            <a:xfrm>
              <a:off x="3986" y="1416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1" name="Rectangle 30"/>
            <p:cNvSpPr>
              <a:spLocks noChangeArrowheads="1"/>
            </p:cNvSpPr>
            <p:nvPr/>
          </p:nvSpPr>
          <p:spPr bwMode="auto">
            <a:xfrm>
              <a:off x="4328" y="1416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2" name="Rectangle 33"/>
            <p:cNvSpPr>
              <a:spLocks noChangeArrowheads="1"/>
            </p:cNvSpPr>
            <p:nvPr/>
          </p:nvSpPr>
          <p:spPr bwMode="auto">
            <a:xfrm>
              <a:off x="4327" y="1755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3" name="Rectangle 34"/>
            <p:cNvSpPr>
              <a:spLocks noChangeArrowheads="1"/>
            </p:cNvSpPr>
            <p:nvPr/>
          </p:nvSpPr>
          <p:spPr bwMode="auto">
            <a:xfrm>
              <a:off x="4327" y="2094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4" name="Rectangle 35"/>
            <p:cNvSpPr>
              <a:spLocks noChangeArrowheads="1"/>
            </p:cNvSpPr>
            <p:nvPr/>
          </p:nvSpPr>
          <p:spPr bwMode="auto">
            <a:xfrm>
              <a:off x="4665" y="2092"/>
              <a:ext cx="340" cy="34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4435" name="Rectangle 36"/>
            <p:cNvSpPr>
              <a:spLocks noChangeArrowheads="1"/>
            </p:cNvSpPr>
            <p:nvPr/>
          </p:nvSpPr>
          <p:spPr bwMode="auto">
            <a:xfrm>
              <a:off x="5005" y="2092"/>
              <a:ext cx="340" cy="340"/>
            </a:xfrm>
            <a:prstGeom prst="rect">
              <a:avLst/>
            </a:pr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4393" name="Group 55"/>
          <p:cNvGrpSpPr>
            <a:grpSpLocks/>
          </p:cNvGrpSpPr>
          <p:nvPr/>
        </p:nvGrpSpPr>
        <p:grpSpPr bwMode="auto">
          <a:xfrm>
            <a:off x="2840038" y="4191000"/>
            <a:ext cx="917575" cy="603250"/>
            <a:chOff x="1728" y="3324"/>
            <a:chExt cx="578" cy="380"/>
          </a:xfrm>
        </p:grpSpPr>
        <p:sp>
          <p:nvSpPr>
            <p:cNvPr id="354424" name="Text Box 56"/>
            <p:cNvSpPr txBox="1">
              <a:spLocks noChangeArrowheads="1"/>
            </p:cNvSpPr>
            <p:nvPr/>
          </p:nvSpPr>
          <p:spPr bwMode="auto">
            <a:xfrm>
              <a:off x="1728" y="3402"/>
              <a:ext cx="38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25" name="Group 57"/>
            <p:cNvGrpSpPr>
              <a:grpSpLocks/>
            </p:cNvGrpSpPr>
            <p:nvPr/>
          </p:nvGrpSpPr>
          <p:grpSpPr bwMode="auto">
            <a:xfrm>
              <a:off x="1986" y="3324"/>
              <a:ext cx="320" cy="380"/>
              <a:chOff x="1818" y="1170"/>
              <a:chExt cx="320" cy="380"/>
            </a:xfrm>
          </p:grpSpPr>
          <p:sp>
            <p:nvSpPr>
              <p:cNvPr id="354426" name="Text Box 58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3</a:t>
                </a:r>
              </a:p>
            </p:txBody>
          </p:sp>
          <p:sp>
            <p:nvSpPr>
              <p:cNvPr id="354427" name="Text Box 59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4428" name="Line 60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4" name="Group 61"/>
          <p:cNvGrpSpPr>
            <a:grpSpLocks/>
          </p:cNvGrpSpPr>
          <p:nvPr/>
        </p:nvGrpSpPr>
        <p:grpSpPr bwMode="auto">
          <a:xfrm>
            <a:off x="4392613" y="3810000"/>
            <a:ext cx="889000" cy="603250"/>
            <a:chOff x="4914" y="1467"/>
            <a:chExt cx="560" cy="380"/>
          </a:xfrm>
        </p:grpSpPr>
        <p:sp>
          <p:nvSpPr>
            <p:cNvPr id="354419" name="Text Box 62"/>
            <p:cNvSpPr txBox="1">
              <a:spLocks noChangeArrowheads="1"/>
            </p:cNvSpPr>
            <p:nvPr/>
          </p:nvSpPr>
          <p:spPr bwMode="auto">
            <a:xfrm>
              <a:off x="4914" y="1545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20" name="Group 63"/>
            <p:cNvGrpSpPr>
              <a:grpSpLocks/>
            </p:cNvGrpSpPr>
            <p:nvPr/>
          </p:nvGrpSpPr>
          <p:grpSpPr bwMode="auto">
            <a:xfrm>
              <a:off x="5154" y="1467"/>
              <a:ext cx="320" cy="380"/>
              <a:chOff x="1818" y="1170"/>
              <a:chExt cx="320" cy="380"/>
            </a:xfrm>
          </p:grpSpPr>
          <p:sp>
            <p:nvSpPr>
              <p:cNvPr id="354421" name="Text Box 64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4</a:t>
                </a:r>
              </a:p>
            </p:txBody>
          </p:sp>
          <p:sp>
            <p:nvSpPr>
              <p:cNvPr id="354422" name="Text Box 65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7</a:t>
                </a:r>
              </a:p>
            </p:txBody>
          </p:sp>
          <p:sp>
            <p:nvSpPr>
              <p:cNvPr id="354423" name="Line 66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54395" name="Group 67"/>
          <p:cNvGrpSpPr>
            <a:grpSpLocks/>
          </p:cNvGrpSpPr>
          <p:nvPr/>
        </p:nvGrpSpPr>
        <p:grpSpPr bwMode="auto">
          <a:xfrm>
            <a:off x="152400" y="3962400"/>
            <a:ext cx="914400" cy="838200"/>
            <a:chOff x="1584" y="3204"/>
            <a:chExt cx="624" cy="588"/>
          </a:xfrm>
        </p:grpSpPr>
        <p:grpSp>
          <p:nvGrpSpPr>
            <p:cNvPr id="354415" name="Group 68"/>
            <p:cNvGrpSpPr>
              <a:grpSpLocks/>
            </p:cNvGrpSpPr>
            <p:nvPr/>
          </p:nvGrpSpPr>
          <p:grpSpPr bwMode="auto">
            <a:xfrm>
              <a:off x="1584" y="3204"/>
              <a:ext cx="624" cy="588"/>
              <a:chOff x="338" y="1614"/>
              <a:chExt cx="864" cy="864"/>
            </a:xfrm>
          </p:grpSpPr>
          <p:sp>
            <p:nvSpPr>
              <p:cNvPr id="354417" name="Oval 65"/>
              <p:cNvSpPr>
                <a:spLocks noChangeArrowheads="1"/>
              </p:cNvSpPr>
              <p:nvPr/>
            </p:nvSpPr>
            <p:spPr bwMode="auto">
              <a:xfrm>
                <a:off x="338" y="1614"/>
                <a:ext cx="864" cy="86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4418" name="Line 66"/>
              <p:cNvSpPr>
                <a:spLocks noChangeShapeType="1"/>
              </p:cNvSpPr>
              <p:nvPr/>
            </p:nvSpPr>
            <p:spPr bwMode="auto">
              <a:xfrm>
                <a:off x="771" y="1616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4416" name="AutoShape 71"/>
            <p:cNvSpPr>
              <a:spLocks noChangeArrowheads="1"/>
            </p:cNvSpPr>
            <p:nvPr/>
          </p:nvSpPr>
          <p:spPr bwMode="auto">
            <a:xfrm rot="-5400000">
              <a:off x="1602" y="3201"/>
              <a:ext cx="582" cy="6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9736" y="10800"/>
                  </a:moveTo>
                  <a:cubicBezTo>
                    <a:pt x="9736" y="10212"/>
                    <a:pt x="10212" y="9736"/>
                    <a:pt x="10800" y="9736"/>
                  </a:cubicBezTo>
                  <a:cubicBezTo>
                    <a:pt x="11387" y="9735"/>
                    <a:pt x="11863" y="10212"/>
                    <a:pt x="11864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33FF"/>
            </a:soli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54396" name="Group 72"/>
          <p:cNvGrpSpPr>
            <a:grpSpLocks/>
          </p:cNvGrpSpPr>
          <p:nvPr/>
        </p:nvGrpSpPr>
        <p:grpSpPr bwMode="auto">
          <a:xfrm>
            <a:off x="1014413" y="4191000"/>
            <a:ext cx="854075" cy="603250"/>
            <a:chOff x="828" y="3582"/>
            <a:chExt cx="535" cy="380"/>
          </a:xfrm>
        </p:grpSpPr>
        <p:sp>
          <p:nvSpPr>
            <p:cNvPr id="354410" name="Text Box 73"/>
            <p:cNvSpPr txBox="1">
              <a:spLocks noChangeArrowheads="1"/>
            </p:cNvSpPr>
            <p:nvPr/>
          </p:nvSpPr>
          <p:spPr bwMode="auto">
            <a:xfrm>
              <a:off x="828" y="3660"/>
              <a:ext cx="46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/>
                <a:t>Viết:</a:t>
              </a:r>
            </a:p>
          </p:txBody>
        </p:sp>
        <p:grpSp>
          <p:nvGrpSpPr>
            <p:cNvPr id="354411" name="Group 74"/>
            <p:cNvGrpSpPr>
              <a:grpSpLocks/>
            </p:cNvGrpSpPr>
            <p:nvPr/>
          </p:nvGrpSpPr>
          <p:grpSpPr bwMode="auto">
            <a:xfrm>
              <a:off x="1124" y="3582"/>
              <a:ext cx="239" cy="380"/>
              <a:chOff x="1818" y="1170"/>
              <a:chExt cx="320" cy="380"/>
            </a:xfrm>
          </p:grpSpPr>
          <p:sp>
            <p:nvSpPr>
              <p:cNvPr id="354412" name="Text Box 75"/>
              <p:cNvSpPr txBox="1">
                <a:spLocks noChangeArrowheads="1"/>
              </p:cNvSpPr>
              <p:nvPr/>
            </p:nvSpPr>
            <p:spPr bwMode="auto">
              <a:xfrm>
                <a:off x="1818" y="1170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1</a:t>
                </a:r>
              </a:p>
            </p:txBody>
          </p:sp>
          <p:sp>
            <p:nvSpPr>
              <p:cNvPr id="354413" name="Text Box 76"/>
              <p:cNvSpPr txBox="1">
                <a:spLocks noChangeArrowheads="1"/>
              </p:cNvSpPr>
              <p:nvPr/>
            </p:nvSpPr>
            <p:spPr bwMode="auto">
              <a:xfrm>
                <a:off x="1819" y="1338"/>
                <a:ext cx="31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600"/>
                  <a:t>2</a:t>
                </a:r>
              </a:p>
            </p:txBody>
          </p:sp>
          <p:sp>
            <p:nvSpPr>
              <p:cNvPr id="354414" name="Line 77"/>
              <p:cNvSpPr>
                <a:spLocks noChangeShapeType="1"/>
              </p:cNvSpPr>
              <p:nvPr/>
            </p:nvSpPr>
            <p:spPr bwMode="auto">
              <a:xfrm>
                <a:off x="1913" y="1364"/>
                <a:ext cx="13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4397" name="Line 103"/>
          <p:cNvSpPr>
            <a:spLocks noChangeShapeType="1"/>
          </p:cNvSpPr>
          <p:nvPr/>
        </p:nvSpPr>
        <p:spPr bwMode="auto">
          <a:xfrm>
            <a:off x="5205413" y="990600"/>
            <a:ext cx="0" cy="586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401" name="Picture 22" descr="1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" y="1295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402" name="Text Box 79"/>
          <p:cNvSpPr txBox="1">
            <a:spLocks noChangeArrowheads="1"/>
          </p:cNvSpPr>
          <p:nvPr/>
        </p:nvSpPr>
        <p:spPr bwMode="auto">
          <a:xfrm>
            <a:off x="2057400" y="4800600"/>
            <a:ext cx="12192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Ba phần tư</a:t>
            </a:r>
          </a:p>
        </p:txBody>
      </p:sp>
      <p:sp>
        <p:nvSpPr>
          <p:cNvPr id="354403" name="Text Box 78"/>
          <p:cNvSpPr txBox="1">
            <a:spLocks noChangeArrowheads="1"/>
          </p:cNvSpPr>
          <p:nvPr/>
        </p:nvSpPr>
        <p:spPr bwMode="auto">
          <a:xfrm>
            <a:off x="176213" y="4835525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Một phần hai</a:t>
            </a:r>
          </a:p>
        </p:txBody>
      </p:sp>
      <p:sp>
        <p:nvSpPr>
          <p:cNvPr id="354404" name="Text Box 80"/>
          <p:cNvSpPr txBox="1">
            <a:spLocks noChangeArrowheads="1"/>
          </p:cNvSpPr>
          <p:nvPr/>
        </p:nvSpPr>
        <p:spPr bwMode="auto">
          <a:xfrm>
            <a:off x="3581400" y="4800600"/>
            <a:ext cx="1524000" cy="346075"/>
          </a:xfrm>
          <a:prstGeom prst="rect">
            <a:avLst/>
          </a:prstGeom>
          <a:solidFill>
            <a:srgbClr val="0099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/>
              <a:t> Bốn phần bảy</a:t>
            </a:r>
          </a:p>
        </p:txBody>
      </p:sp>
      <p:sp>
        <p:nvSpPr>
          <p:cNvPr id="354405" name="Text Box 102"/>
          <p:cNvSpPr txBox="1">
            <a:spLocks noChangeArrowheads="1"/>
          </p:cNvSpPr>
          <p:nvPr/>
        </p:nvSpPr>
        <p:spPr bwMode="auto">
          <a:xfrm>
            <a:off x="176213" y="5789613"/>
            <a:ext cx="5029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   Mỗi phân số có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và mẫu số. Tử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viết trên gạch ngang. Mẫu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là số</a:t>
            </a:r>
            <a:r>
              <a:rPr lang="en-US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rgbClr val="FF3300"/>
                </a:solidFill>
                <a:latin typeface="Times New Roman" pitchFamily="18" charset="0"/>
              </a:rPr>
              <a:t>tự nhiên khác 0 viết dưới gạch ngang.</a:t>
            </a:r>
          </a:p>
        </p:txBody>
      </p:sp>
      <p:grpSp>
        <p:nvGrpSpPr>
          <p:cNvPr id="354406" name="Group 72"/>
          <p:cNvGrpSpPr>
            <a:grpSpLocks/>
          </p:cNvGrpSpPr>
          <p:nvPr/>
        </p:nvGrpSpPr>
        <p:grpSpPr bwMode="auto">
          <a:xfrm>
            <a:off x="176213" y="5180013"/>
            <a:ext cx="5181600" cy="722312"/>
            <a:chOff x="-192" y="3696"/>
            <a:chExt cx="3264" cy="455"/>
          </a:xfrm>
        </p:grpSpPr>
        <p:sp>
          <p:nvSpPr>
            <p:cNvPr id="354409" name="Text Box 81"/>
            <p:cNvSpPr txBox="1">
              <a:spLocks noChangeArrowheads="1"/>
            </p:cNvSpPr>
            <p:nvPr/>
          </p:nvSpPr>
          <p:spPr bwMode="auto">
            <a:xfrm>
              <a:off x="-192" y="3792"/>
              <a:ext cx="3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hangingPunct="0">
                <a:spcBef>
                  <a:spcPct val="50000"/>
                </a:spcBef>
              </a:pPr>
              <a:r>
                <a:rPr lang="en-US" b="1"/>
                <a:t>c)</a:t>
              </a:r>
              <a:r>
                <a:rPr lang="en-US"/>
                <a:t> </a:t>
              </a:r>
              <a:r>
                <a:rPr lang="en-US" i="1"/>
                <a:t>Nhận xét:                         </a:t>
              </a:r>
              <a:r>
                <a:rPr lang="en-US"/>
                <a:t>: là những</a:t>
              </a:r>
              <a:r>
                <a:rPr lang="en-US" b="1" i="1"/>
                <a:t> </a:t>
              </a:r>
              <a:r>
                <a:rPr lang="en-US" b="1"/>
                <a:t>phân số.</a:t>
              </a:r>
            </a:p>
          </p:txBody>
        </p:sp>
        <p:graphicFrame>
          <p:nvGraphicFramePr>
            <p:cNvPr id="36880" name="Object 77">
              <a:hlinkClick r:id="rId6" action="ppaction://hlinksldjump"/>
            </p:cNvPr>
            <p:cNvGraphicFramePr>
              <a:graphicFrameLocks noChangeAspect="1"/>
            </p:cNvGraphicFramePr>
            <p:nvPr/>
          </p:nvGraphicFramePr>
          <p:xfrm>
            <a:off x="672" y="3696"/>
            <a:ext cx="949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4384" name="Equation" r:id="rId7" imgW="634680" imgH="393480" progId="Equation.3">
                    <p:embed/>
                  </p:oleObj>
                </mc:Choice>
                <mc:Fallback>
                  <p:oleObj name="Equation" r:id="rId7" imgW="634680" imgH="393480" progId="Equation.3">
                    <p:embed/>
                    <p:pic>
                      <p:nvPicPr>
                        <p:cNvPr id="0" name="Picture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3696"/>
                          <a:ext cx="949" cy="45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9762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257800" y="914400"/>
            <a:ext cx="3276600" cy="406400"/>
          </a:xfrm>
          <a:prstGeom prst="rect">
            <a:avLst/>
          </a:prstGeom>
          <a:solidFill>
            <a:srgbClr val="C0C0C0">
              <a:alpha val="43921"/>
            </a:srgbClr>
          </a:solidFill>
          <a:ln w="9525">
            <a:solidFill>
              <a:srgbClr val="FF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99"/>
                </a:solidFill>
              </a:rPr>
              <a:t>2. </a:t>
            </a:r>
            <a:r>
              <a:rPr lang="en-US" b="1">
                <a:solidFill>
                  <a:srgbClr val="FFFF99"/>
                </a:solidFill>
              </a:rPr>
              <a:t>Luyện tập - Thực hành.</a:t>
            </a:r>
          </a:p>
        </p:txBody>
      </p:sp>
      <p:sp>
        <p:nvSpPr>
          <p:cNvPr id="86024" name="Text Box 8">
            <a:hlinkClick r:id="rId4"/>
          </p:cNvPr>
          <p:cNvSpPr txBox="1">
            <a:spLocks noChangeArrowheads="1"/>
          </p:cNvSpPr>
          <p:nvPr/>
        </p:nvSpPr>
        <p:spPr bwMode="auto">
          <a:xfrm>
            <a:off x="5334000" y="135572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Bài 1</a:t>
            </a:r>
            <a:r>
              <a:rPr lang="en-US" sz="2000" b="1"/>
              <a:t>: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49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497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9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762" grpId="0" animBg="1"/>
      <p:bldP spid="860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3371</TotalTime>
  <Words>2753</Words>
  <Application>Microsoft Office PowerPoint</Application>
  <PresentationFormat>On-screen Show (4:3)</PresentationFormat>
  <Paragraphs>454</Paragraphs>
  <Slides>26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Default Design</vt:lpstr>
      <vt:lpstr>Equation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TGDD</dc:creator>
  <cp:lastModifiedBy>A</cp:lastModifiedBy>
  <cp:revision>194</cp:revision>
  <dcterms:created xsi:type="dcterms:W3CDTF">2016-11-20T11:34:01Z</dcterms:created>
  <dcterms:modified xsi:type="dcterms:W3CDTF">2018-01-30T00:33:52Z</dcterms:modified>
</cp:coreProperties>
</file>