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4" r:id="rId2"/>
    <p:sldId id="256" r:id="rId3"/>
    <p:sldId id="266" r:id="rId4"/>
    <p:sldId id="276" r:id="rId5"/>
    <p:sldId id="257" r:id="rId6"/>
    <p:sldId id="275" r:id="rId7"/>
    <p:sldId id="258" r:id="rId8"/>
    <p:sldId id="261" r:id="rId9"/>
    <p:sldId id="271" r:id="rId10"/>
    <p:sldId id="272" r:id="rId11"/>
    <p:sldId id="269" r:id="rId1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CC00FF"/>
    <a:srgbClr val="000000"/>
    <a:srgbClr val="FF0000"/>
    <a:srgbClr val="FFFFCC"/>
    <a:srgbClr val="66CCFF"/>
    <a:srgbClr val="009999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8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50A6C-AF93-4A26-8507-F863D4B345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DA022-F2E5-4C37-A946-46B55C4948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C6AC98-AEA7-4135-9214-5947F37EE6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4A7BBC-A215-4491-A5D6-6FF85140C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169422-5C7A-4809-BC6F-E816A79452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8CFFE-E3BB-4A6D-A76A-8B7075E4A1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55E823-B564-4561-A7BA-BEF8B445A9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8EA6E4-C846-45D0-9C0B-32DA63A17E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5B619-7594-40FE-824A-89060CB4EF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5B16B-A0E9-418A-8BBA-AC39F6EE44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3ADBDE-6F73-4E50-8FE6-4292414FD5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29BFC-65E4-4305-925B-C254CA48E4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>
                <a:gd name="T0" fmla="*/ 2768 w 2780"/>
                <a:gd name="T1" fmla="*/ 18 h 953"/>
                <a:gd name="T2" fmla="*/ 2678 w 2780"/>
                <a:gd name="T3" fmla="*/ 24 h 953"/>
                <a:gd name="T4" fmla="*/ 2613 w 2780"/>
                <a:gd name="T5" fmla="*/ 102 h 953"/>
                <a:gd name="T6" fmla="*/ 2511 w 2780"/>
                <a:gd name="T7" fmla="*/ 156 h 953"/>
                <a:gd name="T8" fmla="*/ 2505 w 2780"/>
                <a:gd name="T9" fmla="*/ 222 h 953"/>
                <a:gd name="T10" fmla="*/ 2487 w 2780"/>
                <a:gd name="T11" fmla="*/ 246 h 953"/>
                <a:gd name="T12" fmla="*/ 2469 w 2780"/>
                <a:gd name="T13" fmla="*/ 252 h 953"/>
                <a:gd name="T14" fmla="*/ 2397 w 2780"/>
                <a:gd name="T15" fmla="*/ 210 h 953"/>
                <a:gd name="T16" fmla="*/ 2260 w 2780"/>
                <a:gd name="T17" fmla="*/ 192 h 953"/>
                <a:gd name="T18" fmla="*/ 2236 w 2780"/>
                <a:gd name="T19" fmla="*/ 186 h 953"/>
                <a:gd name="T20" fmla="*/ 2218 w 2780"/>
                <a:gd name="T21" fmla="*/ 192 h 953"/>
                <a:gd name="T22" fmla="*/ 2146 w 2780"/>
                <a:gd name="T23" fmla="*/ 228 h 953"/>
                <a:gd name="T24" fmla="*/ 2110 w 2780"/>
                <a:gd name="T25" fmla="*/ 240 h 953"/>
                <a:gd name="T26" fmla="*/ 2086 w 2780"/>
                <a:gd name="T27" fmla="*/ 246 h 953"/>
                <a:gd name="T28" fmla="*/ 2074 w 2780"/>
                <a:gd name="T29" fmla="*/ 258 h 953"/>
                <a:gd name="T30" fmla="*/ 2074 w 2780"/>
                <a:gd name="T31" fmla="*/ 276 h 953"/>
                <a:gd name="T32" fmla="*/ 2051 w 2780"/>
                <a:gd name="T33" fmla="*/ 300 h 953"/>
                <a:gd name="T34" fmla="*/ 2033 w 2780"/>
                <a:gd name="T35" fmla="*/ 312 h 953"/>
                <a:gd name="T36" fmla="*/ 2021 w 2780"/>
                <a:gd name="T37" fmla="*/ 324 h 953"/>
                <a:gd name="T38" fmla="*/ 2009 w 2780"/>
                <a:gd name="T39" fmla="*/ 336 h 953"/>
                <a:gd name="T40" fmla="*/ 1979 w 2780"/>
                <a:gd name="T41" fmla="*/ 342 h 953"/>
                <a:gd name="T42" fmla="*/ 1913 w 2780"/>
                <a:gd name="T43" fmla="*/ 336 h 953"/>
                <a:gd name="T44" fmla="*/ 1877 w 2780"/>
                <a:gd name="T45" fmla="*/ 330 h 953"/>
                <a:gd name="T46" fmla="*/ 1865 w 2780"/>
                <a:gd name="T47" fmla="*/ 342 h 953"/>
                <a:gd name="T48" fmla="*/ 1853 w 2780"/>
                <a:gd name="T49" fmla="*/ 354 h 953"/>
                <a:gd name="T50" fmla="*/ 1823 w 2780"/>
                <a:gd name="T51" fmla="*/ 360 h 953"/>
                <a:gd name="T52" fmla="*/ 1764 w 2780"/>
                <a:gd name="T53" fmla="*/ 342 h 953"/>
                <a:gd name="T54" fmla="*/ 1740 w 2780"/>
                <a:gd name="T55" fmla="*/ 342 h 953"/>
                <a:gd name="T56" fmla="*/ 1716 w 2780"/>
                <a:gd name="T57" fmla="*/ 354 h 953"/>
                <a:gd name="T58" fmla="*/ 1656 w 2780"/>
                <a:gd name="T59" fmla="*/ 425 h 953"/>
                <a:gd name="T60" fmla="*/ 1614 w 2780"/>
                <a:gd name="T61" fmla="*/ 569 h 953"/>
                <a:gd name="T62" fmla="*/ 1614 w 2780"/>
                <a:gd name="T63" fmla="*/ 593 h 953"/>
                <a:gd name="T64" fmla="*/ 1620 w 2780"/>
                <a:gd name="T65" fmla="*/ 641 h 953"/>
                <a:gd name="T66" fmla="*/ 1638 w 2780"/>
                <a:gd name="T67" fmla="*/ 659 h 953"/>
                <a:gd name="T68" fmla="*/ 1632 w 2780"/>
                <a:gd name="T69" fmla="*/ 671 h 953"/>
                <a:gd name="T70" fmla="*/ 1620 w 2780"/>
                <a:gd name="T71" fmla="*/ 683 h 953"/>
                <a:gd name="T72" fmla="*/ 1542 w 2780"/>
                <a:gd name="T73" fmla="*/ 689 h 953"/>
                <a:gd name="T74" fmla="*/ 1465 w 2780"/>
                <a:gd name="T75" fmla="*/ 629 h 953"/>
                <a:gd name="T76" fmla="*/ 1333 w 2780"/>
                <a:gd name="T77" fmla="*/ 587 h 953"/>
                <a:gd name="T78" fmla="*/ 1184 w 2780"/>
                <a:gd name="T79" fmla="*/ 671 h 953"/>
                <a:gd name="T80" fmla="*/ 1016 w 2780"/>
                <a:gd name="T81" fmla="*/ 731 h 953"/>
                <a:gd name="T82" fmla="*/ 813 w 2780"/>
                <a:gd name="T83" fmla="*/ 743 h 953"/>
                <a:gd name="T84" fmla="*/ 628 w 2780"/>
                <a:gd name="T85" fmla="*/ 701 h 953"/>
                <a:gd name="T86" fmla="*/ 568 w 2780"/>
                <a:gd name="T87" fmla="*/ 695 h 953"/>
                <a:gd name="T88" fmla="*/ 556 w 2780"/>
                <a:gd name="T89" fmla="*/ 701 h 953"/>
                <a:gd name="T90" fmla="*/ 520 w 2780"/>
                <a:gd name="T91" fmla="*/ 731 h 953"/>
                <a:gd name="T92" fmla="*/ 436 w 2780"/>
                <a:gd name="T93" fmla="*/ 809 h 953"/>
                <a:gd name="T94" fmla="*/ 406 w 2780"/>
                <a:gd name="T95" fmla="*/ 821 h 953"/>
                <a:gd name="T96" fmla="*/ 382 w 2780"/>
                <a:gd name="T97" fmla="*/ 821 h 953"/>
                <a:gd name="T98" fmla="*/ 335 w 2780"/>
                <a:gd name="T99" fmla="*/ 827 h 953"/>
                <a:gd name="T100" fmla="*/ 209 w 2780"/>
                <a:gd name="T101" fmla="*/ 851 h 953"/>
                <a:gd name="T102" fmla="*/ 173 w 2780"/>
                <a:gd name="T103" fmla="*/ 857 h 953"/>
                <a:gd name="T104" fmla="*/ 125 w 2780"/>
                <a:gd name="T105" fmla="*/ 851 h 953"/>
                <a:gd name="T106" fmla="*/ 107 w 2780"/>
                <a:gd name="T107" fmla="*/ 857 h 953"/>
                <a:gd name="T108" fmla="*/ 101 w 2780"/>
                <a:gd name="T109" fmla="*/ 875 h 953"/>
                <a:gd name="T110" fmla="*/ 83 w 2780"/>
                <a:gd name="T111" fmla="*/ 887 h 953"/>
                <a:gd name="T112" fmla="*/ 48 w 2780"/>
                <a:gd name="T113" fmla="*/ 899 h 953"/>
                <a:gd name="T114" fmla="*/ 2780 w 2780"/>
                <a:gd name="T115" fmla="*/ 24 h 9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4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116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117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D07D4DB4-9898-48B3-80EE-AC78497CAC9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1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GIAO%20&#193;N%20&#272;I&#7878;N%20T&#7916;%20L3\LOAN%202009-2010\012-BAC%20KIM%20THANG.MID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762F"/>
            </a:gs>
            <a:gs pos="50000">
              <a:srgbClr val="FFFF66"/>
            </a:gs>
            <a:gs pos="100000">
              <a:srgbClr val="76762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86"/>
          <p:cNvSpPr txBox="1">
            <a:spLocks noChangeArrowheads="1"/>
          </p:cNvSpPr>
          <p:nvPr/>
        </p:nvSpPr>
        <p:spPr bwMode="auto">
          <a:xfrm>
            <a:off x="1763713" y="1628775"/>
            <a:ext cx="1584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solidFill>
                  <a:srgbClr val="0000FF"/>
                </a:solidFill>
                <a:latin typeface="Arial" charset="0"/>
              </a:rPr>
              <a:t>Toán</a:t>
            </a:r>
          </a:p>
        </p:txBody>
      </p:sp>
      <p:sp>
        <p:nvSpPr>
          <p:cNvPr id="30807" name="Text Box 87"/>
          <p:cNvSpPr txBox="1">
            <a:spLocks noChangeArrowheads="1"/>
          </p:cNvSpPr>
          <p:nvPr/>
        </p:nvSpPr>
        <p:spPr bwMode="auto">
          <a:xfrm>
            <a:off x="3203575" y="1628775"/>
            <a:ext cx="3960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>
                <a:solidFill>
                  <a:srgbClr val="FF0000"/>
                </a:solidFill>
                <a:latin typeface="Arial" charset="0"/>
              </a:rPr>
              <a:t>Hình vuông</a:t>
            </a:r>
          </a:p>
        </p:txBody>
      </p:sp>
      <p:pic>
        <p:nvPicPr>
          <p:cNvPr id="30808" name="Picture 88" descr="Book-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1275" y="3213100"/>
            <a:ext cx="1728788" cy="115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8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08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02" name="Text Box 66"/>
          <p:cNvSpPr txBox="1">
            <a:spLocks noChangeArrowheads="1"/>
          </p:cNvSpPr>
          <p:nvPr/>
        </p:nvSpPr>
        <p:spPr bwMode="auto">
          <a:xfrm>
            <a:off x="1619250" y="1989138"/>
            <a:ext cx="52562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Hình vuông là hình như thế nào ?</a:t>
            </a:r>
          </a:p>
        </p:txBody>
      </p:sp>
      <p:sp>
        <p:nvSpPr>
          <p:cNvPr id="13315" name="Text Box 68"/>
          <p:cNvSpPr txBox="1">
            <a:spLocks noChangeArrowheads="1"/>
          </p:cNvSpPr>
          <p:nvPr/>
        </p:nvSpPr>
        <p:spPr bwMode="auto">
          <a:xfrm>
            <a:off x="1042988" y="1341438"/>
            <a:ext cx="1728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Toán </a:t>
            </a:r>
            <a:r>
              <a:rPr lang="en-US" sz="1800">
                <a:latin typeface="Arial" charset="0"/>
              </a:rPr>
              <a:t>:</a:t>
            </a:r>
          </a:p>
        </p:txBody>
      </p:sp>
      <p:sp>
        <p:nvSpPr>
          <p:cNvPr id="13316" name="Text Box 69"/>
          <p:cNvSpPr txBox="1">
            <a:spLocks noChangeArrowheads="1"/>
          </p:cNvSpPr>
          <p:nvPr/>
        </p:nvSpPr>
        <p:spPr bwMode="auto">
          <a:xfrm>
            <a:off x="3059113" y="1268413"/>
            <a:ext cx="4321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0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0" y="1773238"/>
            <a:ext cx="5473700" cy="1584325"/>
          </a:xfrm>
          <a:prstGeom prst="cloudCallout">
            <a:avLst>
              <a:gd name="adj1" fmla="val -40139"/>
              <a:gd name="adj2" fmla="val 186671"/>
            </a:avLst>
          </a:prstGeom>
          <a:solidFill>
            <a:srgbClr val="5DFD9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en-US" sz="2400" u="sng">
                <a:solidFill>
                  <a:srgbClr val="FF0000"/>
                </a:solidFill>
                <a:latin typeface="Arial" charset="0"/>
              </a:rPr>
              <a:t>Hoạt động  nối tiếp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6858000" y="4800600"/>
          <a:ext cx="1998663" cy="2057400"/>
        </p:xfrm>
        <a:graphic>
          <a:graphicData uri="http://schemas.openxmlformats.org/presentationml/2006/ole">
            <p:oleObj spid="_x0000_s1026" name="Clip" r:id="rId3" imgW="1999793" imgH="1831543" progId="MS_ClipArt_Gallery.2">
              <p:embed/>
            </p:oleObj>
          </a:graphicData>
        </a:graphic>
      </p:graphicFrame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759200" y="3067050"/>
            <a:ext cx="4197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>
                <a:latin typeface="Arial" charset="0"/>
              </a:rPr>
              <a:t>              Tập vẽ hình vuông</a:t>
            </a:r>
            <a:r>
              <a:rPr lang="en-US" sz="1800">
                <a:latin typeface="Arial" charset="0"/>
              </a:rPr>
              <a:t> 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276600" y="4005263"/>
            <a:ext cx="5111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Tiếp tục hoàn thành bài ở VBT</a:t>
            </a:r>
          </a:p>
        </p:txBody>
      </p:sp>
      <p:sp>
        <p:nvSpPr>
          <p:cNvPr id="36874" name="Text Box 10"/>
          <p:cNvSpPr txBox="1">
            <a:spLocks noChangeArrowheads="1"/>
          </p:cNvSpPr>
          <p:nvPr/>
        </p:nvSpPr>
        <p:spPr bwMode="auto">
          <a:xfrm>
            <a:off x="1619250" y="4867275"/>
            <a:ext cx="5905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>
                <a:latin typeface="Arial" charset="0"/>
              </a:rPr>
              <a:t>Chuẩn bị bài sau : Chu vi hình chữ nhật </a:t>
            </a:r>
          </a:p>
        </p:txBody>
      </p:sp>
      <p:sp>
        <p:nvSpPr>
          <p:cNvPr id="1031" name="Text Box 12"/>
          <p:cNvSpPr txBox="1">
            <a:spLocks noChangeArrowheads="1"/>
          </p:cNvSpPr>
          <p:nvPr/>
        </p:nvSpPr>
        <p:spPr bwMode="auto">
          <a:xfrm>
            <a:off x="1042988" y="1341438"/>
            <a:ext cx="1728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Toán </a:t>
            </a:r>
            <a:r>
              <a:rPr lang="en-US" sz="1800">
                <a:latin typeface="Arial" charset="0"/>
              </a:rPr>
              <a:t>:</a:t>
            </a:r>
          </a:p>
        </p:txBody>
      </p:sp>
      <p:sp>
        <p:nvSpPr>
          <p:cNvPr id="1032" name="Text Box 13"/>
          <p:cNvSpPr txBox="1">
            <a:spLocks noChangeArrowheads="1"/>
          </p:cNvSpPr>
          <p:nvPr/>
        </p:nvSpPr>
        <p:spPr bwMode="auto">
          <a:xfrm>
            <a:off x="3059113" y="1268413"/>
            <a:ext cx="4321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68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0" grpId="0" animBg="1"/>
      <p:bldP spid="36872" grpId="0"/>
      <p:bldP spid="36873" grpId="0"/>
      <p:bldP spid="368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48" name="Group 300"/>
          <p:cNvGraphicFramePr>
            <a:graphicFrameLocks noGrp="1"/>
          </p:cNvGraphicFramePr>
          <p:nvPr/>
        </p:nvGraphicFramePr>
        <p:xfrm>
          <a:off x="682625" y="1412875"/>
          <a:ext cx="2986088" cy="2765425"/>
        </p:xfrm>
        <a:graphic>
          <a:graphicData uri="http://schemas.openxmlformats.org/drawingml/2006/table">
            <a:tbl>
              <a:tblPr/>
              <a:tblGrid>
                <a:gridCol w="371475"/>
                <a:gridCol w="422275"/>
                <a:gridCol w="358775"/>
                <a:gridCol w="360363"/>
                <a:gridCol w="358775"/>
                <a:gridCol w="368300"/>
                <a:gridCol w="371475"/>
                <a:gridCol w="374650"/>
              </a:tblGrid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812800" y="1376363"/>
            <a:ext cx="2873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A</a:t>
            </a:r>
          </a:p>
        </p:txBody>
      </p:sp>
      <p:sp>
        <p:nvSpPr>
          <p:cNvPr id="2197" name="Text Box 149"/>
          <p:cNvSpPr txBox="1">
            <a:spLocks noChangeArrowheads="1"/>
          </p:cNvSpPr>
          <p:nvPr/>
        </p:nvSpPr>
        <p:spPr bwMode="auto">
          <a:xfrm>
            <a:off x="3201988" y="3789363"/>
            <a:ext cx="2873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2198" name="Text Box 150"/>
          <p:cNvSpPr txBox="1">
            <a:spLocks noChangeArrowheads="1"/>
          </p:cNvSpPr>
          <p:nvPr/>
        </p:nvSpPr>
        <p:spPr bwMode="auto">
          <a:xfrm>
            <a:off x="768350" y="3789363"/>
            <a:ext cx="2873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D</a:t>
            </a:r>
          </a:p>
        </p:txBody>
      </p:sp>
      <p:sp>
        <p:nvSpPr>
          <p:cNvPr id="2199" name="Text Box 151"/>
          <p:cNvSpPr txBox="1">
            <a:spLocks noChangeArrowheads="1"/>
          </p:cNvSpPr>
          <p:nvPr/>
        </p:nvSpPr>
        <p:spPr bwMode="auto">
          <a:xfrm>
            <a:off x="3173413" y="1412875"/>
            <a:ext cx="360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2268" name="Line 220"/>
          <p:cNvSpPr>
            <a:spLocks noChangeShapeType="1"/>
          </p:cNvSpPr>
          <p:nvPr/>
        </p:nvSpPr>
        <p:spPr bwMode="auto">
          <a:xfrm>
            <a:off x="1055688" y="1773238"/>
            <a:ext cx="22320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9" name="Line 221"/>
          <p:cNvSpPr>
            <a:spLocks noChangeShapeType="1"/>
          </p:cNvSpPr>
          <p:nvPr/>
        </p:nvSpPr>
        <p:spPr bwMode="auto">
          <a:xfrm>
            <a:off x="1042988" y="1773238"/>
            <a:ext cx="0" cy="20891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0" name="Line 222"/>
          <p:cNvSpPr>
            <a:spLocks noChangeShapeType="1"/>
          </p:cNvSpPr>
          <p:nvPr/>
        </p:nvSpPr>
        <p:spPr bwMode="auto">
          <a:xfrm>
            <a:off x="1042988" y="3860800"/>
            <a:ext cx="2246312" cy="301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1" name="Line 223"/>
          <p:cNvSpPr>
            <a:spLocks noChangeShapeType="1"/>
          </p:cNvSpPr>
          <p:nvPr/>
        </p:nvSpPr>
        <p:spPr bwMode="auto">
          <a:xfrm>
            <a:off x="3276600" y="1773238"/>
            <a:ext cx="0" cy="208915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72" name="Text Box 224"/>
          <p:cNvSpPr txBox="1">
            <a:spLocks noChangeArrowheads="1"/>
          </p:cNvSpPr>
          <p:nvPr/>
        </p:nvSpPr>
        <p:spPr bwMode="auto">
          <a:xfrm>
            <a:off x="4140200" y="1341438"/>
            <a:ext cx="41767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Hình vuông ABCD có:</a:t>
            </a:r>
          </a:p>
        </p:txBody>
      </p:sp>
      <p:sp>
        <p:nvSpPr>
          <p:cNvPr id="2273" name="Text Box 225"/>
          <p:cNvSpPr txBox="1">
            <a:spLocks noChangeArrowheads="1"/>
          </p:cNvSpPr>
          <p:nvPr/>
        </p:nvSpPr>
        <p:spPr bwMode="auto">
          <a:xfrm>
            <a:off x="3563938" y="1916113"/>
            <a:ext cx="55800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- 4 góc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ỉnh A, B, C, D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ều là góc     </a:t>
            </a:r>
          </a:p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   </a:t>
            </a:r>
            <a:r>
              <a:rPr lang="en-US" sz="2400"/>
              <a:t>vuông</a:t>
            </a:r>
          </a:p>
        </p:txBody>
      </p:sp>
      <p:sp>
        <p:nvSpPr>
          <p:cNvPr id="2274" name="Text Box 226"/>
          <p:cNvSpPr txBox="1">
            <a:spLocks noChangeArrowheads="1"/>
          </p:cNvSpPr>
          <p:nvPr/>
        </p:nvSpPr>
        <p:spPr bwMode="auto">
          <a:xfrm>
            <a:off x="3563938" y="3068638"/>
            <a:ext cx="5002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- 4 cạnh có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ộ dài bằng nhau.</a:t>
            </a:r>
          </a:p>
        </p:txBody>
      </p:sp>
      <p:sp>
        <p:nvSpPr>
          <p:cNvPr id="2275" name="Text Box 227"/>
          <p:cNvSpPr txBox="1">
            <a:spLocks noChangeArrowheads="1"/>
          </p:cNvSpPr>
          <p:nvPr/>
        </p:nvSpPr>
        <p:spPr bwMode="auto">
          <a:xfrm>
            <a:off x="4356100" y="4005263"/>
            <a:ext cx="33845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AB = BC = CD = DA</a:t>
            </a:r>
          </a:p>
        </p:txBody>
      </p:sp>
      <p:sp>
        <p:nvSpPr>
          <p:cNvPr id="2276" name="AutoShape 228"/>
          <p:cNvSpPr>
            <a:spLocks noChangeArrowheads="1"/>
          </p:cNvSpPr>
          <p:nvPr/>
        </p:nvSpPr>
        <p:spPr bwMode="auto">
          <a:xfrm>
            <a:off x="2771775" y="4941888"/>
            <a:ext cx="5313363" cy="1008062"/>
          </a:xfrm>
          <a:prstGeom prst="wedgeRoundRectCallout">
            <a:avLst>
              <a:gd name="adj1" fmla="val -27292"/>
              <a:gd name="adj2" fmla="val -11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2277" name="Text Box 229"/>
          <p:cNvSpPr txBox="1">
            <a:spLocks noChangeArrowheads="1"/>
          </p:cNvSpPr>
          <p:nvPr/>
        </p:nvSpPr>
        <p:spPr bwMode="auto">
          <a:xfrm>
            <a:off x="2843213" y="4941888"/>
            <a:ext cx="5041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800">
                <a:latin typeface="Arial" charset="0"/>
              </a:rPr>
              <a:t>* </a:t>
            </a:r>
            <a:r>
              <a:rPr lang="en-US" sz="2400">
                <a:latin typeface="Arial" charset="0"/>
              </a:rPr>
              <a:t>Hình vuông có 4 góc vuông và 4 cạnh bằng nhau</a:t>
            </a:r>
            <a:r>
              <a:rPr lang="en-US" sz="1800">
                <a:latin typeface="Arial" charset="0"/>
              </a:rPr>
              <a:t>.</a:t>
            </a:r>
          </a:p>
        </p:txBody>
      </p:sp>
      <p:sp>
        <p:nvSpPr>
          <p:cNvPr id="2285" name="AutoShape 237"/>
          <p:cNvSpPr>
            <a:spLocks noChangeArrowheads="1"/>
          </p:cNvSpPr>
          <p:nvPr/>
        </p:nvSpPr>
        <p:spPr bwMode="auto">
          <a:xfrm>
            <a:off x="1073150" y="3343275"/>
            <a:ext cx="720725" cy="490538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2287" name="AutoShape 239"/>
          <p:cNvSpPr>
            <a:spLocks noChangeArrowheads="1"/>
          </p:cNvSpPr>
          <p:nvPr/>
        </p:nvSpPr>
        <p:spPr bwMode="auto">
          <a:xfrm rot="5400000">
            <a:off x="928687" y="1946276"/>
            <a:ext cx="720725" cy="431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2289" name="AutoShape 241"/>
          <p:cNvSpPr>
            <a:spLocks noChangeArrowheads="1"/>
          </p:cNvSpPr>
          <p:nvPr/>
        </p:nvSpPr>
        <p:spPr bwMode="auto">
          <a:xfrm rot="10800000">
            <a:off x="2525713" y="1803400"/>
            <a:ext cx="720725" cy="431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2290" name="AutoShape 242"/>
          <p:cNvSpPr>
            <a:spLocks noChangeArrowheads="1"/>
          </p:cNvSpPr>
          <p:nvPr/>
        </p:nvSpPr>
        <p:spPr bwMode="auto">
          <a:xfrm rot="-5400000">
            <a:off x="2668587" y="3286126"/>
            <a:ext cx="720725" cy="431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grpSp>
        <p:nvGrpSpPr>
          <p:cNvPr id="2" name="Group 249"/>
          <p:cNvGrpSpPr>
            <a:grpSpLocks/>
          </p:cNvGrpSpPr>
          <p:nvPr/>
        </p:nvGrpSpPr>
        <p:grpSpPr bwMode="auto">
          <a:xfrm>
            <a:off x="796925" y="4149725"/>
            <a:ext cx="2840038" cy="614363"/>
            <a:chOff x="1030" y="3258"/>
            <a:chExt cx="1789" cy="387"/>
          </a:xfrm>
        </p:grpSpPr>
        <p:grpSp>
          <p:nvGrpSpPr>
            <p:cNvPr id="5244" name="Group 250"/>
            <p:cNvGrpSpPr>
              <a:grpSpLocks/>
            </p:cNvGrpSpPr>
            <p:nvPr/>
          </p:nvGrpSpPr>
          <p:grpSpPr bwMode="auto">
            <a:xfrm>
              <a:off x="1030" y="3258"/>
              <a:ext cx="1789" cy="387"/>
              <a:chOff x="1018" y="3249"/>
              <a:chExt cx="1789" cy="387"/>
            </a:xfrm>
          </p:grpSpPr>
          <p:grpSp>
            <p:nvGrpSpPr>
              <p:cNvPr id="5252" name="Group 251"/>
              <p:cNvGrpSpPr>
                <a:grpSpLocks/>
              </p:cNvGrpSpPr>
              <p:nvPr/>
            </p:nvGrpSpPr>
            <p:grpSpPr bwMode="auto">
              <a:xfrm>
                <a:off x="1018" y="3249"/>
                <a:ext cx="1789" cy="363"/>
                <a:chOff x="1046" y="3249"/>
                <a:chExt cx="1789" cy="363"/>
              </a:xfrm>
            </p:grpSpPr>
            <p:sp>
              <p:nvSpPr>
                <p:cNvPr id="5261" name="Rectangle 252"/>
                <p:cNvSpPr>
                  <a:spLocks noChangeArrowheads="1"/>
                </p:cNvSpPr>
                <p:nvPr/>
              </p:nvSpPr>
              <p:spPr bwMode="auto">
                <a:xfrm>
                  <a:off x="1046" y="3249"/>
                  <a:ext cx="1789" cy="363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800">
                    <a:latin typeface="Arial" charset="0"/>
                  </a:endParaRPr>
                </a:p>
              </p:txBody>
            </p:sp>
            <p:sp>
              <p:nvSpPr>
                <p:cNvPr id="5262" name="Line 253"/>
                <p:cNvSpPr>
                  <a:spLocks noChangeShapeType="1"/>
                </p:cNvSpPr>
                <p:nvPr/>
              </p:nvSpPr>
              <p:spPr bwMode="auto">
                <a:xfrm>
                  <a:off x="1216" y="3294"/>
                  <a:ext cx="1045" cy="3"/>
                </a:xfrm>
                <a:prstGeom prst="line">
                  <a:avLst/>
                </a:prstGeom>
                <a:noFill/>
                <a:ln w="38100">
                  <a:pattFill prst="ltVert">
                    <a:fgClr>
                      <a:srgbClr val="000000"/>
                    </a:fgClr>
                    <a:bgClr>
                      <a:srgbClr val="66CCFF"/>
                    </a:bgClr>
                  </a:patt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253" name="Group 254"/>
              <p:cNvGrpSpPr>
                <a:grpSpLocks/>
              </p:cNvGrpSpPr>
              <p:nvPr/>
            </p:nvGrpSpPr>
            <p:grpSpPr bwMode="auto">
              <a:xfrm>
                <a:off x="1044" y="3351"/>
                <a:ext cx="1676" cy="285"/>
                <a:chOff x="1044" y="3361"/>
                <a:chExt cx="1676" cy="285"/>
              </a:xfrm>
            </p:grpSpPr>
            <p:grpSp>
              <p:nvGrpSpPr>
                <p:cNvPr id="5254" name="Group 255"/>
                <p:cNvGrpSpPr>
                  <a:grpSpLocks/>
                </p:cNvGrpSpPr>
                <p:nvPr/>
              </p:nvGrpSpPr>
              <p:grpSpPr bwMode="auto">
                <a:xfrm>
                  <a:off x="1044" y="3361"/>
                  <a:ext cx="1384" cy="285"/>
                  <a:chOff x="1042" y="3360"/>
                  <a:chExt cx="1384" cy="285"/>
                </a:xfrm>
              </p:grpSpPr>
              <p:sp>
                <p:nvSpPr>
                  <p:cNvPr id="5256" name="Rectangle 256"/>
                  <p:cNvSpPr>
                    <a:spLocks noChangeArrowheads="1"/>
                  </p:cNvSpPr>
                  <p:nvPr/>
                </p:nvSpPr>
                <p:spPr bwMode="auto">
                  <a:xfrm>
                    <a:off x="1042" y="3360"/>
                    <a:ext cx="45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0cm</a:t>
                    </a:r>
                  </a:p>
                </p:txBody>
              </p:sp>
              <p:sp>
                <p:nvSpPr>
                  <p:cNvPr id="5257" name="Rectangle 257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3370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258" name="Rectangle 258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373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5259" name="Rectangle 259"/>
                  <p:cNvSpPr>
                    <a:spLocks noChangeArrowheads="1"/>
                  </p:cNvSpPr>
                  <p:nvPr/>
                </p:nvSpPr>
                <p:spPr bwMode="auto">
                  <a:xfrm>
                    <a:off x="1879" y="3365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3</a:t>
                    </a:r>
                  </a:p>
                </p:txBody>
              </p:sp>
              <p:sp>
                <p:nvSpPr>
                  <p:cNvPr id="5260" name="Rectangle 260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3371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4</a:t>
                    </a:r>
                  </a:p>
                </p:txBody>
              </p:sp>
            </p:grpSp>
            <p:sp>
              <p:nvSpPr>
                <p:cNvPr id="5255" name="Rectangle 261"/>
                <p:cNvSpPr>
                  <a:spLocks noChangeArrowheads="1"/>
                </p:cNvSpPr>
                <p:nvPr/>
              </p:nvSpPr>
              <p:spPr bwMode="auto">
                <a:xfrm>
                  <a:off x="2402" y="3367"/>
                  <a:ext cx="318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5</a:t>
                  </a:r>
                </a:p>
              </p:txBody>
            </p:sp>
          </p:grpSp>
        </p:grpSp>
        <p:grpSp>
          <p:nvGrpSpPr>
            <p:cNvPr id="5245" name="Group 262"/>
            <p:cNvGrpSpPr>
              <a:grpSpLocks/>
            </p:cNvGrpSpPr>
            <p:nvPr/>
          </p:nvGrpSpPr>
          <p:grpSpPr bwMode="auto">
            <a:xfrm>
              <a:off x="1202" y="3271"/>
              <a:ext cx="1372" cy="136"/>
              <a:chOff x="1202" y="3067"/>
              <a:chExt cx="1372" cy="136"/>
            </a:xfrm>
          </p:grpSpPr>
          <p:sp>
            <p:nvSpPr>
              <p:cNvPr id="5246" name="Line 263"/>
              <p:cNvSpPr>
                <a:spLocks noChangeShapeType="1"/>
              </p:cNvSpPr>
              <p:nvPr/>
            </p:nvSpPr>
            <p:spPr bwMode="auto">
              <a:xfrm>
                <a:off x="1202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47" name="Line 264"/>
              <p:cNvSpPr>
                <a:spLocks noChangeShapeType="1"/>
              </p:cNvSpPr>
              <p:nvPr/>
            </p:nvSpPr>
            <p:spPr bwMode="auto">
              <a:xfrm>
                <a:off x="1474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48" name="Line 265"/>
              <p:cNvSpPr>
                <a:spLocks noChangeShapeType="1"/>
              </p:cNvSpPr>
              <p:nvPr/>
            </p:nvSpPr>
            <p:spPr bwMode="auto">
              <a:xfrm>
                <a:off x="1746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49" name="Line 266"/>
              <p:cNvSpPr>
                <a:spLocks noChangeShapeType="1"/>
              </p:cNvSpPr>
              <p:nvPr/>
            </p:nvSpPr>
            <p:spPr bwMode="auto">
              <a:xfrm>
                <a:off x="2021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0" name="Line 267"/>
              <p:cNvSpPr>
                <a:spLocks noChangeShapeType="1"/>
              </p:cNvSpPr>
              <p:nvPr/>
            </p:nvSpPr>
            <p:spPr bwMode="auto">
              <a:xfrm>
                <a:off x="2281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51" name="Line 268"/>
              <p:cNvSpPr>
                <a:spLocks noChangeShapeType="1"/>
              </p:cNvSpPr>
              <p:nvPr/>
            </p:nvSpPr>
            <p:spPr bwMode="auto">
              <a:xfrm>
                <a:off x="2574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269"/>
          <p:cNvGrpSpPr>
            <a:grpSpLocks/>
          </p:cNvGrpSpPr>
          <p:nvPr/>
        </p:nvGrpSpPr>
        <p:grpSpPr bwMode="auto">
          <a:xfrm rot="-5400000">
            <a:off x="-881062" y="2473325"/>
            <a:ext cx="2840037" cy="576263"/>
            <a:chOff x="1030" y="3258"/>
            <a:chExt cx="1789" cy="387"/>
          </a:xfrm>
        </p:grpSpPr>
        <p:grpSp>
          <p:nvGrpSpPr>
            <p:cNvPr id="5225" name="Group 270"/>
            <p:cNvGrpSpPr>
              <a:grpSpLocks/>
            </p:cNvGrpSpPr>
            <p:nvPr/>
          </p:nvGrpSpPr>
          <p:grpSpPr bwMode="auto">
            <a:xfrm>
              <a:off x="1030" y="3258"/>
              <a:ext cx="1789" cy="387"/>
              <a:chOff x="1018" y="3249"/>
              <a:chExt cx="1789" cy="387"/>
            </a:xfrm>
          </p:grpSpPr>
          <p:grpSp>
            <p:nvGrpSpPr>
              <p:cNvPr id="5233" name="Group 271"/>
              <p:cNvGrpSpPr>
                <a:grpSpLocks/>
              </p:cNvGrpSpPr>
              <p:nvPr/>
            </p:nvGrpSpPr>
            <p:grpSpPr bwMode="auto">
              <a:xfrm>
                <a:off x="1018" y="3249"/>
                <a:ext cx="1789" cy="363"/>
                <a:chOff x="1046" y="3249"/>
                <a:chExt cx="1789" cy="363"/>
              </a:xfrm>
            </p:grpSpPr>
            <p:sp>
              <p:nvSpPr>
                <p:cNvPr id="5242" name="Rectangle 272"/>
                <p:cNvSpPr>
                  <a:spLocks noChangeArrowheads="1"/>
                </p:cNvSpPr>
                <p:nvPr/>
              </p:nvSpPr>
              <p:spPr bwMode="auto">
                <a:xfrm>
                  <a:off x="1046" y="3249"/>
                  <a:ext cx="1789" cy="363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800">
                    <a:latin typeface="Arial" charset="0"/>
                  </a:endParaRPr>
                </a:p>
              </p:txBody>
            </p:sp>
            <p:sp>
              <p:nvSpPr>
                <p:cNvPr id="5243" name="Line 273"/>
                <p:cNvSpPr>
                  <a:spLocks noChangeShapeType="1"/>
                </p:cNvSpPr>
                <p:nvPr/>
              </p:nvSpPr>
              <p:spPr bwMode="auto">
                <a:xfrm>
                  <a:off x="1216" y="3294"/>
                  <a:ext cx="1045" cy="3"/>
                </a:xfrm>
                <a:prstGeom prst="line">
                  <a:avLst/>
                </a:prstGeom>
                <a:noFill/>
                <a:ln w="38100">
                  <a:pattFill prst="ltVert">
                    <a:fgClr>
                      <a:srgbClr val="000000"/>
                    </a:fgClr>
                    <a:bgClr>
                      <a:srgbClr val="66CCFF"/>
                    </a:bgClr>
                  </a:patt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234" name="Group 274"/>
              <p:cNvGrpSpPr>
                <a:grpSpLocks/>
              </p:cNvGrpSpPr>
              <p:nvPr/>
            </p:nvGrpSpPr>
            <p:grpSpPr bwMode="auto">
              <a:xfrm>
                <a:off x="1044" y="3351"/>
                <a:ext cx="1676" cy="285"/>
                <a:chOff x="1044" y="3361"/>
                <a:chExt cx="1676" cy="285"/>
              </a:xfrm>
            </p:grpSpPr>
            <p:grpSp>
              <p:nvGrpSpPr>
                <p:cNvPr id="5235" name="Group 275"/>
                <p:cNvGrpSpPr>
                  <a:grpSpLocks/>
                </p:cNvGrpSpPr>
                <p:nvPr/>
              </p:nvGrpSpPr>
              <p:grpSpPr bwMode="auto">
                <a:xfrm>
                  <a:off x="1044" y="3361"/>
                  <a:ext cx="1384" cy="285"/>
                  <a:chOff x="1042" y="3360"/>
                  <a:chExt cx="1384" cy="285"/>
                </a:xfrm>
              </p:grpSpPr>
              <p:sp>
                <p:nvSpPr>
                  <p:cNvPr id="5237" name="Rectangle 276"/>
                  <p:cNvSpPr>
                    <a:spLocks noChangeArrowheads="1"/>
                  </p:cNvSpPr>
                  <p:nvPr/>
                </p:nvSpPr>
                <p:spPr bwMode="auto">
                  <a:xfrm>
                    <a:off x="1042" y="3360"/>
                    <a:ext cx="45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0cm</a:t>
                    </a:r>
                  </a:p>
                </p:txBody>
              </p:sp>
              <p:sp>
                <p:nvSpPr>
                  <p:cNvPr id="5238" name="Rectangle 277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3370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1</a:t>
                    </a:r>
                  </a:p>
                </p:txBody>
              </p:sp>
              <p:sp>
                <p:nvSpPr>
                  <p:cNvPr id="5239" name="Rectangle 278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373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5240" name="Rectangle 279"/>
                  <p:cNvSpPr>
                    <a:spLocks noChangeArrowheads="1"/>
                  </p:cNvSpPr>
                  <p:nvPr/>
                </p:nvSpPr>
                <p:spPr bwMode="auto">
                  <a:xfrm>
                    <a:off x="1879" y="3365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3</a:t>
                    </a:r>
                  </a:p>
                </p:txBody>
              </p:sp>
              <p:sp>
                <p:nvSpPr>
                  <p:cNvPr id="5241" name="Rectangle 280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3371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4</a:t>
                    </a:r>
                  </a:p>
                </p:txBody>
              </p:sp>
            </p:grpSp>
            <p:sp>
              <p:nvSpPr>
                <p:cNvPr id="5236" name="Rectangle 281"/>
                <p:cNvSpPr>
                  <a:spLocks noChangeArrowheads="1"/>
                </p:cNvSpPr>
                <p:nvPr/>
              </p:nvSpPr>
              <p:spPr bwMode="auto">
                <a:xfrm>
                  <a:off x="2402" y="3367"/>
                  <a:ext cx="318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5</a:t>
                  </a:r>
                </a:p>
              </p:txBody>
            </p:sp>
          </p:grpSp>
        </p:grpSp>
        <p:grpSp>
          <p:nvGrpSpPr>
            <p:cNvPr id="5226" name="Group 282"/>
            <p:cNvGrpSpPr>
              <a:grpSpLocks/>
            </p:cNvGrpSpPr>
            <p:nvPr/>
          </p:nvGrpSpPr>
          <p:grpSpPr bwMode="auto">
            <a:xfrm>
              <a:off x="1202" y="3271"/>
              <a:ext cx="1372" cy="136"/>
              <a:chOff x="1202" y="3067"/>
              <a:chExt cx="1372" cy="136"/>
            </a:xfrm>
          </p:grpSpPr>
          <p:sp>
            <p:nvSpPr>
              <p:cNvPr id="5227" name="Line 283"/>
              <p:cNvSpPr>
                <a:spLocks noChangeShapeType="1"/>
              </p:cNvSpPr>
              <p:nvPr/>
            </p:nvSpPr>
            <p:spPr bwMode="auto">
              <a:xfrm>
                <a:off x="1202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8" name="Line 284"/>
              <p:cNvSpPr>
                <a:spLocks noChangeShapeType="1"/>
              </p:cNvSpPr>
              <p:nvPr/>
            </p:nvSpPr>
            <p:spPr bwMode="auto">
              <a:xfrm>
                <a:off x="1474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29" name="Line 285"/>
              <p:cNvSpPr>
                <a:spLocks noChangeShapeType="1"/>
              </p:cNvSpPr>
              <p:nvPr/>
            </p:nvSpPr>
            <p:spPr bwMode="auto">
              <a:xfrm>
                <a:off x="1746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0" name="Line 286"/>
              <p:cNvSpPr>
                <a:spLocks noChangeShapeType="1"/>
              </p:cNvSpPr>
              <p:nvPr/>
            </p:nvSpPr>
            <p:spPr bwMode="auto">
              <a:xfrm>
                <a:off x="2021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1" name="Line 287"/>
              <p:cNvSpPr>
                <a:spLocks noChangeShapeType="1"/>
              </p:cNvSpPr>
              <p:nvPr/>
            </p:nvSpPr>
            <p:spPr bwMode="auto">
              <a:xfrm>
                <a:off x="2281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32" name="Line 288"/>
              <p:cNvSpPr>
                <a:spLocks noChangeShapeType="1"/>
              </p:cNvSpPr>
              <p:nvPr/>
            </p:nvSpPr>
            <p:spPr bwMode="auto">
              <a:xfrm>
                <a:off x="2574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6" grpId="0"/>
      <p:bldP spid="2197" grpId="0"/>
      <p:bldP spid="2198" grpId="0"/>
      <p:bldP spid="2199" grpId="0"/>
      <p:bldP spid="2268" grpId="0" animBg="1"/>
      <p:bldP spid="2269" grpId="0" animBg="1"/>
      <p:bldP spid="2270" grpId="0" animBg="1"/>
      <p:bldP spid="2271" grpId="0" animBg="1"/>
      <p:bldP spid="2272" grpId="0"/>
      <p:bldP spid="2273" grpId="0"/>
      <p:bldP spid="2274" grpId="0"/>
      <p:bldP spid="2275" grpId="0"/>
      <p:bldP spid="2276" grpId="0" animBg="1"/>
      <p:bldP spid="2277" grpId="0"/>
      <p:bldP spid="2285" grpId="0" animBg="1"/>
      <p:bldP spid="2287" grpId="0" animBg="1"/>
      <p:bldP spid="2289" grpId="0" animBg="1"/>
      <p:bldP spid="229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539750" y="1196975"/>
            <a:ext cx="1439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Arial" charset="0"/>
              </a:rPr>
              <a:t>Toán :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2627313" y="1052513"/>
            <a:ext cx="43195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Arial" charset="0"/>
              </a:rPr>
              <a:t>Hình vuông</a:t>
            </a:r>
          </a:p>
        </p:txBody>
      </p:sp>
      <p:sp>
        <p:nvSpPr>
          <p:cNvPr id="6148" name="Text Box 10"/>
          <p:cNvSpPr txBox="1">
            <a:spLocks noChangeArrowheads="1"/>
          </p:cNvSpPr>
          <p:nvPr/>
        </p:nvSpPr>
        <p:spPr bwMode="auto">
          <a:xfrm>
            <a:off x="755650" y="1916113"/>
            <a:ext cx="72723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Tìm những vật có dạng hình vuông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950913" y="4437063"/>
            <a:ext cx="6284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150" name="Text Box 15"/>
          <p:cNvSpPr txBox="1">
            <a:spLocks noChangeArrowheads="1"/>
          </p:cNvSpPr>
          <p:nvPr/>
        </p:nvSpPr>
        <p:spPr bwMode="auto">
          <a:xfrm>
            <a:off x="323850" y="5805488"/>
            <a:ext cx="2735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Viên gạch hoa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51" name="Text Box 16"/>
          <p:cNvSpPr txBox="1">
            <a:spLocks noChangeArrowheads="1"/>
          </p:cNvSpPr>
          <p:nvPr/>
        </p:nvSpPr>
        <p:spPr bwMode="auto">
          <a:xfrm>
            <a:off x="4356100" y="5734050"/>
            <a:ext cx="309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Khăn mùi xoa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1547813" y="1484313"/>
            <a:ext cx="72009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So sánh hình vuông và hình chữ nhật :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547813" y="2349500"/>
            <a:ext cx="2736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>
                <a:latin typeface="Arial" charset="0"/>
              </a:rPr>
              <a:t>  -Giống nhau :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5219700" y="2205038"/>
            <a:ext cx="3313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211638" y="2349500"/>
            <a:ext cx="4321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 Đều có 4 góc vuông 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1763713" y="3500438"/>
            <a:ext cx="24479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-Khác nhau :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4284663" y="3716338"/>
            <a:ext cx="4535487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+ Hình chữ nhật có hai cạnh dài bằng nhau và hai cạnh ngắn bằng nhau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4211638" y="5507038"/>
            <a:ext cx="43926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 + Hình vuông có 4 cạnh đều bằng nhau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09" grpId="1"/>
      <p:bldP spid="47112" grpId="0"/>
      <p:bldP spid="47113" grpId="0"/>
      <p:bldP spid="47114" grpId="0"/>
      <p:bldP spid="471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7"/>
          <p:cNvSpPr>
            <a:spLocks noChangeArrowheads="1"/>
          </p:cNvSpPr>
          <p:nvPr/>
        </p:nvSpPr>
        <p:spPr bwMode="auto">
          <a:xfrm>
            <a:off x="539750" y="1268413"/>
            <a:ext cx="863600" cy="865187"/>
          </a:xfrm>
          <a:prstGeom prst="star16">
            <a:avLst>
              <a:gd name="adj" fmla="val 28861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800">
              <a:latin typeface="Arial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755650" y="1484313"/>
            <a:ext cx="43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331913" y="1773238"/>
            <a:ext cx="7416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Trong các hình d</a:t>
            </a:r>
            <a:r>
              <a:rPr lang="vi-VN" sz="2400">
                <a:latin typeface="Arial" charset="0"/>
              </a:rPr>
              <a:t>ư</a:t>
            </a:r>
            <a:r>
              <a:rPr lang="en-US" sz="2400">
                <a:latin typeface="Arial" charset="0"/>
              </a:rPr>
              <a:t>ới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â</a:t>
            </a:r>
            <a:r>
              <a:rPr lang="en-US" sz="2400">
                <a:latin typeface="Arial" charset="0"/>
              </a:rPr>
              <a:t>y, hình nào là hình vuông?</a:t>
            </a:r>
          </a:p>
        </p:txBody>
      </p:sp>
      <p:graphicFrame>
        <p:nvGraphicFramePr>
          <p:cNvPr id="8109" name="Group 941"/>
          <p:cNvGraphicFramePr>
            <a:graphicFrameLocks noGrp="1"/>
          </p:cNvGraphicFramePr>
          <p:nvPr>
            <p:ph sz="half" idx="1"/>
          </p:nvPr>
        </p:nvGraphicFramePr>
        <p:xfrm>
          <a:off x="250825" y="2565400"/>
          <a:ext cx="6121400" cy="2663825"/>
        </p:xfrm>
        <a:graphic>
          <a:graphicData uri="http://schemas.openxmlformats.org/drawingml/2006/table">
            <a:tbl>
              <a:tblPr/>
              <a:tblGrid>
                <a:gridCol w="246063"/>
                <a:gridCol w="244475"/>
                <a:gridCol w="244475"/>
                <a:gridCol w="244475"/>
                <a:gridCol w="246062"/>
                <a:gridCol w="241300"/>
                <a:gridCol w="246063"/>
                <a:gridCol w="244475"/>
                <a:gridCol w="246062"/>
                <a:gridCol w="246063"/>
                <a:gridCol w="242887"/>
                <a:gridCol w="246063"/>
                <a:gridCol w="244475"/>
                <a:gridCol w="246062"/>
                <a:gridCol w="242888"/>
                <a:gridCol w="246062"/>
                <a:gridCol w="246063"/>
                <a:gridCol w="244475"/>
                <a:gridCol w="246062"/>
                <a:gridCol w="242888"/>
                <a:gridCol w="244475"/>
                <a:gridCol w="244475"/>
                <a:gridCol w="244475"/>
                <a:gridCol w="244475"/>
                <a:gridCol w="246062"/>
              </a:tblGrid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108" name="Group 940"/>
          <p:cNvGraphicFramePr>
            <a:graphicFrameLocks noGrp="1"/>
          </p:cNvGraphicFramePr>
          <p:nvPr>
            <p:ph sz="half" idx="2"/>
          </p:nvPr>
        </p:nvGraphicFramePr>
        <p:xfrm>
          <a:off x="6372225" y="2565400"/>
          <a:ext cx="2447925" cy="2663825"/>
        </p:xfrm>
        <a:graphic>
          <a:graphicData uri="http://schemas.openxmlformats.org/drawingml/2006/table">
            <a:tbl>
              <a:tblPr/>
              <a:tblGrid>
                <a:gridCol w="273050"/>
                <a:gridCol w="271463"/>
                <a:gridCol w="273050"/>
                <a:gridCol w="271462"/>
                <a:gridCol w="269875"/>
                <a:gridCol w="271463"/>
                <a:gridCol w="273050"/>
                <a:gridCol w="271462"/>
                <a:gridCol w="273050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8067" name="Line 899"/>
          <p:cNvSpPr>
            <a:spLocks noChangeShapeType="1"/>
          </p:cNvSpPr>
          <p:nvPr/>
        </p:nvSpPr>
        <p:spPr bwMode="auto">
          <a:xfrm>
            <a:off x="511175" y="3041650"/>
            <a:ext cx="0" cy="12239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68" name="Line 900"/>
          <p:cNvSpPr>
            <a:spLocks noChangeShapeType="1"/>
          </p:cNvSpPr>
          <p:nvPr/>
        </p:nvSpPr>
        <p:spPr bwMode="auto">
          <a:xfrm>
            <a:off x="522288" y="3057525"/>
            <a:ext cx="1673225" cy="111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69" name="Line 901"/>
          <p:cNvSpPr>
            <a:spLocks noChangeShapeType="1"/>
          </p:cNvSpPr>
          <p:nvPr/>
        </p:nvSpPr>
        <p:spPr bwMode="auto">
          <a:xfrm>
            <a:off x="500063" y="4270375"/>
            <a:ext cx="172878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0" name="Line 902"/>
          <p:cNvSpPr>
            <a:spLocks noChangeShapeType="1"/>
          </p:cNvSpPr>
          <p:nvPr/>
        </p:nvSpPr>
        <p:spPr bwMode="auto">
          <a:xfrm>
            <a:off x="2214563" y="3059113"/>
            <a:ext cx="0" cy="12239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1" name="Line 903"/>
          <p:cNvSpPr>
            <a:spLocks noChangeShapeType="1"/>
          </p:cNvSpPr>
          <p:nvPr/>
        </p:nvSpPr>
        <p:spPr bwMode="auto">
          <a:xfrm flipH="1">
            <a:off x="3001963" y="3068638"/>
            <a:ext cx="1008062" cy="7207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2" name="Line 904"/>
          <p:cNvSpPr>
            <a:spLocks noChangeShapeType="1"/>
          </p:cNvSpPr>
          <p:nvPr/>
        </p:nvSpPr>
        <p:spPr bwMode="auto">
          <a:xfrm>
            <a:off x="3001963" y="3789363"/>
            <a:ext cx="1008062" cy="7191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3" name="Line 905"/>
          <p:cNvSpPr>
            <a:spLocks noChangeShapeType="1"/>
          </p:cNvSpPr>
          <p:nvPr/>
        </p:nvSpPr>
        <p:spPr bwMode="auto">
          <a:xfrm flipV="1">
            <a:off x="4010025" y="3789363"/>
            <a:ext cx="1009650" cy="7191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4" name="Line 906"/>
          <p:cNvSpPr>
            <a:spLocks noChangeShapeType="1"/>
          </p:cNvSpPr>
          <p:nvPr/>
        </p:nvSpPr>
        <p:spPr bwMode="auto">
          <a:xfrm>
            <a:off x="4010025" y="3068638"/>
            <a:ext cx="1008063" cy="7207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8" name="Line 910"/>
          <p:cNvSpPr>
            <a:spLocks noChangeShapeType="1"/>
          </p:cNvSpPr>
          <p:nvPr/>
        </p:nvSpPr>
        <p:spPr bwMode="auto">
          <a:xfrm flipH="1">
            <a:off x="6381750" y="3063875"/>
            <a:ext cx="0" cy="12080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79" name="Line 911"/>
          <p:cNvSpPr>
            <a:spLocks noChangeShapeType="1"/>
          </p:cNvSpPr>
          <p:nvPr/>
        </p:nvSpPr>
        <p:spPr bwMode="auto">
          <a:xfrm>
            <a:off x="6372225" y="3068638"/>
            <a:ext cx="13684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80" name="Line 912"/>
          <p:cNvSpPr>
            <a:spLocks noChangeShapeType="1"/>
          </p:cNvSpPr>
          <p:nvPr/>
        </p:nvSpPr>
        <p:spPr bwMode="auto">
          <a:xfrm>
            <a:off x="6372225" y="4283075"/>
            <a:ext cx="13684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81" name="Line 913"/>
          <p:cNvSpPr>
            <a:spLocks noChangeShapeType="1"/>
          </p:cNvSpPr>
          <p:nvPr/>
        </p:nvSpPr>
        <p:spPr bwMode="auto">
          <a:xfrm flipH="1">
            <a:off x="7740650" y="3068638"/>
            <a:ext cx="0" cy="12239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086" name="Text Box 918"/>
          <p:cNvSpPr txBox="1">
            <a:spLocks noChangeArrowheads="1"/>
          </p:cNvSpPr>
          <p:nvPr/>
        </p:nvSpPr>
        <p:spPr bwMode="auto">
          <a:xfrm>
            <a:off x="323850" y="2708275"/>
            <a:ext cx="360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A</a:t>
            </a:r>
          </a:p>
        </p:txBody>
      </p:sp>
      <p:sp>
        <p:nvSpPr>
          <p:cNvPr id="8087" name="Text Box 919"/>
          <p:cNvSpPr txBox="1">
            <a:spLocks noChangeArrowheads="1"/>
          </p:cNvSpPr>
          <p:nvPr/>
        </p:nvSpPr>
        <p:spPr bwMode="auto">
          <a:xfrm>
            <a:off x="2051050" y="4221163"/>
            <a:ext cx="3603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C</a:t>
            </a:r>
          </a:p>
        </p:txBody>
      </p:sp>
      <p:sp>
        <p:nvSpPr>
          <p:cNvPr id="8088" name="Text Box 920"/>
          <p:cNvSpPr txBox="1">
            <a:spLocks noChangeArrowheads="1"/>
          </p:cNvSpPr>
          <p:nvPr/>
        </p:nvSpPr>
        <p:spPr bwMode="auto">
          <a:xfrm>
            <a:off x="250825" y="4149725"/>
            <a:ext cx="360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D</a:t>
            </a:r>
          </a:p>
        </p:txBody>
      </p:sp>
      <p:sp>
        <p:nvSpPr>
          <p:cNvPr id="8091" name="Text Box 923"/>
          <p:cNvSpPr txBox="1">
            <a:spLocks noChangeArrowheads="1"/>
          </p:cNvSpPr>
          <p:nvPr/>
        </p:nvSpPr>
        <p:spPr bwMode="auto">
          <a:xfrm>
            <a:off x="7678738" y="2876550"/>
            <a:ext cx="360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G</a:t>
            </a:r>
          </a:p>
        </p:txBody>
      </p:sp>
      <p:sp>
        <p:nvSpPr>
          <p:cNvPr id="8092" name="Text Box 924"/>
          <p:cNvSpPr txBox="1">
            <a:spLocks noChangeArrowheads="1"/>
          </p:cNvSpPr>
          <p:nvPr/>
        </p:nvSpPr>
        <p:spPr bwMode="auto">
          <a:xfrm>
            <a:off x="6011863" y="2867025"/>
            <a:ext cx="360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E</a:t>
            </a:r>
          </a:p>
        </p:txBody>
      </p:sp>
      <p:sp>
        <p:nvSpPr>
          <p:cNvPr id="8093" name="Text Box 925"/>
          <p:cNvSpPr txBox="1">
            <a:spLocks noChangeArrowheads="1"/>
          </p:cNvSpPr>
          <p:nvPr/>
        </p:nvSpPr>
        <p:spPr bwMode="auto">
          <a:xfrm>
            <a:off x="3829050" y="2781300"/>
            <a:ext cx="360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N</a:t>
            </a:r>
          </a:p>
        </p:txBody>
      </p:sp>
      <p:sp>
        <p:nvSpPr>
          <p:cNvPr id="8094" name="Text Box 926"/>
          <p:cNvSpPr txBox="1">
            <a:spLocks noChangeArrowheads="1"/>
          </p:cNvSpPr>
          <p:nvPr/>
        </p:nvSpPr>
        <p:spPr bwMode="auto">
          <a:xfrm>
            <a:off x="2627313" y="3524250"/>
            <a:ext cx="360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M</a:t>
            </a:r>
          </a:p>
        </p:txBody>
      </p:sp>
      <p:sp>
        <p:nvSpPr>
          <p:cNvPr id="8097" name="Text Box 929"/>
          <p:cNvSpPr txBox="1">
            <a:spLocks noChangeArrowheads="1"/>
          </p:cNvSpPr>
          <p:nvPr/>
        </p:nvSpPr>
        <p:spPr bwMode="auto">
          <a:xfrm>
            <a:off x="5076825" y="3525838"/>
            <a:ext cx="3603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P</a:t>
            </a:r>
          </a:p>
        </p:txBody>
      </p:sp>
      <p:sp>
        <p:nvSpPr>
          <p:cNvPr id="8098" name="Text Box 930"/>
          <p:cNvSpPr txBox="1">
            <a:spLocks noChangeArrowheads="1"/>
          </p:cNvSpPr>
          <p:nvPr/>
        </p:nvSpPr>
        <p:spPr bwMode="auto">
          <a:xfrm>
            <a:off x="6088063" y="4149725"/>
            <a:ext cx="360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I</a:t>
            </a:r>
          </a:p>
        </p:txBody>
      </p:sp>
      <p:sp>
        <p:nvSpPr>
          <p:cNvPr id="8099" name="Text Box 931"/>
          <p:cNvSpPr txBox="1">
            <a:spLocks noChangeArrowheads="1"/>
          </p:cNvSpPr>
          <p:nvPr/>
        </p:nvSpPr>
        <p:spPr bwMode="auto">
          <a:xfrm>
            <a:off x="7710488" y="4108450"/>
            <a:ext cx="3603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H</a:t>
            </a:r>
          </a:p>
        </p:txBody>
      </p:sp>
      <p:sp>
        <p:nvSpPr>
          <p:cNvPr id="8101" name="Text Box 933"/>
          <p:cNvSpPr txBox="1">
            <a:spLocks noChangeArrowheads="1"/>
          </p:cNvSpPr>
          <p:nvPr/>
        </p:nvSpPr>
        <p:spPr bwMode="auto">
          <a:xfrm>
            <a:off x="3924300" y="4432300"/>
            <a:ext cx="3603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Q</a:t>
            </a:r>
          </a:p>
        </p:txBody>
      </p:sp>
      <p:sp>
        <p:nvSpPr>
          <p:cNvPr id="8102" name="Text Box 934"/>
          <p:cNvSpPr txBox="1">
            <a:spLocks noChangeArrowheads="1"/>
          </p:cNvSpPr>
          <p:nvPr/>
        </p:nvSpPr>
        <p:spPr bwMode="auto">
          <a:xfrm>
            <a:off x="1835150" y="2747963"/>
            <a:ext cx="3603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B</a:t>
            </a:r>
          </a:p>
        </p:txBody>
      </p:sp>
      <p:sp>
        <p:nvSpPr>
          <p:cNvPr id="8103" name="Text Box 935"/>
          <p:cNvSpPr txBox="1">
            <a:spLocks noChangeArrowheads="1"/>
          </p:cNvSpPr>
          <p:nvPr/>
        </p:nvSpPr>
        <p:spPr bwMode="auto">
          <a:xfrm>
            <a:off x="1619250" y="5661025"/>
            <a:ext cx="5975350" cy="461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Hình vuông:  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EGHI</a:t>
            </a:r>
          </a:p>
        </p:txBody>
      </p:sp>
      <p:sp>
        <p:nvSpPr>
          <p:cNvPr id="8105" name="Text Box 937"/>
          <p:cNvSpPr txBox="1">
            <a:spLocks noChangeArrowheads="1"/>
          </p:cNvSpPr>
          <p:nvPr/>
        </p:nvSpPr>
        <p:spPr bwMode="auto">
          <a:xfrm>
            <a:off x="1692275" y="1196975"/>
            <a:ext cx="4537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Luyện tập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8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8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8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8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8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8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8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8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8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/>
      <p:bldP spid="7177" grpId="0"/>
      <p:bldP spid="8067" grpId="0" animBg="1"/>
      <p:bldP spid="8068" grpId="0" animBg="1"/>
      <p:bldP spid="8069" grpId="0" animBg="1"/>
      <p:bldP spid="8070" grpId="0" animBg="1"/>
      <p:bldP spid="8071" grpId="0" animBg="1"/>
      <p:bldP spid="8072" grpId="0" animBg="1"/>
      <p:bldP spid="8073" grpId="0" animBg="1"/>
      <p:bldP spid="8074" grpId="0" animBg="1"/>
      <p:bldP spid="8078" grpId="0" animBg="1"/>
      <p:bldP spid="8079" grpId="0" animBg="1"/>
      <p:bldP spid="8080" grpId="0" animBg="1"/>
      <p:bldP spid="8081" grpId="0" animBg="1"/>
      <p:bldP spid="8086" grpId="0"/>
      <p:bldP spid="8087" grpId="0"/>
      <p:bldP spid="8088" grpId="0"/>
      <p:bldP spid="8091" grpId="0"/>
      <p:bldP spid="8092" grpId="0"/>
      <p:bldP spid="8093" grpId="0"/>
      <p:bldP spid="8094" grpId="0"/>
      <p:bldP spid="8097" grpId="0"/>
      <p:bldP spid="8098" grpId="0"/>
      <p:bldP spid="8099" grpId="0"/>
      <p:bldP spid="8101" grpId="0"/>
      <p:bldP spid="8102" grpId="0"/>
      <p:bldP spid="810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blumen-pflanzen14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4388" y="0"/>
            <a:ext cx="9366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6077" name="Group 1021"/>
          <p:cNvGraphicFramePr>
            <a:graphicFrameLocks noGrp="1"/>
          </p:cNvGraphicFramePr>
          <p:nvPr>
            <p:ph/>
          </p:nvPr>
        </p:nvGraphicFramePr>
        <p:xfrm>
          <a:off x="1238250" y="2636838"/>
          <a:ext cx="3455988" cy="3168650"/>
        </p:xfrm>
        <a:graphic>
          <a:graphicData uri="http://schemas.openxmlformats.org/drawingml/2006/table">
            <a:tbl>
              <a:tblPr/>
              <a:tblGrid>
                <a:gridCol w="431800"/>
                <a:gridCol w="454025"/>
                <a:gridCol w="409575"/>
                <a:gridCol w="433388"/>
                <a:gridCol w="381000"/>
                <a:gridCol w="482600"/>
                <a:gridCol w="381000"/>
                <a:gridCol w="4826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078" name="Group 1022"/>
          <p:cNvGraphicFramePr>
            <a:graphicFrameLocks noGrp="1"/>
          </p:cNvGraphicFramePr>
          <p:nvPr/>
        </p:nvGraphicFramePr>
        <p:xfrm>
          <a:off x="4702175" y="2636838"/>
          <a:ext cx="3455988" cy="3168650"/>
        </p:xfrm>
        <a:graphic>
          <a:graphicData uri="http://schemas.openxmlformats.org/drawingml/2006/table">
            <a:tbl>
              <a:tblPr/>
              <a:tblGrid>
                <a:gridCol w="446088"/>
                <a:gridCol w="396875"/>
                <a:gridCol w="452437"/>
                <a:gridCol w="433388"/>
                <a:gridCol w="431800"/>
                <a:gridCol w="431800"/>
                <a:gridCol w="431800"/>
                <a:gridCol w="4318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45878" name="Text Box 822"/>
          <p:cNvSpPr txBox="1">
            <a:spLocks noChangeArrowheads="1"/>
          </p:cNvSpPr>
          <p:nvPr/>
        </p:nvSpPr>
        <p:spPr bwMode="auto">
          <a:xfrm>
            <a:off x="1258888" y="1916113"/>
            <a:ext cx="7885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Đo rồi cho biết </a:t>
            </a:r>
            <a:r>
              <a:rPr lang="vi-VN" sz="2400">
                <a:latin typeface="Arial" charset="0"/>
              </a:rPr>
              <a:t>đ</a:t>
            </a:r>
            <a:r>
              <a:rPr lang="en-US" sz="2400">
                <a:latin typeface="Arial" charset="0"/>
              </a:rPr>
              <a:t>ộ dài cạnh của mỗi hình vuông sau:</a:t>
            </a:r>
          </a:p>
        </p:txBody>
      </p:sp>
      <p:sp>
        <p:nvSpPr>
          <p:cNvPr id="45880" name="AutoShape 824"/>
          <p:cNvSpPr>
            <a:spLocks noChangeArrowheads="1"/>
          </p:cNvSpPr>
          <p:nvPr/>
        </p:nvSpPr>
        <p:spPr bwMode="auto">
          <a:xfrm>
            <a:off x="323850" y="1628775"/>
            <a:ext cx="863600" cy="865188"/>
          </a:xfrm>
          <a:prstGeom prst="star16">
            <a:avLst>
              <a:gd name="adj" fmla="val 28861"/>
            </a:avLst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grpSp>
        <p:nvGrpSpPr>
          <p:cNvPr id="2" name="Group 911"/>
          <p:cNvGrpSpPr>
            <a:grpSpLocks/>
          </p:cNvGrpSpPr>
          <p:nvPr/>
        </p:nvGrpSpPr>
        <p:grpSpPr bwMode="auto">
          <a:xfrm>
            <a:off x="2293938" y="4856163"/>
            <a:ext cx="2482850" cy="588962"/>
            <a:chOff x="1044" y="2614"/>
            <a:chExt cx="1564" cy="387"/>
          </a:xfrm>
        </p:grpSpPr>
        <p:grpSp>
          <p:nvGrpSpPr>
            <p:cNvPr id="9431" name="Group 910"/>
            <p:cNvGrpSpPr>
              <a:grpSpLocks/>
            </p:cNvGrpSpPr>
            <p:nvPr/>
          </p:nvGrpSpPr>
          <p:grpSpPr bwMode="auto">
            <a:xfrm>
              <a:off x="1044" y="2614"/>
              <a:ext cx="1564" cy="387"/>
              <a:chOff x="1044" y="2614"/>
              <a:chExt cx="1564" cy="387"/>
            </a:xfrm>
          </p:grpSpPr>
          <p:grpSp>
            <p:nvGrpSpPr>
              <p:cNvPr id="9438" name="Group 909"/>
              <p:cNvGrpSpPr>
                <a:grpSpLocks/>
              </p:cNvGrpSpPr>
              <p:nvPr/>
            </p:nvGrpSpPr>
            <p:grpSpPr bwMode="auto">
              <a:xfrm>
                <a:off x="1046" y="2614"/>
                <a:ext cx="1562" cy="363"/>
                <a:chOff x="1046" y="2614"/>
                <a:chExt cx="1562" cy="363"/>
              </a:xfrm>
            </p:grpSpPr>
            <p:sp>
              <p:nvSpPr>
                <p:cNvPr id="9445" name="Rectangle 828"/>
                <p:cNvSpPr>
                  <a:spLocks noChangeArrowheads="1"/>
                </p:cNvSpPr>
                <p:nvPr/>
              </p:nvSpPr>
              <p:spPr bwMode="auto">
                <a:xfrm>
                  <a:off x="1046" y="2614"/>
                  <a:ext cx="1562" cy="363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800">
                    <a:latin typeface="Arial" charset="0"/>
                  </a:endParaRPr>
                </a:p>
              </p:txBody>
            </p:sp>
            <p:sp>
              <p:nvSpPr>
                <p:cNvPr id="9446" name="Line 857"/>
                <p:cNvSpPr>
                  <a:spLocks noChangeShapeType="1"/>
                </p:cNvSpPr>
                <p:nvPr/>
              </p:nvSpPr>
              <p:spPr bwMode="auto">
                <a:xfrm>
                  <a:off x="1216" y="2659"/>
                  <a:ext cx="1045" cy="3"/>
                </a:xfrm>
                <a:prstGeom prst="line">
                  <a:avLst/>
                </a:prstGeom>
                <a:noFill/>
                <a:ln w="38100">
                  <a:pattFill prst="ltVert">
                    <a:fgClr>
                      <a:srgbClr val="000000"/>
                    </a:fgClr>
                    <a:bgClr>
                      <a:srgbClr val="66CCFF"/>
                    </a:bgClr>
                  </a:patt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39" name="Group 883"/>
              <p:cNvGrpSpPr>
                <a:grpSpLocks/>
              </p:cNvGrpSpPr>
              <p:nvPr/>
            </p:nvGrpSpPr>
            <p:grpSpPr bwMode="auto">
              <a:xfrm>
                <a:off x="1044" y="2716"/>
                <a:ext cx="1384" cy="285"/>
                <a:chOff x="1042" y="3360"/>
                <a:chExt cx="1384" cy="285"/>
              </a:xfrm>
            </p:grpSpPr>
            <p:sp>
              <p:nvSpPr>
                <p:cNvPr id="9440" name="Rectangle 875"/>
                <p:cNvSpPr>
                  <a:spLocks noChangeArrowheads="1"/>
                </p:cNvSpPr>
                <p:nvPr/>
              </p:nvSpPr>
              <p:spPr bwMode="auto">
                <a:xfrm>
                  <a:off x="1042" y="3360"/>
                  <a:ext cx="453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0cm</a:t>
                  </a:r>
                </a:p>
              </p:txBody>
            </p:sp>
            <p:sp>
              <p:nvSpPr>
                <p:cNvPr id="9441" name="Rectangle 876"/>
                <p:cNvSpPr>
                  <a:spLocks noChangeArrowheads="1"/>
                </p:cNvSpPr>
                <p:nvPr/>
              </p:nvSpPr>
              <p:spPr bwMode="auto">
                <a:xfrm>
                  <a:off x="1338" y="3370"/>
                  <a:ext cx="272" cy="2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9442" name="Rectangle 877"/>
                <p:cNvSpPr>
                  <a:spLocks noChangeArrowheads="1"/>
                </p:cNvSpPr>
                <p:nvPr/>
              </p:nvSpPr>
              <p:spPr bwMode="auto">
                <a:xfrm>
                  <a:off x="1610" y="3373"/>
                  <a:ext cx="272" cy="2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9443" name="Rectangle 878"/>
                <p:cNvSpPr>
                  <a:spLocks noChangeArrowheads="1"/>
                </p:cNvSpPr>
                <p:nvPr/>
              </p:nvSpPr>
              <p:spPr bwMode="auto">
                <a:xfrm>
                  <a:off x="1879" y="3365"/>
                  <a:ext cx="272" cy="2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3</a:t>
                  </a:r>
                </a:p>
              </p:txBody>
            </p:sp>
            <p:sp>
              <p:nvSpPr>
                <p:cNvPr id="9444" name="Rectangle 879"/>
                <p:cNvSpPr>
                  <a:spLocks noChangeArrowheads="1"/>
                </p:cNvSpPr>
                <p:nvPr/>
              </p:nvSpPr>
              <p:spPr bwMode="auto">
                <a:xfrm>
                  <a:off x="2154" y="3371"/>
                  <a:ext cx="272" cy="2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4</a:t>
                  </a:r>
                </a:p>
              </p:txBody>
            </p:sp>
          </p:grpSp>
        </p:grpSp>
        <p:grpSp>
          <p:nvGrpSpPr>
            <p:cNvPr id="9432" name="Group 908"/>
            <p:cNvGrpSpPr>
              <a:grpSpLocks/>
            </p:cNvGrpSpPr>
            <p:nvPr/>
          </p:nvGrpSpPr>
          <p:grpSpPr bwMode="auto">
            <a:xfrm>
              <a:off x="1204" y="2620"/>
              <a:ext cx="1088" cy="136"/>
              <a:chOff x="1204" y="2614"/>
              <a:chExt cx="1088" cy="136"/>
            </a:xfrm>
          </p:grpSpPr>
          <p:sp>
            <p:nvSpPr>
              <p:cNvPr id="9433" name="Line 885"/>
              <p:cNvSpPr>
                <a:spLocks noChangeShapeType="1"/>
              </p:cNvSpPr>
              <p:nvPr/>
            </p:nvSpPr>
            <p:spPr bwMode="auto">
              <a:xfrm>
                <a:off x="1204" y="2614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4" name="Line 886"/>
              <p:cNvSpPr>
                <a:spLocks noChangeShapeType="1"/>
              </p:cNvSpPr>
              <p:nvPr/>
            </p:nvSpPr>
            <p:spPr bwMode="auto">
              <a:xfrm>
                <a:off x="1476" y="2614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5" name="Line 887"/>
              <p:cNvSpPr>
                <a:spLocks noChangeShapeType="1"/>
              </p:cNvSpPr>
              <p:nvPr/>
            </p:nvSpPr>
            <p:spPr bwMode="auto">
              <a:xfrm>
                <a:off x="1748" y="2614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6" name="Line 888"/>
              <p:cNvSpPr>
                <a:spLocks noChangeShapeType="1"/>
              </p:cNvSpPr>
              <p:nvPr/>
            </p:nvSpPr>
            <p:spPr bwMode="auto">
              <a:xfrm>
                <a:off x="2020" y="2614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7" name="Line 889"/>
              <p:cNvSpPr>
                <a:spLocks noChangeShapeType="1"/>
              </p:cNvSpPr>
              <p:nvPr/>
            </p:nvSpPr>
            <p:spPr bwMode="auto">
              <a:xfrm>
                <a:off x="2292" y="2614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" name="Group 943"/>
          <p:cNvGrpSpPr>
            <a:grpSpLocks/>
          </p:cNvGrpSpPr>
          <p:nvPr/>
        </p:nvGrpSpPr>
        <p:grpSpPr bwMode="auto">
          <a:xfrm>
            <a:off x="5330825" y="4830763"/>
            <a:ext cx="2840038" cy="614362"/>
            <a:chOff x="1030" y="3258"/>
            <a:chExt cx="1789" cy="387"/>
          </a:xfrm>
        </p:grpSpPr>
        <p:grpSp>
          <p:nvGrpSpPr>
            <p:cNvPr id="9412" name="Group 935"/>
            <p:cNvGrpSpPr>
              <a:grpSpLocks/>
            </p:cNvGrpSpPr>
            <p:nvPr/>
          </p:nvGrpSpPr>
          <p:grpSpPr bwMode="auto">
            <a:xfrm>
              <a:off x="1030" y="3258"/>
              <a:ext cx="1789" cy="387"/>
              <a:chOff x="1018" y="3249"/>
              <a:chExt cx="1789" cy="387"/>
            </a:xfrm>
          </p:grpSpPr>
          <p:grpSp>
            <p:nvGrpSpPr>
              <p:cNvPr id="9420" name="Group 929"/>
              <p:cNvGrpSpPr>
                <a:grpSpLocks/>
              </p:cNvGrpSpPr>
              <p:nvPr/>
            </p:nvGrpSpPr>
            <p:grpSpPr bwMode="auto">
              <a:xfrm>
                <a:off x="1018" y="3249"/>
                <a:ext cx="1789" cy="363"/>
                <a:chOff x="1046" y="3249"/>
                <a:chExt cx="1789" cy="363"/>
              </a:xfrm>
            </p:grpSpPr>
            <p:sp>
              <p:nvSpPr>
                <p:cNvPr id="9429" name="Rectangle 915"/>
                <p:cNvSpPr>
                  <a:spLocks noChangeArrowheads="1"/>
                </p:cNvSpPr>
                <p:nvPr/>
              </p:nvSpPr>
              <p:spPr bwMode="auto">
                <a:xfrm>
                  <a:off x="1046" y="3249"/>
                  <a:ext cx="1789" cy="363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FF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800">
                    <a:latin typeface="Arial" charset="0"/>
                  </a:endParaRPr>
                </a:p>
              </p:txBody>
            </p:sp>
            <p:sp>
              <p:nvSpPr>
                <p:cNvPr id="9430" name="Line 916"/>
                <p:cNvSpPr>
                  <a:spLocks noChangeShapeType="1"/>
                </p:cNvSpPr>
                <p:nvPr/>
              </p:nvSpPr>
              <p:spPr bwMode="auto">
                <a:xfrm>
                  <a:off x="1216" y="3294"/>
                  <a:ext cx="1045" cy="3"/>
                </a:xfrm>
                <a:prstGeom prst="line">
                  <a:avLst/>
                </a:prstGeom>
                <a:noFill/>
                <a:ln w="38100">
                  <a:pattFill prst="ltVert">
                    <a:fgClr>
                      <a:srgbClr val="000000"/>
                    </a:fgClr>
                    <a:bgClr>
                      <a:srgbClr val="66CCFF"/>
                    </a:bgClr>
                  </a:patt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421" name="Group 932"/>
              <p:cNvGrpSpPr>
                <a:grpSpLocks/>
              </p:cNvGrpSpPr>
              <p:nvPr/>
            </p:nvGrpSpPr>
            <p:grpSpPr bwMode="auto">
              <a:xfrm>
                <a:off x="1044" y="3351"/>
                <a:ext cx="1676" cy="285"/>
                <a:chOff x="1044" y="3361"/>
                <a:chExt cx="1676" cy="285"/>
              </a:xfrm>
            </p:grpSpPr>
            <p:grpSp>
              <p:nvGrpSpPr>
                <p:cNvPr id="9422" name="Group 917"/>
                <p:cNvGrpSpPr>
                  <a:grpSpLocks/>
                </p:cNvGrpSpPr>
                <p:nvPr/>
              </p:nvGrpSpPr>
              <p:grpSpPr bwMode="auto">
                <a:xfrm>
                  <a:off x="1044" y="3361"/>
                  <a:ext cx="1384" cy="285"/>
                  <a:chOff x="1042" y="3360"/>
                  <a:chExt cx="1384" cy="285"/>
                </a:xfrm>
              </p:grpSpPr>
              <p:sp>
                <p:nvSpPr>
                  <p:cNvPr id="9424" name="Rectangle 918"/>
                  <p:cNvSpPr>
                    <a:spLocks noChangeArrowheads="1"/>
                  </p:cNvSpPr>
                  <p:nvPr/>
                </p:nvSpPr>
                <p:spPr bwMode="auto">
                  <a:xfrm>
                    <a:off x="1042" y="3360"/>
                    <a:ext cx="453" cy="2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0cm</a:t>
                    </a:r>
                  </a:p>
                </p:txBody>
              </p:sp>
              <p:sp>
                <p:nvSpPr>
                  <p:cNvPr id="9425" name="Rectangle 919"/>
                  <p:cNvSpPr>
                    <a:spLocks noChangeArrowheads="1"/>
                  </p:cNvSpPr>
                  <p:nvPr/>
                </p:nvSpPr>
                <p:spPr bwMode="auto">
                  <a:xfrm>
                    <a:off x="1338" y="3370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1</a:t>
                    </a:r>
                  </a:p>
                </p:txBody>
              </p:sp>
              <p:sp>
                <p:nvSpPr>
                  <p:cNvPr id="9426" name="Rectangle 920"/>
                  <p:cNvSpPr>
                    <a:spLocks noChangeArrowheads="1"/>
                  </p:cNvSpPr>
                  <p:nvPr/>
                </p:nvSpPr>
                <p:spPr bwMode="auto">
                  <a:xfrm>
                    <a:off x="1610" y="3373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2</a:t>
                    </a:r>
                  </a:p>
                </p:txBody>
              </p:sp>
              <p:sp>
                <p:nvSpPr>
                  <p:cNvPr id="9427" name="Rectangle 921"/>
                  <p:cNvSpPr>
                    <a:spLocks noChangeArrowheads="1"/>
                  </p:cNvSpPr>
                  <p:nvPr/>
                </p:nvSpPr>
                <p:spPr bwMode="auto">
                  <a:xfrm>
                    <a:off x="1879" y="3365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3</a:t>
                    </a:r>
                  </a:p>
                </p:txBody>
              </p:sp>
              <p:sp>
                <p:nvSpPr>
                  <p:cNvPr id="9428" name="Rectangle 922"/>
                  <p:cNvSpPr>
                    <a:spLocks noChangeArrowheads="1"/>
                  </p:cNvSpPr>
                  <p:nvPr/>
                </p:nvSpPr>
                <p:spPr bwMode="auto">
                  <a:xfrm>
                    <a:off x="2154" y="3371"/>
                    <a:ext cx="272" cy="27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r>
                      <a:rPr lang="en-US" sz="1200">
                        <a:solidFill>
                          <a:srgbClr val="000000"/>
                        </a:solidFill>
                        <a:latin typeface="Arial" charset="0"/>
                      </a:rPr>
                      <a:t>4</a:t>
                    </a:r>
                  </a:p>
                </p:txBody>
              </p:sp>
            </p:grpSp>
            <p:sp>
              <p:nvSpPr>
                <p:cNvPr id="9423" name="Rectangle 931"/>
                <p:cNvSpPr>
                  <a:spLocks noChangeArrowheads="1"/>
                </p:cNvSpPr>
                <p:nvPr/>
              </p:nvSpPr>
              <p:spPr bwMode="auto">
                <a:xfrm>
                  <a:off x="2402" y="3367"/>
                  <a:ext cx="318" cy="2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r>
                    <a:rPr lang="en-US" sz="1200">
                      <a:solidFill>
                        <a:srgbClr val="000000"/>
                      </a:solidFill>
                      <a:latin typeface="Arial" charset="0"/>
                    </a:rPr>
                    <a:t>5</a:t>
                  </a:r>
                </a:p>
              </p:txBody>
            </p:sp>
          </p:grpSp>
        </p:grpSp>
        <p:grpSp>
          <p:nvGrpSpPr>
            <p:cNvPr id="9413" name="Group 942"/>
            <p:cNvGrpSpPr>
              <a:grpSpLocks/>
            </p:cNvGrpSpPr>
            <p:nvPr/>
          </p:nvGrpSpPr>
          <p:grpSpPr bwMode="auto">
            <a:xfrm>
              <a:off x="1202" y="3271"/>
              <a:ext cx="1372" cy="136"/>
              <a:chOff x="1202" y="3067"/>
              <a:chExt cx="1372" cy="136"/>
            </a:xfrm>
          </p:grpSpPr>
          <p:sp>
            <p:nvSpPr>
              <p:cNvPr id="9414" name="Line 936"/>
              <p:cNvSpPr>
                <a:spLocks noChangeShapeType="1"/>
              </p:cNvSpPr>
              <p:nvPr/>
            </p:nvSpPr>
            <p:spPr bwMode="auto">
              <a:xfrm>
                <a:off x="1202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15" name="Line 937"/>
              <p:cNvSpPr>
                <a:spLocks noChangeShapeType="1"/>
              </p:cNvSpPr>
              <p:nvPr/>
            </p:nvSpPr>
            <p:spPr bwMode="auto">
              <a:xfrm>
                <a:off x="1474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16" name="Line 938"/>
              <p:cNvSpPr>
                <a:spLocks noChangeShapeType="1"/>
              </p:cNvSpPr>
              <p:nvPr/>
            </p:nvSpPr>
            <p:spPr bwMode="auto">
              <a:xfrm>
                <a:off x="1746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17" name="Line 939"/>
              <p:cNvSpPr>
                <a:spLocks noChangeShapeType="1"/>
              </p:cNvSpPr>
              <p:nvPr/>
            </p:nvSpPr>
            <p:spPr bwMode="auto">
              <a:xfrm>
                <a:off x="2021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18" name="Line 940"/>
              <p:cNvSpPr>
                <a:spLocks noChangeShapeType="1"/>
              </p:cNvSpPr>
              <p:nvPr/>
            </p:nvSpPr>
            <p:spPr bwMode="auto">
              <a:xfrm>
                <a:off x="2281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19" name="Line 941"/>
              <p:cNvSpPr>
                <a:spLocks noChangeShapeType="1"/>
              </p:cNvSpPr>
              <p:nvPr/>
            </p:nvSpPr>
            <p:spPr bwMode="auto">
              <a:xfrm>
                <a:off x="2574" y="3067"/>
                <a:ext cx="0" cy="13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388" name="Rectangle 951"/>
          <p:cNvSpPr>
            <a:spLocks noChangeArrowheads="1"/>
          </p:cNvSpPr>
          <p:nvPr/>
        </p:nvSpPr>
        <p:spPr bwMode="auto">
          <a:xfrm>
            <a:off x="4932363" y="3933825"/>
            <a:ext cx="5048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1600" b="1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13" name="Group 959"/>
          <p:cNvGrpSpPr>
            <a:grpSpLocks/>
          </p:cNvGrpSpPr>
          <p:nvPr/>
        </p:nvGrpSpPr>
        <p:grpSpPr bwMode="auto">
          <a:xfrm>
            <a:off x="2165350" y="2708275"/>
            <a:ext cx="5575300" cy="2273300"/>
            <a:chOff x="1351" y="1694"/>
            <a:chExt cx="3512" cy="1432"/>
          </a:xfrm>
        </p:grpSpPr>
        <p:grpSp>
          <p:nvGrpSpPr>
            <p:cNvPr id="9392" name="Group 956"/>
            <p:cNvGrpSpPr>
              <a:grpSpLocks/>
            </p:cNvGrpSpPr>
            <p:nvPr/>
          </p:nvGrpSpPr>
          <p:grpSpPr bwMode="auto">
            <a:xfrm>
              <a:off x="1351" y="1888"/>
              <a:ext cx="1308" cy="1238"/>
              <a:chOff x="1351" y="1888"/>
              <a:chExt cx="1308" cy="1238"/>
            </a:xfrm>
          </p:grpSpPr>
          <p:grpSp>
            <p:nvGrpSpPr>
              <p:cNvPr id="9403" name="Group 955"/>
              <p:cNvGrpSpPr>
                <a:grpSpLocks/>
              </p:cNvGrpSpPr>
              <p:nvPr/>
            </p:nvGrpSpPr>
            <p:grpSpPr bwMode="auto">
              <a:xfrm>
                <a:off x="1609" y="2144"/>
                <a:ext cx="781" cy="775"/>
                <a:chOff x="1609" y="2144"/>
                <a:chExt cx="781" cy="775"/>
              </a:xfrm>
            </p:grpSpPr>
            <p:sp>
              <p:nvSpPr>
                <p:cNvPr id="9408" name="Line 803"/>
                <p:cNvSpPr>
                  <a:spLocks noChangeShapeType="1"/>
                </p:cNvSpPr>
                <p:nvPr/>
              </p:nvSpPr>
              <p:spPr bwMode="auto">
                <a:xfrm>
                  <a:off x="1609" y="2148"/>
                  <a:ext cx="0" cy="77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09" name="Line 804"/>
                <p:cNvSpPr>
                  <a:spLocks noChangeShapeType="1"/>
                </p:cNvSpPr>
                <p:nvPr/>
              </p:nvSpPr>
              <p:spPr bwMode="auto">
                <a:xfrm>
                  <a:off x="2388" y="2148"/>
                  <a:ext cx="0" cy="77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10" name="Line 805"/>
                <p:cNvSpPr>
                  <a:spLocks noChangeShapeType="1"/>
                </p:cNvSpPr>
                <p:nvPr/>
              </p:nvSpPr>
              <p:spPr bwMode="auto">
                <a:xfrm rot="-5400000">
                  <a:off x="2004" y="1758"/>
                  <a:ext cx="0" cy="77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11" name="Line 806"/>
                <p:cNvSpPr>
                  <a:spLocks noChangeShapeType="1"/>
                </p:cNvSpPr>
                <p:nvPr/>
              </p:nvSpPr>
              <p:spPr bwMode="auto">
                <a:xfrm rot="-5400000">
                  <a:off x="2005" y="2533"/>
                  <a:ext cx="0" cy="771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404" name="Rectangle 944"/>
              <p:cNvSpPr>
                <a:spLocks noChangeArrowheads="1"/>
              </p:cNvSpPr>
              <p:nvPr/>
            </p:nvSpPr>
            <p:spPr bwMode="auto">
              <a:xfrm>
                <a:off x="1383" y="1888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400" b="1">
                    <a:solidFill>
                      <a:srgbClr val="000000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9405" name="Rectangle 945"/>
              <p:cNvSpPr>
                <a:spLocks noChangeArrowheads="1"/>
              </p:cNvSpPr>
              <p:nvPr/>
            </p:nvSpPr>
            <p:spPr bwMode="auto">
              <a:xfrm>
                <a:off x="2290" y="1888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400" b="1">
                    <a:solidFill>
                      <a:srgbClr val="000000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9406" name="Rectangle 946"/>
              <p:cNvSpPr>
                <a:spLocks noChangeArrowheads="1"/>
              </p:cNvSpPr>
              <p:nvPr/>
            </p:nvSpPr>
            <p:spPr bwMode="auto">
              <a:xfrm>
                <a:off x="2341" y="2763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400" b="1">
                    <a:solidFill>
                      <a:srgbClr val="000000"/>
                    </a:solidFill>
                    <a:latin typeface="Arial" charset="0"/>
                  </a:rPr>
                  <a:t>C</a:t>
                </a:r>
              </a:p>
            </p:txBody>
          </p:sp>
          <p:sp>
            <p:nvSpPr>
              <p:cNvPr id="9407" name="Rectangle 947"/>
              <p:cNvSpPr>
                <a:spLocks noChangeArrowheads="1"/>
              </p:cNvSpPr>
              <p:nvPr/>
            </p:nvSpPr>
            <p:spPr bwMode="auto">
              <a:xfrm>
                <a:off x="1351" y="2737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400" b="1">
                    <a:solidFill>
                      <a:srgbClr val="000000"/>
                    </a:solidFill>
                    <a:latin typeface="Arial" charset="0"/>
                  </a:rPr>
                  <a:t>D</a:t>
                </a:r>
              </a:p>
            </p:txBody>
          </p:sp>
        </p:grpSp>
        <p:grpSp>
          <p:nvGrpSpPr>
            <p:cNvPr id="9393" name="Group 958"/>
            <p:cNvGrpSpPr>
              <a:grpSpLocks/>
            </p:cNvGrpSpPr>
            <p:nvPr/>
          </p:nvGrpSpPr>
          <p:grpSpPr bwMode="auto">
            <a:xfrm>
              <a:off x="3243" y="1694"/>
              <a:ext cx="1620" cy="1426"/>
              <a:chOff x="3243" y="1694"/>
              <a:chExt cx="1620" cy="1426"/>
            </a:xfrm>
          </p:grpSpPr>
          <p:grpSp>
            <p:nvGrpSpPr>
              <p:cNvPr id="9394" name="Group 957"/>
              <p:cNvGrpSpPr>
                <a:grpSpLocks/>
              </p:cNvGrpSpPr>
              <p:nvPr/>
            </p:nvGrpSpPr>
            <p:grpSpPr bwMode="auto">
              <a:xfrm>
                <a:off x="3502" y="1902"/>
                <a:ext cx="1096" cy="1005"/>
                <a:chOff x="3502" y="1902"/>
                <a:chExt cx="1096" cy="1005"/>
              </a:xfrm>
            </p:grpSpPr>
            <p:sp>
              <p:nvSpPr>
                <p:cNvPr id="9399" name="Line 813"/>
                <p:cNvSpPr>
                  <a:spLocks noChangeShapeType="1"/>
                </p:cNvSpPr>
                <p:nvPr/>
              </p:nvSpPr>
              <p:spPr bwMode="auto">
                <a:xfrm>
                  <a:off x="3502" y="1909"/>
                  <a:ext cx="0" cy="998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00" name="Line 814"/>
                <p:cNvSpPr>
                  <a:spLocks noChangeShapeType="1"/>
                </p:cNvSpPr>
                <p:nvPr/>
              </p:nvSpPr>
              <p:spPr bwMode="auto">
                <a:xfrm>
                  <a:off x="4598" y="1902"/>
                  <a:ext cx="0" cy="998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01" name="Line 815"/>
                <p:cNvSpPr>
                  <a:spLocks noChangeShapeType="1"/>
                </p:cNvSpPr>
                <p:nvPr/>
              </p:nvSpPr>
              <p:spPr bwMode="auto">
                <a:xfrm rot="-5400000">
                  <a:off x="4046" y="1369"/>
                  <a:ext cx="0" cy="1088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402" name="Line 820"/>
                <p:cNvSpPr>
                  <a:spLocks noChangeShapeType="1"/>
                </p:cNvSpPr>
                <p:nvPr/>
              </p:nvSpPr>
              <p:spPr bwMode="auto">
                <a:xfrm rot="-5400000">
                  <a:off x="4050" y="2354"/>
                  <a:ext cx="0" cy="1088"/>
                </a:xfrm>
                <a:prstGeom prst="line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395" name="Rectangle 948"/>
              <p:cNvSpPr>
                <a:spLocks noChangeArrowheads="1"/>
              </p:cNvSpPr>
              <p:nvPr/>
            </p:nvSpPr>
            <p:spPr bwMode="auto">
              <a:xfrm>
                <a:off x="3243" y="1694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200" b="1">
                    <a:solidFill>
                      <a:srgbClr val="000000"/>
                    </a:solidFill>
                    <a:latin typeface="Arial" charset="0"/>
                  </a:rPr>
                  <a:t>M</a:t>
                </a:r>
              </a:p>
            </p:txBody>
          </p:sp>
          <p:sp>
            <p:nvSpPr>
              <p:cNvPr id="9396" name="Rectangle 949"/>
              <p:cNvSpPr>
                <a:spLocks noChangeArrowheads="1"/>
              </p:cNvSpPr>
              <p:nvPr/>
            </p:nvSpPr>
            <p:spPr bwMode="auto">
              <a:xfrm>
                <a:off x="4545" y="1694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200" b="1">
                    <a:solidFill>
                      <a:srgbClr val="00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9397" name="Rectangle 950"/>
              <p:cNvSpPr>
                <a:spLocks noChangeArrowheads="1"/>
              </p:cNvSpPr>
              <p:nvPr/>
            </p:nvSpPr>
            <p:spPr bwMode="auto">
              <a:xfrm>
                <a:off x="4539" y="2757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200" b="1">
                    <a:solidFill>
                      <a:srgbClr val="000000"/>
                    </a:solidFill>
                    <a:latin typeface="Arial" charset="0"/>
                  </a:rPr>
                  <a:t>P</a:t>
                </a:r>
              </a:p>
            </p:txBody>
          </p:sp>
          <p:sp>
            <p:nvSpPr>
              <p:cNvPr id="9398" name="Rectangle 952"/>
              <p:cNvSpPr>
                <a:spLocks noChangeArrowheads="1"/>
              </p:cNvSpPr>
              <p:nvPr/>
            </p:nvSpPr>
            <p:spPr bwMode="auto">
              <a:xfrm>
                <a:off x="3243" y="2718"/>
                <a:ext cx="318" cy="3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sz="1200" b="1">
                    <a:solidFill>
                      <a:srgbClr val="000000"/>
                    </a:solidFill>
                    <a:latin typeface="Arial" charset="0"/>
                  </a:rPr>
                  <a:t>Q</a:t>
                </a:r>
              </a:p>
            </p:txBody>
          </p:sp>
        </p:grpSp>
      </p:grpSp>
      <p:sp>
        <p:nvSpPr>
          <p:cNvPr id="9390" name="Text Box 1023"/>
          <p:cNvSpPr txBox="1">
            <a:spLocks noChangeArrowheads="1"/>
          </p:cNvSpPr>
          <p:nvPr/>
        </p:nvSpPr>
        <p:spPr bwMode="auto">
          <a:xfrm>
            <a:off x="2771775" y="1196975"/>
            <a:ext cx="3384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Hình vuông</a:t>
            </a:r>
            <a:r>
              <a:rPr lang="en-US" sz="1800">
                <a:latin typeface="Arial" charset="0"/>
              </a:rPr>
              <a:t> </a:t>
            </a:r>
          </a:p>
        </p:txBody>
      </p:sp>
      <p:sp>
        <p:nvSpPr>
          <p:cNvPr id="9391" name="Text Box 1024"/>
          <p:cNvSpPr txBox="1">
            <a:spLocks noChangeArrowheads="1"/>
          </p:cNvSpPr>
          <p:nvPr/>
        </p:nvSpPr>
        <p:spPr bwMode="auto">
          <a:xfrm>
            <a:off x="1331913" y="1341438"/>
            <a:ext cx="1368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Toán</a:t>
            </a:r>
            <a:r>
              <a:rPr lang="en-US" sz="2800">
                <a:latin typeface="Arial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45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58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8" grpId="0"/>
      <p:bldP spid="4588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7"/>
          <p:cNvSpPr>
            <a:spLocks noChangeArrowheads="1"/>
          </p:cNvSpPr>
          <p:nvPr/>
        </p:nvSpPr>
        <p:spPr bwMode="auto">
          <a:xfrm>
            <a:off x="827088" y="1989138"/>
            <a:ext cx="935037" cy="649287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082675" y="208121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3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835150" y="2133600"/>
            <a:ext cx="73088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Kẻ thêm một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oạn thẳng </a:t>
            </a:r>
            <a:r>
              <a:rPr lang="vi-VN" sz="2800" b="1">
                <a:latin typeface="Arial" charset="0"/>
              </a:rPr>
              <a:t>đ</a:t>
            </a:r>
            <a:r>
              <a:rPr lang="en-US" sz="2800" b="1">
                <a:latin typeface="Arial" charset="0"/>
              </a:rPr>
              <a:t>ể </a:t>
            </a:r>
            <a:r>
              <a:rPr lang="vi-VN" sz="2800" b="1">
                <a:latin typeface="Arial" charset="0"/>
              </a:rPr>
              <a:t>đư</a:t>
            </a:r>
            <a:r>
              <a:rPr lang="en-US" sz="2800" b="1">
                <a:latin typeface="Arial" charset="0"/>
              </a:rPr>
              <a:t>ợc hình vuông:</a:t>
            </a:r>
          </a:p>
        </p:txBody>
      </p:sp>
      <p:graphicFrame>
        <p:nvGraphicFramePr>
          <p:cNvPr id="8740" name="Group 548"/>
          <p:cNvGraphicFramePr>
            <a:graphicFrameLocks noGrp="1"/>
          </p:cNvGraphicFramePr>
          <p:nvPr>
            <p:ph sz="half" idx="1"/>
          </p:nvPr>
        </p:nvGraphicFramePr>
        <p:xfrm>
          <a:off x="539750" y="4005263"/>
          <a:ext cx="3251200" cy="2244725"/>
        </p:xfrm>
        <a:graphic>
          <a:graphicData uri="http://schemas.openxmlformats.org/drawingml/2006/table">
            <a:tbl>
              <a:tblPr/>
              <a:tblGrid>
                <a:gridCol w="231775"/>
                <a:gridCol w="233363"/>
                <a:gridCol w="231775"/>
                <a:gridCol w="231775"/>
                <a:gridCol w="231775"/>
                <a:gridCol w="233362"/>
                <a:gridCol w="231775"/>
                <a:gridCol w="231775"/>
                <a:gridCol w="233363"/>
                <a:gridCol w="231775"/>
                <a:gridCol w="231775"/>
                <a:gridCol w="231775"/>
                <a:gridCol w="233362"/>
                <a:gridCol w="231775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583" name="AutoShape 391"/>
          <p:cNvSpPr>
            <a:spLocks noChangeArrowheads="1"/>
          </p:cNvSpPr>
          <p:nvPr/>
        </p:nvSpPr>
        <p:spPr bwMode="auto">
          <a:xfrm rot="-5400000">
            <a:off x="1499394" y="4029869"/>
            <a:ext cx="1223963" cy="2232025"/>
          </a:xfrm>
          <a:prstGeom prst="flowChartDocumen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584" name="Line 392"/>
          <p:cNvSpPr>
            <a:spLocks noChangeShapeType="1"/>
          </p:cNvSpPr>
          <p:nvPr/>
        </p:nvSpPr>
        <p:spPr bwMode="auto">
          <a:xfrm>
            <a:off x="2163763" y="4554538"/>
            <a:ext cx="0" cy="12239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738" name="Group 546"/>
          <p:cNvGraphicFramePr>
            <a:graphicFrameLocks noGrp="1"/>
          </p:cNvGraphicFramePr>
          <p:nvPr>
            <p:ph sz="half" idx="2"/>
          </p:nvPr>
        </p:nvGraphicFramePr>
        <p:xfrm>
          <a:off x="5219700" y="3357563"/>
          <a:ext cx="2303463" cy="2933700"/>
        </p:xfrm>
        <a:graphic>
          <a:graphicData uri="http://schemas.openxmlformats.org/drawingml/2006/table">
            <a:tbl>
              <a:tblPr/>
              <a:tblGrid>
                <a:gridCol w="255588"/>
                <a:gridCol w="257175"/>
                <a:gridCol w="255587"/>
                <a:gridCol w="255588"/>
                <a:gridCol w="255587"/>
                <a:gridCol w="255588"/>
                <a:gridCol w="255587"/>
                <a:gridCol w="257175"/>
                <a:gridCol w="255588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729" name="AutoShape 537"/>
          <p:cNvSpPr>
            <a:spLocks noChangeArrowheads="1"/>
          </p:cNvSpPr>
          <p:nvPr/>
        </p:nvSpPr>
        <p:spPr bwMode="auto">
          <a:xfrm rot="10800000">
            <a:off x="5734050" y="3543300"/>
            <a:ext cx="1271588" cy="2232025"/>
          </a:xfrm>
          <a:prstGeom prst="flowChartDocumen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US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730" name="Line 538"/>
          <p:cNvSpPr>
            <a:spLocks noChangeShapeType="1"/>
          </p:cNvSpPr>
          <p:nvPr/>
        </p:nvSpPr>
        <p:spPr bwMode="auto">
          <a:xfrm>
            <a:off x="5718175" y="4586288"/>
            <a:ext cx="12969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733" name="Text Box 541"/>
          <p:cNvSpPr txBox="1">
            <a:spLocks noChangeArrowheads="1"/>
          </p:cNvSpPr>
          <p:nvPr/>
        </p:nvSpPr>
        <p:spPr bwMode="auto">
          <a:xfrm>
            <a:off x="252413" y="3556000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a.</a:t>
            </a:r>
          </a:p>
        </p:txBody>
      </p:sp>
      <p:sp>
        <p:nvSpPr>
          <p:cNvPr id="8734" name="Text Box 542"/>
          <p:cNvSpPr txBox="1">
            <a:spLocks noChangeArrowheads="1"/>
          </p:cNvSpPr>
          <p:nvPr/>
        </p:nvSpPr>
        <p:spPr bwMode="auto">
          <a:xfrm>
            <a:off x="4797425" y="2946400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latin typeface="Arial" charset="0"/>
              </a:rPr>
              <a:t>b.</a:t>
            </a:r>
          </a:p>
        </p:txBody>
      </p:sp>
      <p:sp>
        <p:nvSpPr>
          <p:cNvPr id="10535" name="Text Box 544"/>
          <p:cNvSpPr txBox="1">
            <a:spLocks noChangeArrowheads="1"/>
          </p:cNvSpPr>
          <p:nvPr/>
        </p:nvSpPr>
        <p:spPr bwMode="auto">
          <a:xfrm>
            <a:off x="755650" y="1125538"/>
            <a:ext cx="1584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Toán :</a:t>
            </a:r>
          </a:p>
        </p:txBody>
      </p:sp>
      <p:sp>
        <p:nvSpPr>
          <p:cNvPr id="10536" name="Text Box 545"/>
          <p:cNvSpPr txBox="1">
            <a:spLocks noChangeArrowheads="1"/>
          </p:cNvSpPr>
          <p:nvPr/>
        </p:nvSpPr>
        <p:spPr bwMode="auto">
          <a:xfrm>
            <a:off x="2987675" y="1052513"/>
            <a:ext cx="29527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Arial" charset="0"/>
              </a:rPr>
              <a:t>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8201" grpId="0"/>
      <p:bldP spid="8583" grpId="0" animBg="1" autoUpdateAnimBg="0"/>
      <p:bldP spid="8584" grpId="0" animBg="1"/>
      <p:bldP spid="8729" grpId="0" animBg="1" autoUpdateAnimBg="0"/>
      <p:bldP spid="8730" grpId="0" animBg="1"/>
      <p:bldP spid="8733" grpId="0" autoUpdateAnimBg="0"/>
      <p:bldP spid="873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57"/>
          <p:cNvSpPr>
            <a:spLocks noChangeArrowheads="1"/>
          </p:cNvSpPr>
          <p:nvPr/>
        </p:nvSpPr>
        <p:spPr bwMode="auto">
          <a:xfrm>
            <a:off x="600075" y="1700213"/>
            <a:ext cx="1008063" cy="6477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86" name="Text Box 58"/>
          <p:cNvSpPr txBox="1">
            <a:spLocks noChangeArrowheads="1"/>
          </p:cNvSpPr>
          <p:nvPr/>
        </p:nvSpPr>
        <p:spPr bwMode="auto">
          <a:xfrm>
            <a:off x="960438" y="1844675"/>
            <a:ext cx="287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4</a:t>
            </a:r>
          </a:p>
        </p:txBody>
      </p:sp>
      <p:graphicFrame>
        <p:nvGraphicFramePr>
          <p:cNvPr id="22731" name="Group 203"/>
          <p:cNvGraphicFramePr>
            <a:graphicFrameLocks noGrp="1"/>
          </p:cNvGraphicFramePr>
          <p:nvPr>
            <p:ph/>
          </p:nvPr>
        </p:nvGraphicFramePr>
        <p:xfrm>
          <a:off x="3059113" y="2708275"/>
          <a:ext cx="3600450" cy="3454400"/>
        </p:xfrm>
        <a:graphic>
          <a:graphicData uri="http://schemas.openxmlformats.org/drawingml/2006/table">
            <a:tbl>
              <a:tblPr/>
              <a:tblGrid>
                <a:gridCol w="433387"/>
                <a:gridCol w="431800"/>
                <a:gridCol w="431800"/>
                <a:gridCol w="503238"/>
                <a:gridCol w="504825"/>
                <a:gridCol w="431800"/>
                <a:gridCol w="431800"/>
                <a:gridCol w="431800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51" name="Line 158"/>
          <p:cNvSpPr>
            <a:spLocks noChangeShapeType="1"/>
          </p:cNvSpPr>
          <p:nvPr/>
        </p:nvSpPr>
        <p:spPr bwMode="auto">
          <a:xfrm>
            <a:off x="3516313" y="3141663"/>
            <a:ext cx="27368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2" name="Line 159"/>
          <p:cNvSpPr>
            <a:spLocks noChangeShapeType="1"/>
          </p:cNvSpPr>
          <p:nvPr/>
        </p:nvSpPr>
        <p:spPr bwMode="auto">
          <a:xfrm flipV="1">
            <a:off x="3508375" y="3165475"/>
            <a:ext cx="15875" cy="25923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3" name="Line 160"/>
          <p:cNvSpPr>
            <a:spLocks noChangeShapeType="1"/>
          </p:cNvSpPr>
          <p:nvPr/>
        </p:nvSpPr>
        <p:spPr bwMode="auto">
          <a:xfrm flipV="1">
            <a:off x="3492500" y="5734050"/>
            <a:ext cx="2735263" cy="396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4" name="Line 161"/>
          <p:cNvSpPr>
            <a:spLocks noChangeShapeType="1"/>
          </p:cNvSpPr>
          <p:nvPr/>
        </p:nvSpPr>
        <p:spPr bwMode="auto">
          <a:xfrm flipV="1">
            <a:off x="6229350" y="3165475"/>
            <a:ext cx="0" cy="25939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5" name="Line 162"/>
          <p:cNvSpPr>
            <a:spLocks noChangeShapeType="1"/>
          </p:cNvSpPr>
          <p:nvPr/>
        </p:nvSpPr>
        <p:spPr bwMode="auto">
          <a:xfrm flipH="1">
            <a:off x="3548063" y="3141663"/>
            <a:ext cx="1311275" cy="13255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6" name="Line 163"/>
          <p:cNvSpPr>
            <a:spLocks noChangeShapeType="1"/>
          </p:cNvSpPr>
          <p:nvPr/>
        </p:nvSpPr>
        <p:spPr bwMode="auto">
          <a:xfrm>
            <a:off x="3492500" y="4452938"/>
            <a:ext cx="1439863" cy="12969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7" name="Line 164"/>
          <p:cNvSpPr>
            <a:spLocks noChangeShapeType="1"/>
          </p:cNvSpPr>
          <p:nvPr/>
        </p:nvSpPr>
        <p:spPr bwMode="auto">
          <a:xfrm>
            <a:off x="4819650" y="3148013"/>
            <a:ext cx="1439863" cy="13033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8" name="Line 165"/>
          <p:cNvSpPr>
            <a:spLocks noChangeShapeType="1"/>
          </p:cNvSpPr>
          <p:nvPr/>
        </p:nvSpPr>
        <p:spPr bwMode="auto">
          <a:xfrm flipH="1">
            <a:off x="4932363" y="4437063"/>
            <a:ext cx="1295400" cy="13128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59" name="AutoShape 166"/>
          <p:cNvSpPr>
            <a:spLocks noChangeArrowheads="1"/>
          </p:cNvSpPr>
          <p:nvPr/>
        </p:nvSpPr>
        <p:spPr bwMode="auto">
          <a:xfrm>
            <a:off x="0" y="2708275"/>
            <a:ext cx="1908175" cy="2089150"/>
          </a:xfrm>
          <a:prstGeom prst="cloudCallout">
            <a:avLst>
              <a:gd name="adj1" fmla="val 63477"/>
              <a:gd name="adj2" fmla="val -6527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Arial" charset="0"/>
            </a:endParaRPr>
          </a:p>
        </p:txBody>
      </p:sp>
      <p:sp>
        <p:nvSpPr>
          <p:cNvPr id="22695" name="Text Box 167"/>
          <p:cNvSpPr txBox="1">
            <a:spLocks noChangeArrowheads="1"/>
          </p:cNvSpPr>
          <p:nvPr/>
        </p:nvSpPr>
        <p:spPr bwMode="auto">
          <a:xfrm>
            <a:off x="250825" y="3068638"/>
            <a:ext cx="14414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Vẽ Theo mẫu</a:t>
            </a:r>
          </a:p>
        </p:txBody>
      </p:sp>
      <p:pic>
        <p:nvPicPr>
          <p:cNvPr id="11361" name="Picture 168" descr="blumen-pflanzen12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7988" y="5791200"/>
            <a:ext cx="8651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2" name="Text Box 173"/>
          <p:cNvSpPr txBox="1">
            <a:spLocks noChangeArrowheads="1"/>
          </p:cNvSpPr>
          <p:nvPr/>
        </p:nvSpPr>
        <p:spPr bwMode="auto">
          <a:xfrm>
            <a:off x="1763713" y="1341438"/>
            <a:ext cx="12954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Toán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63" name="Text Box 174"/>
          <p:cNvSpPr txBox="1">
            <a:spLocks noChangeArrowheads="1"/>
          </p:cNvSpPr>
          <p:nvPr/>
        </p:nvSpPr>
        <p:spPr bwMode="auto">
          <a:xfrm>
            <a:off x="3132138" y="1196975"/>
            <a:ext cx="3600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Arial" charset="0"/>
              </a:rPr>
              <a:t>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2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86" grpId="0"/>
      <p:bldP spid="2269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sunflowers_wave_hb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43663" y="4518025"/>
            <a:ext cx="2700337" cy="233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012-BAC KIM THANG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6300788" y="594995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692275" y="2420938"/>
            <a:ext cx="61928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Trò chơi “ Tìm hình vuông ” : </a:t>
            </a:r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539750" y="3357563"/>
            <a:ext cx="828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Em hãy tìm trong các hình sau hình nào là hình vuông </a:t>
            </a:r>
          </a:p>
        </p:txBody>
      </p:sp>
      <p:sp>
        <p:nvSpPr>
          <p:cNvPr id="12294" name="Text Box 10"/>
          <p:cNvSpPr txBox="1">
            <a:spLocks noChangeArrowheads="1"/>
          </p:cNvSpPr>
          <p:nvPr/>
        </p:nvSpPr>
        <p:spPr bwMode="auto">
          <a:xfrm>
            <a:off x="1042988" y="1341438"/>
            <a:ext cx="1728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charset="0"/>
              </a:rPr>
              <a:t>Toán </a:t>
            </a:r>
            <a:r>
              <a:rPr lang="en-US" sz="1800">
                <a:latin typeface="Arial" charset="0"/>
              </a:rPr>
              <a:t>:</a:t>
            </a:r>
          </a:p>
        </p:txBody>
      </p: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3059113" y="1268413"/>
            <a:ext cx="43211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Hình vuông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89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73927" fill="hold"/>
                                        <p:tgtEl>
                                          <p:spTgt spid="389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17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8917"/>
                </p:tgtEl>
              </p:cMediaNode>
            </p:audio>
          </p:childTnLst>
        </p:cTn>
      </p:par>
    </p:tnLst>
    <p:bldLst>
      <p:bldP spid="38918" grpId="0"/>
      <p:bldP spid="38919" grpId="0"/>
    </p:bldLst>
  </p:timing>
</p:sld>
</file>

<file path=ppt/theme/theme1.xml><?xml version="1.0" encoding="utf-8"?>
<a:theme xmlns:a="http://schemas.openxmlformats.org/drawingml/2006/main" name="Cliff">
  <a:themeElements>
    <a:clrScheme name="Cliff 5">
      <a:dk1>
        <a:srgbClr val="009999"/>
      </a:dk1>
      <a:lt1>
        <a:srgbClr val="EAEAEA"/>
      </a:lt1>
      <a:dk2>
        <a:srgbClr val="006666"/>
      </a:dk2>
      <a:lt2>
        <a:srgbClr val="FFFFCC"/>
      </a:lt2>
      <a:accent1>
        <a:srgbClr val="339966"/>
      </a:accent1>
      <a:accent2>
        <a:srgbClr val="5E855B"/>
      </a:accent2>
      <a:accent3>
        <a:srgbClr val="AAB8B8"/>
      </a:accent3>
      <a:accent4>
        <a:srgbClr val="C8C8C8"/>
      </a:accent4>
      <a:accent5>
        <a:srgbClr val="ADCAB8"/>
      </a:accent5>
      <a:accent6>
        <a:srgbClr val="547852"/>
      </a:accent6>
      <a:hlink>
        <a:srgbClr val="EEC85E"/>
      </a:hlink>
      <a:folHlink>
        <a:srgbClr val="AA8456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Cliff</Template>
  <TotalTime>700</TotalTime>
  <Words>309</Words>
  <Application>Microsoft Office PowerPoint</Application>
  <PresentationFormat>On-screen Show (4:3)</PresentationFormat>
  <Paragraphs>97</Paragraphs>
  <Slides>11</Slides>
  <Notes>0</Notes>
  <HiddenSlides>0</HiddenSlides>
  <MMClips>1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Times New Roman</vt:lpstr>
      <vt:lpstr>Arial</vt:lpstr>
      <vt:lpstr>Verdana</vt:lpstr>
      <vt:lpstr>Wingdings</vt:lpstr>
      <vt:lpstr>Calibri</vt:lpstr>
      <vt:lpstr>Cliff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OEM</dc:creator>
  <cp:lastModifiedBy>CSTeam</cp:lastModifiedBy>
  <cp:revision>81</cp:revision>
  <dcterms:created xsi:type="dcterms:W3CDTF">2009-12-09T07:28:11Z</dcterms:created>
  <dcterms:modified xsi:type="dcterms:W3CDTF">2016-06-29T10:28:24Z</dcterms:modified>
</cp:coreProperties>
</file>