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259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90" r:id="rId15"/>
    <p:sldId id="291" r:id="rId16"/>
    <p:sldId id="292" r:id="rId17"/>
    <p:sldId id="29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FF"/>
    <a:srgbClr val="000066"/>
    <a:srgbClr val="FFFF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108C61-E172-4615-AED9-1CEE503F1098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0F2B6B-F789-4C03-8599-F2CD8FDC9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274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C7D3-40B6-4277-A42A-AD38FF083D87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40AA-4DF4-4544-BC94-17EE7DFDBC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C7D3-40B6-4277-A42A-AD38FF083D87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40AA-4DF4-4544-BC94-17EE7DFDBC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C7D3-40B6-4277-A42A-AD38FF083D87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40AA-4DF4-4544-BC94-17EE7DFDBC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C7D3-40B6-4277-A42A-AD38FF083D87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40AA-4DF4-4544-BC94-17EE7DFDBC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C7D3-40B6-4277-A42A-AD38FF083D87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40AA-4DF4-4544-BC94-17EE7DFDBC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C7D3-40B6-4277-A42A-AD38FF083D87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40AA-4DF4-4544-BC94-17EE7DFDBC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C7D3-40B6-4277-A42A-AD38FF083D87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40AA-4DF4-4544-BC94-17EE7DFDBC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C7D3-40B6-4277-A42A-AD38FF083D87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40AA-4DF4-4544-BC94-17EE7DFDBC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C7D3-40B6-4277-A42A-AD38FF083D87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40AA-4DF4-4544-BC94-17EE7DFDBC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C7D3-40B6-4277-A42A-AD38FF083D87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40AA-4DF4-4544-BC94-17EE7DFDBC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C7D3-40B6-4277-A42A-AD38FF083D87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40AA-4DF4-4544-BC94-17EE7DFDBC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58C7D3-40B6-4277-A42A-AD38FF083D87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0640AA-4DF4-4544-BC94-17EE7DFDBC4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7" Type="http://schemas.openxmlformats.org/officeDocument/2006/relationships/slide" Target="slide17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slide" Target="slide16.xml"/><Relationship Id="rId5" Type="http://schemas.openxmlformats.org/officeDocument/2006/relationships/slide" Target="slide15.xml"/><Relationship Id="rId4" Type="http://schemas.openxmlformats.org/officeDocument/2006/relationships/slide" Target="slide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lúa"/>
          <p:cNvPicPr>
            <a:picLocks noChangeAspect="1" noChangeArrowheads="1"/>
          </p:cNvPicPr>
          <p:nvPr/>
        </p:nvPicPr>
        <p:blipFill>
          <a:blip r:embed="rId2"/>
          <a:srcRect l="5000" t="4256" r="5000" b="4256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/>
        </p:spPr>
      </p:pic>
      <p:pic>
        <p:nvPicPr>
          <p:cNvPr id="5" name="Picture 4" descr="Bauernba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8" y="5591503"/>
            <a:ext cx="6121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 descr="Bauernba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2600" y="457200"/>
            <a:ext cx="6121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-15766" y="2046889"/>
            <a:ext cx="8763000" cy="120032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600" b="1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CHÀO MỪNG QUÝ THẦY CÔ </a:t>
            </a:r>
            <a:r>
              <a:rPr lang="en-US" sz="3600" b="1" spc="5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VỀ  DỰ GIỜ THĂM LỚP 4A2</a:t>
            </a:r>
            <a:endParaRPr lang="en-US" sz="3600" b="1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231478" y="4118796"/>
            <a:ext cx="4533900" cy="685800"/>
          </a:xfrm>
          <a:prstGeom prst="roundRect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cap="all" dirty="0" smtClean="0">
                <a:ln w="0"/>
                <a:solidFill>
                  <a:srgbClr val="FF3399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MÔN TO</a:t>
            </a:r>
            <a:r>
              <a:rPr lang="vi-VN" sz="3200" b="1" cap="all" dirty="0" smtClean="0">
                <a:ln w="0"/>
                <a:solidFill>
                  <a:srgbClr val="FF3399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ÁN</a:t>
            </a:r>
            <a:endParaRPr lang="en-US" sz="3200" b="1" cap="all" dirty="0">
              <a:ln w="0"/>
              <a:solidFill>
                <a:srgbClr val="FF3399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57600" y="5105400"/>
            <a:ext cx="4495800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perspectiveRelaxedModerately"/>
              <a:lightRig rig="threePt" dir="t"/>
            </a:scene3d>
          </a:bodyPr>
          <a:lstStyle/>
          <a:p>
            <a:r>
              <a:rPr lang="en-US" sz="2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GV</a:t>
            </a:r>
            <a:r>
              <a:rPr lang="en-US" sz="2400" b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Hoàng Thị Hinh</a:t>
            </a:r>
            <a:endParaRPr lang="en-US" sz="24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10" descr="ho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3309" y="5030514"/>
            <a:ext cx="1295400" cy="1330718"/>
          </a:xfrm>
          <a:prstGeom prst="rect">
            <a:avLst/>
          </a:prstGeom>
          <a:noFill/>
        </p:spPr>
      </p:pic>
      <p:pic>
        <p:nvPicPr>
          <p:cNvPr id="12" name="Picture 11" descr="ho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0062" y="1219200"/>
            <a:ext cx="815954" cy="838200"/>
          </a:xfrm>
          <a:prstGeom prst="rect">
            <a:avLst/>
          </a:prstGeom>
          <a:noFill/>
        </p:spPr>
      </p:pic>
      <p:pic>
        <p:nvPicPr>
          <p:cNvPr id="13" name="Picture 12" descr="ho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44668" y="580769"/>
            <a:ext cx="815954" cy="838200"/>
          </a:xfrm>
          <a:prstGeom prst="rect">
            <a:avLst/>
          </a:prstGeom>
          <a:noFill/>
        </p:spPr>
      </p:pic>
      <p:pic>
        <p:nvPicPr>
          <p:cNvPr id="14" name="Picture 13" descr="ho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45892" y="3982841"/>
            <a:ext cx="1295400" cy="1330718"/>
          </a:xfrm>
          <a:prstGeom prst="rect">
            <a:avLst/>
          </a:prstGeom>
          <a:noFill/>
        </p:spPr>
      </p:pic>
      <p:pic>
        <p:nvPicPr>
          <p:cNvPr id="15" name="Picture 14" descr="ho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138" y="1359848"/>
            <a:ext cx="815954" cy="838200"/>
          </a:xfrm>
          <a:prstGeom prst="rect">
            <a:avLst/>
          </a:prstGeom>
          <a:noFill/>
        </p:spPr>
      </p:pic>
      <p:pic>
        <p:nvPicPr>
          <p:cNvPr id="16" name="Picture 15" descr="ho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84528" y="4460482"/>
            <a:ext cx="1295400" cy="1330718"/>
          </a:xfrm>
          <a:prstGeom prst="rect">
            <a:avLst/>
          </a:prstGeom>
          <a:noFill/>
        </p:spPr>
      </p:pic>
      <p:pic>
        <p:nvPicPr>
          <p:cNvPr id="17" name="Picture 16" descr="ho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81800" y="3546082"/>
            <a:ext cx="1295400" cy="1330718"/>
          </a:xfrm>
          <a:prstGeom prst="rect">
            <a:avLst/>
          </a:prstGeom>
          <a:noFill/>
        </p:spPr>
      </p:pic>
      <p:pic>
        <p:nvPicPr>
          <p:cNvPr id="18" name="Picture 17" descr="ho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70846" y="3124200"/>
            <a:ext cx="815954" cy="838200"/>
          </a:xfrm>
          <a:prstGeom prst="rect">
            <a:avLst/>
          </a:prstGeom>
          <a:noFill/>
        </p:spPr>
      </p:pic>
      <p:pic>
        <p:nvPicPr>
          <p:cNvPr id="19" name="Picture 18" descr="ho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62273" y="4297103"/>
            <a:ext cx="815954" cy="838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3" descr="Hinh nen de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2700"/>
            <a:ext cx="9144000" cy="6870700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914400" y="1600200"/>
            <a:ext cx="3097968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43000" y="282958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77 : 18 =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14600" y="28194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1308992" y="3505200"/>
            <a:ext cx="149752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79 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28 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18" name="Text Box 8"/>
          <p:cNvSpPr txBox="1">
            <a:spLocks noChangeArrowheads="1"/>
          </p:cNvSpPr>
          <p:nvPr/>
        </p:nvSpPr>
        <p:spPr bwMode="auto">
          <a:xfrm>
            <a:off x="2680592" y="3505200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4552950" y="3505200"/>
            <a:ext cx="149752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72 : 18 =</a:t>
            </a:r>
          </a:p>
        </p:txBody>
      </p:sp>
      <p:sp>
        <p:nvSpPr>
          <p:cNvPr id="20" name="Text Box 10"/>
          <p:cNvSpPr txBox="1">
            <a:spLocks noChangeArrowheads="1"/>
          </p:cNvSpPr>
          <p:nvPr/>
        </p:nvSpPr>
        <p:spPr bwMode="auto">
          <a:xfrm>
            <a:off x="5956484" y="3505200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3" descr="Hinh nen de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0700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914400" y="1600200"/>
            <a:ext cx="3505200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14400" y="1762780"/>
            <a:ext cx="381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12"/>
          <p:cNvSpPr txBox="1">
            <a:spLocks noChangeArrowheads="1"/>
          </p:cNvSpPr>
          <p:nvPr/>
        </p:nvSpPr>
        <p:spPr>
          <a:xfrm>
            <a:off x="533400" y="2590800"/>
            <a:ext cx="8305800" cy="457200"/>
          </a:xfrm>
          <a:prstGeom prst="rect">
            <a:avLst/>
          </a:prstGeom>
          <a:noFill/>
          <a:ln/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a) 288 :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   740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 45 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b) 469 : 67       397 : 56</a:t>
            </a:r>
          </a:p>
        </p:txBody>
      </p:sp>
      <p:grpSp>
        <p:nvGrpSpPr>
          <p:cNvPr id="90" name="Group 89"/>
          <p:cNvGrpSpPr/>
          <p:nvPr/>
        </p:nvGrpSpPr>
        <p:grpSpPr>
          <a:xfrm>
            <a:off x="1009514" y="3276600"/>
            <a:ext cx="7524886" cy="2469038"/>
            <a:chOff x="1009514" y="3276600"/>
            <a:chExt cx="7524886" cy="2469038"/>
          </a:xfrm>
        </p:grpSpPr>
        <p:grpSp>
          <p:nvGrpSpPr>
            <p:cNvPr id="50" name="Group 49"/>
            <p:cNvGrpSpPr/>
            <p:nvPr/>
          </p:nvGrpSpPr>
          <p:grpSpPr>
            <a:xfrm>
              <a:off x="3033932" y="3276600"/>
              <a:ext cx="1371599" cy="2469038"/>
              <a:chOff x="3033932" y="3276600"/>
              <a:chExt cx="1371599" cy="2469038"/>
            </a:xfrm>
          </p:grpSpPr>
          <p:grpSp>
            <p:nvGrpSpPr>
              <p:cNvPr id="26" name="Group 25"/>
              <p:cNvGrpSpPr/>
              <p:nvPr/>
            </p:nvGrpSpPr>
            <p:grpSpPr>
              <a:xfrm>
                <a:off x="3033932" y="3276600"/>
                <a:ext cx="1370565" cy="2469038"/>
                <a:chOff x="1008180" y="3310343"/>
                <a:chExt cx="1370565" cy="2543940"/>
              </a:xfrm>
            </p:grpSpPr>
            <p:sp>
              <p:nvSpPr>
                <p:cNvPr id="27" name="Rectangle 26"/>
                <p:cNvSpPr/>
                <p:nvPr/>
              </p:nvSpPr>
              <p:spPr>
                <a:xfrm>
                  <a:off x="1818461" y="3807600"/>
                  <a:ext cx="543739" cy="53909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800" b="1" dirty="0" smtClean="0">
                      <a:solidFill>
                        <a:srgbClr val="000099"/>
                      </a:solidFill>
                      <a:latin typeface="Times New Roman" pitchFamily="18" charset="0"/>
                      <a:cs typeface="Times New Roman" pitchFamily="18" charset="0"/>
                    </a:rPr>
                    <a:t>16</a:t>
                  </a:r>
                  <a:endParaRPr lang="en-US" sz="2800" dirty="0">
                    <a:solidFill>
                      <a:srgbClr val="000099"/>
                    </a:solidFill>
                  </a:endParaRPr>
                </a:p>
              </p:txBody>
            </p:sp>
            <p:grpSp>
              <p:nvGrpSpPr>
                <p:cNvPr id="28" name="Group 22"/>
                <p:cNvGrpSpPr/>
                <p:nvPr/>
              </p:nvGrpSpPr>
              <p:grpSpPr>
                <a:xfrm>
                  <a:off x="1008180" y="3310343"/>
                  <a:ext cx="1370565" cy="2543940"/>
                  <a:chOff x="1008180" y="3310343"/>
                  <a:chExt cx="1370565" cy="2543940"/>
                </a:xfrm>
              </p:grpSpPr>
              <p:sp>
                <p:nvSpPr>
                  <p:cNvPr id="29" name="Rectangle 28"/>
                  <p:cNvSpPr/>
                  <p:nvPr/>
                </p:nvSpPr>
                <p:spPr>
                  <a:xfrm>
                    <a:off x="1027093" y="3310343"/>
                    <a:ext cx="1351652" cy="539093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800" b="1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740   45</a:t>
                    </a:r>
                    <a:endParaRPr lang="en-US" sz="2800" dirty="0">
                      <a:solidFill>
                        <a:srgbClr val="000099"/>
                      </a:solidFill>
                    </a:endParaRPr>
                  </a:p>
                </p:txBody>
              </p:sp>
              <p:sp>
                <p:nvSpPr>
                  <p:cNvPr id="30" name="Rectangle 29"/>
                  <p:cNvSpPr/>
                  <p:nvPr/>
                </p:nvSpPr>
                <p:spPr>
                  <a:xfrm>
                    <a:off x="1032804" y="3796896"/>
                    <a:ext cx="671732" cy="539093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sz="2800" b="1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45</a:t>
                    </a:r>
                    <a:r>
                      <a:rPr lang="en-US" sz="2800" b="1" u="sng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endParaRPr lang="en-US" sz="2800" dirty="0">
                      <a:solidFill>
                        <a:srgbClr val="000099"/>
                      </a:solidFill>
                    </a:endParaRPr>
                  </a:p>
                </p:txBody>
              </p:sp>
              <p:cxnSp>
                <p:nvCxnSpPr>
                  <p:cNvPr id="31" name="Straight Connector 30"/>
                  <p:cNvCxnSpPr/>
                  <p:nvPr/>
                </p:nvCxnSpPr>
                <p:spPr>
                  <a:xfrm rot="5400000" flipH="1" flipV="1">
                    <a:off x="1391594" y="4011258"/>
                    <a:ext cx="1488" cy="583083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2" name="Rectangle 31"/>
                  <p:cNvSpPr/>
                  <p:nvPr/>
                </p:nvSpPr>
                <p:spPr>
                  <a:xfrm>
                    <a:off x="1025977" y="4353580"/>
                    <a:ext cx="723275" cy="539093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800" b="1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290</a:t>
                    </a:r>
                    <a:endParaRPr lang="en-US" sz="2800" dirty="0">
                      <a:solidFill>
                        <a:srgbClr val="000099"/>
                      </a:solidFill>
                    </a:endParaRPr>
                  </a:p>
                </p:txBody>
              </p:sp>
              <p:sp>
                <p:nvSpPr>
                  <p:cNvPr id="34" name="Rectangle 33"/>
                  <p:cNvSpPr/>
                  <p:nvPr/>
                </p:nvSpPr>
                <p:spPr>
                  <a:xfrm>
                    <a:off x="1008180" y="4810780"/>
                    <a:ext cx="726623" cy="539093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sz="2800" b="1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270</a:t>
                    </a:r>
                    <a:endParaRPr lang="en-US" sz="2800" dirty="0">
                      <a:solidFill>
                        <a:srgbClr val="000099"/>
                      </a:solidFill>
                    </a:endParaRPr>
                  </a:p>
                </p:txBody>
              </p:sp>
              <p:cxnSp>
                <p:nvCxnSpPr>
                  <p:cNvPr id="35" name="Straight Connector 34"/>
                  <p:cNvCxnSpPr/>
                  <p:nvPr/>
                </p:nvCxnSpPr>
                <p:spPr>
                  <a:xfrm rot="5400000" flipH="1" flipV="1">
                    <a:off x="1371666" y="4993649"/>
                    <a:ext cx="1488" cy="583083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6" name="Rectangle 35"/>
                  <p:cNvSpPr/>
                  <p:nvPr/>
                </p:nvSpPr>
                <p:spPr>
                  <a:xfrm>
                    <a:off x="1188716" y="5315190"/>
                    <a:ext cx="563884" cy="539093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sz="2800" b="1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20</a:t>
                    </a:r>
                    <a:endParaRPr lang="en-US" sz="2800" dirty="0">
                      <a:solidFill>
                        <a:srgbClr val="000099"/>
                      </a:solidFill>
                    </a:endParaRPr>
                  </a:p>
                </p:txBody>
              </p:sp>
            </p:grpSp>
          </p:grpSp>
          <p:grpSp>
            <p:nvGrpSpPr>
              <p:cNvPr id="49" name="Group 48"/>
              <p:cNvGrpSpPr/>
              <p:nvPr/>
            </p:nvGrpSpPr>
            <p:grpSpPr>
              <a:xfrm>
                <a:off x="3809206" y="3429794"/>
                <a:ext cx="596325" cy="762000"/>
                <a:chOff x="3809206" y="3429794"/>
                <a:chExt cx="596325" cy="762000"/>
              </a:xfrm>
            </p:grpSpPr>
            <p:cxnSp>
              <p:nvCxnSpPr>
                <p:cNvPr id="47" name="Straight Connector 46"/>
                <p:cNvCxnSpPr/>
                <p:nvPr/>
              </p:nvCxnSpPr>
              <p:spPr>
                <a:xfrm rot="5400000">
                  <a:off x="3429000" y="3810000"/>
                  <a:ext cx="762000" cy="1588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/>
                <p:cNvCxnSpPr/>
                <p:nvPr/>
              </p:nvCxnSpPr>
              <p:spPr>
                <a:xfrm rot="5400000" flipH="1" flipV="1">
                  <a:off x="4113268" y="3485185"/>
                  <a:ext cx="1444" cy="583083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51" name="Group 50"/>
            <p:cNvGrpSpPr/>
            <p:nvPr/>
          </p:nvGrpSpPr>
          <p:grpSpPr>
            <a:xfrm>
              <a:off x="5352764" y="3276600"/>
              <a:ext cx="1375112" cy="1628478"/>
              <a:chOff x="3030419" y="3276600"/>
              <a:chExt cx="1375112" cy="1491839"/>
            </a:xfrm>
          </p:grpSpPr>
          <p:grpSp>
            <p:nvGrpSpPr>
              <p:cNvPr id="52" name="Group 25"/>
              <p:cNvGrpSpPr/>
              <p:nvPr/>
            </p:nvGrpSpPr>
            <p:grpSpPr>
              <a:xfrm>
                <a:off x="3030419" y="3276600"/>
                <a:ext cx="1374078" cy="1491839"/>
                <a:chOff x="1004667" y="3310343"/>
                <a:chExt cx="1374078" cy="1537097"/>
              </a:xfrm>
            </p:grpSpPr>
            <p:sp>
              <p:nvSpPr>
                <p:cNvPr id="56" name="Rectangle 55"/>
                <p:cNvSpPr/>
                <p:nvPr/>
              </p:nvSpPr>
              <p:spPr>
                <a:xfrm>
                  <a:off x="1818461" y="3807600"/>
                  <a:ext cx="364202" cy="49386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800" b="1" dirty="0" smtClean="0">
                      <a:solidFill>
                        <a:srgbClr val="000099"/>
                      </a:solidFill>
                      <a:latin typeface="Times New Roman" pitchFamily="18" charset="0"/>
                      <a:cs typeface="Times New Roman" pitchFamily="18" charset="0"/>
                    </a:rPr>
                    <a:t>7</a:t>
                  </a:r>
                  <a:endParaRPr lang="en-US" sz="2800" dirty="0">
                    <a:solidFill>
                      <a:srgbClr val="000099"/>
                    </a:solidFill>
                  </a:endParaRPr>
                </a:p>
              </p:txBody>
            </p:sp>
            <p:grpSp>
              <p:nvGrpSpPr>
                <p:cNvPr id="57" name="Group 22"/>
                <p:cNvGrpSpPr/>
                <p:nvPr/>
              </p:nvGrpSpPr>
              <p:grpSpPr>
                <a:xfrm>
                  <a:off x="1004667" y="3310343"/>
                  <a:ext cx="1374078" cy="1537097"/>
                  <a:chOff x="1004667" y="3310343"/>
                  <a:chExt cx="1374078" cy="1537097"/>
                </a:xfrm>
              </p:grpSpPr>
              <p:sp>
                <p:nvSpPr>
                  <p:cNvPr id="58" name="Rectangle 57"/>
                  <p:cNvSpPr/>
                  <p:nvPr/>
                </p:nvSpPr>
                <p:spPr>
                  <a:xfrm>
                    <a:off x="1027093" y="3310343"/>
                    <a:ext cx="1351652" cy="49386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800" b="1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469   67</a:t>
                    </a:r>
                    <a:endParaRPr lang="en-US" sz="2800" dirty="0">
                      <a:solidFill>
                        <a:srgbClr val="000099"/>
                      </a:solidFill>
                    </a:endParaRPr>
                  </a:p>
                </p:txBody>
              </p:sp>
              <p:sp>
                <p:nvSpPr>
                  <p:cNvPr id="59" name="Rectangle 58"/>
                  <p:cNvSpPr/>
                  <p:nvPr/>
                </p:nvSpPr>
                <p:spPr>
                  <a:xfrm>
                    <a:off x="1004667" y="3796896"/>
                    <a:ext cx="895635" cy="493860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sz="2800" b="1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469</a:t>
                    </a:r>
                    <a:r>
                      <a:rPr lang="en-US" sz="2800" b="1" u="sng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endParaRPr lang="en-US" sz="2800" dirty="0">
                      <a:solidFill>
                        <a:srgbClr val="000099"/>
                      </a:solidFill>
                    </a:endParaRPr>
                  </a:p>
                </p:txBody>
              </p:sp>
              <p:cxnSp>
                <p:nvCxnSpPr>
                  <p:cNvPr id="60" name="Straight Connector 59"/>
                  <p:cNvCxnSpPr/>
                  <p:nvPr/>
                </p:nvCxnSpPr>
                <p:spPr>
                  <a:xfrm rot="5400000" flipH="1" flipV="1">
                    <a:off x="1391594" y="4011258"/>
                    <a:ext cx="1488" cy="583083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1" name="Rectangle 60"/>
                  <p:cNvSpPr/>
                  <p:nvPr/>
                </p:nvSpPr>
                <p:spPr>
                  <a:xfrm>
                    <a:off x="1383701" y="4353580"/>
                    <a:ext cx="364202" cy="49386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800" b="1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0</a:t>
                    </a:r>
                    <a:endParaRPr lang="en-US" sz="2800" dirty="0">
                      <a:solidFill>
                        <a:srgbClr val="000099"/>
                      </a:solidFill>
                    </a:endParaRPr>
                  </a:p>
                </p:txBody>
              </p:sp>
            </p:grpSp>
          </p:grpSp>
          <p:grpSp>
            <p:nvGrpSpPr>
              <p:cNvPr id="53" name="Group 48"/>
              <p:cNvGrpSpPr/>
              <p:nvPr/>
            </p:nvGrpSpPr>
            <p:grpSpPr>
              <a:xfrm>
                <a:off x="3809206" y="3429794"/>
                <a:ext cx="596325" cy="762000"/>
                <a:chOff x="3809206" y="3429794"/>
                <a:chExt cx="596325" cy="762000"/>
              </a:xfrm>
            </p:grpSpPr>
            <p:cxnSp>
              <p:nvCxnSpPr>
                <p:cNvPr id="54" name="Straight Connector 53"/>
                <p:cNvCxnSpPr/>
                <p:nvPr/>
              </p:nvCxnSpPr>
              <p:spPr>
                <a:xfrm rot="5400000">
                  <a:off x="3429000" y="3810000"/>
                  <a:ext cx="762000" cy="1588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>
                <a:xfrm rot="5400000" flipH="1" flipV="1">
                  <a:off x="4113268" y="3485185"/>
                  <a:ext cx="1444" cy="583083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65" name="Group 64"/>
            <p:cNvGrpSpPr/>
            <p:nvPr/>
          </p:nvGrpSpPr>
          <p:grpSpPr>
            <a:xfrm>
              <a:off x="7159288" y="3276600"/>
              <a:ext cx="1375112" cy="1628478"/>
              <a:chOff x="3030419" y="3276600"/>
              <a:chExt cx="1375112" cy="1491839"/>
            </a:xfrm>
          </p:grpSpPr>
          <p:grpSp>
            <p:nvGrpSpPr>
              <p:cNvPr id="66" name="Group 25"/>
              <p:cNvGrpSpPr/>
              <p:nvPr/>
            </p:nvGrpSpPr>
            <p:grpSpPr>
              <a:xfrm>
                <a:off x="3030419" y="3276600"/>
                <a:ext cx="1374078" cy="1491839"/>
                <a:chOff x="1004667" y="3310343"/>
                <a:chExt cx="1374078" cy="1537097"/>
              </a:xfrm>
            </p:grpSpPr>
            <p:sp>
              <p:nvSpPr>
                <p:cNvPr id="70" name="Rectangle 69"/>
                <p:cNvSpPr/>
                <p:nvPr/>
              </p:nvSpPr>
              <p:spPr>
                <a:xfrm>
                  <a:off x="1818461" y="3807600"/>
                  <a:ext cx="364202" cy="49386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800" b="1" dirty="0" smtClean="0">
                      <a:solidFill>
                        <a:srgbClr val="000099"/>
                      </a:solidFill>
                      <a:latin typeface="Times New Roman" pitchFamily="18" charset="0"/>
                      <a:cs typeface="Times New Roman" pitchFamily="18" charset="0"/>
                    </a:rPr>
                    <a:t>7</a:t>
                  </a:r>
                  <a:endParaRPr lang="en-US" sz="2800" dirty="0">
                    <a:solidFill>
                      <a:srgbClr val="000099"/>
                    </a:solidFill>
                  </a:endParaRPr>
                </a:p>
              </p:txBody>
            </p:sp>
            <p:grpSp>
              <p:nvGrpSpPr>
                <p:cNvPr id="71" name="Group 22"/>
                <p:cNvGrpSpPr/>
                <p:nvPr/>
              </p:nvGrpSpPr>
              <p:grpSpPr>
                <a:xfrm>
                  <a:off x="1004667" y="3310343"/>
                  <a:ext cx="1374078" cy="1537097"/>
                  <a:chOff x="1004667" y="3310343"/>
                  <a:chExt cx="1374078" cy="1537097"/>
                </a:xfrm>
              </p:grpSpPr>
              <p:sp>
                <p:nvSpPr>
                  <p:cNvPr id="72" name="Rectangle 71"/>
                  <p:cNvSpPr/>
                  <p:nvPr/>
                </p:nvSpPr>
                <p:spPr>
                  <a:xfrm>
                    <a:off x="1027093" y="3310343"/>
                    <a:ext cx="1351652" cy="49386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800" b="1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397   56</a:t>
                    </a:r>
                    <a:endParaRPr lang="en-US" sz="2800" dirty="0">
                      <a:solidFill>
                        <a:srgbClr val="000099"/>
                      </a:solidFill>
                    </a:endParaRPr>
                  </a:p>
                </p:txBody>
              </p:sp>
              <p:sp>
                <p:nvSpPr>
                  <p:cNvPr id="73" name="Rectangle 72"/>
                  <p:cNvSpPr/>
                  <p:nvPr/>
                </p:nvSpPr>
                <p:spPr>
                  <a:xfrm>
                    <a:off x="1004667" y="3796896"/>
                    <a:ext cx="895635" cy="493860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sz="2800" b="1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392</a:t>
                    </a:r>
                    <a:r>
                      <a:rPr lang="en-US" sz="2800" b="1" u="sng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endParaRPr lang="en-US" sz="2800" dirty="0">
                      <a:solidFill>
                        <a:srgbClr val="000099"/>
                      </a:solidFill>
                    </a:endParaRPr>
                  </a:p>
                </p:txBody>
              </p:sp>
              <p:cxnSp>
                <p:nvCxnSpPr>
                  <p:cNvPr id="74" name="Straight Connector 73"/>
                  <p:cNvCxnSpPr/>
                  <p:nvPr/>
                </p:nvCxnSpPr>
                <p:spPr>
                  <a:xfrm rot="5400000" flipH="1" flipV="1">
                    <a:off x="1391594" y="4011258"/>
                    <a:ext cx="1488" cy="583083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5" name="Rectangle 74"/>
                  <p:cNvSpPr/>
                  <p:nvPr/>
                </p:nvSpPr>
                <p:spPr>
                  <a:xfrm>
                    <a:off x="1383701" y="4353580"/>
                    <a:ext cx="364202" cy="49386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800" b="1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5</a:t>
                    </a:r>
                    <a:endParaRPr lang="en-US" sz="2800" dirty="0">
                      <a:solidFill>
                        <a:srgbClr val="000099"/>
                      </a:solidFill>
                    </a:endParaRPr>
                  </a:p>
                </p:txBody>
              </p:sp>
            </p:grpSp>
          </p:grpSp>
          <p:grpSp>
            <p:nvGrpSpPr>
              <p:cNvPr id="67" name="Group 48"/>
              <p:cNvGrpSpPr/>
              <p:nvPr/>
            </p:nvGrpSpPr>
            <p:grpSpPr>
              <a:xfrm>
                <a:off x="3809206" y="3429794"/>
                <a:ext cx="596325" cy="762000"/>
                <a:chOff x="3809206" y="3429794"/>
                <a:chExt cx="596325" cy="762000"/>
              </a:xfrm>
            </p:grpSpPr>
            <p:cxnSp>
              <p:nvCxnSpPr>
                <p:cNvPr id="68" name="Straight Connector 67"/>
                <p:cNvCxnSpPr/>
                <p:nvPr/>
              </p:nvCxnSpPr>
              <p:spPr>
                <a:xfrm rot="5400000">
                  <a:off x="3429000" y="3810000"/>
                  <a:ext cx="762000" cy="1588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/>
                <p:cNvCxnSpPr/>
                <p:nvPr/>
              </p:nvCxnSpPr>
              <p:spPr>
                <a:xfrm rot="5400000" flipH="1" flipV="1">
                  <a:off x="4113268" y="3485185"/>
                  <a:ext cx="1444" cy="583083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6" name="Group 75"/>
            <p:cNvGrpSpPr/>
            <p:nvPr/>
          </p:nvGrpSpPr>
          <p:grpSpPr>
            <a:xfrm>
              <a:off x="1009514" y="3276600"/>
              <a:ext cx="1352686" cy="2454968"/>
              <a:chOff x="3052845" y="3276600"/>
              <a:chExt cx="1352686" cy="2454968"/>
            </a:xfrm>
          </p:grpSpPr>
          <p:grpSp>
            <p:nvGrpSpPr>
              <p:cNvPr id="77" name="Group 25"/>
              <p:cNvGrpSpPr/>
              <p:nvPr/>
            </p:nvGrpSpPr>
            <p:grpSpPr>
              <a:xfrm>
                <a:off x="3052845" y="3276600"/>
                <a:ext cx="1351652" cy="2454968"/>
                <a:chOff x="1027093" y="3310343"/>
                <a:chExt cx="1351652" cy="2529444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1818461" y="3807600"/>
                  <a:ext cx="543739" cy="53909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800" b="1" dirty="0" smtClean="0">
                      <a:solidFill>
                        <a:srgbClr val="000099"/>
                      </a:solidFill>
                      <a:latin typeface="Times New Roman" pitchFamily="18" charset="0"/>
                      <a:cs typeface="Times New Roman" pitchFamily="18" charset="0"/>
                    </a:rPr>
                    <a:t>12</a:t>
                  </a:r>
                  <a:endParaRPr lang="en-US" sz="2800" dirty="0">
                    <a:solidFill>
                      <a:srgbClr val="000099"/>
                    </a:solidFill>
                  </a:endParaRPr>
                </a:p>
              </p:txBody>
            </p:sp>
            <p:grpSp>
              <p:nvGrpSpPr>
                <p:cNvPr id="82" name="Group 22"/>
                <p:cNvGrpSpPr/>
                <p:nvPr/>
              </p:nvGrpSpPr>
              <p:grpSpPr>
                <a:xfrm>
                  <a:off x="1027093" y="3310343"/>
                  <a:ext cx="1351652" cy="2529444"/>
                  <a:chOff x="1027093" y="3310343"/>
                  <a:chExt cx="1351652" cy="2529444"/>
                </a:xfrm>
              </p:grpSpPr>
              <p:sp>
                <p:nvSpPr>
                  <p:cNvPr id="83" name="Rectangle 82"/>
                  <p:cNvSpPr/>
                  <p:nvPr/>
                </p:nvSpPr>
                <p:spPr>
                  <a:xfrm>
                    <a:off x="1027093" y="3310343"/>
                    <a:ext cx="1351652" cy="539093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800" b="1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288   24</a:t>
                    </a:r>
                    <a:endParaRPr lang="en-US" sz="2800" dirty="0">
                      <a:solidFill>
                        <a:srgbClr val="000099"/>
                      </a:solidFill>
                    </a:endParaRPr>
                  </a:p>
                </p:txBody>
              </p:sp>
              <p:sp>
                <p:nvSpPr>
                  <p:cNvPr id="84" name="Rectangle 83"/>
                  <p:cNvSpPr/>
                  <p:nvPr/>
                </p:nvSpPr>
                <p:spPr>
                  <a:xfrm>
                    <a:off x="1032804" y="3796896"/>
                    <a:ext cx="671732" cy="539093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sz="2800" b="1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24</a:t>
                    </a:r>
                    <a:r>
                      <a:rPr lang="en-US" sz="2800" b="1" u="sng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endParaRPr lang="en-US" sz="2800" dirty="0">
                      <a:solidFill>
                        <a:srgbClr val="000099"/>
                      </a:solidFill>
                    </a:endParaRPr>
                  </a:p>
                </p:txBody>
              </p:sp>
              <p:cxnSp>
                <p:nvCxnSpPr>
                  <p:cNvPr id="85" name="Straight Connector 84"/>
                  <p:cNvCxnSpPr/>
                  <p:nvPr/>
                </p:nvCxnSpPr>
                <p:spPr>
                  <a:xfrm rot="5400000" flipH="1" flipV="1">
                    <a:off x="1391594" y="4011258"/>
                    <a:ext cx="1488" cy="583083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6" name="Rectangle 85"/>
                  <p:cNvSpPr/>
                  <p:nvPr/>
                </p:nvSpPr>
                <p:spPr>
                  <a:xfrm>
                    <a:off x="1198304" y="4353580"/>
                    <a:ext cx="543739" cy="539093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800" b="1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48</a:t>
                    </a:r>
                    <a:endParaRPr lang="en-US" sz="2800" dirty="0">
                      <a:solidFill>
                        <a:srgbClr val="000099"/>
                      </a:solidFill>
                    </a:endParaRPr>
                  </a:p>
                </p:txBody>
              </p:sp>
              <p:sp>
                <p:nvSpPr>
                  <p:cNvPr id="87" name="Rectangle 86"/>
                  <p:cNvSpPr/>
                  <p:nvPr/>
                </p:nvSpPr>
                <p:spPr>
                  <a:xfrm>
                    <a:off x="1195956" y="4810780"/>
                    <a:ext cx="726623" cy="539093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sz="2800" b="1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48</a:t>
                    </a:r>
                    <a:endParaRPr lang="en-US" sz="2800" dirty="0">
                      <a:solidFill>
                        <a:srgbClr val="000099"/>
                      </a:solidFill>
                    </a:endParaRPr>
                  </a:p>
                </p:txBody>
              </p:sp>
              <p:cxnSp>
                <p:nvCxnSpPr>
                  <p:cNvPr id="88" name="Straight Connector 87"/>
                  <p:cNvCxnSpPr/>
                  <p:nvPr/>
                </p:nvCxnSpPr>
                <p:spPr>
                  <a:xfrm rot="5400000" flipH="1" flipV="1">
                    <a:off x="1399802" y="4993650"/>
                    <a:ext cx="1488" cy="583083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9" name="Rectangle 88"/>
                  <p:cNvSpPr/>
                  <p:nvPr/>
                </p:nvSpPr>
                <p:spPr>
                  <a:xfrm>
                    <a:off x="1282495" y="5300694"/>
                    <a:ext cx="563884" cy="539093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sz="2800" b="1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0</a:t>
                    </a:r>
                    <a:endParaRPr lang="en-US" sz="2800" dirty="0">
                      <a:solidFill>
                        <a:srgbClr val="000099"/>
                      </a:solidFill>
                    </a:endParaRPr>
                  </a:p>
                </p:txBody>
              </p:sp>
            </p:grpSp>
          </p:grpSp>
          <p:grpSp>
            <p:nvGrpSpPr>
              <p:cNvPr id="78" name="Group 48"/>
              <p:cNvGrpSpPr/>
              <p:nvPr/>
            </p:nvGrpSpPr>
            <p:grpSpPr>
              <a:xfrm>
                <a:off x="3809206" y="3429794"/>
                <a:ext cx="596325" cy="762000"/>
                <a:chOff x="3809206" y="3429794"/>
                <a:chExt cx="596325" cy="762000"/>
              </a:xfrm>
            </p:grpSpPr>
            <p:cxnSp>
              <p:nvCxnSpPr>
                <p:cNvPr id="79" name="Straight Connector 78"/>
                <p:cNvCxnSpPr/>
                <p:nvPr/>
              </p:nvCxnSpPr>
              <p:spPr>
                <a:xfrm rot="5400000">
                  <a:off x="3429000" y="3810000"/>
                  <a:ext cx="762000" cy="1588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Connector 79"/>
                <p:cNvCxnSpPr/>
                <p:nvPr/>
              </p:nvCxnSpPr>
              <p:spPr>
                <a:xfrm rot="5400000" flipH="1" flipV="1">
                  <a:off x="4113268" y="3485185"/>
                  <a:ext cx="1444" cy="583083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1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6" grpId="0"/>
      <p:bldP spid="2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3" descr="Hinh nen de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2700"/>
            <a:ext cx="9144000" cy="6870700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762000" y="1676400"/>
            <a:ext cx="7543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240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ghế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15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ghế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10"/>
          <p:cNvSpPr txBox="1">
            <a:spLocks noChangeArrowheads="1"/>
          </p:cNvSpPr>
          <p:nvPr/>
        </p:nvSpPr>
        <p:spPr>
          <a:xfrm>
            <a:off x="304800" y="3505200"/>
            <a:ext cx="4343400" cy="1676400"/>
          </a:xfrm>
          <a:prstGeom prst="rect">
            <a:avLst/>
          </a:prstGeom>
          <a:noFill/>
          <a:ln/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1" i="0" u="sng" strike="noStrike" kern="1200" cap="none" spc="0" normalizeH="0" baseline="0" noProof="0" dirty="0" err="1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Tóm</a:t>
            </a:r>
            <a:r>
              <a:rPr kumimoji="0" lang="en-US" sz="2800" b="1" i="0" u="sng" strike="noStrike" kern="1200" cap="none" spc="0" normalizeH="0" baseline="0" noProof="0" dirty="0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sng" strike="noStrike" kern="1200" cap="none" spc="0" normalizeH="0" baseline="0" noProof="0" dirty="0" err="1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tắt</a:t>
            </a:r>
            <a:endParaRPr kumimoji="0" lang="en-US" sz="2800" b="1" i="0" u="sng" strike="noStrike" kern="1200" cap="none" spc="0" normalizeH="0" baseline="0" noProof="0" dirty="0" smtClean="0">
              <a:ln>
                <a:noFill/>
              </a:ln>
              <a:solidFill>
                <a:srgbClr val="6600CC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15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phòng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: 240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bộ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bàn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ghế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Mỗi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phòng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..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bộ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bàn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ghế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6600CC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4572000" y="2269584"/>
            <a:ext cx="4114800" cy="2286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/>
            <a:r>
              <a:rPr lang="en-US" sz="2800" b="1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Bài</a:t>
            </a:r>
            <a:r>
              <a:rPr lang="en-US" sz="28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giải</a:t>
            </a:r>
            <a:endParaRPr lang="en-US" sz="2800" b="1" u="sng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</a:endParaRPr>
          </a:p>
          <a:p>
            <a:pPr algn="ctr" eaLnBrk="0" hangingPunct="0"/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Mỗi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phòng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xếp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được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là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:</a:t>
            </a:r>
          </a:p>
          <a:p>
            <a:pPr algn="ctr" eaLnBrk="0" hangingPunct="0"/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240 : 15 = 16 (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bộ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)</a:t>
            </a:r>
          </a:p>
          <a:p>
            <a:pPr algn="r" eaLnBrk="0" hangingPunct="0"/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Đáp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số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: 16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bộ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bàn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ghế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54394E-6 L 0.00417 -0.15541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-7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8" grpId="0" animBg="1"/>
      <p:bldP spid="8" grpId="1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3" descr="Hinh nen de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2700"/>
            <a:ext cx="9144000" cy="6870700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914400" y="1905000"/>
            <a:ext cx="624840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may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mắn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" name="Picture 17" descr="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5527282"/>
            <a:ext cx="1295400" cy="1330718"/>
          </a:xfrm>
          <a:prstGeom prst="rect">
            <a:avLst/>
          </a:prstGeom>
          <a:noFill/>
        </p:spPr>
      </p:pic>
      <p:pic>
        <p:nvPicPr>
          <p:cNvPr id="19" name="Picture 18" descr="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1676400"/>
            <a:ext cx="815954" cy="838200"/>
          </a:xfrm>
          <a:prstGeom prst="rect">
            <a:avLst/>
          </a:prstGeom>
          <a:noFill/>
        </p:spPr>
      </p:pic>
      <p:pic>
        <p:nvPicPr>
          <p:cNvPr id="20" name="Picture 19" descr="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2362200"/>
            <a:ext cx="815954" cy="838200"/>
          </a:xfrm>
          <a:prstGeom prst="rect">
            <a:avLst/>
          </a:prstGeom>
          <a:noFill/>
        </p:spPr>
      </p:pic>
      <p:pic>
        <p:nvPicPr>
          <p:cNvPr id="21" name="Picture 20" descr="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362200"/>
            <a:ext cx="815954" cy="838200"/>
          </a:xfrm>
          <a:prstGeom prst="rect">
            <a:avLst/>
          </a:prstGeom>
          <a:noFill/>
        </p:spPr>
      </p:pic>
      <p:pic>
        <p:nvPicPr>
          <p:cNvPr id="22" name="Picture 21" descr="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48600" y="5527282"/>
            <a:ext cx="1295400" cy="1330718"/>
          </a:xfrm>
          <a:prstGeom prst="rect">
            <a:avLst/>
          </a:prstGeom>
          <a:noFill/>
        </p:spPr>
      </p:pic>
      <p:pic>
        <p:nvPicPr>
          <p:cNvPr id="23" name="Picture 22" descr="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6609528">
            <a:off x="7315200" y="6019800"/>
            <a:ext cx="815954" cy="838200"/>
          </a:xfrm>
          <a:prstGeom prst="rect">
            <a:avLst/>
          </a:prstGeom>
          <a:noFill/>
        </p:spPr>
      </p:pic>
      <p:pic>
        <p:nvPicPr>
          <p:cNvPr id="24" name="Picture 23" descr="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19400" y="6019800"/>
            <a:ext cx="815954" cy="838200"/>
          </a:xfrm>
          <a:prstGeom prst="rect">
            <a:avLst/>
          </a:prstGeom>
          <a:noFill/>
        </p:spPr>
      </p:pic>
      <p:sp>
        <p:nvSpPr>
          <p:cNvPr id="25" name="5-Point Star 24">
            <a:hlinkClick r:id="rId4" action="ppaction://hlinksldjump"/>
          </p:cNvPr>
          <p:cNvSpPr/>
          <p:nvPr/>
        </p:nvSpPr>
        <p:spPr>
          <a:xfrm>
            <a:off x="1524000" y="3657600"/>
            <a:ext cx="1752600" cy="1600200"/>
          </a:xfrm>
          <a:prstGeom prst="star5">
            <a:avLst/>
          </a:prstGeom>
          <a:solidFill>
            <a:srgbClr val="00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5-Point Star 25">
            <a:hlinkClick r:id="rId5" action="ppaction://hlinksldjump"/>
          </p:cNvPr>
          <p:cNvSpPr/>
          <p:nvPr/>
        </p:nvSpPr>
        <p:spPr>
          <a:xfrm>
            <a:off x="3886200" y="2743200"/>
            <a:ext cx="1752600" cy="1600200"/>
          </a:xfrm>
          <a:prstGeom prst="star5">
            <a:avLst/>
          </a:prstGeom>
          <a:solidFill>
            <a:srgbClr val="CC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5-Point Star 26">
            <a:hlinkClick r:id="rId6" action="ppaction://hlinksldjump"/>
          </p:cNvPr>
          <p:cNvSpPr/>
          <p:nvPr/>
        </p:nvSpPr>
        <p:spPr>
          <a:xfrm>
            <a:off x="6096000" y="3581400"/>
            <a:ext cx="1752600" cy="1600200"/>
          </a:xfrm>
          <a:prstGeom prst="star5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5-Point Star 27">
            <a:hlinkClick r:id="rId7" action="ppaction://hlinksldjump"/>
          </p:cNvPr>
          <p:cNvSpPr/>
          <p:nvPr/>
        </p:nvSpPr>
        <p:spPr>
          <a:xfrm>
            <a:off x="3657600" y="5029200"/>
            <a:ext cx="1752600" cy="1600200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9" name="Picture 28" descr="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0" y="6019800"/>
            <a:ext cx="815954" cy="838200"/>
          </a:xfrm>
          <a:prstGeom prst="rect">
            <a:avLst/>
          </a:prstGeom>
          <a:noFill/>
        </p:spPr>
      </p:pic>
      <p:pic>
        <p:nvPicPr>
          <p:cNvPr id="30" name="Picture 29" descr="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019800"/>
            <a:ext cx="815954" cy="838200"/>
          </a:xfrm>
          <a:prstGeom prst="rect">
            <a:avLst/>
          </a:prstGeom>
          <a:noFill/>
        </p:spPr>
      </p:pic>
      <p:pic>
        <p:nvPicPr>
          <p:cNvPr id="31" name="Picture 30" descr="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7848600" y="1828800"/>
            <a:ext cx="1295400" cy="1330718"/>
          </a:xfrm>
          <a:prstGeom prst="rect">
            <a:avLst/>
          </a:prstGeom>
          <a:noFill/>
        </p:spPr>
      </p:pic>
      <p:pic>
        <p:nvPicPr>
          <p:cNvPr id="32" name="Picture 31" descr="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029200"/>
            <a:ext cx="815954" cy="838200"/>
          </a:xfrm>
          <a:prstGeom prst="rect">
            <a:avLst/>
          </a:prstGeom>
          <a:noFill/>
        </p:spPr>
      </p:pic>
      <p:pic>
        <p:nvPicPr>
          <p:cNvPr id="33" name="Picture 32" descr="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2988781">
            <a:off x="8158811" y="4884841"/>
            <a:ext cx="815954" cy="838200"/>
          </a:xfrm>
          <a:prstGeom prst="rect">
            <a:avLst/>
          </a:prstGeom>
          <a:noFill/>
        </p:spPr>
      </p:pic>
      <p:pic>
        <p:nvPicPr>
          <p:cNvPr id="34" name="Picture 33" descr="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05400" y="4572000"/>
            <a:ext cx="815954" cy="838200"/>
          </a:xfrm>
          <a:prstGeom prst="rect">
            <a:avLst/>
          </a:prstGeom>
          <a:noFill/>
        </p:spPr>
      </p:pic>
      <p:pic>
        <p:nvPicPr>
          <p:cNvPr id="35" name="Picture 34" descr="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76600" y="4572000"/>
            <a:ext cx="815954" cy="838200"/>
          </a:xfrm>
          <a:prstGeom prst="rect">
            <a:avLst/>
          </a:prstGeom>
          <a:noFill/>
        </p:spPr>
      </p:pic>
      <p:pic>
        <p:nvPicPr>
          <p:cNvPr id="36" name="Picture 35" descr="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0" y="3048000"/>
            <a:ext cx="815954" cy="838200"/>
          </a:xfrm>
          <a:prstGeom prst="rect">
            <a:avLst/>
          </a:prstGeom>
          <a:noFill/>
        </p:spPr>
      </p:pic>
      <p:pic>
        <p:nvPicPr>
          <p:cNvPr id="37" name="Picture 36" descr="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14600" y="3200400"/>
            <a:ext cx="815954" cy="838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5527282"/>
            <a:ext cx="1295400" cy="1330718"/>
          </a:xfrm>
          <a:prstGeom prst="rect">
            <a:avLst/>
          </a:prstGeom>
          <a:noFill/>
        </p:spPr>
      </p:pic>
      <p:pic>
        <p:nvPicPr>
          <p:cNvPr id="27" name="Picture 26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676400"/>
            <a:ext cx="815954" cy="838200"/>
          </a:xfrm>
          <a:prstGeom prst="rect">
            <a:avLst/>
          </a:prstGeom>
          <a:noFill/>
        </p:spPr>
      </p:pic>
      <p:pic>
        <p:nvPicPr>
          <p:cNvPr id="28" name="Picture 27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886200"/>
            <a:ext cx="815954" cy="838200"/>
          </a:xfrm>
          <a:prstGeom prst="rect">
            <a:avLst/>
          </a:prstGeom>
          <a:noFill/>
        </p:spPr>
      </p:pic>
      <p:pic>
        <p:nvPicPr>
          <p:cNvPr id="30" name="Picture 29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362200"/>
            <a:ext cx="815954" cy="838200"/>
          </a:xfrm>
          <a:prstGeom prst="rect">
            <a:avLst/>
          </a:prstGeom>
          <a:noFill/>
        </p:spPr>
      </p:pic>
      <p:pic>
        <p:nvPicPr>
          <p:cNvPr id="32" name="Picture 31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48600" y="5527282"/>
            <a:ext cx="1295400" cy="1330718"/>
          </a:xfrm>
          <a:prstGeom prst="rect">
            <a:avLst/>
          </a:prstGeom>
          <a:noFill/>
        </p:spPr>
      </p:pic>
      <p:pic>
        <p:nvPicPr>
          <p:cNvPr id="33" name="Picture 32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39000" y="6019800"/>
            <a:ext cx="815954" cy="838200"/>
          </a:xfrm>
          <a:prstGeom prst="rect">
            <a:avLst/>
          </a:prstGeom>
          <a:noFill/>
        </p:spPr>
      </p:pic>
      <p:pic>
        <p:nvPicPr>
          <p:cNvPr id="34" name="Picture 33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6019800"/>
            <a:ext cx="815954" cy="838200"/>
          </a:xfrm>
          <a:prstGeom prst="rect">
            <a:avLst/>
          </a:prstGeom>
          <a:noFill/>
        </p:spPr>
      </p:pic>
      <p:pic>
        <p:nvPicPr>
          <p:cNvPr id="17" name="Picture 16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783523" y="3341677"/>
            <a:ext cx="815954" cy="838200"/>
          </a:xfrm>
          <a:prstGeom prst="rect">
            <a:avLst/>
          </a:prstGeom>
          <a:noFill/>
        </p:spPr>
      </p:pic>
      <p:pic>
        <p:nvPicPr>
          <p:cNvPr id="18" name="Picture 17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251846" y="2743200"/>
            <a:ext cx="815954" cy="838200"/>
          </a:xfrm>
          <a:prstGeom prst="rect">
            <a:avLst/>
          </a:prstGeom>
          <a:noFill/>
        </p:spPr>
      </p:pic>
      <p:pic>
        <p:nvPicPr>
          <p:cNvPr id="29" name="Picture 28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088323" y="3973523"/>
            <a:ext cx="815954" cy="838200"/>
          </a:xfrm>
          <a:prstGeom prst="rect">
            <a:avLst/>
          </a:prstGeom>
          <a:noFill/>
        </p:spPr>
      </p:pic>
      <p:sp>
        <p:nvSpPr>
          <p:cNvPr id="31" name="TextBox 30"/>
          <p:cNvSpPr txBox="1"/>
          <p:nvPr/>
        </p:nvSpPr>
        <p:spPr>
          <a:xfrm>
            <a:off x="1219200" y="3058180"/>
            <a:ext cx="6248400" cy="95410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89 : 26 = ?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429000" y="4419600"/>
            <a:ext cx="1752600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52">
            <a:hlinkClick r:id="rId3" action="ppaction://hlinksldjump" highlightClick="1">
              <a:snd r:embed="rId4" name="arrow.wav"/>
            </a:hlinkClick>
          </p:cNvPr>
          <p:cNvSpPr txBox="1"/>
          <p:nvPr/>
        </p:nvSpPr>
        <p:spPr>
          <a:xfrm>
            <a:off x="2514600" y="5334000"/>
            <a:ext cx="4191000" cy="107721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tràng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pháo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2438400" y="5334000"/>
            <a:ext cx="4343400" cy="10668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thưởng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32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Oval 60"/>
          <p:cNvSpPr/>
          <p:nvPr/>
        </p:nvSpPr>
        <p:spPr>
          <a:xfrm>
            <a:off x="640666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Oval 61"/>
          <p:cNvSpPr/>
          <p:nvPr/>
        </p:nvSpPr>
        <p:spPr>
          <a:xfrm>
            <a:off x="640080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Oval 62"/>
          <p:cNvSpPr/>
          <p:nvPr/>
        </p:nvSpPr>
        <p:spPr>
          <a:xfrm>
            <a:off x="6392592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Oval 63"/>
          <p:cNvSpPr/>
          <p:nvPr/>
        </p:nvSpPr>
        <p:spPr>
          <a:xfrm>
            <a:off x="640080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Oval 64"/>
          <p:cNvSpPr/>
          <p:nvPr/>
        </p:nvSpPr>
        <p:spPr>
          <a:xfrm>
            <a:off x="640080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Oval 65"/>
          <p:cNvSpPr/>
          <p:nvPr/>
        </p:nvSpPr>
        <p:spPr>
          <a:xfrm>
            <a:off x="640080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5227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53" grpId="0" animBg="1"/>
      <p:bldP spid="54" grpId="0" animBg="1"/>
      <p:bldP spid="54" grpId="1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5527282"/>
            <a:ext cx="1295400" cy="1330718"/>
          </a:xfrm>
          <a:prstGeom prst="rect">
            <a:avLst/>
          </a:prstGeom>
          <a:noFill/>
        </p:spPr>
      </p:pic>
      <p:pic>
        <p:nvPicPr>
          <p:cNvPr id="27" name="Picture 26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676400"/>
            <a:ext cx="815954" cy="838200"/>
          </a:xfrm>
          <a:prstGeom prst="rect">
            <a:avLst/>
          </a:prstGeom>
          <a:noFill/>
        </p:spPr>
      </p:pic>
      <p:pic>
        <p:nvPicPr>
          <p:cNvPr id="28" name="Picture 27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886200"/>
            <a:ext cx="815954" cy="838200"/>
          </a:xfrm>
          <a:prstGeom prst="rect">
            <a:avLst/>
          </a:prstGeom>
          <a:noFill/>
        </p:spPr>
      </p:pic>
      <p:pic>
        <p:nvPicPr>
          <p:cNvPr id="30" name="Picture 29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362200"/>
            <a:ext cx="815954" cy="838200"/>
          </a:xfrm>
          <a:prstGeom prst="rect">
            <a:avLst/>
          </a:prstGeom>
          <a:noFill/>
        </p:spPr>
      </p:pic>
      <p:pic>
        <p:nvPicPr>
          <p:cNvPr id="32" name="Picture 31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48600" y="5527282"/>
            <a:ext cx="1295400" cy="1330718"/>
          </a:xfrm>
          <a:prstGeom prst="rect">
            <a:avLst/>
          </a:prstGeom>
          <a:noFill/>
        </p:spPr>
      </p:pic>
      <p:pic>
        <p:nvPicPr>
          <p:cNvPr id="33" name="Picture 32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39000" y="6019800"/>
            <a:ext cx="815954" cy="838200"/>
          </a:xfrm>
          <a:prstGeom prst="rect">
            <a:avLst/>
          </a:prstGeom>
          <a:noFill/>
        </p:spPr>
      </p:pic>
      <p:pic>
        <p:nvPicPr>
          <p:cNvPr id="34" name="Picture 33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6019800"/>
            <a:ext cx="815954" cy="838200"/>
          </a:xfrm>
          <a:prstGeom prst="rect">
            <a:avLst/>
          </a:prstGeom>
          <a:noFill/>
        </p:spPr>
      </p:pic>
      <p:pic>
        <p:nvPicPr>
          <p:cNvPr id="17" name="Picture 16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783523" y="3341677"/>
            <a:ext cx="815954" cy="838200"/>
          </a:xfrm>
          <a:prstGeom prst="rect">
            <a:avLst/>
          </a:prstGeom>
          <a:noFill/>
        </p:spPr>
      </p:pic>
      <p:pic>
        <p:nvPicPr>
          <p:cNvPr id="18" name="Picture 17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251846" y="2743200"/>
            <a:ext cx="815954" cy="838200"/>
          </a:xfrm>
          <a:prstGeom prst="rect">
            <a:avLst/>
          </a:prstGeom>
          <a:noFill/>
        </p:spPr>
      </p:pic>
      <p:pic>
        <p:nvPicPr>
          <p:cNvPr id="29" name="Picture 28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088323" y="3973523"/>
            <a:ext cx="815954" cy="838200"/>
          </a:xfrm>
          <a:prstGeom prst="rect">
            <a:avLst/>
          </a:prstGeom>
          <a:noFill/>
        </p:spPr>
      </p:pic>
      <p:sp>
        <p:nvSpPr>
          <p:cNvPr id="31" name="TextBox 30"/>
          <p:cNvSpPr txBox="1"/>
          <p:nvPr/>
        </p:nvSpPr>
        <p:spPr>
          <a:xfrm>
            <a:off x="1219200" y="3058180"/>
            <a:ext cx="6248400" cy="95410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 52 : 24 = ?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429000" y="4419600"/>
            <a:ext cx="1752600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52">
            <a:hlinkClick r:id="rId3" action="ppaction://hlinksldjump" highlightClick="1">
              <a:snd r:embed="rId4" name="arrow.wav"/>
            </a:hlinkClick>
          </p:cNvPr>
          <p:cNvSpPr txBox="1"/>
          <p:nvPr/>
        </p:nvSpPr>
        <p:spPr>
          <a:xfrm>
            <a:off x="2514600" y="5587425"/>
            <a:ext cx="4191000" cy="5847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quà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2438400" y="5334000"/>
            <a:ext cx="4343400" cy="10668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thưởng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32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Oval 60"/>
          <p:cNvSpPr/>
          <p:nvPr/>
        </p:nvSpPr>
        <p:spPr>
          <a:xfrm>
            <a:off x="640666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Oval 61"/>
          <p:cNvSpPr/>
          <p:nvPr/>
        </p:nvSpPr>
        <p:spPr>
          <a:xfrm>
            <a:off x="640080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Oval 62"/>
          <p:cNvSpPr/>
          <p:nvPr/>
        </p:nvSpPr>
        <p:spPr>
          <a:xfrm>
            <a:off x="6392592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Oval 63"/>
          <p:cNvSpPr/>
          <p:nvPr/>
        </p:nvSpPr>
        <p:spPr>
          <a:xfrm>
            <a:off x="640080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Oval 64"/>
          <p:cNvSpPr/>
          <p:nvPr/>
        </p:nvSpPr>
        <p:spPr>
          <a:xfrm>
            <a:off x="640080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Oval 65"/>
          <p:cNvSpPr/>
          <p:nvPr/>
        </p:nvSpPr>
        <p:spPr>
          <a:xfrm>
            <a:off x="640080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5227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53" grpId="0" animBg="1"/>
      <p:bldP spid="54" grpId="0" animBg="1"/>
      <p:bldP spid="54" grpId="1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5527282"/>
            <a:ext cx="1295400" cy="1330718"/>
          </a:xfrm>
          <a:prstGeom prst="rect">
            <a:avLst/>
          </a:prstGeom>
          <a:noFill/>
        </p:spPr>
      </p:pic>
      <p:pic>
        <p:nvPicPr>
          <p:cNvPr id="27" name="Picture 26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676400"/>
            <a:ext cx="815954" cy="838200"/>
          </a:xfrm>
          <a:prstGeom prst="rect">
            <a:avLst/>
          </a:prstGeom>
          <a:noFill/>
        </p:spPr>
      </p:pic>
      <p:pic>
        <p:nvPicPr>
          <p:cNvPr id="28" name="Picture 27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886200"/>
            <a:ext cx="815954" cy="838200"/>
          </a:xfrm>
          <a:prstGeom prst="rect">
            <a:avLst/>
          </a:prstGeom>
          <a:noFill/>
        </p:spPr>
      </p:pic>
      <p:pic>
        <p:nvPicPr>
          <p:cNvPr id="30" name="Picture 29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362200"/>
            <a:ext cx="815954" cy="838200"/>
          </a:xfrm>
          <a:prstGeom prst="rect">
            <a:avLst/>
          </a:prstGeom>
          <a:noFill/>
        </p:spPr>
      </p:pic>
      <p:pic>
        <p:nvPicPr>
          <p:cNvPr id="32" name="Picture 31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48600" y="5527282"/>
            <a:ext cx="1295400" cy="1330718"/>
          </a:xfrm>
          <a:prstGeom prst="rect">
            <a:avLst/>
          </a:prstGeom>
          <a:noFill/>
        </p:spPr>
      </p:pic>
      <p:pic>
        <p:nvPicPr>
          <p:cNvPr id="33" name="Picture 32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39000" y="6019800"/>
            <a:ext cx="815954" cy="838200"/>
          </a:xfrm>
          <a:prstGeom prst="rect">
            <a:avLst/>
          </a:prstGeom>
          <a:noFill/>
        </p:spPr>
      </p:pic>
      <p:pic>
        <p:nvPicPr>
          <p:cNvPr id="34" name="Picture 33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6019800"/>
            <a:ext cx="815954" cy="838200"/>
          </a:xfrm>
          <a:prstGeom prst="rect">
            <a:avLst/>
          </a:prstGeom>
          <a:noFill/>
        </p:spPr>
      </p:pic>
      <p:pic>
        <p:nvPicPr>
          <p:cNvPr id="17" name="Picture 16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783523" y="3341677"/>
            <a:ext cx="815954" cy="838200"/>
          </a:xfrm>
          <a:prstGeom prst="rect">
            <a:avLst/>
          </a:prstGeom>
          <a:noFill/>
        </p:spPr>
      </p:pic>
      <p:pic>
        <p:nvPicPr>
          <p:cNvPr id="18" name="Picture 17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251846" y="2743200"/>
            <a:ext cx="815954" cy="838200"/>
          </a:xfrm>
          <a:prstGeom prst="rect">
            <a:avLst/>
          </a:prstGeom>
          <a:noFill/>
        </p:spPr>
      </p:pic>
      <p:pic>
        <p:nvPicPr>
          <p:cNvPr id="29" name="Picture 28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088323" y="3973523"/>
            <a:ext cx="815954" cy="838200"/>
          </a:xfrm>
          <a:prstGeom prst="rect">
            <a:avLst/>
          </a:prstGeom>
          <a:noFill/>
        </p:spPr>
      </p:pic>
      <p:sp>
        <p:nvSpPr>
          <p:cNvPr id="31" name="TextBox 30"/>
          <p:cNvSpPr txBox="1"/>
          <p:nvPr/>
        </p:nvSpPr>
        <p:spPr>
          <a:xfrm>
            <a:off x="990600" y="3286780"/>
            <a:ext cx="6781800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905000" y="4419600"/>
            <a:ext cx="4876800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52">
            <a:hlinkClick r:id="rId3" action="ppaction://hlinksldjump" highlightClick="1">
              <a:snd r:embed="rId4" name="arrow.wav"/>
            </a:hlinkClick>
          </p:cNvPr>
          <p:cNvSpPr txBox="1"/>
          <p:nvPr/>
        </p:nvSpPr>
        <p:spPr>
          <a:xfrm>
            <a:off x="2514600" y="5323582"/>
            <a:ext cx="4191000" cy="107721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tràng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pháo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2438400" y="5410200"/>
            <a:ext cx="4343400" cy="10668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thưởng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32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Oval 60"/>
          <p:cNvSpPr/>
          <p:nvPr/>
        </p:nvSpPr>
        <p:spPr>
          <a:xfrm>
            <a:off x="640666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Oval 61"/>
          <p:cNvSpPr/>
          <p:nvPr/>
        </p:nvSpPr>
        <p:spPr>
          <a:xfrm>
            <a:off x="640080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Oval 62"/>
          <p:cNvSpPr/>
          <p:nvPr/>
        </p:nvSpPr>
        <p:spPr>
          <a:xfrm>
            <a:off x="6392592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Oval 63"/>
          <p:cNvSpPr/>
          <p:nvPr/>
        </p:nvSpPr>
        <p:spPr>
          <a:xfrm>
            <a:off x="640080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Oval 64"/>
          <p:cNvSpPr/>
          <p:nvPr/>
        </p:nvSpPr>
        <p:spPr>
          <a:xfrm>
            <a:off x="640080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Oval 65"/>
          <p:cNvSpPr/>
          <p:nvPr/>
        </p:nvSpPr>
        <p:spPr>
          <a:xfrm>
            <a:off x="640080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5227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53" grpId="0" animBg="1"/>
      <p:bldP spid="54" grpId="0" animBg="1"/>
      <p:bldP spid="54" grpId="1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5527282"/>
            <a:ext cx="1295400" cy="1330718"/>
          </a:xfrm>
          <a:prstGeom prst="rect">
            <a:avLst/>
          </a:prstGeom>
          <a:noFill/>
        </p:spPr>
      </p:pic>
      <p:pic>
        <p:nvPicPr>
          <p:cNvPr id="27" name="Picture 26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676400"/>
            <a:ext cx="815954" cy="838200"/>
          </a:xfrm>
          <a:prstGeom prst="rect">
            <a:avLst/>
          </a:prstGeom>
          <a:noFill/>
        </p:spPr>
      </p:pic>
      <p:pic>
        <p:nvPicPr>
          <p:cNvPr id="28" name="Picture 27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886200"/>
            <a:ext cx="815954" cy="838200"/>
          </a:xfrm>
          <a:prstGeom prst="rect">
            <a:avLst/>
          </a:prstGeom>
          <a:noFill/>
        </p:spPr>
      </p:pic>
      <p:pic>
        <p:nvPicPr>
          <p:cNvPr id="30" name="Picture 29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362200"/>
            <a:ext cx="815954" cy="838200"/>
          </a:xfrm>
          <a:prstGeom prst="rect">
            <a:avLst/>
          </a:prstGeom>
          <a:noFill/>
        </p:spPr>
      </p:pic>
      <p:pic>
        <p:nvPicPr>
          <p:cNvPr id="32" name="Picture 31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48600" y="5527282"/>
            <a:ext cx="1295400" cy="1330718"/>
          </a:xfrm>
          <a:prstGeom prst="rect">
            <a:avLst/>
          </a:prstGeom>
          <a:noFill/>
        </p:spPr>
      </p:pic>
      <p:pic>
        <p:nvPicPr>
          <p:cNvPr id="33" name="Picture 32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39000" y="6019800"/>
            <a:ext cx="815954" cy="838200"/>
          </a:xfrm>
          <a:prstGeom prst="rect">
            <a:avLst/>
          </a:prstGeom>
          <a:noFill/>
        </p:spPr>
      </p:pic>
      <p:pic>
        <p:nvPicPr>
          <p:cNvPr id="34" name="Picture 33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6019800"/>
            <a:ext cx="815954" cy="838200"/>
          </a:xfrm>
          <a:prstGeom prst="rect">
            <a:avLst/>
          </a:prstGeom>
          <a:noFill/>
        </p:spPr>
      </p:pic>
      <p:pic>
        <p:nvPicPr>
          <p:cNvPr id="17" name="Picture 16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783523" y="3341677"/>
            <a:ext cx="815954" cy="838200"/>
          </a:xfrm>
          <a:prstGeom prst="rect">
            <a:avLst/>
          </a:prstGeom>
          <a:noFill/>
        </p:spPr>
      </p:pic>
      <p:pic>
        <p:nvPicPr>
          <p:cNvPr id="18" name="Picture 17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251846" y="2743200"/>
            <a:ext cx="815954" cy="838200"/>
          </a:xfrm>
          <a:prstGeom prst="rect">
            <a:avLst/>
          </a:prstGeom>
          <a:noFill/>
        </p:spPr>
      </p:pic>
      <p:pic>
        <p:nvPicPr>
          <p:cNvPr id="29" name="Picture 28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088323" y="3973523"/>
            <a:ext cx="815954" cy="838200"/>
          </a:xfrm>
          <a:prstGeom prst="rect">
            <a:avLst/>
          </a:prstGeom>
          <a:noFill/>
        </p:spPr>
      </p:pic>
      <p:sp>
        <p:nvSpPr>
          <p:cNvPr id="31" name="TextBox 30"/>
          <p:cNvSpPr txBox="1"/>
          <p:nvPr/>
        </p:nvSpPr>
        <p:spPr>
          <a:xfrm>
            <a:off x="990600" y="3286780"/>
            <a:ext cx="6781800" cy="95410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500 : 25 = ? 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505200" y="4505980"/>
            <a:ext cx="2057400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52">
            <a:hlinkClick r:id="rId3" action="ppaction://hlinksldjump" highlightClick="1">
              <a:snd r:embed="rId4" name="arrow.wav"/>
            </a:hlinkClick>
          </p:cNvPr>
          <p:cNvSpPr txBox="1"/>
          <p:nvPr/>
        </p:nvSpPr>
        <p:spPr>
          <a:xfrm>
            <a:off x="2514600" y="5663625"/>
            <a:ext cx="4191000" cy="5847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quà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biệt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2438400" y="5410200"/>
            <a:ext cx="4343400" cy="10668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thưởng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32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Oval 60"/>
          <p:cNvSpPr/>
          <p:nvPr/>
        </p:nvSpPr>
        <p:spPr>
          <a:xfrm>
            <a:off x="640666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Oval 61"/>
          <p:cNvSpPr/>
          <p:nvPr/>
        </p:nvSpPr>
        <p:spPr>
          <a:xfrm>
            <a:off x="640080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Oval 62"/>
          <p:cNvSpPr/>
          <p:nvPr/>
        </p:nvSpPr>
        <p:spPr>
          <a:xfrm>
            <a:off x="6392592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Oval 63"/>
          <p:cNvSpPr/>
          <p:nvPr/>
        </p:nvSpPr>
        <p:spPr>
          <a:xfrm>
            <a:off x="640080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Oval 64"/>
          <p:cNvSpPr/>
          <p:nvPr/>
        </p:nvSpPr>
        <p:spPr>
          <a:xfrm>
            <a:off x="640080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Oval 65"/>
          <p:cNvSpPr/>
          <p:nvPr/>
        </p:nvSpPr>
        <p:spPr>
          <a:xfrm>
            <a:off x="640080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5227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53" grpId="0" animBg="1"/>
      <p:bldP spid="54" grpId="0" animBg="1"/>
      <p:bldP spid="54" grpId="1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3" descr="Hinh nen de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2700"/>
            <a:ext cx="9144000" cy="687070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1524000" y="2133600"/>
            <a:ext cx="2362200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a) 672 : 21 = ?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AutoShape 14"/>
          <p:cNvSpPr>
            <a:spLocks noChangeArrowheads="1"/>
          </p:cNvSpPr>
          <p:nvPr/>
        </p:nvSpPr>
        <p:spPr bwMode="auto">
          <a:xfrm rot="10800000">
            <a:off x="1905000" y="3194540"/>
            <a:ext cx="5638800" cy="1447800"/>
          </a:xfrm>
          <a:prstGeom prst="wedgeRoundRectCallout">
            <a:avLst>
              <a:gd name="adj1" fmla="val 41812"/>
              <a:gd name="adj2" fmla="val 84065"/>
              <a:gd name="adj3" fmla="val 16667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10800000"/>
          <a:lstStyle/>
          <a:p>
            <a:pPr eaLnBrk="0" hangingPunct="0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-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Dựa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vào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.VnTime" pitchFamily="34" charset="0"/>
              </a:rPr>
              <a:t>tÝnh</a:t>
            </a:r>
            <a:r>
              <a:rPr lang="en-US" sz="2800" b="1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.VnTime" pitchFamily="34" charset="0"/>
              </a:rPr>
              <a:t>chÊt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chia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1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số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cho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1 </a:t>
            </a:r>
            <a:r>
              <a:rPr lang="en-US" sz="2800" b="1" dirty="0" err="1">
                <a:solidFill>
                  <a:srgbClr val="0000FF"/>
                </a:solidFill>
                <a:latin typeface=".VnTime" pitchFamily="34" charset="0"/>
              </a:rPr>
              <a:t>tÝch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 </a:t>
            </a:r>
            <a:r>
              <a:rPr lang="en-US" sz="2800" b="1" dirty="0" err="1">
                <a:solidFill>
                  <a:srgbClr val="0000FF"/>
                </a:solidFill>
                <a:latin typeface=".VnTime" pitchFamily="34" charset="0"/>
              </a:rPr>
              <a:t>h·y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.VnTime" pitchFamily="34" charset="0"/>
              </a:rPr>
              <a:t>t×m</a:t>
            </a:r>
            <a:r>
              <a:rPr lang="en-US" sz="2800" b="1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.VnTime" pitchFamily="34" charset="0"/>
              </a:rPr>
              <a:t>kÕt</a:t>
            </a:r>
            <a:r>
              <a:rPr lang="en-US" sz="2800" b="1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.VnTime" pitchFamily="34" charset="0"/>
              </a:rPr>
              <a:t>qu</a:t>
            </a:r>
            <a:r>
              <a:rPr lang="en-US" sz="2800" b="1" dirty="0">
                <a:solidFill>
                  <a:srgbClr val="0000FF"/>
                </a:solidFill>
                <a:latin typeface=".VnTime" pitchFamily="34" charset="0"/>
              </a:rPr>
              <a:t>¶ </a:t>
            </a:r>
            <a:r>
              <a:rPr lang="en-US" sz="2800" b="1" dirty="0" err="1">
                <a:solidFill>
                  <a:srgbClr val="0000FF"/>
                </a:solidFill>
                <a:latin typeface=".VnTime" pitchFamily="34" charset="0"/>
              </a:rPr>
              <a:t>cña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phép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tính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trên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3" descr="Hinh nen de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2700"/>
            <a:ext cx="9144000" cy="687070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1066800" y="1828800"/>
            <a:ext cx="2362200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a) 672 : 21 = ?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2362200" y="2832318"/>
            <a:ext cx="38862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672 : 21 = 672 : ( 3 x 7 )</a:t>
            </a:r>
          </a:p>
          <a:p>
            <a:pPr eaLnBrk="0" hangingPunct="0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	     =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672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: 3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: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7</a:t>
            </a:r>
          </a:p>
          <a:p>
            <a:pPr eaLnBrk="0" hangingPunct="0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	     = 224 : 7 = 32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3" descr="Hinh nen de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070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304800" y="1610380"/>
            <a:ext cx="2362200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a) 672 : 21 = ?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719796" y="2331716"/>
            <a:ext cx="73289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672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1481796" y="2331716"/>
            <a:ext cx="54373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21</a:t>
            </a: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2985227" y="1600200"/>
            <a:ext cx="547297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1481796" y="2450120"/>
            <a:ext cx="762000" cy="762000"/>
            <a:chOff x="1752600" y="3318804"/>
            <a:chExt cx="762000" cy="762000"/>
          </a:xfrm>
        </p:grpSpPr>
        <p:sp>
          <p:nvSpPr>
            <p:cNvPr id="15" name="Line 11"/>
            <p:cNvSpPr>
              <a:spLocks noChangeShapeType="1"/>
            </p:cNvSpPr>
            <p:nvPr/>
          </p:nvSpPr>
          <p:spPr bwMode="auto">
            <a:xfrm>
              <a:off x="1752600" y="3318804"/>
              <a:ext cx="0" cy="76200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Line 12"/>
            <p:cNvSpPr>
              <a:spLocks noChangeShapeType="1"/>
            </p:cNvSpPr>
            <p:nvPr/>
          </p:nvSpPr>
          <p:spPr bwMode="auto">
            <a:xfrm>
              <a:off x="1752600" y="3657600"/>
              <a:ext cx="76200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1485525" y="2795584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931198" y="2801444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762000" y="3276600"/>
            <a:ext cx="6096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733864" y="2799472"/>
            <a:ext cx="304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 Box 8"/>
          <p:cNvSpPr txBox="1">
            <a:spLocks noChangeArrowheads="1"/>
          </p:cNvSpPr>
          <p:nvPr/>
        </p:nvSpPr>
        <p:spPr bwMode="auto">
          <a:xfrm>
            <a:off x="2667000" y="2251770"/>
            <a:ext cx="4724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67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21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3,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3;</a:t>
            </a:r>
          </a:p>
        </p:txBody>
      </p:sp>
      <p:sp>
        <p:nvSpPr>
          <p:cNvPr id="28" name="Text Box 8"/>
          <p:cNvSpPr txBox="1">
            <a:spLocks noChangeArrowheads="1"/>
          </p:cNvSpPr>
          <p:nvPr/>
        </p:nvSpPr>
        <p:spPr bwMode="auto">
          <a:xfrm>
            <a:off x="2859256" y="2678486"/>
            <a:ext cx="3733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3,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3;</a:t>
            </a:r>
          </a:p>
        </p:txBody>
      </p: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2861604" y="3075902"/>
            <a:ext cx="3810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6,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6;</a:t>
            </a:r>
          </a:p>
        </p:txBody>
      </p:sp>
      <p:sp>
        <p:nvSpPr>
          <p:cNvPr id="30" name="Text Box 8"/>
          <p:cNvSpPr txBox="1">
            <a:spLocks noChangeArrowheads="1"/>
          </p:cNvSpPr>
          <p:nvPr/>
        </p:nvSpPr>
        <p:spPr bwMode="auto">
          <a:xfrm>
            <a:off x="2847536" y="3491132"/>
            <a:ext cx="3810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67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63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4,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4.</a:t>
            </a:r>
            <a:endParaRPr lang="en-US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903062" y="3258644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 Box 7"/>
          <p:cNvSpPr txBox="1">
            <a:spLocks noChangeArrowheads="1"/>
          </p:cNvSpPr>
          <p:nvPr/>
        </p:nvSpPr>
        <p:spPr bwMode="auto">
          <a:xfrm>
            <a:off x="1100796" y="3262532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 Box 8"/>
          <p:cNvSpPr txBox="1">
            <a:spLocks noChangeArrowheads="1"/>
          </p:cNvSpPr>
          <p:nvPr/>
        </p:nvSpPr>
        <p:spPr bwMode="auto">
          <a:xfrm>
            <a:off x="2667000" y="3845968"/>
            <a:ext cx="6477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2,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42, 42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21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2,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2;</a:t>
            </a:r>
          </a:p>
        </p:txBody>
      </p:sp>
      <p:sp>
        <p:nvSpPr>
          <p:cNvPr id="35" name="Text Box 7"/>
          <p:cNvSpPr txBox="1">
            <a:spLocks noChangeArrowheads="1"/>
          </p:cNvSpPr>
          <p:nvPr/>
        </p:nvSpPr>
        <p:spPr bwMode="auto">
          <a:xfrm>
            <a:off x="1651993" y="2801444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 Box 8"/>
          <p:cNvSpPr txBox="1">
            <a:spLocks noChangeArrowheads="1"/>
          </p:cNvSpPr>
          <p:nvPr/>
        </p:nvSpPr>
        <p:spPr bwMode="auto">
          <a:xfrm>
            <a:off x="2667000" y="4201180"/>
            <a:ext cx="3962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2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2,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2;</a:t>
            </a:r>
          </a:p>
        </p:txBody>
      </p:sp>
      <p:sp>
        <p:nvSpPr>
          <p:cNvPr id="37" name="Text Box 7"/>
          <p:cNvSpPr txBox="1">
            <a:spLocks noChangeArrowheads="1"/>
          </p:cNvSpPr>
          <p:nvPr/>
        </p:nvSpPr>
        <p:spPr bwMode="auto">
          <a:xfrm>
            <a:off x="1109004" y="3605648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 Box 8"/>
          <p:cNvSpPr txBox="1">
            <a:spLocks noChangeArrowheads="1"/>
          </p:cNvSpPr>
          <p:nvPr/>
        </p:nvSpPr>
        <p:spPr bwMode="auto">
          <a:xfrm>
            <a:off x="2667000" y="4582180"/>
            <a:ext cx="3962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2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4,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4;</a:t>
            </a:r>
          </a:p>
        </p:txBody>
      </p:sp>
      <p:sp>
        <p:nvSpPr>
          <p:cNvPr id="39" name="Text Box 7"/>
          <p:cNvSpPr txBox="1">
            <a:spLocks noChangeArrowheads="1"/>
          </p:cNvSpPr>
          <p:nvPr/>
        </p:nvSpPr>
        <p:spPr bwMode="auto">
          <a:xfrm>
            <a:off x="914400" y="3605648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795996" y="4080804"/>
            <a:ext cx="6096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3" name="Text Box 8"/>
          <p:cNvSpPr txBox="1">
            <a:spLocks noChangeArrowheads="1"/>
          </p:cNvSpPr>
          <p:nvPr/>
        </p:nvSpPr>
        <p:spPr bwMode="auto">
          <a:xfrm>
            <a:off x="2636516" y="5039380"/>
            <a:ext cx="4038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42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42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0,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0;</a:t>
            </a:r>
          </a:p>
        </p:txBody>
      </p:sp>
      <p:sp>
        <p:nvSpPr>
          <p:cNvPr id="44" name="Text Box 7"/>
          <p:cNvSpPr txBox="1">
            <a:spLocks noChangeArrowheads="1"/>
          </p:cNvSpPr>
          <p:nvPr/>
        </p:nvSpPr>
        <p:spPr bwMode="auto">
          <a:xfrm>
            <a:off x="1109004" y="4038600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 Box 8"/>
          <p:cNvSpPr txBox="1">
            <a:spLocks noChangeArrowheads="1"/>
          </p:cNvSpPr>
          <p:nvPr/>
        </p:nvSpPr>
        <p:spPr bwMode="auto">
          <a:xfrm>
            <a:off x="76200" y="4648200"/>
            <a:ext cx="2286000" cy="52322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672 : 21 = 32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8" grpId="0"/>
      <p:bldP spid="19" grpId="0"/>
      <p:bldP spid="22" grpId="0"/>
      <p:bldP spid="27" grpId="0"/>
      <p:bldP spid="28" grpId="0"/>
      <p:bldP spid="29" grpId="0"/>
      <p:bldP spid="30" grpId="0"/>
      <p:bldP spid="31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3" grpId="0"/>
      <p:bldP spid="44" grpId="0"/>
      <p:bldP spid="4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3" descr="Hinh nen de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070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304800" y="1610380"/>
            <a:ext cx="2362200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a) 672 : 21 = ?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719796" y="2331716"/>
            <a:ext cx="73289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672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1481796" y="2331716"/>
            <a:ext cx="54373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21</a:t>
            </a:r>
          </a:p>
        </p:txBody>
      </p:sp>
      <p:grpSp>
        <p:nvGrpSpPr>
          <p:cNvPr id="3" name="Group 16"/>
          <p:cNvGrpSpPr/>
          <p:nvPr/>
        </p:nvGrpSpPr>
        <p:grpSpPr>
          <a:xfrm>
            <a:off x="1481796" y="2450120"/>
            <a:ext cx="762000" cy="762000"/>
            <a:chOff x="1752600" y="3318804"/>
            <a:chExt cx="762000" cy="762000"/>
          </a:xfrm>
        </p:grpSpPr>
        <p:sp>
          <p:nvSpPr>
            <p:cNvPr id="15" name="Line 11"/>
            <p:cNvSpPr>
              <a:spLocks noChangeShapeType="1"/>
            </p:cNvSpPr>
            <p:nvPr/>
          </p:nvSpPr>
          <p:spPr bwMode="auto">
            <a:xfrm>
              <a:off x="1752600" y="3318804"/>
              <a:ext cx="0" cy="76200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Line 12"/>
            <p:cNvSpPr>
              <a:spLocks noChangeShapeType="1"/>
            </p:cNvSpPr>
            <p:nvPr/>
          </p:nvSpPr>
          <p:spPr bwMode="auto">
            <a:xfrm>
              <a:off x="1752600" y="3657600"/>
              <a:ext cx="76200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1485525" y="2795584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931198" y="2801444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762000" y="3276600"/>
            <a:ext cx="6096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733864" y="2799472"/>
            <a:ext cx="304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903062" y="3258644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 Box 7"/>
          <p:cNvSpPr txBox="1">
            <a:spLocks noChangeArrowheads="1"/>
          </p:cNvSpPr>
          <p:nvPr/>
        </p:nvSpPr>
        <p:spPr bwMode="auto">
          <a:xfrm>
            <a:off x="1100796" y="3262532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 Box 7"/>
          <p:cNvSpPr txBox="1">
            <a:spLocks noChangeArrowheads="1"/>
          </p:cNvSpPr>
          <p:nvPr/>
        </p:nvSpPr>
        <p:spPr bwMode="auto">
          <a:xfrm>
            <a:off x="1651993" y="2801444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 Box 7"/>
          <p:cNvSpPr txBox="1">
            <a:spLocks noChangeArrowheads="1"/>
          </p:cNvSpPr>
          <p:nvPr/>
        </p:nvSpPr>
        <p:spPr bwMode="auto">
          <a:xfrm>
            <a:off x="1109004" y="3605648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 Box 7"/>
          <p:cNvSpPr txBox="1">
            <a:spLocks noChangeArrowheads="1"/>
          </p:cNvSpPr>
          <p:nvPr/>
        </p:nvSpPr>
        <p:spPr bwMode="auto">
          <a:xfrm>
            <a:off x="914400" y="3605648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795996" y="4080804"/>
            <a:ext cx="6096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4" name="Text Box 7"/>
          <p:cNvSpPr txBox="1">
            <a:spLocks noChangeArrowheads="1"/>
          </p:cNvSpPr>
          <p:nvPr/>
        </p:nvSpPr>
        <p:spPr bwMode="auto">
          <a:xfrm>
            <a:off x="1109004" y="4038600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3" descr="Hinh nen de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2700"/>
            <a:ext cx="9144000" cy="687070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685800" y="1828800"/>
            <a:ext cx="2362200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b) 779 : 18 = ?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914400" y="2683040"/>
            <a:ext cx="1538068" cy="2346160"/>
            <a:chOff x="1128932" y="2362200"/>
            <a:chExt cx="1538068" cy="2346160"/>
          </a:xfrm>
        </p:grpSpPr>
        <p:grpSp>
          <p:nvGrpSpPr>
            <p:cNvPr id="14" name="Group 16"/>
            <p:cNvGrpSpPr/>
            <p:nvPr/>
          </p:nvGrpSpPr>
          <p:grpSpPr>
            <a:xfrm>
              <a:off x="1905000" y="2514600"/>
              <a:ext cx="762000" cy="762000"/>
              <a:chOff x="1752600" y="3318804"/>
              <a:chExt cx="762000" cy="762000"/>
            </a:xfrm>
          </p:grpSpPr>
          <p:sp>
            <p:nvSpPr>
              <p:cNvPr id="15" name="Line 11"/>
              <p:cNvSpPr>
                <a:spLocks noChangeShapeType="1"/>
              </p:cNvSpPr>
              <p:nvPr/>
            </p:nvSpPr>
            <p:spPr bwMode="auto">
              <a:xfrm>
                <a:off x="1752600" y="3318804"/>
                <a:ext cx="0" cy="76200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Line 12"/>
              <p:cNvSpPr>
                <a:spLocks noChangeShapeType="1"/>
              </p:cNvSpPr>
              <p:nvPr/>
            </p:nvSpPr>
            <p:spPr bwMode="auto">
              <a:xfrm>
                <a:off x="1752600" y="3657600"/>
                <a:ext cx="762000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1" name="Group 30"/>
            <p:cNvGrpSpPr/>
            <p:nvPr/>
          </p:nvGrpSpPr>
          <p:grpSpPr>
            <a:xfrm>
              <a:off x="1128932" y="2362200"/>
              <a:ext cx="1538068" cy="2346160"/>
              <a:chOff x="1128932" y="2396196"/>
              <a:chExt cx="1538068" cy="2346160"/>
            </a:xfrm>
          </p:grpSpPr>
          <p:sp>
            <p:nvSpPr>
              <p:cNvPr id="11" name="Text Box 5"/>
              <p:cNvSpPr txBox="1">
                <a:spLocks noChangeArrowheads="1"/>
              </p:cNvSpPr>
              <p:nvPr/>
            </p:nvSpPr>
            <p:spPr bwMode="auto">
              <a:xfrm>
                <a:off x="1143000" y="2396196"/>
                <a:ext cx="732893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8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779</a:t>
                </a:r>
                <a:endParaRPr lang="en-US" sz="28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" name="Text Box 7"/>
              <p:cNvSpPr txBox="1">
                <a:spLocks noChangeArrowheads="1"/>
              </p:cNvSpPr>
              <p:nvPr/>
            </p:nvSpPr>
            <p:spPr bwMode="auto">
              <a:xfrm>
                <a:off x="1905000" y="2396196"/>
                <a:ext cx="543739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8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18</a:t>
                </a:r>
                <a:endParaRPr lang="en-US" sz="28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7" name="Text Box 7"/>
              <p:cNvSpPr txBox="1">
                <a:spLocks noChangeArrowheads="1"/>
              </p:cNvSpPr>
              <p:nvPr/>
            </p:nvSpPr>
            <p:spPr bwMode="auto">
              <a:xfrm>
                <a:off x="1905000" y="2823720"/>
                <a:ext cx="762000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r>
                  <a:rPr lang="en-US" sz="28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43</a:t>
                </a:r>
                <a:endParaRPr lang="en-US" sz="28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9" name="Text Box 5"/>
              <p:cNvSpPr txBox="1">
                <a:spLocks noChangeArrowheads="1"/>
              </p:cNvSpPr>
              <p:nvPr/>
            </p:nvSpPr>
            <p:spPr bwMode="auto">
              <a:xfrm>
                <a:off x="1128932" y="2827608"/>
                <a:ext cx="776068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r>
                  <a:rPr lang="en-US" sz="28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72</a:t>
                </a:r>
                <a:endParaRPr lang="en-US" sz="28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5" name="Text Box 7"/>
              <p:cNvSpPr txBox="1">
                <a:spLocks noChangeArrowheads="1"/>
              </p:cNvSpPr>
              <p:nvPr/>
            </p:nvSpPr>
            <p:spPr bwMode="auto">
              <a:xfrm>
                <a:off x="1473588" y="4219136"/>
                <a:ext cx="364202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8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5</a:t>
                </a:r>
                <a:endParaRPr lang="en-US" sz="28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27" name="Straight Connector 26"/>
              <p:cNvCxnSpPr/>
              <p:nvPr/>
            </p:nvCxnSpPr>
            <p:spPr>
              <a:xfrm>
                <a:off x="1219200" y="3338732"/>
                <a:ext cx="533400" cy="1588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8" name="Text Box 5"/>
              <p:cNvSpPr txBox="1">
                <a:spLocks noChangeArrowheads="1"/>
              </p:cNvSpPr>
              <p:nvPr/>
            </p:nvSpPr>
            <p:spPr bwMode="auto">
              <a:xfrm>
                <a:off x="1247336" y="3362980"/>
                <a:ext cx="762000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r>
                  <a:rPr lang="en-US" sz="28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59</a:t>
                </a:r>
                <a:endParaRPr lang="en-US" sz="28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9" name="Text Box 5"/>
              <p:cNvSpPr txBox="1">
                <a:spLocks noChangeArrowheads="1"/>
              </p:cNvSpPr>
              <p:nvPr/>
            </p:nvSpPr>
            <p:spPr bwMode="auto">
              <a:xfrm>
                <a:off x="1247336" y="3740468"/>
                <a:ext cx="762000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r>
                  <a:rPr lang="en-US" sz="28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54</a:t>
                </a:r>
                <a:endParaRPr lang="en-US" sz="28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30" name="Straight Connector 29"/>
              <p:cNvCxnSpPr/>
              <p:nvPr/>
            </p:nvCxnSpPr>
            <p:spPr>
              <a:xfrm>
                <a:off x="1233268" y="4217548"/>
                <a:ext cx="533400" cy="1588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47" name="Text Box 8"/>
          <p:cNvSpPr txBox="1">
            <a:spLocks noChangeArrowheads="1"/>
          </p:cNvSpPr>
          <p:nvPr/>
        </p:nvSpPr>
        <p:spPr bwMode="auto">
          <a:xfrm>
            <a:off x="3518627" y="1804984"/>
            <a:ext cx="547297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 Box 8"/>
          <p:cNvSpPr txBox="1">
            <a:spLocks noChangeArrowheads="1"/>
          </p:cNvSpPr>
          <p:nvPr/>
        </p:nvSpPr>
        <p:spPr bwMode="auto">
          <a:xfrm>
            <a:off x="2590800" y="2514600"/>
            <a:ext cx="415851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77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18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4,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4;</a:t>
            </a:r>
          </a:p>
        </p:txBody>
      </p:sp>
      <p:sp>
        <p:nvSpPr>
          <p:cNvPr id="49" name="Text Box 8"/>
          <p:cNvSpPr txBox="1">
            <a:spLocks noChangeArrowheads="1"/>
          </p:cNvSpPr>
          <p:nvPr/>
        </p:nvSpPr>
        <p:spPr bwMode="auto">
          <a:xfrm>
            <a:off x="2743200" y="2943664"/>
            <a:ext cx="488787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32,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3;</a:t>
            </a:r>
          </a:p>
        </p:txBody>
      </p:sp>
      <p:sp>
        <p:nvSpPr>
          <p:cNvPr id="50" name="Text Box 8"/>
          <p:cNvSpPr txBox="1">
            <a:spLocks noChangeArrowheads="1"/>
          </p:cNvSpPr>
          <p:nvPr/>
        </p:nvSpPr>
        <p:spPr bwMode="auto">
          <a:xfrm>
            <a:off x="2743200" y="3364144"/>
            <a:ext cx="600677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4,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7;</a:t>
            </a:r>
            <a:endParaRPr lang="en-US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 Box 8"/>
          <p:cNvSpPr txBox="1">
            <a:spLocks noChangeArrowheads="1"/>
          </p:cNvSpPr>
          <p:nvPr/>
        </p:nvSpPr>
        <p:spPr bwMode="auto">
          <a:xfrm>
            <a:off x="2743200" y="3787522"/>
            <a:ext cx="379142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77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72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5,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5.</a:t>
            </a:r>
            <a:endParaRPr lang="en-US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 Box 8"/>
          <p:cNvSpPr txBox="1">
            <a:spLocks noChangeArrowheads="1"/>
          </p:cNvSpPr>
          <p:nvPr/>
        </p:nvSpPr>
        <p:spPr bwMode="auto">
          <a:xfrm>
            <a:off x="2590800" y="4201180"/>
            <a:ext cx="649729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9,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59; 59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18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3,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3;</a:t>
            </a:r>
            <a:endParaRPr lang="en-US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Text Box 8"/>
          <p:cNvSpPr txBox="1">
            <a:spLocks noChangeArrowheads="1"/>
          </p:cNvSpPr>
          <p:nvPr/>
        </p:nvSpPr>
        <p:spPr bwMode="auto">
          <a:xfrm>
            <a:off x="2743200" y="4643866"/>
            <a:ext cx="497764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24,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4,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2;</a:t>
            </a:r>
            <a:endParaRPr lang="en-US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Text Box 8"/>
          <p:cNvSpPr txBox="1">
            <a:spLocks noChangeArrowheads="1"/>
          </p:cNvSpPr>
          <p:nvPr/>
        </p:nvSpPr>
        <p:spPr bwMode="auto">
          <a:xfrm>
            <a:off x="2733069" y="4996542"/>
            <a:ext cx="600677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3,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5;</a:t>
            </a:r>
            <a:endParaRPr lang="en-US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 Box 8"/>
          <p:cNvSpPr txBox="1">
            <a:spLocks noChangeArrowheads="1"/>
          </p:cNvSpPr>
          <p:nvPr/>
        </p:nvSpPr>
        <p:spPr bwMode="auto">
          <a:xfrm>
            <a:off x="2743200" y="5456662"/>
            <a:ext cx="379142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59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54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5,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5.</a:t>
            </a:r>
            <a:endParaRPr lang="en-US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Text Box 8"/>
          <p:cNvSpPr txBox="1">
            <a:spLocks noChangeArrowheads="1"/>
          </p:cNvSpPr>
          <p:nvPr/>
        </p:nvSpPr>
        <p:spPr bwMode="auto">
          <a:xfrm>
            <a:off x="273152" y="5022964"/>
            <a:ext cx="3200400" cy="52322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779 : 18 = 43 (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5)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7" grpId="1"/>
      <p:bldP spid="48" grpId="0"/>
      <p:bldP spid="48" grpId="1"/>
      <p:bldP spid="49" grpId="0"/>
      <p:bldP spid="49" grpId="1"/>
      <p:bldP spid="50" grpId="0"/>
      <p:bldP spid="50" grpId="1"/>
      <p:bldP spid="52" grpId="0"/>
      <p:bldP spid="52" grpId="1"/>
      <p:bldP spid="53" grpId="0"/>
      <p:bldP spid="53" grpId="1"/>
      <p:bldP spid="54" grpId="0"/>
      <p:bldP spid="54" grpId="1"/>
      <p:bldP spid="55" grpId="0"/>
      <p:bldP spid="55" grpId="1"/>
      <p:bldP spid="56" grpId="0"/>
      <p:bldP spid="56" grpId="1"/>
      <p:bldP spid="5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3" descr="Hinh nen de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070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304800" y="1610380"/>
            <a:ext cx="2362200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a) 672 : 21 = ?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762000" y="3427412"/>
            <a:ext cx="6096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747932" y="2500532"/>
            <a:ext cx="73289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672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1481796" y="2496644"/>
            <a:ext cx="54373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21</a:t>
            </a:r>
          </a:p>
        </p:txBody>
      </p:sp>
      <p:grpSp>
        <p:nvGrpSpPr>
          <p:cNvPr id="3" name="Group 16"/>
          <p:cNvGrpSpPr/>
          <p:nvPr/>
        </p:nvGrpSpPr>
        <p:grpSpPr>
          <a:xfrm>
            <a:off x="1481796" y="2633004"/>
            <a:ext cx="762000" cy="762000"/>
            <a:chOff x="1752600" y="3318804"/>
            <a:chExt cx="762000" cy="762000"/>
          </a:xfrm>
        </p:grpSpPr>
        <p:sp>
          <p:nvSpPr>
            <p:cNvPr id="15" name="Line 11"/>
            <p:cNvSpPr>
              <a:spLocks noChangeShapeType="1"/>
            </p:cNvSpPr>
            <p:nvPr/>
          </p:nvSpPr>
          <p:spPr bwMode="auto">
            <a:xfrm>
              <a:off x="1752600" y="3318804"/>
              <a:ext cx="0" cy="76200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Line 12"/>
            <p:cNvSpPr>
              <a:spLocks noChangeShapeType="1"/>
            </p:cNvSpPr>
            <p:nvPr/>
          </p:nvSpPr>
          <p:spPr bwMode="auto">
            <a:xfrm>
              <a:off x="1752600" y="3657600"/>
              <a:ext cx="76200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en-US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733864" y="2903808"/>
            <a:ext cx="561536" cy="525192"/>
            <a:chOff x="733864" y="2799472"/>
            <a:chExt cx="561536" cy="525192"/>
          </a:xfrm>
        </p:grpSpPr>
        <p:sp>
          <p:nvSpPr>
            <p:cNvPr id="19" name="Text Box 5"/>
            <p:cNvSpPr txBox="1">
              <a:spLocks noChangeArrowheads="1"/>
            </p:cNvSpPr>
            <p:nvPr/>
          </p:nvSpPr>
          <p:spPr bwMode="auto">
            <a:xfrm>
              <a:off x="931198" y="2801444"/>
              <a:ext cx="36420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endPara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Text Box 5"/>
            <p:cNvSpPr txBox="1">
              <a:spLocks noChangeArrowheads="1"/>
            </p:cNvSpPr>
            <p:nvPr/>
          </p:nvSpPr>
          <p:spPr bwMode="auto">
            <a:xfrm>
              <a:off x="733864" y="2799472"/>
              <a:ext cx="3048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6</a:t>
              </a:r>
              <a:endPara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903062" y="3435292"/>
            <a:ext cx="561936" cy="527108"/>
            <a:chOff x="903062" y="3258644"/>
            <a:chExt cx="561936" cy="527108"/>
          </a:xfrm>
        </p:grpSpPr>
        <p:sp>
          <p:nvSpPr>
            <p:cNvPr id="31" name="Text Box 7"/>
            <p:cNvSpPr txBox="1">
              <a:spLocks noChangeArrowheads="1"/>
            </p:cNvSpPr>
            <p:nvPr/>
          </p:nvSpPr>
          <p:spPr bwMode="auto">
            <a:xfrm>
              <a:off x="903062" y="3258644"/>
              <a:ext cx="36420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  <a:endPara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" name="Text Box 7"/>
            <p:cNvSpPr txBox="1">
              <a:spLocks noChangeArrowheads="1"/>
            </p:cNvSpPr>
            <p:nvPr/>
          </p:nvSpPr>
          <p:spPr bwMode="auto">
            <a:xfrm>
              <a:off x="1100796" y="3262532"/>
              <a:ext cx="36420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1485525" y="2923736"/>
            <a:ext cx="530670" cy="529080"/>
            <a:chOff x="1485525" y="2795584"/>
            <a:chExt cx="530670" cy="529080"/>
          </a:xfrm>
        </p:grpSpPr>
        <p:sp>
          <p:nvSpPr>
            <p:cNvPr id="18" name="Text Box 7"/>
            <p:cNvSpPr txBox="1">
              <a:spLocks noChangeArrowheads="1"/>
            </p:cNvSpPr>
            <p:nvPr/>
          </p:nvSpPr>
          <p:spPr bwMode="auto">
            <a:xfrm>
              <a:off x="1485525" y="2795584"/>
              <a:ext cx="36420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endPara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" name="Text Box 7"/>
            <p:cNvSpPr txBox="1">
              <a:spLocks noChangeArrowheads="1"/>
            </p:cNvSpPr>
            <p:nvPr/>
          </p:nvSpPr>
          <p:spPr bwMode="auto">
            <a:xfrm>
              <a:off x="1651993" y="2801444"/>
              <a:ext cx="36420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914400" y="3834248"/>
            <a:ext cx="558806" cy="523220"/>
            <a:chOff x="914400" y="3605648"/>
            <a:chExt cx="558806" cy="523220"/>
          </a:xfrm>
        </p:grpSpPr>
        <p:sp>
          <p:nvSpPr>
            <p:cNvPr id="37" name="Text Box 7"/>
            <p:cNvSpPr txBox="1">
              <a:spLocks noChangeArrowheads="1"/>
            </p:cNvSpPr>
            <p:nvPr/>
          </p:nvSpPr>
          <p:spPr bwMode="auto">
            <a:xfrm>
              <a:off x="1109004" y="3605648"/>
              <a:ext cx="36420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" name="Text Box 7"/>
            <p:cNvSpPr txBox="1">
              <a:spLocks noChangeArrowheads="1"/>
            </p:cNvSpPr>
            <p:nvPr/>
          </p:nvSpPr>
          <p:spPr bwMode="auto">
            <a:xfrm>
              <a:off x="914400" y="3605648"/>
              <a:ext cx="36420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  <a:endPara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41" name="Straight Connector 40"/>
          <p:cNvCxnSpPr/>
          <p:nvPr/>
        </p:nvCxnSpPr>
        <p:spPr>
          <a:xfrm>
            <a:off x="795996" y="4341812"/>
            <a:ext cx="6096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4" name="Text Box 7"/>
          <p:cNvSpPr txBox="1">
            <a:spLocks noChangeArrowheads="1"/>
          </p:cNvSpPr>
          <p:nvPr/>
        </p:nvSpPr>
        <p:spPr bwMode="auto">
          <a:xfrm>
            <a:off x="1109004" y="4353580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800600" y="1600200"/>
            <a:ext cx="2362200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b) 779 : 18 = ?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5029200" y="2606840"/>
            <a:ext cx="1538068" cy="2346160"/>
            <a:chOff x="1128932" y="2362200"/>
            <a:chExt cx="1538068" cy="2346160"/>
          </a:xfrm>
        </p:grpSpPr>
        <p:grpSp>
          <p:nvGrpSpPr>
            <p:cNvPr id="27" name="Group 16"/>
            <p:cNvGrpSpPr/>
            <p:nvPr/>
          </p:nvGrpSpPr>
          <p:grpSpPr>
            <a:xfrm>
              <a:off x="1905000" y="2514600"/>
              <a:ext cx="762000" cy="762000"/>
              <a:chOff x="1752600" y="3318804"/>
              <a:chExt cx="762000" cy="762000"/>
            </a:xfrm>
          </p:grpSpPr>
          <p:sp>
            <p:nvSpPr>
              <p:cNvPr id="45" name="Line 11"/>
              <p:cNvSpPr>
                <a:spLocks noChangeShapeType="1"/>
              </p:cNvSpPr>
              <p:nvPr/>
            </p:nvSpPr>
            <p:spPr bwMode="auto">
              <a:xfrm>
                <a:off x="1752600" y="3318804"/>
                <a:ext cx="0" cy="76200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Line 12"/>
              <p:cNvSpPr>
                <a:spLocks noChangeShapeType="1"/>
              </p:cNvSpPr>
              <p:nvPr/>
            </p:nvSpPr>
            <p:spPr bwMode="auto">
              <a:xfrm>
                <a:off x="1752600" y="3657600"/>
                <a:ext cx="762000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8" name="Group 30"/>
            <p:cNvGrpSpPr/>
            <p:nvPr/>
          </p:nvGrpSpPr>
          <p:grpSpPr>
            <a:xfrm>
              <a:off x="1128932" y="2362200"/>
              <a:ext cx="1538068" cy="2346160"/>
              <a:chOff x="1128932" y="2396196"/>
              <a:chExt cx="1538068" cy="2346160"/>
            </a:xfrm>
          </p:grpSpPr>
          <p:sp>
            <p:nvSpPr>
              <p:cNvPr id="29" name="Text Box 5"/>
              <p:cNvSpPr txBox="1">
                <a:spLocks noChangeArrowheads="1"/>
              </p:cNvSpPr>
              <p:nvPr/>
            </p:nvSpPr>
            <p:spPr bwMode="auto">
              <a:xfrm>
                <a:off x="1143000" y="2396196"/>
                <a:ext cx="732893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8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779</a:t>
                </a:r>
                <a:endParaRPr lang="en-US" sz="28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0" name="Text Box 7"/>
              <p:cNvSpPr txBox="1">
                <a:spLocks noChangeArrowheads="1"/>
              </p:cNvSpPr>
              <p:nvPr/>
            </p:nvSpPr>
            <p:spPr bwMode="auto">
              <a:xfrm>
                <a:off x="1905000" y="2396196"/>
                <a:ext cx="543739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8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18</a:t>
                </a:r>
                <a:endParaRPr lang="en-US" sz="28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2" name="Text Box 7"/>
              <p:cNvSpPr txBox="1">
                <a:spLocks noChangeArrowheads="1"/>
              </p:cNvSpPr>
              <p:nvPr/>
            </p:nvSpPr>
            <p:spPr bwMode="auto">
              <a:xfrm>
                <a:off x="1905000" y="2823720"/>
                <a:ext cx="762000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r>
                  <a:rPr lang="en-US" sz="28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43</a:t>
                </a:r>
                <a:endParaRPr lang="en-US" sz="28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4" name="Text Box 5"/>
              <p:cNvSpPr txBox="1">
                <a:spLocks noChangeArrowheads="1"/>
              </p:cNvSpPr>
              <p:nvPr/>
            </p:nvSpPr>
            <p:spPr bwMode="auto">
              <a:xfrm>
                <a:off x="1128932" y="2827608"/>
                <a:ext cx="776068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r>
                  <a:rPr lang="en-US" sz="28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72</a:t>
                </a:r>
                <a:endParaRPr lang="en-US" sz="28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6" name="Text Box 7"/>
              <p:cNvSpPr txBox="1">
                <a:spLocks noChangeArrowheads="1"/>
              </p:cNvSpPr>
              <p:nvPr/>
            </p:nvSpPr>
            <p:spPr bwMode="auto">
              <a:xfrm>
                <a:off x="1473588" y="4219136"/>
                <a:ext cx="364202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8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5</a:t>
                </a:r>
                <a:endParaRPr lang="en-US" sz="28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38" name="Straight Connector 37"/>
              <p:cNvCxnSpPr/>
              <p:nvPr/>
            </p:nvCxnSpPr>
            <p:spPr>
              <a:xfrm>
                <a:off x="1219200" y="3338732"/>
                <a:ext cx="533400" cy="1588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0" name="Text Box 5"/>
              <p:cNvSpPr txBox="1">
                <a:spLocks noChangeArrowheads="1"/>
              </p:cNvSpPr>
              <p:nvPr/>
            </p:nvSpPr>
            <p:spPr bwMode="auto">
              <a:xfrm>
                <a:off x="1247336" y="3362980"/>
                <a:ext cx="762000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r>
                  <a:rPr lang="en-US" sz="28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59</a:t>
                </a:r>
                <a:endParaRPr lang="en-US" sz="28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2" name="Text Box 5"/>
              <p:cNvSpPr txBox="1">
                <a:spLocks noChangeArrowheads="1"/>
              </p:cNvSpPr>
              <p:nvPr/>
            </p:nvSpPr>
            <p:spPr bwMode="auto">
              <a:xfrm>
                <a:off x="1247336" y="3740468"/>
                <a:ext cx="762000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r>
                  <a:rPr lang="en-US" sz="28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54</a:t>
                </a:r>
                <a:endParaRPr lang="en-US" sz="28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43" name="Straight Connector 42"/>
              <p:cNvCxnSpPr/>
              <p:nvPr/>
            </p:nvCxnSpPr>
            <p:spPr>
              <a:xfrm>
                <a:off x="1233268" y="4217548"/>
                <a:ext cx="533400" cy="1588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3" descr="Hinh nen de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2700"/>
            <a:ext cx="9144000" cy="6870700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1143000" y="1838980"/>
            <a:ext cx="3097968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43000" y="2753380"/>
            <a:ext cx="297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VD : 75 : 23 =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81200" y="328678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89 : 22 =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81200" y="374398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68 : 21 =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886200" y="2679918"/>
            <a:ext cx="4648200" cy="181588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3,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75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23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3, 23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69, 75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69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6;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3.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39"/>
          <p:cNvSpPr txBox="1">
            <a:spLocks noChangeArrowheads="1"/>
          </p:cNvSpPr>
          <p:nvPr/>
        </p:nvSpPr>
        <p:spPr bwMode="auto">
          <a:xfrm>
            <a:off x="762000" y="4800600"/>
            <a:ext cx="7239000" cy="138499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chục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chục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  <a:latin typeface=".VnTime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352800" y="275338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366868" y="3256672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352800" y="374398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2" grpId="1"/>
      <p:bldP spid="12" grpId="2"/>
      <p:bldP spid="14" grpId="0"/>
      <p:bldP spid="14" grpId="1"/>
      <p:bldP spid="14" grpId="2"/>
      <p:bldP spid="17" grpId="0" animBg="1"/>
      <p:bldP spid="17" grpId="1" animBg="1"/>
      <p:bldP spid="18" grpId="0" animBg="1"/>
      <p:bldP spid="18" grpId="1" animBg="1"/>
      <p:bldP spid="19" grpId="0"/>
      <p:bldP spid="20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3" descr="Hinh nen de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2700"/>
            <a:ext cx="9144000" cy="6870700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1143000" y="1838980"/>
            <a:ext cx="3097968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43000" y="282958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77 : 18 =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352800" y="2590800"/>
            <a:ext cx="4648200" cy="267765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7 : 1 = 7, 18 x 7 = 126, 126 &gt;77;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6, 5, 4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18 x 4 = 72;  77 – 72 = 5.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124200" y="2590800"/>
            <a:ext cx="5562600" cy="267765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tránh</a:t>
            </a:r>
            <a:r>
              <a:rPr lang="fr-FR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fr-FR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fr-FR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fr-FR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fr-FR" sz="2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fr-FR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fr-FR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fr-FR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fr-FR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FR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77 </a:t>
            </a:r>
            <a:r>
              <a:rPr lang="fr-FR" sz="2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fr-FR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fr-FR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là 80 ; 18 </a:t>
            </a:r>
            <a:r>
              <a:rPr lang="fr-FR" sz="2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fr-FR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fr-FR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là </a:t>
            </a:r>
            <a:r>
              <a:rPr lang="fr-FR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20.</a:t>
            </a:r>
            <a:endParaRPr lang="en-US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fr-FR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8 : 2 = 4. Ta </a:t>
            </a:r>
            <a:r>
              <a:rPr lang="fr-FR" sz="2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fr-FR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fr-FR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là 4, ta </a:t>
            </a:r>
            <a:r>
              <a:rPr lang="fr-FR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18 x 4 = 72; 77 – 72 = 5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fr-FR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514600" y="28194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3903689" y="2600980"/>
            <a:ext cx="3411511" cy="52322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 Box 6"/>
          <p:cNvSpPr txBox="1">
            <a:spLocks noChangeArrowheads="1"/>
          </p:cNvSpPr>
          <p:nvPr/>
        </p:nvSpPr>
        <p:spPr bwMode="auto">
          <a:xfrm>
            <a:off x="1371600" y="3581400"/>
            <a:ext cx="7239000" cy="138499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.VnTime" pitchFamily="34" charset="0"/>
              </a:rPr>
              <a:t>     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chục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endParaRPr lang="en-US" sz="2800" b="1" dirty="0" smtClean="0">
              <a:latin typeface=".VnTime" pitchFamily="34" charset="0"/>
            </a:endParaRPr>
          </a:p>
          <a:p>
            <a:r>
              <a:rPr lang="en-US" sz="2800" b="1" u="sng" dirty="0" smtClean="0">
                <a:latin typeface=".VnTime" pitchFamily="34" charset="0"/>
              </a:rPr>
              <a:t>VÝ </a:t>
            </a:r>
            <a:r>
              <a:rPr lang="en-US" sz="2800" b="1" u="sng" dirty="0" err="1">
                <a:latin typeface=".VnTime" pitchFamily="34" charset="0"/>
              </a:rPr>
              <a:t>dô</a:t>
            </a:r>
            <a:r>
              <a:rPr lang="en-US" sz="2800" b="1" dirty="0">
                <a:latin typeface=".VnTime" pitchFamily="34" charset="0"/>
              </a:rPr>
              <a:t>: </a:t>
            </a:r>
            <a:r>
              <a:rPr lang="en-US" sz="2800" b="1" dirty="0">
                <a:solidFill>
                  <a:srgbClr val="C00000"/>
                </a:solidFill>
                <a:latin typeface=".VnTime" pitchFamily="34" charset="0"/>
              </a:rPr>
              <a:t>75, 76, 77 </a:t>
            </a:r>
            <a:r>
              <a:rPr lang="en-US" sz="2800" b="1" dirty="0" err="1">
                <a:latin typeface=".VnTime" pitchFamily="34" charset="0"/>
              </a:rPr>
              <a:t>ta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lµm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trßn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lªn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.VnTime" pitchFamily="34" charset="0"/>
              </a:rPr>
              <a:t>80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;</a:t>
            </a:r>
          </a:p>
          <a:p>
            <a:r>
              <a:rPr lang="en-US" sz="2800" b="1" dirty="0">
                <a:solidFill>
                  <a:srgbClr val="00FF00"/>
                </a:solidFill>
                <a:latin typeface=".VnTime" pitchFamily="34" charset="0"/>
              </a:rPr>
              <a:t>            </a:t>
            </a:r>
            <a:r>
              <a:rPr lang="en-US" sz="2800" b="1" dirty="0">
                <a:solidFill>
                  <a:srgbClr val="C00000"/>
                </a:solidFill>
                <a:latin typeface=".VnTime" pitchFamily="34" charset="0"/>
              </a:rPr>
              <a:t>41, 43, 44 </a:t>
            </a:r>
            <a:r>
              <a:rPr lang="en-US" sz="2800" b="1" dirty="0" err="1">
                <a:latin typeface=".VnTime" pitchFamily="34" charset="0"/>
              </a:rPr>
              <a:t>ta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lµm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trßn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xuèng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thµnh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  <a:latin typeface=".VnTime" pitchFamily="34" charset="0"/>
              </a:rPr>
              <a:t>40</a:t>
            </a:r>
            <a:r>
              <a:rPr lang="en-US" sz="2800" b="1" dirty="0" smtClean="0">
                <a:latin typeface=".VnTime" pitchFamily="34" charset="0"/>
              </a:rPr>
              <a:t>        </a:t>
            </a:r>
            <a:endParaRPr lang="en-US" sz="2800" b="1" dirty="0">
              <a:latin typeface=".VnTim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22" grpId="0" animBg="1"/>
      <p:bldP spid="22" grpId="1" animBg="1"/>
      <p:bldP spid="23" grpId="0"/>
      <p:bldP spid="24" grpId="0" animBg="1"/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746</TotalTime>
  <Words>834</Words>
  <Application>Microsoft Office PowerPoint</Application>
  <PresentationFormat>On-screen Show (4:3)</PresentationFormat>
  <Paragraphs>181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DG COMPUTER</dc:creator>
  <cp:lastModifiedBy>A</cp:lastModifiedBy>
  <cp:revision>83</cp:revision>
  <dcterms:created xsi:type="dcterms:W3CDTF">2017-12-08T23:26:30Z</dcterms:created>
  <dcterms:modified xsi:type="dcterms:W3CDTF">2018-01-30T00:20:43Z</dcterms:modified>
</cp:coreProperties>
</file>