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8" r:id="rId2"/>
    <p:sldId id="257" r:id="rId3"/>
    <p:sldId id="259" r:id="rId4"/>
    <p:sldId id="260" r:id="rId5"/>
    <p:sldId id="261" r:id="rId6"/>
    <p:sldId id="265" r:id="rId7"/>
    <p:sldId id="263" r:id="rId8"/>
    <p:sldId id="269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BF0A-C6EF-40C3-8EFC-80753364921B}" type="datetimeFigureOut">
              <a:rPr lang="en-US" smtClean="0"/>
              <a:pPr/>
              <a:t>22/04/2019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B2E68-D75A-46FC-997D-AEEE041D75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BF0A-C6EF-40C3-8EFC-80753364921B}" type="datetimeFigureOut">
              <a:rPr lang="en-US" smtClean="0"/>
              <a:pPr/>
              <a:t>22/04/2019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B2E68-D75A-46FC-997D-AEEE041D75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BF0A-C6EF-40C3-8EFC-80753364921B}" type="datetimeFigureOut">
              <a:rPr lang="en-US" smtClean="0"/>
              <a:pPr/>
              <a:t>22/04/2019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B2E68-D75A-46FC-997D-AEEE041D75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BF0A-C6EF-40C3-8EFC-80753364921B}" type="datetimeFigureOut">
              <a:rPr lang="en-US" smtClean="0"/>
              <a:pPr/>
              <a:t>22/04/2019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B2E68-D75A-46FC-997D-AEEE041D75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BF0A-C6EF-40C3-8EFC-80753364921B}" type="datetimeFigureOut">
              <a:rPr lang="en-US" smtClean="0"/>
              <a:pPr/>
              <a:t>22/04/2019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B2E68-D75A-46FC-997D-AEEE041D75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BF0A-C6EF-40C3-8EFC-80753364921B}" type="datetimeFigureOut">
              <a:rPr lang="en-US" smtClean="0"/>
              <a:pPr/>
              <a:t>22/04/2019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B2E68-D75A-46FC-997D-AEEE041D75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BF0A-C6EF-40C3-8EFC-80753364921B}" type="datetimeFigureOut">
              <a:rPr lang="en-US" smtClean="0"/>
              <a:pPr/>
              <a:t>22/04/2019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B2E68-D75A-46FC-997D-AEEE041D75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BF0A-C6EF-40C3-8EFC-80753364921B}" type="datetimeFigureOut">
              <a:rPr lang="en-US" smtClean="0"/>
              <a:pPr/>
              <a:t>22/04/2019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B2E68-D75A-46FC-997D-AEEE041D75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BF0A-C6EF-40C3-8EFC-80753364921B}" type="datetimeFigureOut">
              <a:rPr lang="en-US" smtClean="0"/>
              <a:pPr/>
              <a:t>22/04/2019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B2E68-D75A-46FC-997D-AEEE041D75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BF0A-C6EF-40C3-8EFC-80753364921B}" type="datetimeFigureOut">
              <a:rPr lang="en-US" smtClean="0"/>
              <a:pPr/>
              <a:t>22/04/2019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B2E68-D75A-46FC-997D-AEEE041D75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BF0A-C6EF-40C3-8EFC-80753364921B}" type="datetimeFigureOut">
              <a:rPr lang="en-US" smtClean="0"/>
              <a:pPr/>
              <a:t>22/04/2019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B2E68-D75A-46FC-997D-AEEE041D75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3EBF0A-C6EF-40C3-8EFC-80753364921B}" type="datetimeFigureOut">
              <a:rPr lang="en-US" smtClean="0"/>
              <a:pPr/>
              <a:t>22/04/2019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CB2E68-D75A-46FC-997D-AEEE041D751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4.bp.blogspot.com/_AlUq7pt6y00/SL5AGAY7rjI/AAAAAAAACh8/EacGB_RC_Ag/s1600-h/mac_4.jpg" TargetMode="External"/><Relationship Id="rId2" Type="http://schemas.openxmlformats.org/officeDocument/2006/relationships/slideLayout" Target="../slideLayouts/slideLayout2.xml"/><Relationship Id="rId1" Type="http://schemas.openxmlformats.org/officeDocument/2006/relationships/audio" Target="file:///E:\nhac%20d\Chu%20ech%20con.mp3" TargetMode="External"/><Relationship Id="rId6" Type="http://schemas.openxmlformats.org/officeDocument/2006/relationships/image" Target="../media/image4.gif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midbackgndá"/>
          <p:cNvPicPr>
            <a:picLocks noChangeAspect="1" noChangeArrowheads="1"/>
          </p:cNvPicPr>
          <p:nvPr/>
        </p:nvPicPr>
        <p:blipFill>
          <a:blip r:embed="rId2">
            <a:lum bright="-12000"/>
          </a:blip>
          <a:srcRect b="1550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</p:pic>
      <p:sp>
        <p:nvSpPr>
          <p:cNvPr id="5" name="WordArt 18"/>
          <p:cNvSpPr>
            <a:spLocks noChangeArrowheads="1" noChangeShapeType="1" noTextEdit="1"/>
          </p:cNvSpPr>
          <p:nvPr/>
        </p:nvSpPr>
        <p:spPr bwMode="auto">
          <a:xfrm>
            <a:off x="1371600" y="228600"/>
            <a:ext cx="68580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 dirty="0">
                <a:ln w="9525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TRƯỜNG TIỂU HỌC </a:t>
            </a:r>
            <a:r>
              <a:rPr lang="en-US" sz="3600" b="1" kern="10" dirty="0" smtClean="0">
                <a:ln w="9525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GIA THƯỢNG</a:t>
            </a:r>
            <a:endParaRPr lang="en-US" sz="3600" b="1" kern="10" dirty="0">
              <a:ln w="9525">
                <a:solidFill>
                  <a:srgbClr val="00FF00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6" name="WordArt 22"/>
          <p:cNvSpPr>
            <a:spLocks noChangeArrowheads="1" noChangeShapeType="1" noTextEdit="1"/>
          </p:cNvSpPr>
          <p:nvPr/>
        </p:nvSpPr>
        <p:spPr bwMode="auto">
          <a:xfrm>
            <a:off x="4876800" y="1752600"/>
            <a:ext cx="39624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b="1" kern="10" dirty="0"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TOÁN - LỚP </a:t>
            </a:r>
            <a:r>
              <a:rPr lang="en-US" sz="2800" b="1" kern="10" dirty="0" smtClean="0"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2A5</a:t>
            </a:r>
            <a:endParaRPr lang="en-US" sz="2800" b="1" kern="10" dirty="0">
              <a:ln w="19050">
                <a:solidFill>
                  <a:srgbClr val="0000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7" name="Text Box 23"/>
          <p:cNvSpPr txBox="1">
            <a:spLocks noChangeArrowheads="1"/>
          </p:cNvSpPr>
          <p:nvPr/>
        </p:nvSpPr>
        <p:spPr bwMode="auto">
          <a:xfrm>
            <a:off x="517525" y="44561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8" name="WordArt 25"/>
          <p:cNvSpPr>
            <a:spLocks noChangeArrowheads="1" noChangeShapeType="1" noTextEdit="1"/>
          </p:cNvSpPr>
          <p:nvPr/>
        </p:nvSpPr>
        <p:spPr bwMode="auto">
          <a:xfrm>
            <a:off x="228600" y="3505200"/>
            <a:ext cx="7772400" cy="1905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LUYỆN TẬP CHUNG ( </a:t>
            </a:r>
            <a:r>
              <a:rPr lang="en-US" sz="3600" b="1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trang</a:t>
            </a:r>
            <a:r>
              <a:rPr lang="en-US" sz="36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166 )</a:t>
            </a:r>
            <a:endParaRPr lang="en-US" sz="3600" b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0" name="WordArt 18"/>
          <p:cNvSpPr>
            <a:spLocks noChangeArrowheads="1" noChangeShapeType="1" noTextEdit="1"/>
          </p:cNvSpPr>
          <p:nvPr/>
        </p:nvSpPr>
        <p:spPr bwMode="auto">
          <a:xfrm>
            <a:off x="457200" y="5867400"/>
            <a:ext cx="64008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solidFill>
                  <a:srgbClr val="FF0000"/>
                </a:solidFill>
                <a:effectLst>
                  <a:outerShdw blurRad="38100" dist="38100" dir="2700000" algn="tl" rotWithShape="0">
                    <a:srgbClr val="000000"/>
                  </a:outerShdw>
                </a:effectLst>
                <a:latin typeface="Arial"/>
                <a:cs typeface="Arial"/>
              </a:rPr>
              <a:t>GV: </a:t>
            </a:r>
            <a:r>
              <a:rPr lang="en-US" sz="3600" b="1" kern="10" dirty="0" err="1">
                <a:solidFill>
                  <a:srgbClr val="FF0000"/>
                </a:solidFill>
                <a:effectLst>
                  <a:outerShdw blurRad="38100" dist="38100" dir="2700000" algn="tl" rotWithShape="0">
                    <a:srgbClr val="000000"/>
                  </a:outerShdw>
                </a:effectLst>
                <a:latin typeface="Arial"/>
                <a:cs typeface="Arial"/>
              </a:rPr>
              <a:t>Bùi</a:t>
            </a:r>
            <a:r>
              <a:rPr lang="en-US" sz="3600" b="1" kern="10" dirty="0">
                <a:solidFill>
                  <a:srgbClr val="FF0000"/>
                </a:solidFill>
                <a:effectLst>
                  <a:outerShdw blurRad="38100" dist="38100" dir="2700000" algn="tl" rotWithShape="0">
                    <a:srgbClr val="000000"/>
                  </a:outerShdw>
                </a:effectLst>
                <a:latin typeface="Arial"/>
                <a:cs typeface="Arial"/>
              </a:rPr>
              <a:t> Thu </a:t>
            </a:r>
            <a:r>
              <a:rPr lang="en-US" sz="3600" b="1" kern="10" dirty="0" err="1">
                <a:solidFill>
                  <a:srgbClr val="FF0000"/>
                </a:solidFill>
                <a:effectLst>
                  <a:outerShdw blurRad="38100" dist="38100" dir="2700000" algn="tl" rotWithShape="0">
                    <a:srgbClr val="000000"/>
                  </a:outerShdw>
                </a:effectLst>
                <a:latin typeface="Arial"/>
                <a:cs typeface="Arial"/>
              </a:rPr>
              <a:t>Hiền</a:t>
            </a:r>
            <a:endParaRPr lang="en-US" sz="3600" b="1" kern="10" dirty="0">
              <a:solidFill>
                <a:srgbClr val="FF0000"/>
              </a:solidFill>
              <a:effectLst>
                <a:outerShdw blurRad="38100" dist="38100" dir="2700000" algn="tl" rotWithShape="0">
                  <a:srgbClr val="000000"/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Oval 7"/>
          <p:cNvSpPr>
            <a:spLocks noChangeArrowheads="1"/>
          </p:cNvSpPr>
          <p:nvPr/>
        </p:nvSpPr>
        <p:spPr bwMode="auto">
          <a:xfrm>
            <a:off x="306388" y="1905000"/>
            <a:ext cx="1446212" cy="609600"/>
          </a:xfrm>
          <a:prstGeom prst="ellipse">
            <a:avLst/>
          </a:prstGeom>
          <a:solidFill>
            <a:srgbClr val="00FFFF"/>
          </a:solidFill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Bài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1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3124201" y="2286000"/>
            <a:ext cx="304799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4800" b="1" cap="all" spc="0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</a:rPr>
              <a:t>?</a:t>
            </a:r>
            <a:endParaRPr lang="en-US" sz="6600" b="1" cap="all" spc="0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2286000" y="1828800"/>
            <a:ext cx="731520" cy="212365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&gt;</a:t>
            </a:r>
            <a:r>
              <a:rPr lang="en-US" sz="4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&lt;</a:t>
            </a:r>
            <a:endParaRPr lang="en-US" sz="4400" b="1" cap="none" spc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/>
            </a:endParaRPr>
          </a:p>
          <a:p>
            <a:pPr algn="ctr"/>
            <a:r>
              <a:rPr lang="en-US" sz="4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=</a:t>
            </a:r>
            <a:endParaRPr lang="en-US" sz="4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54" name="Text Box 8"/>
          <p:cNvSpPr txBox="1">
            <a:spLocks noChangeArrowheads="1"/>
          </p:cNvSpPr>
          <p:nvPr/>
        </p:nvSpPr>
        <p:spPr bwMode="auto">
          <a:xfrm>
            <a:off x="1068388" y="4152403"/>
            <a:ext cx="335121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smtClean="0">
                <a:latin typeface="Times New Roman" pitchFamily="18" charset="0"/>
              </a:rPr>
              <a:t>937  …  739</a:t>
            </a:r>
            <a:endParaRPr lang="en-US" sz="3200" b="1" dirty="0">
              <a:latin typeface="Times New Roman" pitchFamily="18" charset="0"/>
            </a:endParaRPr>
          </a:p>
        </p:txBody>
      </p:sp>
      <p:sp>
        <p:nvSpPr>
          <p:cNvPr id="55" name="Text Box 8"/>
          <p:cNvSpPr txBox="1">
            <a:spLocks noChangeArrowheads="1"/>
          </p:cNvSpPr>
          <p:nvPr/>
        </p:nvSpPr>
        <p:spPr bwMode="auto">
          <a:xfrm>
            <a:off x="1066800" y="4832866"/>
            <a:ext cx="335121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smtClean="0">
                <a:latin typeface="Times New Roman" pitchFamily="18" charset="0"/>
              </a:rPr>
              <a:t>600  …  599</a:t>
            </a:r>
            <a:endParaRPr lang="en-US" sz="3200" b="1" dirty="0">
              <a:latin typeface="Times New Roman" pitchFamily="18" charset="0"/>
            </a:endParaRPr>
          </a:p>
        </p:txBody>
      </p:sp>
      <p:sp>
        <p:nvSpPr>
          <p:cNvPr id="56" name="Text Box 8"/>
          <p:cNvSpPr txBox="1">
            <a:spLocks noChangeArrowheads="1"/>
          </p:cNvSpPr>
          <p:nvPr/>
        </p:nvSpPr>
        <p:spPr bwMode="auto">
          <a:xfrm>
            <a:off x="1066800" y="5518666"/>
            <a:ext cx="335121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smtClean="0">
                <a:latin typeface="Times New Roman" pitchFamily="18" charset="0"/>
              </a:rPr>
              <a:t>398  …  405</a:t>
            </a:r>
            <a:endParaRPr lang="en-US" sz="3200" b="1" dirty="0">
              <a:latin typeface="Times New Roman" pitchFamily="18" charset="0"/>
            </a:endParaRPr>
          </a:p>
        </p:txBody>
      </p:sp>
      <p:sp>
        <p:nvSpPr>
          <p:cNvPr id="57" name="Text Box 8"/>
          <p:cNvSpPr txBox="1">
            <a:spLocks noChangeArrowheads="1"/>
          </p:cNvSpPr>
          <p:nvPr/>
        </p:nvSpPr>
        <p:spPr bwMode="auto">
          <a:xfrm>
            <a:off x="4497388" y="4147066"/>
            <a:ext cx="411321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smtClean="0">
                <a:latin typeface="Times New Roman" pitchFamily="18" charset="0"/>
              </a:rPr>
              <a:t>200 + 30       …  230</a:t>
            </a:r>
            <a:endParaRPr lang="en-US" sz="3200" b="1" dirty="0">
              <a:latin typeface="Times New Roman" pitchFamily="18" charset="0"/>
            </a:endParaRPr>
          </a:p>
        </p:txBody>
      </p:sp>
      <p:sp>
        <p:nvSpPr>
          <p:cNvPr id="58" name="Text Box 8"/>
          <p:cNvSpPr txBox="1">
            <a:spLocks noChangeArrowheads="1"/>
          </p:cNvSpPr>
          <p:nvPr/>
        </p:nvSpPr>
        <p:spPr bwMode="auto">
          <a:xfrm>
            <a:off x="4495800" y="4808041"/>
            <a:ext cx="4114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smtClean="0">
                <a:latin typeface="Times New Roman" pitchFamily="18" charset="0"/>
              </a:rPr>
              <a:t>500 + 60 + 7 …  597</a:t>
            </a:r>
            <a:endParaRPr lang="en-US" sz="3200" b="1" dirty="0">
              <a:latin typeface="Times New Roman" pitchFamily="18" charset="0"/>
            </a:endParaRPr>
          </a:p>
        </p:txBody>
      </p:sp>
      <p:sp>
        <p:nvSpPr>
          <p:cNvPr id="59" name="Text Box 8"/>
          <p:cNvSpPr txBox="1">
            <a:spLocks noChangeArrowheads="1"/>
          </p:cNvSpPr>
          <p:nvPr/>
        </p:nvSpPr>
        <p:spPr bwMode="auto">
          <a:xfrm>
            <a:off x="4495800" y="5518666"/>
            <a:ext cx="4343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smtClean="0">
                <a:latin typeface="Times New Roman" pitchFamily="18" charset="0"/>
              </a:rPr>
              <a:t>500 + 50       …  649</a:t>
            </a:r>
            <a:endParaRPr lang="en-US" sz="3200" b="1" dirty="0">
              <a:latin typeface="Times New Roman" pitchFamily="18" charset="0"/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1905000" y="4038600"/>
            <a:ext cx="465191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&gt;</a:t>
            </a:r>
            <a:endParaRPr lang="en-US" sz="4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1912991" y="4724400"/>
            <a:ext cx="465191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&gt;</a:t>
            </a:r>
            <a:endParaRPr lang="en-US" sz="4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6705600" y="5410200"/>
            <a:ext cx="465192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&lt;</a:t>
            </a:r>
            <a:endParaRPr lang="en-US" sz="4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1905000" y="5410200"/>
            <a:ext cx="465192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&lt;</a:t>
            </a:r>
            <a:endParaRPr lang="en-US" sz="4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6705600" y="4724400"/>
            <a:ext cx="465192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&lt;</a:t>
            </a:r>
          </a:p>
        </p:txBody>
      </p:sp>
      <p:sp>
        <p:nvSpPr>
          <p:cNvPr id="66" name="Rectangle 65"/>
          <p:cNvSpPr/>
          <p:nvPr/>
        </p:nvSpPr>
        <p:spPr>
          <a:xfrm>
            <a:off x="6697609" y="4038600"/>
            <a:ext cx="465192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=</a:t>
            </a:r>
            <a:endParaRPr lang="en-US" sz="4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900" decel="100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50" grpId="0"/>
      <p:bldP spid="52" grpId="0" animBg="1"/>
      <p:bldP spid="54" grpId="1"/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/>
      <p:bldP spid="65" grpId="0"/>
      <p:bldP spid="6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7"/>
          <p:cNvSpPr>
            <a:spLocks noChangeArrowheads="1"/>
          </p:cNvSpPr>
          <p:nvPr/>
        </p:nvSpPr>
        <p:spPr bwMode="auto">
          <a:xfrm>
            <a:off x="381000" y="1752600"/>
            <a:ext cx="1600200" cy="609600"/>
          </a:xfrm>
          <a:prstGeom prst="ellipse">
            <a:avLst/>
          </a:prstGeom>
          <a:solidFill>
            <a:srgbClr val="00FFFF"/>
          </a:solidFill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Bài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2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62000" y="2438400"/>
            <a:ext cx="843609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Viết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các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857, 678, 599, 1000, 903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theo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thứ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tự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: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3124200"/>
            <a:ext cx="267727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a,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Từ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bé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đến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lớn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85800" y="4343400"/>
            <a:ext cx="26981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b,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Từ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lớn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đến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bé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14400" y="3743980"/>
            <a:ext cx="914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599</a:t>
            </a:r>
            <a:r>
              <a:rPr lang="en-US" sz="2800" b="1" dirty="0" smtClean="0">
                <a:latin typeface="Times New Roman" pitchFamily="18" charset="0"/>
              </a:rPr>
              <a:t>,</a:t>
            </a:r>
            <a:endParaRPr lang="en-US" sz="2800" b="1" dirty="0">
              <a:latin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676400" y="3743980"/>
            <a:ext cx="81304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678</a:t>
            </a:r>
            <a:r>
              <a:rPr lang="en-US" sz="2800" b="1" dirty="0" smtClean="0">
                <a:latin typeface="Times New Roman" pitchFamily="18" charset="0"/>
              </a:rPr>
              <a:t>,</a:t>
            </a:r>
            <a:endParaRPr lang="en-US" sz="2800" b="1" dirty="0">
              <a:latin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438400" y="3733800"/>
            <a:ext cx="81304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857</a:t>
            </a:r>
            <a:r>
              <a:rPr lang="en-US" sz="2800" b="1" dirty="0" smtClean="0">
                <a:latin typeface="Times New Roman" pitchFamily="18" charset="0"/>
              </a:rPr>
              <a:t>,</a:t>
            </a:r>
            <a:endParaRPr lang="en-US" sz="2800" b="1" dirty="0">
              <a:latin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225557" y="3733800"/>
            <a:ext cx="81304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903</a:t>
            </a:r>
            <a:r>
              <a:rPr lang="en-US" sz="2800" b="1" dirty="0" smtClean="0">
                <a:latin typeface="Times New Roman" pitchFamily="18" charset="0"/>
              </a:rPr>
              <a:t>,</a:t>
            </a:r>
            <a:endParaRPr lang="en-US" sz="2800" b="1" dirty="0">
              <a:latin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962400" y="3733800"/>
            <a:ext cx="99257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1000</a:t>
            </a:r>
            <a:r>
              <a:rPr lang="en-US" sz="2800" b="1" dirty="0" smtClean="0">
                <a:latin typeface="Times New Roman" pitchFamily="18" charset="0"/>
              </a:rPr>
              <a:t>.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914400" y="5039380"/>
            <a:ext cx="99257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1000</a:t>
            </a:r>
            <a:r>
              <a:rPr lang="en-US" sz="2800" b="1" dirty="0" smtClean="0">
                <a:latin typeface="Times New Roman" pitchFamily="18" charset="0"/>
              </a:rPr>
              <a:t>,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828800" y="5039380"/>
            <a:ext cx="81304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903</a:t>
            </a:r>
            <a:r>
              <a:rPr lang="en-US" sz="2800" b="1" dirty="0" smtClean="0">
                <a:latin typeface="Times New Roman" pitchFamily="18" charset="0"/>
              </a:rPr>
              <a:t>,</a:t>
            </a:r>
            <a:endParaRPr lang="en-US" sz="2800" b="1" dirty="0">
              <a:latin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615957" y="5029200"/>
            <a:ext cx="81304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857</a:t>
            </a:r>
            <a:r>
              <a:rPr lang="en-US" sz="2800" b="1" dirty="0" smtClean="0">
                <a:latin typeface="Times New Roman" pitchFamily="18" charset="0"/>
              </a:rPr>
              <a:t>,</a:t>
            </a:r>
            <a:endParaRPr lang="en-US" sz="2800" b="1" dirty="0">
              <a:latin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377957" y="5039380"/>
            <a:ext cx="81304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678</a:t>
            </a:r>
            <a:r>
              <a:rPr lang="en-US" sz="2800" b="1" dirty="0" smtClean="0">
                <a:latin typeface="Times New Roman" pitchFamily="18" charset="0"/>
              </a:rPr>
              <a:t>,</a:t>
            </a:r>
            <a:endParaRPr lang="en-US" sz="2800" b="1" dirty="0">
              <a:latin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114800" y="5029200"/>
            <a:ext cx="1600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599</a:t>
            </a:r>
            <a:r>
              <a:rPr lang="en-US" sz="2800" b="1" dirty="0" smtClean="0">
                <a:latin typeface="Times New Roman" pitchFamily="18" charset="0"/>
              </a:rPr>
              <a:t>.</a:t>
            </a:r>
            <a:endParaRPr lang="en-US" sz="2800" b="1" dirty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500"/>
                            </p:stCondLst>
                            <p:childTnLst>
                              <p:par>
                                <p:cTn id="43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500"/>
                            </p:stCondLst>
                            <p:childTnLst>
                              <p:par>
                                <p:cTn id="6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000"/>
                            </p:stCondLst>
                            <p:childTnLst>
                              <p:par>
                                <p:cTn id="72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7"/>
          <p:cNvSpPr>
            <a:spLocks noChangeArrowheads="1"/>
          </p:cNvSpPr>
          <p:nvPr/>
        </p:nvSpPr>
        <p:spPr bwMode="auto">
          <a:xfrm>
            <a:off x="457200" y="1676400"/>
            <a:ext cx="1143000" cy="609600"/>
          </a:xfrm>
          <a:prstGeom prst="ellipse">
            <a:avLst/>
          </a:prstGeom>
          <a:solidFill>
            <a:srgbClr val="00FFFF"/>
          </a:solidFill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Bài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3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697725" y="1752600"/>
            <a:ext cx="317907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Đặt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tính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rồi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tính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:</a:t>
            </a:r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990600" y="2286000"/>
            <a:ext cx="3733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latin typeface="Times New Roman" pitchFamily="18" charset="0"/>
              </a:rPr>
              <a:t>a,  635 + 241</a:t>
            </a:r>
            <a:endParaRPr lang="en-US" sz="2800" b="1" dirty="0">
              <a:latin typeface="Times New Roman" pitchFamily="18" charset="0"/>
            </a:endParaRP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5562600" y="2362200"/>
            <a:ext cx="1905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latin typeface="Times New Roman" pitchFamily="18" charset="0"/>
              </a:rPr>
              <a:t>970 + 29</a:t>
            </a:r>
            <a:endParaRPr lang="en-US" sz="2800" b="1" dirty="0">
              <a:latin typeface="Times New Roman" pitchFamily="18" charset="0"/>
            </a:endParaRP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990600" y="4714220"/>
            <a:ext cx="4038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latin typeface="Times New Roman" pitchFamily="18" charset="0"/>
              </a:rPr>
              <a:t>b,  896 - 133</a:t>
            </a:r>
            <a:endParaRPr lang="en-US" sz="2800" b="1" dirty="0">
              <a:latin typeface="Times New Roman" pitchFamily="18" charset="0"/>
            </a:endParaRP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5562600" y="4714220"/>
            <a:ext cx="1905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latin typeface="Times New Roman" pitchFamily="18" charset="0"/>
              </a:rPr>
              <a:t>295 - 105</a:t>
            </a:r>
            <a:endParaRPr lang="en-US" sz="2800" b="1" dirty="0">
              <a:latin typeface="Times New Roman" pitchFamily="18" charset="0"/>
            </a:endParaRPr>
          </a:p>
        </p:txBody>
      </p:sp>
      <p:sp>
        <p:nvSpPr>
          <p:cNvPr id="15" name="Text Box 28"/>
          <p:cNvSpPr txBox="1">
            <a:spLocks noChangeArrowheads="1"/>
          </p:cNvSpPr>
          <p:nvPr/>
        </p:nvSpPr>
        <p:spPr bwMode="auto">
          <a:xfrm>
            <a:off x="1752600" y="2819400"/>
            <a:ext cx="990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635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 Box 28"/>
          <p:cNvSpPr txBox="1">
            <a:spLocks noChangeArrowheads="1"/>
          </p:cNvSpPr>
          <p:nvPr/>
        </p:nvSpPr>
        <p:spPr bwMode="auto">
          <a:xfrm>
            <a:off x="1752600" y="3377625"/>
            <a:ext cx="990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241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 Box 28"/>
          <p:cNvSpPr txBox="1">
            <a:spLocks noChangeArrowheads="1"/>
          </p:cNvSpPr>
          <p:nvPr/>
        </p:nvSpPr>
        <p:spPr bwMode="auto">
          <a:xfrm>
            <a:off x="1752600" y="3987225"/>
            <a:ext cx="990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876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 Box 28"/>
          <p:cNvSpPr txBox="1">
            <a:spLocks noChangeArrowheads="1"/>
          </p:cNvSpPr>
          <p:nvPr/>
        </p:nvSpPr>
        <p:spPr bwMode="auto">
          <a:xfrm>
            <a:off x="1371600" y="3124200"/>
            <a:ext cx="533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>
            <a:off x="1752600" y="3962400"/>
            <a:ext cx="914400" cy="15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 Box 28"/>
          <p:cNvSpPr txBox="1">
            <a:spLocks noChangeArrowheads="1"/>
          </p:cNvSpPr>
          <p:nvPr/>
        </p:nvSpPr>
        <p:spPr bwMode="auto">
          <a:xfrm>
            <a:off x="5943600" y="2743200"/>
            <a:ext cx="990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970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 Box 28"/>
          <p:cNvSpPr txBox="1">
            <a:spLocks noChangeArrowheads="1"/>
          </p:cNvSpPr>
          <p:nvPr/>
        </p:nvSpPr>
        <p:spPr bwMode="auto">
          <a:xfrm>
            <a:off x="5943600" y="3301425"/>
            <a:ext cx="990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29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 Box 28"/>
          <p:cNvSpPr txBox="1">
            <a:spLocks noChangeArrowheads="1"/>
          </p:cNvSpPr>
          <p:nvPr/>
        </p:nvSpPr>
        <p:spPr bwMode="auto">
          <a:xfrm>
            <a:off x="5943600" y="3911025"/>
            <a:ext cx="990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999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 Box 28"/>
          <p:cNvSpPr txBox="1">
            <a:spLocks noChangeArrowheads="1"/>
          </p:cNvSpPr>
          <p:nvPr/>
        </p:nvSpPr>
        <p:spPr bwMode="auto">
          <a:xfrm>
            <a:off x="5562600" y="3048000"/>
            <a:ext cx="533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>
            <a:off x="5943600" y="3886200"/>
            <a:ext cx="914400" cy="15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 Box 28"/>
          <p:cNvSpPr txBox="1">
            <a:spLocks noChangeArrowheads="1"/>
          </p:cNvSpPr>
          <p:nvPr/>
        </p:nvSpPr>
        <p:spPr bwMode="auto">
          <a:xfrm>
            <a:off x="1752600" y="5105400"/>
            <a:ext cx="990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896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 Box 28"/>
          <p:cNvSpPr txBox="1">
            <a:spLocks noChangeArrowheads="1"/>
          </p:cNvSpPr>
          <p:nvPr/>
        </p:nvSpPr>
        <p:spPr bwMode="auto">
          <a:xfrm>
            <a:off x="1752600" y="5663625"/>
            <a:ext cx="990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133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 Box 28"/>
          <p:cNvSpPr txBox="1">
            <a:spLocks noChangeArrowheads="1"/>
          </p:cNvSpPr>
          <p:nvPr/>
        </p:nvSpPr>
        <p:spPr bwMode="auto">
          <a:xfrm>
            <a:off x="1752600" y="6273225"/>
            <a:ext cx="990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763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 Box 28"/>
          <p:cNvSpPr txBox="1">
            <a:spLocks noChangeArrowheads="1"/>
          </p:cNvSpPr>
          <p:nvPr/>
        </p:nvSpPr>
        <p:spPr bwMode="auto">
          <a:xfrm>
            <a:off x="1371600" y="5410200"/>
            <a:ext cx="533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9" name="Straight Connector 28"/>
          <p:cNvCxnSpPr/>
          <p:nvPr/>
        </p:nvCxnSpPr>
        <p:spPr>
          <a:xfrm>
            <a:off x="1752600" y="6248400"/>
            <a:ext cx="914400" cy="15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 Box 28"/>
          <p:cNvSpPr txBox="1">
            <a:spLocks noChangeArrowheads="1"/>
          </p:cNvSpPr>
          <p:nvPr/>
        </p:nvSpPr>
        <p:spPr bwMode="auto">
          <a:xfrm>
            <a:off x="5943600" y="5105400"/>
            <a:ext cx="990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295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 Box 28"/>
          <p:cNvSpPr txBox="1">
            <a:spLocks noChangeArrowheads="1"/>
          </p:cNvSpPr>
          <p:nvPr/>
        </p:nvSpPr>
        <p:spPr bwMode="auto">
          <a:xfrm>
            <a:off x="5943600" y="5663625"/>
            <a:ext cx="990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105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 Box 28"/>
          <p:cNvSpPr txBox="1">
            <a:spLocks noChangeArrowheads="1"/>
          </p:cNvSpPr>
          <p:nvPr/>
        </p:nvSpPr>
        <p:spPr bwMode="auto">
          <a:xfrm>
            <a:off x="5943600" y="6273225"/>
            <a:ext cx="990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190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 Box 28"/>
          <p:cNvSpPr txBox="1">
            <a:spLocks noChangeArrowheads="1"/>
          </p:cNvSpPr>
          <p:nvPr/>
        </p:nvSpPr>
        <p:spPr bwMode="auto">
          <a:xfrm>
            <a:off x="5562600" y="5410200"/>
            <a:ext cx="533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>
            <a:off x="5943600" y="6248400"/>
            <a:ext cx="914400" cy="15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8" grpId="0"/>
      <p:bldP spid="9" grpId="0"/>
      <p:bldP spid="10" grpId="0"/>
      <p:bldP spid="11" grpId="0"/>
      <p:bldP spid="15" grpId="0"/>
      <p:bldP spid="16" grpId="0"/>
      <p:bldP spid="17" grpId="0"/>
      <p:bldP spid="18" grpId="0"/>
      <p:bldP spid="20" grpId="0"/>
      <p:bldP spid="21" grpId="0"/>
      <p:bldP spid="22" grpId="0"/>
      <p:bldP spid="23" grpId="0"/>
      <p:bldP spid="25" grpId="0"/>
      <p:bldP spid="26" grpId="0"/>
      <p:bldP spid="27" grpId="0"/>
      <p:bldP spid="28" grpId="0"/>
      <p:bldP spid="30" grpId="0"/>
      <p:bldP spid="31" grpId="0"/>
      <p:bldP spid="32" grpId="0"/>
      <p:bldP spid="3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7"/>
          <p:cNvSpPr>
            <a:spLocks noChangeArrowheads="1"/>
          </p:cNvSpPr>
          <p:nvPr/>
        </p:nvSpPr>
        <p:spPr bwMode="auto">
          <a:xfrm>
            <a:off x="304800" y="2438400"/>
            <a:ext cx="1370012" cy="609600"/>
          </a:xfrm>
          <a:prstGeom prst="ellipse">
            <a:avLst/>
          </a:prstGeom>
          <a:solidFill>
            <a:srgbClr val="00FFFF"/>
          </a:solidFill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Bài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4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1905000" y="2514600"/>
            <a:ext cx="228441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Tính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nhẩm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: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304800" y="3258205"/>
            <a:ext cx="2895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latin typeface="Times New Roman" pitchFamily="18" charset="0"/>
              </a:rPr>
              <a:t>600m + 300m    = </a:t>
            </a:r>
            <a:endParaRPr lang="en-US" sz="2800" b="1" dirty="0">
              <a:latin typeface="Times New Roman" pitchFamily="18" charset="0"/>
            </a:endParaRPr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304800" y="3896380"/>
            <a:ext cx="3276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latin typeface="Times New Roman" pitchFamily="18" charset="0"/>
              </a:rPr>
              <a:t>20dm + 500dm  = </a:t>
            </a:r>
            <a:endParaRPr lang="en-US" sz="2800" b="1" dirty="0">
              <a:latin typeface="Times New Roman" pitchFamily="18" charset="0"/>
            </a:endParaRPr>
          </a:p>
        </p:txBody>
      </p:sp>
      <p:sp>
        <p:nvSpPr>
          <p:cNvPr id="8" name="Text Box 11"/>
          <p:cNvSpPr txBox="1">
            <a:spLocks noChangeArrowheads="1"/>
          </p:cNvSpPr>
          <p:nvPr/>
        </p:nvSpPr>
        <p:spPr bwMode="auto">
          <a:xfrm>
            <a:off x="4495800" y="3182005"/>
            <a:ext cx="4114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latin typeface="Times New Roman" pitchFamily="18" charset="0"/>
              </a:rPr>
              <a:t>700cm + 20cm      = </a:t>
            </a:r>
            <a:endParaRPr lang="en-US" sz="2800" b="1" dirty="0">
              <a:latin typeface="Times New Roman" pitchFamily="18" charset="0"/>
            </a:endParaRPr>
          </a:p>
        </p:txBody>
      </p:sp>
      <p:sp>
        <p:nvSpPr>
          <p:cNvPr id="9" name="Text Box 12"/>
          <p:cNvSpPr txBox="1">
            <a:spLocks noChangeArrowheads="1"/>
          </p:cNvSpPr>
          <p:nvPr/>
        </p:nvSpPr>
        <p:spPr bwMode="auto">
          <a:xfrm>
            <a:off x="4495800" y="3882093"/>
            <a:ext cx="4114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latin typeface="Times New Roman" pitchFamily="18" charset="0"/>
              </a:rPr>
              <a:t>1000km – 200km  </a:t>
            </a:r>
            <a:r>
              <a:rPr lang="en-US" sz="2800" b="1" dirty="0">
                <a:latin typeface="Times New Roman" pitchFamily="18" charset="0"/>
              </a:rPr>
              <a:t>= </a:t>
            </a:r>
          </a:p>
        </p:txBody>
      </p:sp>
      <p:sp>
        <p:nvSpPr>
          <p:cNvPr id="10" name="Text Box 13"/>
          <p:cNvSpPr txBox="1">
            <a:spLocks noChangeArrowheads="1"/>
          </p:cNvSpPr>
          <p:nvPr/>
        </p:nvSpPr>
        <p:spPr bwMode="auto">
          <a:xfrm>
            <a:off x="3048000" y="3196293"/>
            <a:ext cx="190500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000" b="1" dirty="0" smtClean="0">
                <a:solidFill>
                  <a:srgbClr val="FC3245"/>
                </a:solidFill>
                <a:latin typeface="Times New Roman" pitchFamily="18" charset="0"/>
              </a:rPr>
              <a:t>900m</a:t>
            </a:r>
            <a:endParaRPr lang="en-US" sz="3000" b="1" dirty="0">
              <a:solidFill>
                <a:srgbClr val="FC3245"/>
              </a:solidFill>
              <a:latin typeface="Times New Roman" pitchFamily="18" charset="0"/>
            </a:endParaRPr>
          </a:p>
        </p:txBody>
      </p:sp>
      <p:sp>
        <p:nvSpPr>
          <p:cNvPr id="11" name="Text Box 14"/>
          <p:cNvSpPr txBox="1">
            <a:spLocks noChangeArrowheads="1"/>
          </p:cNvSpPr>
          <p:nvPr/>
        </p:nvSpPr>
        <p:spPr bwMode="auto">
          <a:xfrm>
            <a:off x="3048000" y="3882093"/>
            <a:ext cx="3657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FC3245"/>
                </a:solidFill>
                <a:latin typeface="Times New Roman" pitchFamily="18" charset="0"/>
              </a:rPr>
              <a:t>520dm</a:t>
            </a:r>
            <a:endParaRPr lang="en-US" sz="2800" b="1" dirty="0">
              <a:solidFill>
                <a:srgbClr val="FC3245"/>
              </a:solidFill>
              <a:latin typeface="Times New Roman" pitchFamily="18" charset="0"/>
            </a:endParaRPr>
          </a:p>
        </p:txBody>
      </p:sp>
      <p:sp>
        <p:nvSpPr>
          <p:cNvPr id="12" name="Text Box 15"/>
          <p:cNvSpPr txBox="1">
            <a:spLocks noChangeArrowheads="1"/>
          </p:cNvSpPr>
          <p:nvPr/>
        </p:nvSpPr>
        <p:spPr bwMode="auto">
          <a:xfrm>
            <a:off x="7620000" y="3196293"/>
            <a:ext cx="1676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FC3245"/>
                </a:solidFill>
                <a:latin typeface="Times New Roman" pitchFamily="18" charset="0"/>
              </a:rPr>
              <a:t>720cm</a:t>
            </a:r>
            <a:endParaRPr lang="en-US" sz="2800" b="1" dirty="0">
              <a:solidFill>
                <a:srgbClr val="FC3245"/>
              </a:solidFill>
              <a:latin typeface="Times New Roman" pitchFamily="18" charset="0"/>
            </a:endParaRPr>
          </a:p>
        </p:txBody>
      </p:sp>
      <p:sp>
        <p:nvSpPr>
          <p:cNvPr id="13" name="Text Box 16"/>
          <p:cNvSpPr txBox="1">
            <a:spLocks noChangeArrowheads="1"/>
          </p:cNvSpPr>
          <p:nvPr/>
        </p:nvSpPr>
        <p:spPr bwMode="auto">
          <a:xfrm>
            <a:off x="7543800" y="3886200"/>
            <a:ext cx="1371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FC3245"/>
                </a:solidFill>
                <a:latin typeface="Times New Roman" pitchFamily="18" charset="0"/>
              </a:rPr>
              <a:t>800km</a:t>
            </a:r>
            <a:endParaRPr lang="en-US" sz="2800" b="1" dirty="0">
              <a:solidFill>
                <a:srgbClr val="FC3245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31097" y="1085671"/>
            <a:ext cx="4274503" cy="1200329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hevron">
              <a:avLst/>
            </a:prstTxWarp>
            <a:spAutoFit/>
            <a:scene3d>
              <a:camera prst="perspectiveRigh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7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TRÒ</a:t>
            </a:r>
            <a:r>
              <a:rPr lang="en-US" sz="7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CHƠI </a:t>
            </a:r>
          </a:p>
        </p:txBody>
      </p:sp>
      <p:sp>
        <p:nvSpPr>
          <p:cNvPr id="5" name="Rectangle 4"/>
          <p:cNvSpPr/>
          <p:nvPr/>
        </p:nvSpPr>
        <p:spPr>
          <a:xfrm>
            <a:off x="152400" y="2667000"/>
            <a:ext cx="8815235" cy="1323439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DoubleWave1">
              <a:avLst/>
            </a:prstTxWarp>
            <a:spAutoFit/>
          </a:bodyPr>
          <a:lstStyle/>
          <a:p>
            <a:pPr algn="ctr"/>
            <a:r>
              <a:rPr lang="en-US" sz="8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reflection blurRad="6350" stA="55000" endA="50" endPos="85000" dist="29997" dir="5400000" sy="-100000" algn="bl" rotWithShape="0"/>
                </a:effectLst>
              </a:rPr>
              <a:t>AI </a:t>
            </a:r>
            <a:r>
              <a:rPr lang="en-US" sz="72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reflection blurRad="6350" stA="55000" endA="50" endPos="85000" dist="29997" dir="5400000" sy="-100000" algn="bl" rotWithShape="0"/>
                </a:effectLst>
              </a:rPr>
              <a:t>NHANH</a:t>
            </a:r>
            <a:r>
              <a:rPr lang="en-US" sz="8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reflection blurRad="6350" stA="55000" endA="50" endPos="85000" dist="29997" dir="5400000" sy="-100000" algn="bl" rotWithShape="0"/>
                </a:effectLst>
              </a:rPr>
              <a:t> - AI ĐÚNG</a:t>
            </a:r>
            <a:endParaRPr lang="en-US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>
                <a:reflection blurRad="6350" stA="55000" endA="50" endPos="85000" dist="29997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0" y="76200"/>
            <a:ext cx="86106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Xếp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4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hình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tam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giác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nhỏ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thành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một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hình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tam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giác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to: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6" name="Right Triangle 5"/>
          <p:cNvSpPr/>
          <p:nvPr/>
        </p:nvSpPr>
        <p:spPr>
          <a:xfrm>
            <a:off x="1295400" y="1295400"/>
            <a:ext cx="1524000" cy="1524000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3124200" y="1295400"/>
            <a:ext cx="1524000" cy="1524000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Triangle 7"/>
          <p:cNvSpPr/>
          <p:nvPr/>
        </p:nvSpPr>
        <p:spPr>
          <a:xfrm>
            <a:off x="4953000" y="1295400"/>
            <a:ext cx="1524000" cy="1524000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Triangle 8"/>
          <p:cNvSpPr/>
          <p:nvPr/>
        </p:nvSpPr>
        <p:spPr>
          <a:xfrm>
            <a:off x="6705600" y="1371600"/>
            <a:ext cx="1524000" cy="1447800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Isosceles Triangle 9"/>
          <p:cNvSpPr/>
          <p:nvPr/>
        </p:nvSpPr>
        <p:spPr>
          <a:xfrm>
            <a:off x="1524000" y="3581400"/>
            <a:ext cx="5257800" cy="2667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0.0111 L 0.00833 0.35522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0" y="17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8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8100000">
                                      <p:cBhvr>
                                        <p:cTn id="4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0.00879 C -0.0842 0.00879 -0.16823 0.00902 -0.2 0.00879 C -0.23177 0.00856 -0.19219 -0.05088 -0.19063 0.00694 C -0.18907 0.06475 -0.19063 0.2988 -0.19063 0.35522 " pathEditMode="relative" rAng="0" ptsTypes="aaaA">
                                      <p:cBhvr>
                                        <p:cTn id="5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600" y="14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8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2700000">
                                      <p:cBhvr>
                                        <p:cTn id="5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833 0.12211 L 0.09167 0.51064 " pathEditMode="relative" rAng="0" ptsTypes="AA">
                                      <p:cBhvr>
                                        <p:cTn id="5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00" y="19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8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8100000">
                                      <p:cBhvr>
                                        <p:cTn id="6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334 0.09436 L -0.26667 0.50509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200" y="20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000"/>
                            </p:stCondLst>
                            <p:childTnLst>
                              <p:par>
                                <p:cTn id="68" presetID="8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8100000">
                                      <p:cBhvr>
                                        <p:cTn id="6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animBg="1"/>
      <p:bldP spid="6" grpId="1" animBg="1"/>
      <p:bldP spid="6" grpId="2" animBg="1"/>
      <p:bldP spid="7" grpId="0" animBg="1"/>
      <p:bldP spid="7" grpId="1" animBg="1"/>
      <p:bldP spid="7" grpId="2" animBg="1"/>
      <p:bldP spid="8" grpId="0" animBg="1"/>
      <p:bldP spid="8" grpId="1" animBg="1"/>
      <p:bldP spid="8" grpId="2" animBg="1"/>
      <p:bldP spid="9" grpId="0" animBg="1"/>
      <p:bldP spid="9" grpId="1" animBg="1"/>
      <p:bldP spid="9" grpId="2" animBg="1"/>
      <p:bldP spid="10" grpId="0" animBg="1"/>
      <p:bldP spid="10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4" descr="mac_4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3" name="Chu ech con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5"/>
          <a:srcRect/>
          <a:stretch>
            <a:fillRect/>
          </a:stretch>
        </p:blipFill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4" name="WordArt 5"/>
          <p:cNvSpPr>
            <a:spLocks noChangeArrowheads="1" noChangeShapeType="1" noTextEdit="1"/>
          </p:cNvSpPr>
          <p:nvPr/>
        </p:nvSpPr>
        <p:spPr bwMode="auto">
          <a:xfrm>
            <a:off x="457200" y="304800"/>
            <a:ext cx="8305800" cy="55626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TopLeft">
                <a:rot lat="0" lon="20519995" rev="0"/>
              </a:camera>
              <a:lightRig rig="legacyHarsh3" dir="r"/>
            </a:scene3d>
            <a:sp3d extrusionH="430200" prstMaterial="legacyMatte">
              <a:extrusionClr>
                <a:srgbClr val="006600"/>
              </a:extrusionClr>
            </a:sp3d>
          </a:bodyPr>
          <a:lstStyle/>
          <a:p>
            <a:pPr algn="ctr"/>
            <a:r>
              <a:rPr lang="en-US" sz="3600" b="1" kern="10">
                <a:ln w="9525">
                  <a:round/>
                  <a:headEnd/>
                  <a:tailEnd/>
                </a:ln>
                <a:solidFill>
                  <a:srgbClr val="00FF00"/>
                </a:solidFill>
                <a:latin typeface="Arial Black"/>
              </a:rPr>
              <a:t>CHÀO CÁC EM !</a:t>
            </a:r>
          </a:p>
        </p:txBody>
      </p:sp>
      <p:pic>
        <p:nvPicPr>
          <p:cNvPr id="15365" name="Picture 2" descr="flower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267200" y="4254500"/>
            <a:ext cx="4876800" cy="260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0575" fill="hold"/>
                                        <p:tgtEl>
                                          <p:spTgt spid="3277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2773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304</TotalTime>
  <Words>197</Words>
  <Application>Microsoft Office PowerPoint</Application>
  <PresentationFormat>On-screen Show (4:3)</PresentationFormat>
  <Paragraphs>70</Paragraphs>
  <Slides>8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Asus</dc:creator>
  <cp:lastModifiedBy>Dang Le Phan Danh</cp:lastModifiedBy>
  <cp:revision>35</cp:revision>
  <dcterms:created xsi:type="dcterms:W3CDTF">2016-04-17T10:26:20Z</dcterms:created>
  <dcterms:modified xsi:type="dcterms:W3CDTF">2019-04-22T09:22:46Z</dcterms:modified>
</cp:coreProperties>
</file>