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30" r:id="rId2"/>
    <p:sldId id="328" r:id="rId3"/>
    <p:sldId id="331" r:id="rId4"/>
    <p:sldId id="305" r:id="rId5"/>
    <p:sldId id="332" r:id="rId6"/>
    <p:sldId id="273" r:id="rId7"/>
    <p:sldId id="274" r:id="rId8"/>
    <p:sldId id="277" r:id="rId9"/>
    <p:sldId id="333" r:id="rId10"/>
    <p:sldId id="334" r:id="rId11"/>
    <p:sldId id="362" r:id="rId12"/>
    <p:sldId id="278" r:id="rId13"/>
    <p:sldId id="306" r:id="rId14"/>
    <p:sldId id="335" r:id="rId15"/>
    <p:sldId id="336" r:id="rId16"/>
    <p:sldId id="281" r:id="rId17"/>
    <p:sldId id="300" r:id="rId18"/>
    <p:sldId id="301" r:id="rId19"/>
    <p:sldId id="355" r:id="rId20"/>
    <p:sldId id="356" r:id="rId21"/>
    <p:sldId id="357" r:id="rId22"/>
    <p:sldId id="363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8" r:id="rId31"/>
    <p:sldId id="319" r:id="rId32"/>
    <p:sldId id="337" r:id="rId33"/>
    <p:sldId id="339" r:id="rId34"/>
    <p:sldId id="340" r:id="rId35"/>
    <p:sldId id="322" r:id="rId36"/>
    <p:sldId id="323" r:id="rId37"/>
    <p:sldId id="341" r:id="rId38"/>
    <p:sldId id="325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42" r:id="rId48"/>
    <p:sldId id="343" r:id="rId49"/>
    <p:sldId id="344" r:id="rId50"/>
    <p:sldId id="345" r:id="rId51"/>
    <p:sldId id="359" r:id="rId52"/>
    <p:sldId id="361" r:id="rId53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9900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65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0EB7A-26B8-43B4-ABE0-482E93F9BDAE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C2AA0-F3D8-4E7E-8EF6-E5097920D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08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2AA0-F3D8-4E7E-8EF6-E5097920D3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32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5CF5EC-4B89-4CB6-A1E1-B1E9A89A9A58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12" Type="http://schemas.openxmlformats.org/officeDocument/2006/relationships/slide" Target="slide25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slide" Target="slide27.xml"/><Relationship Id="rId4" Type="http://schemas.openxmlformats.org/officeDocument/2006/relationships/slide" Target="slide28.xml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uy\Music\pp\water-dripping-1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5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21088" y="879220"/>
            <a:ext cx="3048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cũ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003968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658716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0609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73" y="0"/>
            <a:ext cx="9074727" cy="4952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451" y="6172200"/>
            <a:ext cx="904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ý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105400"/>
            <a:ext cx="9040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29" y="0"/>
            <a:ext cx="9040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6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24825"/>
            <a:ext cx="904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990" y="685801"/>
            <a:ext cx="453361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85801"/>
            <a:ext cx="4187203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109" y="3810000"/>
            <a:ext cx="4159494" cy="304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810000"/>
            <a:ext cx="4495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26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6" y="121984"/>
            <a:ext cx="4490634" cy="4907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664" y="145231"/>
            <a:ext cx="4343400" cy="4883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638800"/>
            <a:ext cx="86868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ổ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0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04800"/>
            <a:ext cx="9109364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2133600"/>
            <a:ext cx="9109364" cy="2286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ý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281193"/>
            <a:ext cx="8305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45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04800"/>
            <a:ext cx="9109364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Chấp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chỉnh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luật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toàn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1000" y="3429000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682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427038"/>
            <a:ext cx="8458200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3505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xmlns="" val="3862357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468" y="0"/>
            <a:ext cx="4642104" cy="3185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073" y="152400"/>
            <a:ext cx="4572000" cy="2895600"/>
          </a:xfrm>
          <a:prstGeom prst="rect">
            <a:avLst/>
          </a:prstGeom>
        </p:spPr>
      </p:pic>
      <p:pic>
        <p:nvPicPr>
          <p:cNvPr id="5" name="Picture 9" descr="100_3456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10"/>
          <a:stretch>
            <a:fillRect/>
          </a:stretch>
        </p:blipFill>
        <p:spPr bwMode="auto">
          <a:xfrm>
            <a:off x="4672301" y="3276600"/>
            <a:ext cx="4437063" cy="343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cture 003"/>
          <p:cNvPicPr>
            <a:picLocks noChangeAspect="1" noChangeArrowheads="1"/>
          </p:cNvPicPr>
          <p:nvPr/>
        </p:nvPicPr>
        <p:blipFill>
          <a:blip r:embed="rId5" cstate="print">
            <a:lum bright="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86125"/>
            <a:ext cx="4056063" cy="342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914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0" y="0"/>
            <a:ext cx="913360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9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1143000"/>
            <a:ext cx="586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9624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027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922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9144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2388275"/>
            <a:ext cx="66294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1" descr="j023213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835"/>
            <a:ext cx="1797050" cy="190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miley Face 6">
            <a:hlinkClick r:id="rId3" action="ppaction://hlinksldjump"/>
          </p:cNvPr>
          <p:cNvSpPr/>
          <p:nvPr/>
        </p:nvSpPr>
        <p:spPr>
          <a:xfrm>
            <a:off x="8001000" y="304800"/>
            <a:ext cx="685800" cy="615542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969" y="18288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100" y="57359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43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524000" y="990600"/>
            <a:ext cx="7239000" cy="1600200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819400"/>
            <a:ext cx="2373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371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042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61911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152400" y="1092777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(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738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/>
          </p:cNvPr>
          <p:cNvSpPr txBox="1"/>
          <p:nvPr/>
        </p:nvSpPr>
        <p:spPr>
          <a:xfrm>
            <a:off x="381000" y="15559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(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-6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5" r="325" b="6897"/>
          <a:stretch>
            <a:fillRect/>
          </a:stretch>
        </p:blipFill>
        <p:spPr bwMode="auto">
          <a:xfrm>
            <a:off x="4600575" y="5105400"/>
            <a:ext cx="4086227" cy="17335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-6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5" t="3448" r="1785"/>
          <a:stretch>
            <a:fillRect/>
          </a:stretch>
        </p:blipFill>
        <p:spPr bwMode="auto">
          <a:xfrm>
            <a:off x="381000" y="5105400"/>
            <a:ext cx="3895725" cy="1752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lum bright="-6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48" r="1785" b="3448"/>
          <a:stretch>
            <a:fillRect/>
          </a:stretch>
        </p:blipFill>
        <p:spPr bwMode="auto">
          <a:xfrm>
            <a:off x="381000" y="1162050"/>
            <a:ext cx="3895725" cy="16954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lum bright="-6000"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4" r="1785" b="3334"/>
          <a:stretch>
            <a:fillRect/>
          </a:stretch>
        </p:blipFill>
        <p:spPr bwMode="auto">
          <a:xfrm>
            <a:off x="381000" y="2971798"/>
            <a:ext cx="3895725" cy="198120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lum bright="-6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47" r="4237" b="2837"/>
          <a:stretch>
            <a:fillRect/>
          </a:stretch>
        </p:blipFill>
        <p:spPr bwMode="auto">
          <a:xfrm>
            <a:off x="4546890" y="2971799"/>
            <a:ext cx="4139912" cy="1990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lum bright="-6000"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" t="2586" r="1271" b="862"/>
          <a:stretch>
            <a:fillRect/>
          </a:stretch>
        </p:blipFill>
        <p:spPr bwMode="auto">
          <a:xfrm>
            <a:off x="4593649" y="1162050"/>
            <a:ext cx="4093152" cy="172155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609600" y="990600"/>
            <a:ext cx="1387476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6200" y="2833687"/>
            <a:ext cx="6937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267200" y="2833687"/>
            <a:ext cx="749301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-609600" y="5043487"/>
            <a:ext cx="1387476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641725" y="5043488"/>
            <a:ext cx="13874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572000" y="99060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328862" y="990600"/>
            <a:ext cx="29289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545127"/>
            <a:ext cx="9064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57862" y="1066800"/>
            <a:ext cx="1176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7121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5638800"/>
            <a:ext cx="9144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đạp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6"/>
          <p:cNvPicPr>
            <a:picLocks noChangeAspect="1" noChangeArrowheads="1"/>
          </p:cNvPicPr>
          <p:nvPr/>
        </p:nvPicPr>
        <p:blipFill>
          <a:blip r:embed="rId2">
            <a:lum bright="-6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48" r="1785" b="3448"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214555" y="118918"/>
            <a:ext cx="504825" cy="4318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236899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3182" y="5757416"/>
            <a:ext cx="878601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11" descr="5"/>
          <p:cNvPicPr>
            <a:picLocks noChangeAspect="1" noChangeArrowheads="1"/>
          </p:cNvPicPr>
          <p:nvPr/>
        </p:nvPicPr>
        <p:blipFill>
          <a:blip r:embed="rId2">
            <a:lum bright="-6000"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" t="2586" r="1271" b="862"/>
          <a:stretch>
            <a:fillRect/>
          </a:stretch>
        </p:blipFill>
        <p:spPr bwMode="auto">
          <a:xfrm>
            <a:off x="0" y="13854"/>
            <a:ext cx="9144000" cy="57201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53181" y="220806"/>
            <a:ext cx="504825" cy="549275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3061677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80988" y="5638800"/>
            <a:ext cx="871061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4"/>
          <p:cNvPicPr>
            <a:picLocks noChangeAspect="1" noChangeArrowheads="1"/>
          </p:cNvPicPr>
          <p:nvPr/>
        </p:nvPicPr>
        <p:blipFill>
          <a:blip r:embed="rId2">
            <a:lum bright="-6000"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4" r="1785" b="3334"/>
          <a:stretch>
            <a:fillRect/>
          </a:stretch>
        </p:blipFill>
        <p:spPr bwMode="auto">
          <a:xfrm>
            <a:off x="-34636" y="27709"/>
            <a:ext cx="9178636" cy="548885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28575" y="133350"/>
            <a:ext cx="504825" cy="4762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2497702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  <p:bldP spid="194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704109" y="5732725"/>
            <a:ext cx="65532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10" descr="3"/>
          <p:cNvPicPr>
            <a:picLocks noChangeAspect="1" noChangeArrowheads="1"/>
          </p:cNvPicPr>
          <p:nvPr/>
        </p:nvPicPr>
        <p:blipFill>
          <a:blip r:embed="rId2">
            <a:lum bright="-6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47" r="4237" b="2837"/>
          <a:stretch>
            <a:fillRect/>
          </a:stretch>
        </p:blipFill>
        <p:spPr bwMode="auto">
          <a:xfrm>
            <a:off x="10391" y="0"/>
            <a:ext cx="9140536" cy="5715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152400" y="20782"/>
            <a:ext cx="611188" cy="62071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1080574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5791200"/>
            <a:ext cx="9144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túc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chỉ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đèn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tín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hiệu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6" descr="2"/>
          <p:cNvPicPr>
            <a:picLocks noChangeAspect="1" noChangeArrowheads="1"/>
          </p:cNvPicPr>
          <p:nvPr/>
        </p:nvPicPr>
        <p:blipFill>
          <a:blip r:embed="rId2">
            <a:lum bright="-6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5" t="3448" r="1785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30562" y="58882"/>
            <a:ext cx="609600" cy="533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9467639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14555" y="5758594"/>
            <a:ext cx="870084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Dừng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rào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chắn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tàu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</a:t>
            </a:r>
          </a:p>
        </p:txBody>
      </p:sp>
      <p:pic>
        <p:nvPicPr>
          <p:cNvPr id="6" name="Picture 5" descr="1"/>
          <p:cNvPicPr>
            <a:picLocks noChangeAspect="1" noChangeArrowheads="1"/>
          </p:cNvPicPr>
          <p:nvPr/>
        </p:nvPicPr>
        <p:blipFill>
          <a:blip r:embed="rId2">
            <a:lum bright="-6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5" r="325" b="6897"/>
          <a:stretch>
            <a:fillRect/>
          </a:stretch>
        </p:blipFill>
        <p:spPr bwMode="auto">
          <a:xfrm>
            <a:off x="0" y="-1"/>
            <a:ext cx="9144000" cy="564114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14555" y="21936"/>
            <a:ext cx="504825" cy="511464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4119579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922076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478573" y="152400"/>
            <a:ext cx="2770188" cy="83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0" y="1045007"/>
            <a:ext cx="915785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7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-3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spc="-3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7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"/>
          <p:cNvPicPr>
            <a:picLocks noChangeAspect="1" noChangeArrowheads="1"/>
          </p:cNvPicPr>
          <p:nvPr/>
        </p:nvPicPr>
        <p:blipFill>
          <a:blip r:embed="rId3">
            <a:lum bright="-6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5" r="325" b="6897"/>
          <a:stretch>
            <a:fillRect/>
          </a:stretch>
        </p:blipFill>
        <p:spPr bwMode="auto">
          <a:xfrm>
            <a:off x="4600575" y="4781550"/>
            <a:ext cx="4543425" cy="2057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2"/>
          <p:cNvPicPr>
            <a:picLocks noChangeAspect="1" noChangeArrowheads="1"/>
          </p:cNvPicPr>
          <p:nvPr/>
        </p:nvPicPr>
        <p:blipFill>
          <a:blip r:embed="rId4">
            <a:lum bright="-6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5" t="3448" r="1785"/>
          <a:stretch>
            <a:fillRect/>
          </a:stretch>
        </p:blipFill>
        <p:spPr bwMode="auto">
          <a:xfrm>
            <a:off x="76200" y="4724400"/>
            <a:ext cx="4200525" cy="2133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6"/>
          <p:cNvPicPr>
            <a:picLocks noChangeAspect="1" noChangeArrowheads="1"/>
          </p:cNvPicPr>
          <p:nvPr/>
        </p:nvPicPr>
        <p:blipFill>
          <a:blip r:embed="rId5">
            <a:lum bright="-6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48" r="1785" b="3448"/>
          <a:stretch>
            <a:fillRect/>
          </a:stretch>
        </p:blipFill>
        <p:spPr bwMode="auto">
          <a:xfrm>
            <a:off x="76200" y="114300"/>
            <a:ext cx="4200525" cy="20955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896938" y="0"/>
            <a:ext cx="1387476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6" name="Picture 9" descr="4"/>
          <p:cNvPicPr>
            <a:picLocks noChangeAspect="1" noChangeArrowheads="1"/>
          </p:cNvPicPr>
          <p:nvPr/>
        </p:nvPicPr>
        <p:blipFill>
          <a:blip r:embed="rId6">
            <a:lum bright="-6000"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4" r="1785" b="3334"/>
          <a:stretch>
            <a:fillRect/>
          </a:stretch>
        </p:blipFill>
        <p:spPr bwMode="auto">
          <a:xfrm>
            <a:off x="76200" y="2324100"/>
            <a:ext cx="4200525" cy="2286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3"/>
          <p:cNvPicPr>
            <a:picLocks noChangeAspect="1" noChangeArrowheads="1"/>
          </p:cNvPicPr>
          <p:nvPr/>
        </p:nvPicPr>
        <p:blipFill>
          <a:blip r:embed="rId7">
            <a:lum bright="-6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47" r="4237" b="2837"/>
          <a:stretch>
            <a:fillRect/>
          </a:stretch>
        </p:blipFill>
        <p:spPr bwMode="auto">
          <a:xfrm>
            <a:off x="4581525" y="2343150"/>
            <a:ext cx="4543425" cy="23050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5"/>
          <p:cNvPicPr>
            <a:picLocks noChangeAspect="1" noChangeArrowheads="1"/>
          </p:cNvPicPr>
          <p:nvPr/>
        </p:nvPicPr>
        <p:blipFill>
          <a:blip r:embed="rId8">
            <a:lum bright="-6000"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" t="2586" r="1271" b="862"/>
          <a:stretch>
            <a:fillRect/>
          </a:stretch>
        </p:blipFill>
        <p:spPr bwMode="auto">
          <a:xfrm>
            <a:off x="4600575" y="133350"/>
            <a:ext cx="4543425" cy="2057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608388" y="76200"/>
            <a:ext cx="13874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973138" y="2209800"/>
            <a:ext cx="1387476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608388" y="2266950"/>
            <a:ext cx="13874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-973138" y="4572000"/>
            <a:ext cx="1387476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595688" y="4586288"/>
            <a:ext cx="13874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pic>
        <p:nvPicPr>
          <p:cNvPr id="16" name="water-dripping-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600575" y="133350"/>
            <a:ext cx="4543425" cy="2057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48200" y="133350"/>
            <a:ext cx="4476750" cy="2057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3" idx="0"/>
          </p:cNvCxnSpPr>
          <p:nvPr/>
        </p:nvCxnSpPr>
        <p:spPr>
          <a:xfrm>
            <a:off x="76200" y="2514600"/>
            <a:ext cx="4213226" cy="2071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23825" y="2343150"/>
            <a:ext cx="4152900" cy="2228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648200" y="2362200"/>
            <a:ext cx="4476750" cy="2247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600575" y="2362200"/>
            <a:ext cx="4572000" cy="2247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081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3850188"/>
              </p:ext>
            </p:extLst>
          </p:nvPr>
        </p:nvGraphicFramePr>
        <p:xfrm>
          <a:off x="-15498" y="982851"/>
          <a:ext cx="9067800" cy="579120"/>
        </p:xfrm>
        <a:graphic>
          <a:graphicData uri="http://schemas.openxmlformats.org/drawingml/2006/table">
            <a:tbl>
              <a:tblPr/>
              <a:tblGrid>
                <a:gridCol w="9067800"/>
              </a:tblGrid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0267098"/>
              </p:ext>
            </p:extLst>
          </p:nvPr>
        </p:nvGraphicFramePr>
        <p:xfrm>
          <a:off x="0" y="1600200"/>
          <a:ext cx="8799163" cy="685800"/>
        </p:xfrm>
        <a:graphic>
          <a:graphicData uri="http://schemas.openxmlformats.org/drawingml/2006/table">
            <a:tbl>
              <a:tblPr/>
              <a:tblGrid>
                <a:gridCol w="8799163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hoả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4590355"/>
              </p:ext>
            </p:extLst>
          </p:nvPr>
        </p:nvGraphicFramePr>
        <p:xfrm>
          <a:off x="0" y="2209800"/>
          <a:ext cx="8686800" cy="792163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phơi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rạ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4201945"/>
              </p:ext>
            </p:extLst>
          </p:nvPr>
        </p:nvGraphicFramePr>
        <p:xfrm>
          <a:off x="-76200" y="2819400"/>
          <a:ext cx="8229600" cy="10668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4948526"/>
              </p:ext>
            </p:extLst>
          </p:nvPr>
        </p:nvGraphicFramePr>
        <p:xfrm>
          <a:off x="0" y="3886200"/>
          <a:ext cx="9067800" cy="1066800"/>
        </p:xfrm>
        <a:graphic>
          <a:graphicData uri="http://schemas.openxmlformats.org/drawingml/2006/table">
            <a:tbl>
              <a:tblPr/>
              <a:tblGrid>
                <a:gridCol w="9067800"/>
              </a:tblGrid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1152955"/>
              </p:ext>
            </p:extLst>
          </p:nvPr>
        </p:nvGraphicFramePr>
        <p:xfrm>
          <a:off x="0" y="4953000"/>
          <a:ext cx="8763000" cy="720725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e).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lung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4634626"/>
              </p:ext>
            </p:extLst>
          </p:nvPr>
        </p:nvGraphicFramePr>
        <p:xfrm>
          <a:off x="-228600" y="5559552"/>
          <a:ext cx="8610600" cy="1069848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1069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g).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chở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581400" y="495300"/>
            <a:ext cx="533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43200" y="990600"/>
            <a:ext cx="3124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43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2571784"/>
              </p:ext>
            </p:extLst>
          </p:nvPr>
        </p:nvGraphicFramePr>
        <p:xfrm>
          <a:off x="76200" y="6019799"/>
          <a:ext cx="9067800" cy="579120"/>
        </p:xfrm>
        <a:graphic>
          <a:graphicData uri="http://schemas.openxmlformats.org/drawingml/2006/table">
            <a:tbl>
              <a:tblPr/>
              <a:tblGrid>
                <a:gridCol w="9067800"/>
              </a:tblGrid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Kết quả hình ảnh cho hoc sinh da bong duoi l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26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3761380"/>
              </p:ext>
            </p:extLst>
          </p:nvPr>
        </p:nvGraphicFramePr>
        <p:xfrm>
          <a:off x="539751" y="6174317"/>
          <a:ext cx="8137525" cy="607483"/>
        </p:xfrm>
        <a:graphic>
          <a:graphicData uri="http://schemas.openxmlformats.org/drawingml/2006/table">
            <a:tbl>
              <a:tblPr/>
              <a:tblGrid>
                <a:gridCol w="8137525"/>
              </a:tblGrid>
              <a:tr h="60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b)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bạn đang ngồi chơi trên đường tàu hoả.</a:t>
                      </a:r>
                    </a:p>
                  </a:txBody>
                  <a:tcPr marT="45680" marB="4568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08" name="Picture 10" descr="1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2784"/>
            <a:ext cx="8686800" cy="491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0" y="14816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dự đoán xem điều gì có thể xảy ra trong  tình huống sau:</a:t>
            </a:r>
          </a:p>
        </p:txBody>
      </p:sp>
    </p:spTree>
    <p:extLst>
      <p:ext uri="{BB962C8B-B14F-4D97-AF65-F5344CB8AC3E}">
        <p14:creationId xmlns:p14="http://schemas.microsoft.com/office/powerpoint/2010/main" xmlns="" val="39257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5781332"/>
              </p:ext>
            </p:extLst>
          </p:nvPr>
        </p:nvGraphicFramePr>
        <p:xfrm>
          <a:off x="152400" y="6172200"/>
          <a:ext cx="8839200" cy="518584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518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 )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người đang phơi rơm rạ trên đường quốc lộ.</a:t>
                      </a:r>
                    </a:p>
                  </a:txBody>
                  <a:tcPr marT="45497" marB="4549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0" y="-254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dự đoán xem điều gì có thể xảy ra trong  tình huống sau:</a:t>
            </a:r>
          </a:p>
        </p:txBody>
      </p:sp>
      <p:pic>
        <p:nvPicPr>
          <p:cNvPr id="22533" name="Picture 6" descr="C:\Users\MyPC\Pictures\images1397597_img_4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2784"/>
            <a:ext cx="8839200" cy="506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90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7403182"/>
              </p:ext>
            </p:extLst>
          </p:nvPr>
        </p:nvGraphicFramePr>
        <p:xfrm>
          <a:off x="495300" y="5791200"/>
          <a:ext cx="8229600" cy="10668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10" descr="quai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122" y="1143000"/>
            <a:ext cx="8458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4816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4433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2301718"/>
              </p:ext>
            </p:extLst>
          </p:nvPr>
        </p:nvGraphicFramePr>
        <p:xfrm>
          <a:off x="900113" y="5257800"/>
          <a:ext cx="7634287" cy="1066800"/>
        </p:xfrm>
        <a:graphic>
          <a:graphicData uri="http://schemas.openxmlformats.org/drawingml/2006/table">
            <a:tbl>
              <a:tblPr/>
              <a:tblGrid>
                <a:gridCol w="7634287"/>
              </a:tblGrid>
              <a:tr h="1011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10" descr="maid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3434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455549"/>
            <a:ext cx="4953000" cy="3881438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4816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8646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528735"/>
              </p:ext>
            </p:extLst>
          </p:nvPr>
        </p:nvGraphicFramePr>
        <p:xfrm>
          <a:off x="690563" y="6172200"/>
          <a:ext cx="7632700" cy="721784"/>
        </p:xfrm>
        <a:graphic>
          <a:graphicData uri="http://schemas.openxmlformats.org/drawingml/2006/table">
            <a:tbl>
              <a:tblPr/>
              <a:tblGrid>
                <a:gridCol w="7632700"/>
              </a:tblGrid>
              <a:tr h="721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e)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trâu bò đi lung tung trên đường quốc lộ.</a:t>
                      </a:r>
                    </a:p>
                  </a:txBody>
                  <a:tcPr marT="45787" marB="4578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14816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5605" name="Picture 4" descr="C:\Users\MyPC\Pictures\dan-bo-6_hn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29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6310797"/>
              </p:ext>
            </p:extLst>
          </p:nvPr>
        </p:nvGraphicFramePr>
        <p:xfrm>
          <a:off x="266700" y="5638800"/>
          <a:ext cx="8610600" cy="1069848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1069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g).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chở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11" descr="phpXAtUj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7139"/>
            <a:ext cx="8305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4816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42029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9588331"/>
              </p:ext>
            </p:extLst>
          </p:nvPr>
        </p:nvGraphicFramePr>
        <p:xfrm>
          <a:off x="-15498" y="982851"/>
          <a:ext cx="9067800" cy="579120"/>
        </p:xfrm>
        <a:graphic>
          <a:graphicData uri="http://schemas.openxmlformats.org/drawingml/2006/table">
            <a:tbl>
              <a:tblPr/>
              <a:tblGrid>
                <a:gridCol w="9067800"/>
              </a:tblGrid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163352"/>
              </p:ext>
            </p:extLst>
          </p:nvPr>
        </p:nvGraphicFramePr>
        <p:xfrm>
          <a:off x="0" y="1600200"/>
          <a:ext cx="8799163" cy="685800"/>
        </p:xfrm>
        <a:graphic>
          <a:graphicData uri="http://schemas.openxmlformats.org/drawingml/2006/table">
            <a:tbl>
              <a:tblPr/>
              <a:tblGrid>
                <a:gridCol w="8799163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hoả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2862509"/>
              </p:ext>
            </p:extLst>
          </p:nvPr>
        </p:nvGraphicFramePr>
        <p:xfrm>
          <a:off x="0" y="2209800"/>
          <a:ext cx="8686800" cy="792163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phơi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rạ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4853160"/>
              </p:ext>
            </p:extLst>
          </p:nvPr>
        </p:nvGraphicFramePr>
        <p:xfrm>
          <a:off x="-76200" y="2819400"/>
          <a:ext cx="8229600" cy="10668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0233603"/>
              </p:ext>
            </p:extLst>
          </p:nvPr>
        </p:nvGraphicFramePr>
        <p:xfrm>
          <a:off x="0" y="3886200"/>
          <a:ext cx="9067800" cy="1066800"/>
        </p:xfrm>
        <a:graphic>
          <a:graphicData uri="http://schemas.openxmlformats.org/drawingml/2006/table">
            <a:tbl>
              <a:tblPr/>
              <a:tblGrid>
                <a:gridCol w="9067800"/>
              </a:tblGrid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4072979"/>
              </p:ext>
            </p:extLst>
          </p:nvPr>
        </p:nvGraphicFramePr>
        <p:xfrm>
          <a:off x="0" y="4953000"/>
          <a:ext cx="8763000" cy="720725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e).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lung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1751313"/>
              </p:ext>
            </p:extLst>
          </p:nvPr>
        </p:nvGraphicFramePr>
        <p:xfrm>
          <a:off x="-228600" y="5559552"/>
          <a:ext cx="8610600" cy="1069848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1069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g).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chở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581400" y="495300"/>
            <a:ext cx="533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43200" y="990600"/>
            <a:ext cx="3124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014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0382" y="3773426"/>
            <a:ext cx="4682836" cy="2840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757272"/>
            <a:ext cx="4648200" cy="2943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3564" y="741254"/>
            <a:ext cx="4419600" cy="2959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52212"/>
            <a:ext cx="4267200" cy="2889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8100" y="3177711"/>
            <a:ext cx="228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1873" y="3211291"/>
            <a:ext cx="2286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6101370"/>
            <a:ext cx="2286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4512" y="6118636"/>
            <a:ext cx="3581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7708"/>
            <a:ext cx="9144000" cy="8866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05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240224"/>
              </p:ext>
            </p:extLst>
          </p:nvPr>
        </p:nvGraphicFramePr>
        <p:xfrm>
          <a:off x="76200" y="6019799"/>
          <a:ext cx="9067800" cy="579120"/>
        </p:xfrm>
        <a:graphic>
          <a:graphicData uri="http://schemas.openxmlformats.org/drawingml/2006/table">
            <a:tbl>
              <a:tblPr/>
              <a:tblGrid>
                <a:gridCol w="9067800"/>
              </a:tblGrid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Kết quả hình ảnh cho hoc sinh da bong duoi l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1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3709619"/>
              </p:ext>
            </p:extLst>
          </p:nvPr>
        </p:nvGraphicFramePr>
        <p:xfrm>
          <a:off x="539751" y="6174317"/>
          <a:ext cx="8137525" cy="607483"/>
        </p:xfrm>
        <a:graphic>
          <a:graphicData uri="http://schemas.openxmlformats.org/drawingml/2006/table">
            <a:tbl>
              <a:tblPr/>
              <a:tblGrid>
                <a:gridCol w="8137525"/>
              </a:tblGrid>
              <a:tr h="60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Hai bạn đang ngồi chơi trên đường tàu hoả.</a:t>
                      </a:r>
                    </a:p>
                  </a:txBody>
                  <a:tcPr marT="45680" marB="4568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08" name="Picture 10" descr="1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2784"/>
            <a:ext cx="8686800" cy="491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0" y="14816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dự đoán xem điều gì có thể xảy ra trong  tình huống sau:</a:t>
            </a:r>
          </a:p>
        </p:txBody>
      </p:sp>
    </p:spTree>
    <p:extLst>
      <p:ext uri="{BB962C8B-B14F-4D97-AF65-F5344CB8AC3E}">
        <p14:creationId xmlns:p14="http://schemas.microsoft.com/office/powerpoint/2010/main" xmlns="" val="22819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9697272"/>
              </p:ext>
            </p:extLst>
          </p:nvPr>
        </p:nvGraphicFramePr>
        <p:xfrm>
          <a:off x="152400" y="6172200"/>
          <a:ext cx="8839200" cy="518584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518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c)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người đang phơi rơm rạ trên đường quốc lộ.</a:t>
                      </a:r>
                    </a:p>
                  </a:txBody>
                  <a:tcPr marT="45497" marB="4549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0" y="-254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dự đoán xem điều gì có thể xảy ra trong  tình huống sau:</a:t>
            </a:r>
          </a:p>
        </p:txBody>
      </p:sp>
      <p:pic>
        <p:nvPicPr>
          <p:cNvPr id="22533" name="Picture 6" descr="C:\Users\MyPC\Pictures\images1397597_img_4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2784"/>
            <a:ext cx="8839200" cy="506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30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37213772"/>
              </p:ext>
            </p:extLst>
          </p:nvPr>
        </p:nvGraphicFramePr>
        <p:xfrm>
          <a:off x="495300" y="5791200"/>
          <a:ext cx="8229600" cy="10668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10" descr="quai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122" y="1143000"/>
            <a:ext cx="8458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4816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199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9293824"/>
              </p:ext>
            </p:extLst>
          </p:nvPr>
        </p:nvGraphicFramePr>
        <p:xfrm>
          <a:off x="190500" y="5562600"/>
          <a:ext cx="8763000" cy="1066800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1011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đ).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10" descr="maid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3434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455549"/>
            <a:ext cx="4953000" cy="3881438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4816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7319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8466934"/>
              </p:ext>
            </p:extLst>
          </p:nvPr>
        </p:nvGraphicFramePr>
        <p:xfrm>
          <a:off x="690563" y="6172200"/>
          <a:ext cx="7632700" cy="721784"/>
        </p:xfrm>
        <a:graphic>
          <a:graphicData uri="http://schemas.openxmlformats.org/drawingml/2006/table">
            <a:tbl>
              <a:tblPr/>
              <a:tblGrid>
                <a:gridCol w="7632700"/>
              </a:tblGrid>
              <a:tr h="721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e)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trâu bò đi lung tung trên đường quốc lộ.</a:t>
                      </a:r>
                    </a:p>
                  </a:txBody>
                  <a:tcPr marT="45787" marB="4578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14816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5605" name="Picture 4" descr="C:\Users\MyPC\Pictures\dan-bo-6_hn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06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3349049"/>
              </p:ext>
            </p:extLst>
          </p:nvPr>
        </p:nvGraphicFramePr>
        <p:xfrm>
          <a:off x="266700" y="5638800"/>
          <a:ext cx="8610600" cy="1069848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1069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g).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chở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11" descr="phpXAtUj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7139"/>
            <a:ext cx="8305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4816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705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204" y="0"/>
            <a:chExt cx="2457" cy="2087"/>
          </a:xfrm>
        </p:grpSpPr>
        <p:grpSp>
          <p:nvGrpSpPr>
            <p:cNvPr id="28676" name="Group 5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28678" name="Picture 6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679" name="Group 7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8680" name="AutoShape 8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vi-VN" sz="2800">
                    <a:solidFill>
                      <a:srgbClr val="0000CC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8681" name="Freeform 9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8677" name="Rectangle 10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sz="3600" b="1" u="sng" smtClean="0">
                <a:solidFill>
                  <a:srgbClr val="FF5050"/>
                </a:solidFill>
                <a:latin typeface="Times New Roman" pitchFamily="18" charset="0"/>
              </a:rPr>
              <a:t>Trò chơi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800" b="1" smtClean="0">
                <a:latin typeface="Times New Roman" pitchFamily="18" charset="0"/>
              </a:rPr>
              <a:t>  </a:t>
            </a:r>
            <a:r>
              <a:rPr lang="en-US" sz="3200" b="1" i="1" smtClean="0">
                <a:solidFill>
                  <a:srgbClr val="339933"/>
                </a:solidFill>
                <a:latin typeface="Times New Roman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xmlns="" val="3947050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H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617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 smtClean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27717"/>
            <a:ext cx="85344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u="sng" dirty="0" err="1" smtClean="0">
                <a:latin typeface="Times New Roman" pitchFamily="18" charset="0"/>
              </a:rPr>
              <a:t>Câu</a:t>
            </a:r>
            <a:r>
              <a:rPr lang="en-US" sz="2800" b="1" u="sng" dirty="0" smtClean="0">
                <a:latin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Luật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Giao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thông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trách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nhiệm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  <a:r>
              <a:rPr lang="en-US" b="1" dirty="0" smtClean="0"/>
              <a:t>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600200" y="3962400"/>
            <a:ext cx="754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.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914400" y="2650067"/>
            <a:ext cx="7315200" cy="7620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901700" y="3556000"/>
            <a:ext cx="7315200" cy="7620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889000" y="4495800"/>
            <a:ext cx="7315200" cy="7620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C. </a:t>
            </a:r>
            <a:r>
              <a:rPr lang="en-US" sz="2800" b="1" dirty="0" err="1">
                <a:latin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909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795" grpId="0" build="p"/>
      <p:bldP spid="33799" grpId="0" animBg="1"/>
      <p:bldP spid="33800" grpId="0" animBg="1"/>
      <p:bldP spid="3380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6617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u="sng" dirty="0" err="1" smtClean="0">
                <a:latin typeface="Times New Roman" pitchFamily="18" charset="0"/>
              </a:rPr>
              <a:t>Câu</a:t>
            </a:r>
            <a:r>
              <a:rPr lang="en-US" sz="2800" b="1" u="sng" dirty="0" smtClean="0">
                <a:latin typeface="Times New Roman" pitchFamily="18" charset="0"/>
              </a:rPr>
              <a:t> 2</a:t>
            </a:r>
            <a:r>
              <a:rPr lang="en-US" sz="2800" dirty="0" smtClean="0">
                <a:latin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</a:rPr>
              <a:t>Tai </a:t>
            </a:r>
            <a:r>
              <a:rPr lang="en-US" sz="2800" b="1" dirty="0" err="1" smtClean="0">
                <a:latin typeface="Times New Roman" pitchFamily="18" charset="0"/>
              </a:rPr>
              <a:t>nạn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giao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thông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gây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hậu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</a:rPr>
              <a:t>?</a:t>
            </a:r>
            <a:r>
              <a:rPr lang="en-US" b="1" dirty="0" smtClean="0"/>
              <a:t>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600200" y="3962400"/>
            <a:ext cx="754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.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914400" y="2281767"/>
            <a:ext cx="7315200" cy="7620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 dirty="0">
                <a:latin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gây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thiệt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904875" y="3170767"/>
            <a:ext cx="7315200" cy="7620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 dirty="0">
                <a:latin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</a:rPr>
              <a:t>Gây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thiệt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904875" y="4078817"/>
            <a:ext cx="7315200" cy="7620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C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gây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thiệt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3475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  <p:bldP spid="34822" grpId="0" animBg="1"/>
      <p:bldP spid="34823" grpId="0" animBg="1"/>
      <p:bldP spid="348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42900"/>
            <a:ext cx="9144000" cy="11049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vi-V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1:Tai </a:t>
            </a:r>
            <a:r>
              <a:rPr lang="en-US" altLang="vi-V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828800"/>
            <a:ext cx="66294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hiều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4776" y="3341954"/>
            <a:ext cx="662940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95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5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6617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600200" y="3962400"/>
            <a:ext cx="754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.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914400" y="2281767"/>
            <a:ext cx="7315200" cy="7620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</a:rPr>
              <a:t>Chấp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Luật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</a:rPr>
              <a:t>. 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904875" y="3145367"/>
            <a:ext cx="7315200" cy="7620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904875" y="4053417"/>
            <a:ext cx="7315200" cy="7620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C. </a:t>
            </a:r>
            <a:r>
              <a:rPr lang="en-US" sz="2800" b="1" dirty="0" err="1">
                <a:latin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xmlns="" val="10064875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/>
      <p:bldP spid="35846" grpId="0" animBg="1"/>
      <p:bldP spid="35847" grpId="0" animBg="1"/>
      <p:bldP spid="35848" grpId="0" animBg="1"/>
      <p:bldP spid="35848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72150"/>
            <a:ext cx="99126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Picture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395" y="6010276"/>
            <a:ext cx="76087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09" y="5772150"/>
            <a:ext cx="99126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878" y="5772150"/>
            <a:ext cx="989326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6504" y="5772150"/>
            <a:ext cx="989326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2739" y="5772150"/>
            <a:ext cx="99126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Picture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769" y="6010276"/>
            <a:ext cx="76280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Picture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071" y="6010276"/>
            <a:ext cx="76280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 descr="Picture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204" y="6010276"/>
            <a:ext cx="76280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 descr="Picture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2880" y="5943600"/>
            <a:ext cx="76280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9575" y="5772150"/>
            <a:ext cx="9893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Mat troi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5102" y="0"/>
            <a:ext cx="63889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5" descr="Mat troi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889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6" descr="hoa nam nga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456" y="-228600"/>
            <a:ext cx="434257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7" descr="hoa nam nga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577" y="-228600"/>
            <a:ext cx="43445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8" descr="Hoa h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810000"/>
            <a:ext cx="857674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9" descr="Hoa h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327" y="3810000"/>
            <a:ext cx="857674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7675" y="661283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 </a:t>
            </a:r>
            <a:endParaRPr lang="en-US" sz="3600" dirty="0"/>
          </a:p>
        </p:txBody>
      </p:sp>
      <p:sp>
        <p:nvSpPr>
          <p:cNvPr id="25" name="Rectangle 24"/>
          <p:cNvSpPr/>
          <p:nvPr/>
        </p:nvSpPr>
        <p:spPr>
          <a:xfrm>
            <a:off x="290151" y="22098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4100" y="1343032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08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5" name="Rectangle 2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6" name="WordArt 31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2286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 cap="rnd">
                  <a:solidFill>
                    <a:srgbClr val="FF9900"/>
                  </a:solidFill>
                  <a:prstDash val="sysDot"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chơi:</a:t>
            </a:r>
            <a:endParaRPr lang="en-US" sz="3600" kern="10">
              <a:ln w="19050" cap="rnd">
                <a:solidFill>
                  <a:srgbClr val="FF9900"/>
                </a:solidFill>
                <a:prstDash val="sysDot"/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77" name="Picture 2" descr="H:\for HOANG NGOC HUONG\ANH NEN\nen chu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1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533400" y="1295400"/>
            <a:ext cx="84582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Xin chân thành cảm ơn quý thầy cô </a:t>
            </a:r>
            <a:endParaRPr lang="en-US" sz="3600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và 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các em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41634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817419"/>
            <a:ext cx="3886200" cy="2916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838200"/>
            <a:ext cx="43434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10432"/>
            <a:ext cx="3886200" cy="3151909"/>
          </a:xfrm>
          <a:prstGeom prst="rect">
            <a:avLst/>
          </a:prstGeom>
        </p:spPr>
      </p:pic>
      <p:pic>
        <p:nvPicPr>
          <p:cNvPr id="7" name="Picture 6" descr="45891258435085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945" y="3810432"/>
            <a:ext cx="43211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7900" y="3441412"/>
            <a:ext cx="40386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9600" y="0"/>
            <a:ext cx="819352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vi-VN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vi-VN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14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tau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3662362"/>
            <a:ext cx="43561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838200"/>
            <a:ext cx="25146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5099" y="863311"/>
            <a:ext cx="3162301" cy="2616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838200"/>
            <a:ext cx="3124200" cy="2641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7418" y="3662363"/>
            <a:ext cx="4419600" cy="3119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115669"/>
            <a:ext cx="394161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71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82" y="749789"/>
            <a:ext cx="4457700" cy="4965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901" y="749788"/>
            <a:ext cx="4517463" cy="496521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9109364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652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1"/>
            <a:ext cx="49530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275" y="-1"/>
            <a:ext cx="4415725" cy="586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87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4352ef25b870883470f64ebbd10299a2716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1582</Words>
  <Application>Microsoft Office PowerPoint</Application>
  <PresentationFormat>On-screen Show (4:3)</PresentationFormat>
  <Paragraphs>146</Paragraphs>
  <Slides>52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Trò chơi:  RUNG CHUÔNG VÀNG</vt:lpstr>
      <vt:lpstr>Em hãy chọn đáp án đúng:</vt:lpstr>
      <vt:lpstr>Em hãy chọn đáp án đúng:</vt:lpstr>
      <vt:lpstr>Em hãy chọn đáp án đúng:</vt:lpstr>
      <vt:lpstr>Slide 51</vt:lpstr>
      <vt:lpstr>Slide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 Tinh Viet Cuong</dc:creator>
  <cp:lastModifiedBy>HONG</cp:lastModifiedBy>
  <cp:revision>130</cp:revision>
  <dcterms:created xsi:type="dcterms:W3CDTF">2006-08-16T00:00:00Z</dcterms:created>
  <dcterms:modified xsi:type="dcterms:W3CDTF">2019-04-10T14:44:53Z</dcterms:modified>
</cp:coreProperties>
</file>