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270" r:id="rId3"/>
    <p:sldId id="259" r:id="rId4"/>
    <p:sldId id="261" r:id="rId5"/>
    <p:sldId id="260" r:id="rId6"/>
    <p:sldId id="271" r:id="rId7"/>
    <p:sldId id="274" r:id="rId8"/>
    <p:sldId id="273" r:id="rId9"/>
    <p:sldId id="262" r:id="rId10"/>
    <p:sldId id="263" r:id="rId11"/>
    <p:sldId id="265" r:id="rId12"/>
    <p:sldId id="279" r:id="rId13"/>
    <p:sldId id="277" r:id="rId14"/>
    <p:sldId id="276" r:id="rId15"/>
    <p:sldId id="280" r:id="rId16"/>
    <p:sldId id="285" r:id="rId17"/>
    <p:sldId id="286" r:id="rId18"/>
    <p:sldId id="281" r:id="rId19"/>
    <p:sldId id="282" r:id="rId20"/>
    <p:sldId id="283" r:id="rId21"/>
    <p:sldId id="284" r:id="rId22"/>
    <p:sldId id="266" r:id="rId23"/>
    <p:sldId id="267" r:id="rId24"/>
    <p:sldId id="269" r:id="rId25"/>
    <p:sldId id="268" r:id="rId26"/>
    <p:sldId id="290" r:id="rId27"/>
    <p:sldId id="291" r:id="rId28"/>
    <p:sldId id="293" r:id="rId29"/>
    <p:sldId id="292" r:id="rId30"/>
    <p:sldId id="29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 autoAdjust="0"/>
  </p:normalViewPr>
  <p:slideViewPr>
    <p:cSldViewPr>
      <p:cViewPr varScale="1">
        <p:scale>
          <a:sx n="62" d="100"/>
          <a:sy n="62" d="100"/>
        </p:scale>
        <p:origin x="-9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ED52C-AA08-4684-B0A8-2DB65D3AE24B}" type="datetimeFigureOut">
              <a:rPr lang="en-US" smtClean="0"/>
              <a:t>26/02/2019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AACCC-BE96-4E7D-8DCB-C5FCA5DE9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26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AACCC-BE96-4E7D-8DCB-C5FCA5DE98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81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AACCC-BE96-4E7D-8DCB-C5FCA5DE98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5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7600-9E6F-4DE9-836B-C22C1FB59C70}" type="datetimeFigureOut">
              <a:rPr lang="en-US" smtClean="0"/>
              <a:t>26/02/2019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1011-8871-4CCF-9EDA-2C4B15770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5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7600-9E6F-4DE9-836B-C22C1FB59C70}" type="datetimeFigureOut">
              <a:rPr lang="en-US" smtClean="0"/>
              <a:t>26/02/2019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1011-8871-4CCF-9EDA-2C4B15770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2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7600-9E6F-4DE9-836B-C22C1FB59C70}" type="datetimeFigureOut">
              <a:rPr lang="en-US" smtClean="0"/>
              <a:t>26/02/2019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1011-8871-4CCF-9EDA-2C4B15770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89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BE59545-94A2-45B6-AF56-BDEC763821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07092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7600-9E6F-4DE9-836B-C22C1FB59C70}" type="datetimeFigureOut">
              <a:rPr lang="en-US" smtClean="0"/>
              <a:t>26/02/2019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1011-8871-4CCF-9EDA-2C4B15770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66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7600-9E6F-4DE9-836B-C22C1FB59C70}" type="datetimeFigureOut">
              <a:rPr lang="en-US" smtClean="0"/>
              <a:t>26/02/2019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1011-8871-4CCF-9EDA-2C4B15770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8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7600-9E6F-4DE9-836B-C22C1FB59C70}" type="datetimeFigureOut">
              <a:rPr lang="en-US" smtClean="0"/>
              <a:t>26/02/2019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1011-8871-4CCF-9EDA-2C4B15770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78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7600-9E6F-4DE9-836B-C22C1FB59C70}" type="datetimeFigureOut">
              <a:rPr lang="en-US" smtClean="0"/>
              <a:t>26/02/2019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1011-8871-4CCF-9EDA-2C4B15770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8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7600-9E6F-4DE9-836B-C22C1FB59C70}" type="datetimeFigureOut">
              <a:rPr lang="en-US" smtClean="0"/>
              <a:t>26/02/2019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1011-8871-4CCF-9EDA-2C4B15770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0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7600-9E6F-4DE9-836B-C22C1FB59C70}" type="datetimeFigureOut">
              <a:rPr lang="en-US" smtClean="0"/>
              <a:t>26/02/2019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1011-8871-4CCF-9EDA-2C4B15770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0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7600-9E6F-4DE9-836B-C22C1FB59C70}" type="datetimeFigureOut">
              <a:rPr lang="en-US" smtClean="0"/>
              <a:t>26/02/2019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1011-8871-4CCF-9EDA-2C4B15770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58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7600-9E6F-4DE9-836B-C22C1FB59C70}" type="datetimeFigureOut">
              <a:rPr lang="en-US" smtClean="0"/>
              <a:t>26/02/2019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1011-8871-4CCF-9EDA-2C4B15770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5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87600-9E6F-4DE9-836B-C22C1FB59C70}" type="datetimeFigureOut">
              <a:rPr lang="en-US" smtClean="0"/>
              <a:t>26/02/2019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F1011-8871-4CCF-9EDA-2C4B15770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1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7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F:\Ngoc%20pha.avi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vi-VN" sz="7200" dirty="0" smtClean="0">
                <a:solidFill>
                  <a:srgbClr val="92D050"/>
                </a:solidFill>
                <a:latin typeface="Andalus" pitchFamily="18" charset="-78"/>
                <a:cs typeface="Andalus" pitchFamily="18" charset="-78"/>
              </a:rPr>
              <a:t>Kiểm tra bài cũ</a:t>
            </a:r>
            <a:endParaRPr lang="en-US" sz="7200" dirty="0">
              <a:solidFill>
                <a:srgbClr val="92D05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927" y="1752600"/>
            <a:ext cx="9144000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êu cách lấy thư và gửi báo cáo của chú Hai Long. Vì sao chú làm như vậy?</a:t>
            </a:r>
          </a:p>
          <a:p>
            <a:pPr marL="0" indent="0">
              <a:buNone/>
            </a:pPr>
            <a:r>
              <a:rPr lang="vi-VN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Nêu nội dung của bài ‘Hộp thư mật’.</a:t>
            </a:r>
          </a:p>
        </p:txBody>
      </p:sp>
    </p:spTree>
    <p:extLst>
      <p:ext uri="{BB962C8B-B14F-4D97-AF65-F5344CB8AC3E}">
        <p14:creationId xmlns:p14="http://schemas.microsoft.com/office/powerpoint/2010/main" val="14149394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>
                <a:latin typeface="Bookman Old Style" pitchFamily="18" charset="0"/>
                <a:ea typeface="Yu Mincho Light" pitchFamily="18" charset="-128"/>
                <a:cs typeface="MV Boli" pitchFamily="2" charset="0"/>
              </a:rPr>
              <a:t>Phong Cảnh Đền Hùng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/>
          <a:lstStyle/>
          <a:p>
            <a:pPr marL="0" indent="0">
              <a:buNone/>
            </a:pPr>
            <a:r>
              <a:rPr lang="vi-VN" i="1" u="sng" dirty="0" smtClean="0">
                <a:solidFill>
                  <a:srgbClr val="00B0F0"/>
                </a:solidFill>
              </a:rPr>
              <a:t>Luyện Đọc:</a:t>
            </a:r>
          </a:p>
          <a:p>
            <a:pPr marL="0" indent="0">
              <a:buNone/>
            </a:pPr>
            <a:r>
              <a:rPr lang="vi-VN" dirty="0" smtClean="0">
                <a:solidFill>
                  <a:srgbClr val="00B0F0"/>
                </a:solidFill>
              </a:rPr>
              <a:t>  </a:t>
            </a:r>
            <a:r>
              <a:rPr lang="vi-VN" b="1" dirty="0" smtClean="0">
                <a:solidFill>
                  <a:srgbClr val="FF0000"/>
                </a:solidFill>
              </a:rPr>
              <a:t>D</a:t>
            </a:r>
            <a:r>
              <a:rPr lang="vi-VN" dirty="0" smtClean="0">
                <a:solidFill>
                  <a:srgbClr val="FF0000"/>
                </a:solidFill>
              </a:rPr>
              <a:t>ập </a:t>
            </a:r>
            <a:r>
              <a:rPr lang="vi-VN" b="1" dirty="0" smtClean="0">
                <a:solidFill>
                  <a:srgbClr val="FF0000"/>
                </a:solidFill>
              </a:rPr>
              <a:t>dòn          hoành </a:t>
            </a:r>
            <a:r>
              <a:rPr lang="vi-VN" dirty="0" smtClean="0">
                <a:solidFill>
                  <a:srgbClr val="FF0000"/>
                </a:solidFill>
              </a:rPr>
              <a:t>phi</a:t>
            </a:r>
            <a:endParaRPr lang="vi-VN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vi-VN" b="1" dirty="0">
                <a:solidFill>
                  <a:srgbClr val="FF0000"/>
                </a:solidFill>
              </a:rPr>
              <a:t> </a:t>
            </a:r>
            <a:r>
              <a:rPr lang="vi-VN" b="1" dirty="0" smtClean="0">
                <a:solidFill>
                  <a:srgbClr val="FF0000"/>
                </a:solidFill>
              </a:rPr>
              <a:t> </a:t>
            </a:r>
            <a:r>
              <a:rPr lang="vi-VN" dirty="0" smtClean="0">
                <a:solidFill>
                  <a:srgbClr val="FF0000"/>
                </a:solidFill>
              </a:rPr>
              <a:t>x</a:t>
            </a:r>
            <a:r>
              <a:rPr lang="vi-VN" b="1" dirty="0" smtClean="0">
                <a:solidFill>
                  <a:srgbClr val="FF0000"/>
                </a:solidFill>
              </a:rPr>
              <a:t>oè </a:t>
            </a:r>
            <a:r>
              <a:rPr lang="vi-VN" dirty="0" smtClean="0">
                <a:solidFill>
                  <a:srgbClr val="FF0000"/>
                </a:solidFill>
              </a:rPr>
              <a:t>hoa           </a:t>
            </a:r>
            <a:r>
              <a:rPr lang="vi-VN" b="1" dirty="0" smtClean="0">
                <a:solidFill>
                  <a:srgbClr val="FF0000"/>
                </a:solidFill>
              </a:rPr>
              <a:t>uy </a:t>
            </a:r>
            <a:r>
              <a:rPr lang="vi-VN" dirty="0" smtClean="0">
                <a:solidFill>
                  <a:srgbClr val="FF0000"/>
                </a:solidFill>
              </a:rPr>
              <a:t>nghiêm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5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24200"/>
          </a:xfrm>
        </p:spPr>
        <p:txBody>
          <a:bodyPr>
            <a:normAutofit/>
          </a:bodyPr>
          <a:lstStyle/>
          <a:p>
            <a:pPr algn="l"/>
            <a:r>
              <a:rPr lang="en-US" sz="40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</a:t>
            </a:r>
            <a:r>
              <a:rPr lang="vi-VN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ện đọc:</a:t>
            </a:r>
            <a:br>
              <a:rPr lang="vi-VN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Trong đền, </a:t>
            </a:r>
            <a:r>
              <a:rPr lang="vi-VN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dòng chữ vàng</a:t>
            </a:r>
            <a:r>
              <a:rPr lang="vi-VN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Nam quốc sơn hà</a:t>
            </a:r>
            <a:r>
              <a:rPr lang="vi-VN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uy </a:t>
            </a:r>
            <a:r>
              <a:rPr lang="vi-VN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nghiêm </a:t>
            </a:r>
            <a:r>
              <a:rPr lang="vi-VN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đề</a:t>
            </a:r>
            <a:r>
              <a:rPr lang="vi-VN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ở bức hoành phi treo chính </a:t>
            </a:r>
            <a:r>
              <a:rPr lang="vi-VN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giữa</a:t>
            </a:r>
            <a:r>
              <a:rPr lang="vi-VN" sz="4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4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24200"/>
            <a:ext cx="91440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600" dirty="0">
                <a:solidFill>
                  <a:srgbClr val="FF0000"/>
                </a:solidFill>
              </a:rPr>
              <a:t> </a:t>
            </a:r>
            <a:r>
              <a:rPr lang="vi-VN" sz="3600" dirty="0" smtClean="0">
                <a:solidFill>
                  <a:srgbClr val="FF0000"/>
                </a:solidFill>
              </a:rPr>
              <a:t>  </a:t>
            </a:r>
            <a:r>
              <a:rPr lang="vi-VN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Dãy Tam Đảo như bức tường xanh </a:t>
            </a:r>
            <a:r>
              <a:rPr lang="vi-VN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sừng sững</a:t>
            </a:r>
            <a:r>
              <a:rPr lang="vi-VN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chắn ngang bên trái </a:t>
            </a:r>
            <a:r>
              <a:rPr lang="vi-VN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đỡ lấy </a:t>
            </a:r>
            <a:r>
              <a:rPr lang="vi-VN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mây trời cuồn cuộn</a:t>
            </a:r>
            <a:r>
              <a:rPr lang="vi-VN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.//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2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246788" name="Picture 4" descr="VietnamMapLoc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75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4800" dirty="0" smtClean="0">
                <a:latin typeface="Comic Sans MS" pitchFamily="66" charset="0"/>
                <a:cs typeface="Arabic Typesetting" pitchFamily="66" charset="-78"/>
              </a:rPr>
              <a:t>      </a:t>
            </a:r>
            <a:endParaRPr lang="en-US" sz="5400" dirty="0">
              <a:latin typeface="Comic Sans MS" pitchFamily="66" charset="0"/>
              <a:cs typeface="Arabic Typesetting" pitchFamily="66" charset="-78"/>
            </a:endParaRPr>
          </a:p>
        </p:txBody>
      </p:sp>
      <p:pic>
        <p:nvPicPr>
          <p:cNvPr id="4" name="Picture 3" descr="Den th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07" y="0"/>
            <a:ext cx="9144000" cy="622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05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ages (2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7356"/>
            <a:ext cx="25908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s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655922" cy="651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42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en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100"/>
            <a:ext cx="9144000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2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68963" name="Picture 4" descr="images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4" name="Text Box 5"/>
          <p:cNvSpPr txBox="1">
            <a:spLocks noChangeArrowheads="1"/>
          </p:cNvSpPr>
          <p:nvPr/>
        </p:nvSpPr>
        <p:spPr bwMode="auto">
          <a:xfrm>
            <a:off x="3505200" y="6292850"/>
            <a:ext cx="2625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pattFill prst="trellis">
                  <a:fgClr>
                    <a:srgbClr val="FF3300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ĐỀN GIẾNG</a:t>
            </a:r>
          </a:p>
        </p:txBody>
      </p:sp>
      <p:sp>
        <p:nvSpPr>
          <p:cNvPr id="168965" name="AutoShape 2" descr="Kết quả hình ảnh cho hinh hoa hai du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66" name="AutoShape 4" descr="Kết quả hình ảnh cho hinh hoa hai duo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3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AutoShape 2" descr="Kết quả hình ảnh cho hinh hoa hai duong"/>
          <p:cNvSpPr>
            <a:spLocks noGrp="1" noChangeAspect="1" noChangeArrowheads="1"/>
          </p:cNvSpPr>
          <p:nvPr>
            <p:ph type="subTitle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9987" name="Picture 4" descr="http://www.wn.com.vn/product_images/uploaded_images/hoa-hai-duong-3278238-6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17463"/>
            <a:ext cx="9113838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8" name="TextBox 4"/>
          <p:cNvSpPr txBox="1">
            <a:spLocks noChangeArrowheads="1"/>
          </p:cNvSpPr>
          <p:nvPr/>
        </p:nvSpPr>
        <p:spPr bwMode="auto">
          <a:xfrm>
            <a:off x="3352800" y="6111875"/>
            <a:ext cx="3733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Tahoma" pitchFamily="34" charset="0"/>
              </a:rPr>
              <a:t>Hoa hải đường</a:t>
            </a:r>
          </a:p>
        </p:txBody>
      </p:sp>
    </p:spTree>
    <p:extLst>
      <p:ext uri="{BB962C8B-B14F-4D97-AF65-F5344CB8AC3E}">
        <p14:creationId xmlns:p14="http://schemas.microsoft.com/office/powerpoint/2010/main" val="378709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676400"/>
          </a:xfrm>
        </p:spPr>
        <p:txBody>
          <a:bodyPr>
            <a:normAutofit/>
          </a:bodyPr>
          <a:lstStyle/>
          <a:p>
            <a:r>
              <a:rPr lang="vi-VN" dirty="0" smtClean="0"/>
              <a:t>Tìm Hiểu bài</a:t>
            </a:r>
            <a:br>
              <a:rPr lang="vi-VN" dirty="0" smtClean="0"/>
            </a:br>
            <a:r>
              <a:rPr lang="vi-VN" dirty="0" smtClean="0">
                <a:solidFill>
                  <a:srgbClr val="7030A0"/>
                </a:solidFill>
              </a:rPr>
              <a:t>Bài văn tả cảnh gì?Ở nơi nào?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Hãy kể về những điều mà em biết về các vua Hùng.</a:t>
            </a:r>
          </a:p>
          <a:p>
            <a:pPr marL="0" indent="0">
              <a:buNone/>
            </a:pPr>
            <a:r>
              <a:rPr lang="vi-VN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Các vua Hùng là người đầu tiên lập nước Văn Lang đóng đô ở Phong Châu Vùng Phú Thọ.Cách đây khoảng 4000 năm</a:t>
            </a:r>
            <a:endParaRPr lang="en-US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54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vi-VN" sz="4000" i="1" dirty="0" smtClean="0">
                <a:solidFill>
                  <a:schemeClr val="accent6">
                    <a:lumMod val="50000"/>
                  </a:schemeClr>
                </a:solidFill>
              </a:rPr>
              <a:t>Tìm những từ ngữ miêu tả cảnh thiên nhiên nơi đền Hùng</a:t>
            </a:r>
            <a:r>
              <a:rPr lang="vi-VN" sz="3200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br>
              <a:rPr lang="vi-VN" sz="3200" i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n-US" sz="3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500" dirty="0" smtClean="0">
                <a:latin typeface="Times New Roman" pitchFamily="18" charset="0"/>
                <a:cs typeface="Times New Roman" pitchFamily="18" charset="0"/>
              </a:rPr>
              <a:t>-Khóm hải đường đâm bông rực đỏ</a:t>
            </a:r>
          </a:p>
          <a:p>
            <a:pPr marL="0" indent="0">
              <a:buNone/>
            </a:pPr>
            <a:r>
              <a:rPr lang="vi-VN" sz="2500" dirty="0" smtClean="0">
                <a:latin typeface="Times New Roman" pitchFamily="18" charset="0"/>
                <a:cs typeface="Times New Roman" pitchFamily="18" charset="0"/>
              </a:rPr>
              <a:t>-Những cánh bướm đây màu sắc bay dập dờn</a:t>
            </a:r>
          </a:p>
          <a:p>
            <a:pPr marL="0" indent="0">
              <a:buNone/>
            </a:pPr>
            <a:r>
              <a:rPr lang="vi-VN" sz="2500" dirty="0" smtClean="0">
                <a:latin typeface="Times New Roman" pitchFamily="18" charset="0"/>
                <a:cs typeface="Times New Roman" pitchFamily="18" charset="0"/>
              </a:rPr>
              <a:t>-Bên phải là đỉnh Ba Vì vòi vọi</a:t>
            </a:r>
          </a:p>
          <a:p>
            <a:pPr marL="0" indent="0">
              <a:buNone/>
            </a:pPr>
            <a:r>
              <a:rPr lang="vi-VN" sz="2500" dirty="0" smtClean="0">
                <a:latin typeface="Times New Roman" pitchFamily="18" charset="0"/>
                <a:cs typeface="Times New Roman" pitchFamily="18" charset="0"/>
              </a:rPr>
              <a:t>-Bên trái là dãy Tam Đảo xanh sừng sững</a:t>
            </a:r>
          </a:p>
          <a:p>
            <a:pPr marL="0" indent="0">
              <a:buNone/>
            </a:pPr>
            <a:r>
              <a:rPr lang="vi-VN" sz="2500" dirty="0" smtClean="0">
                <a:latin typeface="Times New Roman" pitchFamily="18" charset="0"/>
                <a:cs typeface="Times New Roman" pitchFamily="18" charset="0"/>
              </a:rPr>
              <a:t>-Xa xa là </a:t>
            </a:r>
            <a:r>
              <a:rPr lang="vi-VN" sz="25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úi</a:t>
            </a:r>
            <a:r>
              <a:rPr lang="vi-VN" sz="25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dirty="0" smtClean="0">
                <a:latin typeface="Times New Roman" pitchFamily="18" charset="0"/>
                <a:cs typeface="Times New Roman" pitchFamily="18" charset="0"/>
              </a:rPr>
              <a:t>Sóc Sơn</a:t>
            </a:r>
          </a:p>
          <a:p>
            <a:pPr marL="0" indent="0">
              <a:buNone/>
            </a:pPr>
            <a:r>
              <a:rPr lang="vi-VN" sz="2500" dirty="0" smtClean="0">
                <a:latin typeface="Times New Roman" pitchFamily="18" charset="0"/>
                <a:cs typeface="Times New Roman" pitchFamily="18" charset="0"/>
              </a:rPr>
              <a:t>-Trước mặt là ngã Ba Hạc</a:t>
            </a:r>
          </a:p>
          <a:p>
            <a:pPr marL="0" indent="0">
              <a:buNone/>
            </a:pPr>
            <a:r>
              <a:rPr lang="vi-VN" sz="2500" dirty="0" smtClean="0">
                <a:latin typeface="Times New Roman" pitchFamily="18" charset="0"/>
                <a:cs typeface="Times New Roman" pitchFamily="18" charset="0"/>
              </a:rPr>
              <a:t>-những cành hoa đại cổ thụ toả hương thơm,những gốc thông già</a:t>
            </a:r>
          </a:p>
          <a:p>
            <a:pPr marL="0" indent="0">
              <a:buNone/>
            </a:pPr>
            <a:r>
              <a:rPr lang="vi-VN" sz="2500" dirty="0" smtClean="0">
                <a:latin typeface="Times New Roman" pitchFamily="18" charset="0"/>
                <a:cs typeface="Times New Roman" pitchFamily="18" charset="0"/>
              </a:rPr>
              <a:t>-Giêng Ngọc trong xanh</a:t>
            </a:r>
          </a:p>
          <a:p>
            <a:pPr marL="0" indent="0">
              <a:buNone/>
            </a:pPr>
            <a:r>
              <a:rPr lang="vi-VN" sz="4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Cảnh thiên nhiên nơi đền Hùng thật tráng lệ và hùng vĩ.</a:t>
            </a:r>
          </a:p>
        </p:txBody>
      </p:sp>
    </p:spTree>
    <p:extLst>
      <p:ext uri="{BB962C8B-B14F-4D97-AF65-F5344CB8AC3E}">
        <p14:creationId xmlns:p14="http://schemas.microsoft.com/office/powerpoint/2010/main" val="251167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1200"/>
            <a:ext cx="5562600" cy="2133600"/>
          </a:xfrm>
        </p:spPr>
        <p:txBody>
          <a:bodyPr>
            <a:normAutofit/>
          </a:bodyPr>
          <a:lstStyle/>
          <a:p>
            <a:r>
              <a:rPr lang="vi-VN" sz="7200" dirty="0" smtClean="0"/>
              <a:t>Nhớ Nguồn</a:t>
            </a:r>
            <a:endParaRPr lang="en-US" sz="7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0"/>
            <a:ext cx="3609109" cy="6858000"/>
          </a:xfrm>
        </p:spPr>
      </p:pic>
    </p:spTree>
    <p:extLst>
      <p:ext uri="{BB962C8B-B14F-4D97-AF65-F5344CB8AC3E}">
        <p14:creationId xmlns:p14="http://schemas.microsoft.com/office/powerpoint/2010/main" val="183814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TÌM HIỂU BÀI</a:t>
            </a:r>
            <a:br>
              <a:rPr lang="en-US" b="1" dirty="0">
                <a:solidFill>
                  <a:srgbClr val="000000"/>
                </a:solidFill>
                <a:latin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382000" cy="4525963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4000" b="1" i="1" dirty="0" err="1">
                <a:solidFill>
                  <a:srgbClr val="7030A0"/>
                </a:solidFill>
                <a:latin typeface="Times New Roman" pitchFamily="18" charset="0"/>
              </a:rPr>
              <a:t>Bài</a:t>
            </a: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itchFamily="18" charset="0"/>
              </a:rPr>
              <a:t>văn</a:t>
            </a: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itchFamily="18" charset="0"/>
              </a:rPr>
              <a:t>đã</a:t>
            </a: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itchFamily="18" charset="0"/>
              </a:rPr>
              <a:t>gợi</a:t>
            </a: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itchFamily="18" charset="0"/>
              </a:rPr>
              <a:t>cho</a:t>
            </a: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itchFamily="18" charset="0"/>
              </a:rPr>
              <a:t>em</a:t>
            </a: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itchFamily="18" charset="0"/>
              </a:rPr>
              <a:t>nhớ</a:t>
            </a: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itchFamily="18" charset="0"/>
              </a:rPr>
              <a:t>đến</a:t>
            </a: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itchFamily="18" charset="0"/>
              </a:rPr>
              <a:t>một</a:t>
            </a: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itchFamily="18" charset="0"/>
              </a:rPr>
              <a:t>truyền</a:t>
            </a: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itchFamily="18" charset="0"/>
              </a:rPr>
              <a:t>thuyết</a:t>
            </a: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itchFamily="18" charset="0"/>
              </a:rPr>
              <a:t>về</a:t>
            </a: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itchFamily="18" charset="0"/>
              </a:rPr>
              <a:t>sự</a:t>
            </a: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itchFamily="18" charset="0"/>
              </a:rPr>
              <a:t>nghiệp</a:t>
            </a: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itchFamily="18" charset="0"/>
              </a:rPr>
              <a:t>dựng</a:t>
            </a: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itchFamily="18" charset="0"/>
              </a:rPr>
              <a:t>nước</a:t>
            </a: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itchFamily="18" charset="0"/>
              </a:rPr>
              <a:t>giữ</a:t>
            </a: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itchFamily="18" charset="0"/>
              </a:rPr>
              <a:t>nước</a:t>
            </a: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itchFamily="18" charset="0"/>
              </a:rPr>
              <a:t>của</a:t>
            </a: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itchFamily="18" charset="0"/>
              </a:rPr>
              <a:t>dân</a:t>
            </a: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itchFamily="18" charset="0"/>
              </a:rPr>
              <a:t>tộc</a:t>
            </a: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</a:rPr>
              <a:t>. </a:t>
            </a:r>
            <a:r>
              <a:rPr lang="en-US" sz="4000" b="1" i="1" dirty="0" err="1">
                <a:solidFill>
                  <a:srgbClr val="7030A0"/>
                </a:solidFill>
                <a:latin typeface="Times New Roman" pitchFamily="18" charset="0"/>
              </a:rPr>
              <a:t>Hãy</a:t>
            </a: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itchFamily="18" charset="0"/>
              </a:rPr>
              <a:t>kể</a:t>
            </a: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itchFamily="18" charset="0"/>
              </a:rPr>
              <a:t>tên</a:t>
            </a: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itchFamily="18" charset="0"/>
              </a:rPr>
              <a:t>các</a:t>
            </a: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itchFamily="18" charset="0"/>
              </a:rPr>
              <a:t>truyền</a:t>
            </a: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itchFamily="18" charset="0"/>
              </a:rPr>
              <a:t>thuyết</a:t>
            </a: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itchFamily="18" charset="0"/>
              </a:rPr>
              <a:t>đó</a:t>
            </a: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1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24"/>
            <a:ext cx="2971800" cy="655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62600"/>
            <a:ext cx="9144000" cy="1295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</a:rPr>
              <a:t>Cảnh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</a:rPr>
              <a:t>núi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</a:rPr>
              <a:t> non Ba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</a:rPr>
              <a:t>Vì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</a:rPr>
              <a:t>cao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</a:rPr>
              <a:t>vòi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</a:rPr>
              <a:t>vọi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</a:rPr>
              <a:t>gợi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</a:rPr>
              <a:t>nhớ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</a:rPr>
              <a:t>truyền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</a:rPr>
              <a:t>thuyết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</a:rPr>
              <a:t>Sơn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</a:rPr>
              <a:t>Tinh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</a:rPr>
              <a:t>Thuỷ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</a:rPr>
              <a:t>Tinh</a:t>
            </a:r>
            <a:endParaRPr lang="en-US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bavin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1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5907775"/>
            <a:ext cx="9215651" cy="9434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vi-V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 Ba Hạc gợi nhớ truyền thuyết Sơn Tinh – Thủy Tinh.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nga ba h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9" y="40375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3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257801"/>
            <a:ext cx="8839200" cy="1576315"/>
          </a:xfrm>
        </p:spPr>
        <p:txBody>
          <a:bodyPr/>
          <a:lstStyle/>
          <a:p>
            <a:pPr marL="0" indent="0">
              <a:buNone/>
            </a:pPr>
            <a:r>
              <a:rPr lang="en-US" sz="6000" dirty="0">
                <a:solidFill>
                  <a:schemeClr val="accent2"/>
                </a:solidFill>
                <a:latin typeface="Times New Roman" pitchFamily="18" charset="0"/>
              </a:rPr>
              <a:t>…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</a:rPr>
              <a:t>Nơi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</a:rPr>
              <a:t> in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</a:rPr>
              <a:t>dấu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</a:rPr>
              <a:t>chân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</a:rPr>
              <a:t>ngựa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</a:rPr>
              <a:t>sắt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</a:rPr>
              <a:t>Phù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</a:rPr>
              <a:t>Đổng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</a:rPr>
              <a:t>gợi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</a:rPr>
              <a:t>nhớ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</a:rPr>
              <a:t>truyền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</a:rPr>
              <a:t>thuyết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</a:rPr>
              <a:t>Thánh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</a:rPr>
              <a:t>Gióng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</a:rPr>
              <a:t>.</a:t>
            </a:r>
            <a:endParaRPr lang="en-US" dirty="0"/>
          </a:p>
        </p:txBody>
      </p:sp>
      <p:pic>
        <p:nvPicPr>
          <p:cNvPr id="4" name="Picture 3" descr="http://www.giacngo.vn/UserImages/2010/08/01/1/imageview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"/>
            <a:ext cx="9169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22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43985"/>
            <a:ext cx="9067800" cy="181060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thề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ot da t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86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9" y="5643349"/>
            <a:ext cx="8881281" cy="1143000"/>
          </a:xfrm>
        </p:spPr>
        <p:txBody>
          <a:bodyPr>
            <a:normAutofit/>
          </a:bodyPr>
          <a:lstStyle/>
          <a:p>
            <a:r>
              <a:rPr lang="vi-VN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vi-VN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 ngọn núi, con suối, dòng sông, mái đền ở vùng đất Tổ đều gợi nhớ về những ngày xa xưa, về cội nguồn dân tộc</a:t>
            </a:r>
            <a:endParaRPr lang="en-US" sz="2600" dirty="0"/>
          </a:p>
        </p:txBody>
      </p:sp>
      <p:pic>
        <p:nvPicPr>
          <p:cNvPr id="4" name="Picture 3" descr="nga ba h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" y="0"/>
            <a:ext cx="3048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avinu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119" y="32982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en_Tru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878" y="7961"/>
            <a:ext cx="3048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6" descr="cot da the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0" y="2903561"/>
            <a:ext cx="3074158" cy="265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nui so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785" y="2829636"/>
            <a:ext cx="2819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en_H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778" y="2819400"/>
            <a:ext cx="3124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31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>
            <a:noAutofit/>
          </a:bodyPr>
          <a:lstStyle/>
          <a:p>
            <a:r>
              <a:rPr lang="vi-VN" sz="3200" dirty="0" smtClean="0"/>
              <a:t>Em hiểu câu ca dao sau như thế nào?</a:t>
            </a:r>
            <a:br>
              <a:rPr lang="vi-VN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95600"/>
            <a:ext cx="9144000" cy="3657600"/>
          </a:xfrm>
        </p:spPr>
        <p:txBody>
          <a:bodyPr/>
          <a:lstStyle/>
          <a:p>
            <a:pPr marL="0" indent="0"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Người dân Việt Nam thuỷ chung luôn nhớ về cuội nguồn của dân tộc.</a:t>
            </a:r>
          </a:p>
          <a:p>
            <a:pPr marL="0" indent="0">
              <a:buNone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Dù đi bất cứ đâu cũng không quên ngày giỗ Tổ (mùng mười tháng ba âm lịch),không quên được cuội nguồn.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533400" y="1295400"/>
            <a:ext cx="8229600" cy="121920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/>
              <a:t>  </a:t>
            </a:r>
            <a:r>
              <a:rPr lang="vi-VN" sz="3200" dirty="0" smtClean="0">
                <a:solidFill>
                  <a:srgbClr val="00B050"/>
                </a:solidFill>
              </a:rPr>
              <a:t>‘Dù ai đi ngược về xuôi</a:t>
            </a:r>
          </a:p>
          <a:p>
            <a:pPr algn="ctr"/>
            <a:r>
              <a:rPr lang="vi-VN" sz="3200" dirty="0" smtClean="0">
                <a:solidFill>
                  <a:srgbClr val="00B050"/>
                </a:solidFill>
              </a:rPr>
              <a:t>Nhớ ngày giỗ Tổ mùng mười tháng ba’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061999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343400"/>
            <a:ext cx="9144000" cy="254644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”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1632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).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giỗ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5" name="Content Placeholder 4" descr="Denhu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411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48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28600"/>
            <a:ext cx="92202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</a:rPr>
              <a:t>LUYỆN ĐỌC DIỄN CẢM</a:t>
            </a:r>
            <a:br>
              <a:rPr lang="en-US" b="1" dirty="0">
                <a:latin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100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Lăng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của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các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vua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Hùng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kề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bên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đền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Thượng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ẩn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trong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rừng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cây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xanh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xanh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.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Đứng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ở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đây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nhìn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ra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xa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phong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cảnh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thật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đẹp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.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Bên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trái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/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là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đỉnh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Ba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Vì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vòi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vọi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nơi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Mị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Nương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- con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gái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vua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Hùng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Vương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thứ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18 -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theo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Sơn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Tinh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về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trấn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giữ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núi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cao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.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Dãy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Tam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Đảo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như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bức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tường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xanh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/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sừng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sững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chắn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ngang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bên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phải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/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đỡ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lấy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mây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trời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cuồn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</a:rPr>
              <a:t>cuộn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</a:rPr>
              <a:t>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59489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PHONG CẢNH ĐỀN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vi-VN" b="1" i="1" dirty="0" smtClean="0">
                <a:solidFill>
                  <a:srgbClr val="FF0000"/>
                </a:solidFill>
                <a:latin typeface="Times New Roman" pitchFamily="18" charset="0"/>
              </a:rPr>
              <a:t>ÙNG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                      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Đoàn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Minh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Tuấn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7961" y="1676400"/>
            <a:ext cx="9144000" cy="3810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Nội</a:t>
            </a: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 dung </a:t>
            </a:r>
            <a:r>
              <a:rPr lang="en-US" sz="4400" b="1" i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bài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: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Ca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ngợi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vẻ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đẹp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tráng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lệ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của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đền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Hùng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và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vùng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đất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Tổ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đồng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thời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bày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tỏ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niềm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thành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kính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thiêng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liêng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của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mỗi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con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đối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với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tổ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tiên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8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90977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Đền</a:t>
            </a:r>
            <a:r>
              <a:rPr lang="en-US" dirty="0" smtClean="0"/>
              <a:t> </a:t>
            </a:r>
            <a:r>
              <a:rPr lang="en-US" dirty="0" err="1" smtClean="0"/>
              <a:t>hùng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598542"/>
              </p:ext>
            </p:extLst>
          </p:nvPr>
        </p:nvGraphicFramePr>
        <p:xfrm>
          <a:off x="457200" y="1600200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       </a:t>
                      </a:r>
                      <a:r>
                        <a:rPr lang="en-US" baseline="0" dirty="0" err="1" smtClean="0"/>
                        <a:t>Thông</a:t>
                      </a:r>
                      <a:r>
                        <a:rPr lang="en-US" baseline="0" dirty="0" smtClean="0"/>
                        <a:t> tin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</a:t>
                      </a:r>
                      <a:r>
                        <a:rPr lang="en-US" dirty="0" err="1" smtClean="0"/>
                        <a:t>Trả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lời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Đền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Hùng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nằm</a:t>
                      </a:r>
                      <a:r>
                        <a:rPr lang="en-US" baseline="0" dirty="0" smtClean="0"/>
                        <a:t> ở </a:t>
                      </a:r>
                      <a:r>
                        <a:rPr lang="en-US" baseline="0" dirty="0" err="1" smtClean="0"/>
                        <a:t>miền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Trung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</a:t>
                      </a:r>
                      <a:r>
                        <a:rPr lang="en-US" dirty="0" err="1" smtClean="0"/>
                        <a:t>Đúng</a:t>
                      </a:r>
                      <a:r>
                        <a:rPr lang="en-US" baseline="0" dirty="0" smtClean="0"/>
                        <a:t> /</a:t>
                      </a:r>
                      <a:r>
                        <a:rPr lang="en-US" baseline="0" dirty="0" err="1" smtClean="0"/>
                        <a:t>Sai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Trong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đền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Hùng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có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những</a:t>
                      </a:r>
                      <a:r>
                        <a:rPr lang="en-US" baseline="0" dirty="0" smtClean="0"/>
                        <a:t> 4 </a:t>
                      </a:r>
                      <a:r>
                        <a:rPr lang="en-US" baseline="0" dirty="0" err="1" smtClean="0"/>
                        <a:t>ngôi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đền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</a:t>
                      </a:r>
                      <a:r>
                        <a:rPr lang="en-US" dirty="0" err="1" smtClean="0"/>
                        <a:t>Đúng</a:t>
                      </a:r>
                      <a:r>
                        <a:rPr lang="en-US" baseline="0" dirty="0" smtClean="0"/>
                        <a:t> /</a:t>
                      </a:r>
                      <a:r>
                        <a:rPr lang="en-US" baseline="0" dirty="0" err="1" smtClean="0"/>
                        <a:t>Sai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Ngã</a:t>
                      </a:r>
                      <a:r>
                        <a:rPr lang="en-US" baseline="0" dirty="0" smtClean="0"/>
                        <a:t> Ba </a:t>
                      </a:r>
                      <a:r>
                        <a:rPr lang="en-US" baseline="0" dirty="0" err="1" smtClean="0"/>
                        <a:t>Hạc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gợi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nhớ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đến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truyền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thuyết</a:t>
                      </a:r>
                      <a:r>
                        <a:rPr lang="en-US" baseline="0" dirty="0" smtClean="0"/>
                        <a:t> An </a:t>
                      </a:r>
                      <a:r>
                        <a:rPr lang="en-US" baseline="0" dirty="0" err="1" smtClean="0"/>
                        <a:t>Dương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Vương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</a:t>
                      </a:r>
                      <a:r>
                        <a:rPr lang="en-US" dirty="0" err="1" smtClean="0"/>
                        <a:t>Đúng</a:t>
                      </a:r>
                      <a:r>
                        <a:rPr lang="en-US" baseline="0" dirty="0" smtClean="0"/>
                        <a:t> /</a:t>
                      </a:r>
                      <a:r>
                        <a:rPr lang="en-US" baseline="0" dirty="0" err="1" smtClean="0"/>
                        <a:t>Sai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25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0"/>
            <a:ext cx="8763000" cy="762000"/>
          </a:xfrm>
        </p:spPr>
        <p:txBody>
          <a:bodyPr>
            <a:noAutofit/>
          </a:bodyPr>
          <a:lstStyle/>
          <a:p>
            <a:r>
              <a:rPr lang="vi-VN" sz="3200" dirty="0" smtClean="0">
                <a:solidFill>
                  <a:srgbClr val="002060"/>
                </a:solidFill>
              </a:rPr>
              <a:t>Lăng vua Hùng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" y="5867400"/>
            <a:ext cx="9130145" cy="914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vi-VN" sz="8000" dirty="0" smtClean="0"/>
              <a:t>              </a:t>
            </a:r>
            <a:r>
              <a:rPr lang="vi-VN" sz="9300" dirty="0" smtClean="0"/>
              <a:t>             </a:t>
            </a:r>
            <a:r>
              <a:rPr lang="vi-VN" sz="8000" dirty="0" smtClean="0"/>
              <a:t>                 </a:t>
            </a:r>
            <a:endParaRPr lang="en-US" sz="8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6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5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054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181600"/>
            <a:ext cx="9144000" cy="1690255"/>
          </a:xfrm>
        </p:spPr>
        <p:txBody>
          <a:bodyPr/>
          <a:lstStyle/>
          <a:p>
            <a:r>
              <a:rPr lang="vi-VN" dirty="0" smtClean="0">
                <a:solidFill>
                  <a:srgbClr val="00B050"/>
                </a:solidFill>
              </a:rPr>
              <a:t>Cổng vào đền Hùng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8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oanh p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69"/>
            <a:ext cx="91440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17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Ngoc pha.avi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"/>
            <a:ext cx="9144000" cy="69215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4979" name="Text Box 3"/>
          <p:cNvSpPr txBox="1">
            <a:spLocks noChangeArrowheads="1"/>
          </p:cNvSpPr>
          <p:nvPr/>
        </p:nvSpPr>
        <p:spPr bwMode="auto">
          <a:xfrm>
            <a:off x="228600" y="6019800"/>
            <a:ext cx="2667000" cy="5889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</a:rPr>
              <a:t>NGỌC PHẢ</a:t>
            </a:r>
          </a:p>
        </p:txBody>
      </p:sp>
    </p:spTree>
    <p:extLst>
      <p:ext uri="{BB962C8B-B14F-4D97-AF65-F5344CB8AC3E}">
        <p14:creationId xmlns:p14="http://schemas.microsoft.com/office/powerpoint/2010/main" val="21357344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0" fill="hold"/>
                                        <p:tgtEl>
                                          <p:spTgt spid="2549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497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 descr="nga ba h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1524000" y="6096000"/>
            <a:ext cx="396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66FF"/>
                </a:solidFill>
                <a:latin typeface="Times New Roman" pitchFamily="18" charset="0"/>
              </a:rPr>
              <a:t>Ngã Ba Hạc</a:t>
            </a:r>
          </a:p>
        </p:txBody>
      </p:sp>
    </p:spTree>
    <p:extLst>
      <p:ext uri="{BB962C8B-B14F-4D97-AF65-F5344CB8AC3E}">
        <p14:creationId xmlns:p14="http://schemas.microsoft.com/office/powerpoint/2010/main" val="20899089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8763000" cy="1413164"/>
          </a:xfrm>
        </p:spPr>
        <p:txBody>
          <a:bodyPr>
            <a:normAutofit/>
          </a:bodyPr>
          <a:lstStyle/>
          <a:p>
            <a:r>
              <a:rPr lang="vi-VN" dirty="0" smtClean="0">
                <a:solidFill>
                  <a:srgbClr val="0070C0"/>
                </a:solidFill>
                <a:latin typeface="Bookman Old Style" pitchFamily="18" charset="0"/>
                <a:ea typeface="Yu Mincho Light" pitchFamily="18" charset="-128"/>
                <a:cs typeface="MV Boli" pitchFamily="2" charset="0"/>
              </a:rPr>
              <a:t>Phong Cảnh Đền Hùng</a:t>
            </a:r>
            <a:endParaRPr lang="en-US" dirty="0">
              <a:solidFill>
                <a:srgbClr val="0070C0"/>
              </a:solidFill>
              <a:latin typeface="Bookman Old Style" pitchFamily="18" charset="0"/>
              <a:ea typeface="Yu Mincho Light" pitchFamily="18" charset="-128"/>
              <a:cs typeface="MV Boli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vi-VN" dirty="0" smtClean="0">
                <a:solidFill>
                  <a:srgbClr val="FF0000"/>
                </a:solidFill>
              </a:rPr>
              <a:t>Bài văn đươc chia làm 3 đoạn:</a:t>
            </a:r>
          </a:p>
          <a:p>
            <a:pPr marL="0" indent="0">
              <a:buNone/>
            </a:pPr>
            <a:r>
              <a:rPr lang="vi-VN" dirty="0" smtClean="0">
                <a:solidFill>
                  <a:srgbClr val="FF0000"/>
                </a:solidFill>
              </a:rPr>
              <a:t>Đoạn 1:Từ đầu ... Treo chính giữa</a:t>
            </a:r>
          </a:p>
          <a:p>
            <a:pPr marL="0" indent="0">
              <a:buNone/>
            </a:pPr>
            <a:r>
              <a:rPr lang="vi-VN" dirty="0" smtClean="0">
                <a:solidFill>
                  <a:srgbClr val="FF0000"/>
                </a:solidFill>
              </a:rPr>
              <a:t>Đoạn 2:tiếp theo ... Xanh mát</a:t>
            </a:r>
          </a:p>
          <a:p>
            <a:pPr marL="0" indent="0">
              <a:buNone/>
            </a:pPr>
            <a:r>
              <a:rPr lang="vi-VN" dirty="0" smtClean="0">
                <a:solidFill>
                  <a:srgbClr val="FF0000"/>
                </a:solidFill>
              </a:rPr>
              <a:t>Đoạn 3: còn lại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073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691</Words>
  <Application>Microsoft Office PowerPoint</Application>
  <PresentationFormat>On-screen Show (4:3)</PresentationFormat>
  <Paragraphs>64</Paragraphs>
  <Slides>30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Kiểm tra bài cũ</vt:lpstr>
      <vt:lpstr>Nhớ Nguồn</vt:lpstr>
      <vt:lpstr>PowerPoint Presentation</vt:lpstr>
      <vt:lpstr>Lăng vua Hùng</vt:lpstr>
      <vt:lpstr>Cổng vào đền Hùng</vt:lpstr>
      <vt:lpstr>PowerPoint Presentation</vt:lpstr>
      <vt:lpstr>PowerPoint Presentation</vt:lpstr>
      <vt:lpstr>PowerPoint Presentation</vt:lpstr>
      <vt:lpstr>Phong Cảnh Đền Hùng</vt:lpstr>
      <vt:lpstr>Phong Cảnh Đền Hùng</vt:lpstr>
      <vt:lpstr>Luyện đọc:    Trong đền, /dòng chữ vàng/ Nam quốc sơn hà/uy nghiêm đề/ ở bức hoành phi treo chính giữa.//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Tìm Hiểu bài Bài văn tả cảnh gì?Ở nơi nào?</vt:lpstr>
      <vt:lpstr>Tìm những từ ngữ miêu tả cảnh thiên nhiên nơi đền Hùng. </vt:lpstr>
      <vt:lpstr>TÌM HIỂU BÀI </vt:lpstr>
      <vt:lpstr>PowerPoint Presentation</vt:lpstr>
      <vt:lpstr>PowerPoint Presentation</vt:lpstr>
      <vt:lpstr>PowerPoint Presentation</vt:lpstr>
      <vt:lpstr>PowerPoint Presentation</vt:lpstr>
      <vt:lpstr>=&gt; Mỗi ngọn núi, con suối, dòng sông, mái đền ở vùng đất Tổ đều gợi nhớ về những ngày xa xưa, về cội nguồn dân tộc</vt:lpstr>
      <vt:lpstr>Em hiểu câu ca dao sau như thế nào? </vt:lpstr>
      <vt:lpstr>Theo truyền thuyết, vua Hùng Vương thứ 6 đã “hoá thân ” bên gốc cây kim giao trên đỉnh núi Nghĩa Lĩnh vào ngày 10 tháng 3 âm lịch ( năm 1632 trước Công Nguyên ). Từ đấy người Việt đã lấy ngày này làm ngày giỗ Tổ.  </vt:lpstr>
      <vt:lpstr>LUYỆN ĐỌC DIỄN CẢM </vt:lpstr>
      <vt:lpstr>   PHONG CẢNH ĐỀN HÙNG                                            Đoàn Minh Tuấn</vt:lpstr>
      <vt:lpstr>Tham quan Đền hùng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Xin chào mừng các thầy cô giáo về dự giờ và thăm lớp 5A</dc:title>
  <dc:creator>HNC0707</dc:creator>
  <cp:lastModifiedBy>Dang Le Phan Danh</cp:lastModifiedBy>
  <cp:revision>24</cp:revision>
  <dcterms:created xsi:type="dcterms:W3CDTF">2017-02-23T04:55:37Z</dcterms:created>
  <dcterms:modified xsi:type="dcterms:W3CDTF">2019-02-26T06:55:48Z</dcterms:modified>
</cp:coreProperties>
</file>