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1"/>
  </p:sldMasterIdLst>
  <p:notesMasterIdLst>
    <p:notesMasterId r:id="rId32"/>
  </p:notesMasterIdLst>
  <p:sldIdLst>
    <p:sldId id="305" r:id="rId2"/>
    <p:sldId id="256" r:id="rId3"/>
    <p:sldId id="257" r:id="rId4"/>
    <p:sldId id="298" r:id="rId5"/>
    <p:sldId id="279" r:id="rId6"/>
    <p:sldId id="280" r:id="rId7"/>
    <p:sldId id="299" r:id="rId8"/>
    <p:sldId id="300" r:id="rId9"/>
    <p:sldId id="301" r:id="rId10"/>
    <p:sldId id="286" r:id="rId11"/>
    <p:sldId id="294" r:id="rId12"/>
    <p:sldId id="295" r:id="rId13"/>
    <p:sldId id="260" r:id="rId14"/>
    <p:sldId id="261" r:id="rId15"/>
    <p:sldId id="307" r:id="rId16"/>
    <p:sldId id="262" r:id="rId17"/>
    <p:sldId id="302" r:id="rId18"/>
    <p:sldId id="264" r:id="rId19"/>
    <p:sldId id="265" r:id="rId20"/>
    <p:sldId id="289" r:id="rId21"/>
    <p:sldId id="296" r:id="rId22"/>
    <p:sldId id="276" r:id="rId23"/>
    <p:sldId id="277" r:id="rId24"/>
    <p:sldId id="278" r:id="rId25"/>
    <p:sldId id="297" r:id="rId26"/>
    <p:sldId id="268" r:id="rId27"/>
    <p:sldId id="306" r:id="rId28"/>
    <p:sldId id="308" r:id="rId29"/>
    <p:sldId id="271" r:id="rId30"/>
    <p:sldId id="272" r:id="rId31"/>
  </p:sldIdLst>
  <p:sldSz cx="9144000" cy="6858000" type="screen4x3"/>
  <p:notesSz cx="6858000" cy="9144000"/>
  <p:embeddedFontLst>
    <p:embeddedFont>
      <p:font typeface="VNI-Avo"/>
      <p:regular r:id="rId33"/>
      <p:bold r:id="rId34"/>
      <p:italic r:id="rId35"/>
      <p:boldItalic r:id="rId36"/>
    </p:embeddedFont>
    <p:embeddedFont>
      <p:font typeface="VNI-Times" pitchFamily="2" charset="0"/>
      <p:regular r:id="rId37"/>
      <p:bold r:id="rId38"/>
      <p:italic r:id="rId39"/>
      <p:boldItalic r:id="rId40"/>
    </p:embeddedFont>
    <p:embeddedFont>
      <p:font typeface="VNI-Helve" pitchFamily="2" charset="0"/>
      <p:regular r:id="rId41"/>
      <p:bold r:id="rId42"/>
      <p:italic r:id="rId43"/>
      <p:boldItalic r:id="rId44"/>
    </p:embeddedFont>
  </p:embeddedFontLst>
  <p:custDataLst>
    <p:tags r:id="rId45"/>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a:srgbClr val="00FFCC"/>
    <a:srgbClr val="CC00CC"/>
    <a:srgbClr val="BFAAF4"/>
    <a:srgbClr val="99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0"/>
  </p:normalViewPr>
  <p:slideViewPr>
    <p:cSldViewPr>
      <p:cViewPr varScale="1">
        <p:scale>
          <a:sx n="100" d="100"/>
          <a:sy n="100" d="100"/>
        </p:scale>
        <p:origin x="-28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28.31858" units="1/cm"/>
          <inkml:channelProperty channel="Y" name="resolution" value="28.36565" units="1/cm"/>
        </inkml:channelProperties>
      </inkml:inkSource>
      <inkml:timestamp xml:id="ts0" timeString="2018-02-06T01:22:04.238"/>
    </inkml:context>
    <inkml:brush xml:id="br0">
      <inkml:brushProperty name="width" value="0.05292" units="cm"/>
      <inkml:brushProperty name="height" value="0.05292" units="cm"/>
      <inkml:brushProperty name="color" value="#FF0000"/>
    </inkml:brush>
  </inkml:definitions>
  <inkml:trace contextRef="#ctx0" brushRef="#br0">10676 3968,'20'0,"0"0,-20 0,19 0,21 0,20 0,-1 0,-19 0,19 0,-19 20,-40-20,20 0,-20 0,20 0,0 0,-1 0,1-20,20 20</inkml:trace>
  <inkml:trace contextRef="#ctx0" brushRef="#br0" timeOffset="5015.2869">695 2718,'0'20,"0"-20,19 20,-19-20,20 40,20-40,-20 39,39-19,-59-20,20 20,-20-20</inkml:trace>
  <inkml:trace contextRef="#ctx0" brushRef="#br0" timeOffset="6343.3628">833 2798,'-19'0,"19"0,-20 0,0 0,0 0,20 0,-20 0,0 20,20-20,-19 0,19 0,0 19,-20-19,20 20,-20-20,0 0,20 0,0 20,-20-20,20 0,-20 0,20 0,-20 0,20 0,-19 0,19 0,0 0,-20 0</inkml:trace>
  <inkml:trace contextRef="#ctx0" brushRef="#br0" timeOffset="29295.6755">16927 6310,'20'0,"-20"0,19 0,-19 0,20 0,0 0,-20 0,20 0,-20 0,40 0,-21 0,41 0,-20 0,19 0,-19 0,0 0,-21 0,1 0,-20 0,20 0,0 0,0 0,39 20,1-20,-20 0,-1 20,-19-20,40 0,-41 0,-19 0,20 0,0 0,-20 0,20 0,59 0,1 0,-1 20,-19-20,39 19,-40 1,-39-20,0 0,0 0,0 0,-20 0,39 0,21 0,19 0,40 0,20 0,-39 0,-21 0,20 0,-59 0,0 0,-21 0,21 0,-40 0,20 0,0 0,0 0,-1 0,-19 0,20 0,0 0,-20 0,20 0,-20 0,20 0,0 0,-20 0,20 0,-20 0,19 0,1 0,0 0,20 0,-20 0,-1 0,1 0,0 0,0 0,0 0,0 0,-1 0,-19 0,20 0,0 0,0 0,-20 0,20 0,0 0,0 0,-20 0,19 0,1 0,-20 0,0 0,20 0,-20 0,20 0,0 0,-20 0,20 0,-20 0,19 0,-19 0,20 0,0 0,-20 0,20 0,-20 0,20 0,0 0,-1 0,-19 0,20 0,-20 0,20 0,0 0,-20 0,20 0,-20 0,20 0,0 0,-1 0,1 0,0 0,0 0,-20 0,20 0,0 0,-20 0,19 0,-19 0,20 0,0 0,0 0,-20 0,20 0,0 0,0 0,-1 0,1 0,0 0,-20 0,40 0,-40 0,39 0,-39 0,20 0,0 0,-20 0,20 0,0 0,-20 0,20 0,-20 0,20 0,-1 0,-19 0,20 0,-20 0,20 0,-20 0,20 0,0 0,-20 0,20 0,-20 0,39 0,21 0,59 0,40 0,-1 0,1 0,-20 0,-60 0,-19 0,-60 0,20 0,-20 0,20 0,-20 0,19 0,1 0,-20 0,20 0,20 0,-20 0,0 0,19 0,-19 0,20 0,-1 0,1 0,0 0,-1 0,1 0,0 20,-20-20,0 0,-20 0,19 0,1 0,0 0,-20 0,20 0,-20 0,40 0,19 0,40 0,1 20,19-20,-40 20,-19 0,-21-20,-39 0,20 0,0 0,-20 0,20 0,-20 19,20-19,19 0,1 0,0 0,19 0,-39 0,-20 0,20 0,0 0,-20 0,20 0,19 0,1 0,19 0,21 0,-21 0,1 0,-1 0,-19 0,-20 0,-20 0,20 0,0 0,-20 0,39 0,1 0,20-39,-41 19</inkml:trace>
  <inkml:trace contextRef="#ctx0" brushRef="#br0" timeOffset="31598.8073">15835 6032</inkml:trace>
  <inkml:trace contextRef="#ctx0" brushRef="#br0" timeOffset="36168.0686">16867 5953,'0'0,"-20"0,20 0,-19 0,-1 0,0 0,-40 0,1 0,-21 0,21 0,-1-20,1 0,-1 20,-19-20,19 1,1-1,-1 20,21-20,-1 20,20 0,20 0,-20 0,20 0,-20-20,20 20,-39 0,39 0,-40 0,0-20,1 20,-1-20,20 20,-39 0,39-20,0 20,-20 0,40 0,-20-19,-19 19,19 0,-20-20,20 20,-19 0,-1 0,0 0,1 0,-1-20,20 20,-20-20,1 20,19 0,0 0,20 0,-20 0,0 0,20 0,-20 0,1 0,-21 0,0 0,-19 0,-1 0,20 0,-19 0,19 0,1 0,-1 0,20 0,0-20,0 20,20 0,-20 0,1 0,-1 0,20 0,-40 0,20 0,0-20,-39 20,39-19,-20 19,21 0,-21-20,0 20,20 0,-39 0,19 0,20 0,0 0,-39 0,39 0,20 0,-20 0,0 0,20 0,-20 0,-19 0,19 0,0 0,-39 0,39 0,-20 0,20 0,-20 0,40 0,-19 0,19 0,-20 0,0 0,20 0,-20 0,0 0,0 0,1 0,-1 0,0 0,-40 0,41 0,-1 0,0 0,20 0,-20 0,0 0,20 0,-20 0,20 0,-20 0,1 0,-1 0,0 0,0 0,20 0,-20 0,20 0,-20 20,20-20,-39 0,39 19,-20-19,0 0,0 20,-19-20,19 0,-20 0,0 0,20 0,20 20,-19-20,-1 0,20 20,0-20,-20 20,0-20,-20 39,21-19,-1 0,20 0,-20-20,20 20,0-20,0 20,-20-20,0 39,20-19,0 0,0-20,0 20,0-20,0 20,0 0,0-20,-20 0,20 19,0-19,0 20,0-20,0 20,0 0,0-20,0 20,0-20,0 39,0-19,0 0,0 20,20-20,-20 0,20 19,0-19,-20 20,20-40,0 20,-20-20,0 19,0 1,19-20,-19 0,40 20,0 0,-20-20,59 40,-19-21,-1 1,1 20,19-20,-20 0,21-20,19 20,-20-20,-19 19,-1-19,-19 20,0-20,-20 20,0-20,-20 0,19 0,1 0,20 0,19 0,1 0,-20 0,-1 0,-39 0,20 0,0 0,-20 0,20 0,-20 0,20 0,0 0,-1 0,21 0,-20 0,20 0,-1 0,-19 0,20 0,0 0,39 0,-39 0,19 0,1 0,-1 0,1 0,-1 0,-19 0,0 0,19 0,-19 0,19 0,-19 0,20 0,19 0,-39 0,19 0,-19 0,-20 0,0 0,19 0,-39 0,40 0,-20 0,0 0,19 0,1-20,0 20,-1 0,-19 0,40 0,-40 0,19 0,-19 0,0 0,0 0,0 0,0 0,-1 0,21 0,0 0,-20 0,19 0,1 0,-40 0,40 0,-21-20,1 20,20 0,-20 0,0 0,19 0,1 0,-20 0,20 0,19-19,-19 19,0-20,-21 20,21 0,-40 0,20 0,-20 0,20 0,-20 0,20 0,-20 0,0-20,0 20,0-20,0 0,0 20,0-20,0 20,0-20,0 1,0 19,0-20,0 20,0-20,0 20,0-20,0 0,0 20,0-20,0 20,0 0,0-19,0-1,0 20,0 0,0-20,0 20,0-20,-20 20,20 0,0-20,0 0,0 20,-20 0,20 0,0 0,0-19,0 19,-20 0,20-20,0 0,-20 20,20-20,-20 20,20-20,-19 20,-1 0,0-20,20 0,-20 20,20 0,0-19,-20 19,20 0,-20-20,20 0,0 20,-20-20,20 20,0-20,-19 20,19-20</inkml:trace>
  <inkml:trace contextRef="#ctx0" brushRef="#br0" timeOffset="54047.0912">14288 15795,'0'0,"19"0,1 0,20 0,19 0,41 0,39 0,-1 0,-19 0,-19 0,-41 0,-19 0,-20 0,-20 0</inkml:trace>
  <inkml:trace contextRef="#ctx0" brushRef="#br0" timeOffset="81030.6347">4167 11946,'0'0,"0"0,40 0,19 0,21-20,-1 20,20 0,-39 0,-1 0,-19 0,0 0,-20 0,-1 0,1 0,-20 0,20 0,0 0,40 0,-1 0,40 0,1 0,-41 0,1 0,-41 0,1 0,0 0</inkml:trace>
  <inkml:trace contextRef="#ctx0" brushRef="#br0" timeOffset="88231.0464">9862 11906,'20'0,"0"0,-20 0,20 0,-20 0,20 0,0 0,-1 0,21 0,0 0,19-20,-19 20,-20 0,0 0,0 0,-1 0,1 0,-20 0,20 0,20 0,-20 0,-1 0,-19 0</inkml:trace>
  <inkml:trace contextRef="#ctx0" brushRef="#br0" timeOffset="105391.028">139 11569,'20'0,"-20"0,20 0,-20 0,0 0,19 19,1-19,-20 0,0 0,0 20,0-20</inkml:trace>
  <inkml:trace contextRef="#ctx0" brushRef="#br0" timeOffset="106079.0673">218 11549</inkml:trace>
  <inkml:trace contextRef="#ctx0" brushRef="#br0" timeOffset="107191.131">159 13236</inkml:trace>
  <inkml:trace contextRef="#ctx0" brushRef="#br0" timeOffset="108527.2073">238 14863</inkml:trace>
  <inkml:trace contextRef="#ctx0" brushRef="#br0" timeOffset="109775.2788">238 17264,'-20'0,"20"0</inkml:trace>
  <inkml:trace contextRef="#ctx0" brushRef="#br0" timeOffset="116671.6732">18117 10596,'0'0,"20"0,0 0,0 0,20 0,39 0,0 0,40 0,-19 0,19 0,-40 0,0 0,-19 0,-40 0,0 0,-20 0,19 0,1 0,0 0,20 0,19 0,1 0,-20 0,-1 0,1 0,0 0,-20 0,-20 0,19 0,1 0,-20 0,20 0,-20 0,20 0,0 0,0 0,-1 0,1 0,20 0,-20 0,0 0,19 0,1 0,-20 0,0 0,0 0,-20 0,19 0,1 0,20 0,0 0,19 0,20 0,21 20,-41-20,-19 0,0 0,-1 0,1 20,-20-20,0 0,0 0,-20 0,19 0,1 0,-20 0,20 0,-20 0,20 0,-20 0,40 0,-21 0,21 0,0 0,19 0,1 0,19 0,-19 0,-1 0,1 0,-20 0,-1 0,21 0,-21 0,1 0,20 0,-21 0,21 0,-1 0,1 0,-1 0,1 0,0 0,-21 0,-19 0,0 0,-20 0,-20 0,-59 0</inkml:trace>
  <inkml:trace contextRef="#ctx0" brushRef="#br0" timeOffset="119423.8306">2838 10696,'0'0,"0"0,20 0,59 19,20-19,80 20,-21-20,21 0,0 0,-60 0,0 0,-40 0,-19 0,-21 0,-19 0,0 0,-20 0,20 0,20 0,19 0,40 0,40 0,0 0,0 0,-40 0,20 0,-59 0,-20 0,-21 0,1 0,-20 0,20 0,0 0,20 0,19 0,40 0,40 0,20 20,0-20,19 0,-59 0,0 0,1 0,-61 0,1 0,-41 0,1 0,20 0,-40 0,20 0,-20 0,40 0,-1 0,21 0,59 0,20 0,19 0,41 0,-40 0,-40 0,-20 0,-40 0,-19 0,-20 0,0 0,-20 0,20 0,39 0,60 0,0 0,80 0,-41 0,41 0,-20 0,-41 0,-58 0,-1 0,-59 0,-20 0,0 0,0 0,0-20,0 0,-119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cs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6C097C1-A2F5-44F2-9D70-7C4645F9136A}" type="slidenum">
              <a:rPr lang="en-US"/>
              <a:pPr/>
              <a:t>‹#›</a:t>
            </a:fld>
            <a:endParaRPr lang="en-US"/>
          </a:p>
        </p:txBody>
      </p:sp>
    </p:spTree>
    <p:extLst>
      <p:ext uri="{BB962C8B-B14F-4D97-AF65-F5344CB8AC3E}">
        <p14:creationId xmlns:p14="http://schemas.microsoft.com/office/powerpoint/2010/main" val="3344410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F12B8F-5A10-42FF-9F73-CBEBCE967398}" type="slidenum">
              <a:rPr lang="en-US"/>
              <a:pPr eaLnBrk="1" hangingPunct="1"/>
              <a:t>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377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D93E6F-2455-4C94-8150-C6FB8FD64BC5}" type="slidenum">
              <a:rPr lang="en-US"/>
              <a:pPr eaLnBrk="1" hangingPunct="1"/>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11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787C8E-A373-47A4-90DE-1CC4C30AC2AD}" type="slidenum">
              <a:rPr lang="en-US"/>
              <a:pPr eaLnBrk="1" hangingPunct="1"/>
              <a:t>20</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2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F0303C-0ED4-440C-9FD5-F487129B9196}" type="slidenum">
              <a:rPr lang="en-US"/>
              <a:pPr eaLnBrk="1" hangingPunct="1"/>
              <a:t>22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53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BE7D15-2B62-4049-BBD7-FE61776BC2E1}" type="slidenum">
              <a:rPr lang="en-US"/>
              <a:pPr eaLnBrk="1" hangingPunct="1"/>
              <a:t>23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99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F2131C-B71F-4254-9A6D-47CA955EDE3A}" type="slidenum">
              <a:rPr lang="en-US"/>
              <a:pPr eaLnBrk="1" hangingPunct="1"/>
              <a:t>24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696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523D2A-D561-4275-8237-0F8F9307A697}" type="slidenum">
              <a:rPr lang="en-US"/>
              <a:pPr eaLnBrk="1" hangingPunct="1"/>
              <a:t>25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354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B3802B-1D69-4595-9F61-28AFBF5CED3F}" type="slidenum">
              <a:rPr lang="en-US"/>
              <a:pPr eaLnBrk="1" hangingPunct="1"/>
              <a:t>26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39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63E4AF-72EB-4149-B584-0428EBA0B76E}" type="slidenum">
              <a:rPr lang="en-US"/>
              <a:pPr eaLnBrk="1" hangingPunct="1"/>
              <a:t>29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90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6B4CD9-83B2-43CB-A58D-0CD4493F85C4}" type="slidenum">
              <a:rPr lang="en-US"/>
              <a:pPr eaLnBrk="1" hangingPunct="1"/>
              <a:t>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31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9A9EE8-EF78-46F7-9DC9-2792BF4F67D4}" type="slidenum">
              <a:rPr lang="en-US"/>
              <a:pPr eaLnBrk="1" hangingPunct="1"/>
              <a:t>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94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9D49E0-C651-45AD-92A2-CA21F3258FB7}" type="slidenum">
              <a:rPr lang="en-US"/>
              <a:pPr eaLnBrk="1" hangingPunct="1"/>
              <a:t>10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86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0FF2C5-FD3C-43A2-9ECF-DF1CE36B6561}" type="slidenum">
              <a:rPr lang="en-US"/>
              <a:pPr eaLnBrk="1" hangingPunct="1"/>
              <a:t>12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249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7C270F-11D0-416C-9FD5-BCDB9CC12DEF}" type="slidenum">
              <a:rPr lang="en-US"/>
              <a:pPr eaLnBrk="1" hangingPunct="1"/>
              <a:t>13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46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F2CAA0-BFB4-4A82-92C3-DC2702454524}" type="slidenum">
              <a:rPr lang="en-US"/>
              <a:pPr eaLnBrk="1" hangingPunct="1"/>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666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5EBFE5-6D78-43BF-A965-B1A76DD9C4FA}" type="slidenum">
              <a:rPr lang="en-US"/>
              <a:pPr eaLnBrk="1" hangingPunct="1"/>
              <a:t>16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00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2FD3F1-8D94-45D2-B47A-1F8C8066BE91}" type="slidenum">
              <a:rPr lang="en-US"/>
              <a:pPr eaLnBrk="1" hangingPunct="1"/>
              <a:t>17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77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0F614D3-EED0-443E-A002-50DB26378E26}" type="slidenum">
              <a:rPr lang="en-US"/>
              <a:pPr/>
              <a:t>‹#›</a:t>
            </a:fld>
            <a:endParaRPr lang="en-US"/>
          </a:p>
        </p:txBody>
      </p:sp>
    </p:spTree>
    <p:extLst>
      <p:ext uri="{BB962C8B-B14F-4D97-AF65-F5344CB8AC3E}">
        <p14:creationId xmlns:p14="http://schemas.microsoft.com/office/powerpoint/2010/main" val="537050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8A3EE4B-061D-4D42-B12A-9938648B9D81}" type="slidenum">
              <a:rPr lang="en-US"/>
              <a:pPr/>
              <a:t>‹#›</a:t>
            </a:fld>
            <a:endParaRPr lang="en-US"/>
          </a:p>
        </p:txBody>
      </p:sp>
    </p:spTree>
    <p:extLst>
      <p:ext uri="{BB962C8B-B14F-4D97-AF65-F5344CB8AC3E}">
        <p14:creationId xmlns:p14="http://schemas.microsoft.com/office/powerpoint/2010/main" val="156934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C9A12E-0C30-4C5A-98ED-0F2B6D89F91D}" type="slidenum">
              <a:rPr lang="en-US"/>
              <a:pPr/>
              <a:t>‹#›</a:t>
            </a:fld>
            <a:endParaRPr lang="en-US"/>
          </a:p>
        </p:txBody>
      </p:sp>
    </p:spTree>
    <p:extLst>
      <p:ext uri="{BB962C8B-B14F-4D97-AF65-F5344CB8AC3E}">
        <p14:creationId xmlns:p14="http://schemas.microsoft.com/office/powerpoint/2010/main" val="335238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DE1096F-6B46-405F-B279-97EBBBB8DAF8}" type="slidenum">
              <a:rPr lang="en-US"/>
              <a:pPr/>
              <a:t>‹#›</a:t>
            </a:fld>
            <a:endParaRPr lang="en-US"/>
          </a:p>
        </p:txBody>
      </p:sp>
    </p:spTree>
    <p:extLst>
      <p:ext uri="{BB962C8B-B14F-4D97-AF65-F5344CB8AC3E}">
        <p14:creationId xmlns:p14="http://schemas.microsoft.com/office/powerpoint/2010/main" val="423260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41766B-47C7-45B8-958B-7B0FCC3FD299}" type="slidenum">
              <a:rPr lang="en-US"/>
              <a:pPr/>
              <a:t>‹#›</a:t>
            </a:fld>
            <a:endParaRPr lang="en-US"/>
          </a:p>
        </p:txBody>
      </p:sp>
    </p:spTree>
    <p:extLst>
      <p:ext uri="{BB962C8B-B14F-4D97-AF65-F5344CB8AC3E}">
        <p14:creationId xmlns:p14="http://schemas.microsoft.com/office/powerpoint/2010/main" val="428352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B5CF9F-96B4-488A-97FC-512A327A8485}" type="slidenum">
              <a:rPr lang="en-US"/>
              <a:pPr/>
              <a:t>‹#›</a:t>
            </a:fld>
            <a:endParaRPr lang="en-US"/>
          </a:p>
        </p:txBody>
      </p:sp>
    </p:spTree>
    <p:extLst>
      <p:ext uri="{BB962C8B-B14F-4D97-AF65-F5344CB8AC3E}">
        <p14:creationId xmlns:p14="http://schemas.microsoft.com/office/powerpoint/2010/main" val="323275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0F35C8D-43BF-435D-A6B0-A4F18A872155}" type="slidenum">
              <a:rPr lang="en-US"/>
              <a:pPr/>
              <a:t>‹#›</a:t>
            </a:fld>
            <a:endParaRPr lang="en-US"/>
          </a:p>
        </p:txBody>
      </p:sp>
    </p:spTree>
    <p:extLst>
      <p:ext uri="{BB962C8B-B14F-4D97-AF65-F5344CB8AC3E}">
        <p14:creationId xmlns:p14="http://schemas.microsoft.com/office/powerpoint/2010/main" val="388106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F3B424A-1D28-4EF0-B0FA-9A3E92607ADD}" type="slidenum">
              <a:rPr lang="en-US"/>
              <a:pPr/>
              <a:t>‹#›</a:t>
            </a:fld>
            <a:endParaRPr lang="en-US"/>
          </a:p>
        </p:txBody>
      </p:sp>
    </p:spTree>
    <p:extLst>
      <p:ext uri="{BB962C8B-B14F-4D97-AF65-F5344CB8AC3E}">
        <p14:creationId xmlns:p14="http://schemas.microsoft.com/office/powerpoint/2010/main" val="134411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C4BB48D-5519-4379-9BBD-EBABEE99DB8E}" type="slidenum">
              <a:rPr lang="en-US"/>
              <a:pPr/>
              <a:t>‹#›</a:t>
            </a:fld>
            <a:endParaRPr lang="en-US"/>
          </a:p>
        </p:txBody>
      </p:sp>
    </p:spTree>
    <p:extLst>
      <p:ext uri="{BB962C8B-B14F-4D97-AF65-F5344CB8AC3E}">
        <p14:creationId xmlns:p14="http://schemas.microsoft.com/office/powerpoint/2010/main" val="343377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330EAA7-6E49-4B7A-8580-C8966106651A}" type="slidenum">
              <a:rPr lang="en-US"/>
              <a:pPr/>
              <a:t>‹#›</a:t>
            </a:fld>
            <a:endParaRPr lang="en-US"/>
          </a:p>
        </p:txBody>
      </p:sp>
    </p:spTree>
    <p:extLst>
      <p:ext uri="{BB962C8B-B14F-4D97-AF65-F5344CB8AC3E}">
        <p14:creationId xmlns:p14="http://schemas.microsoft.com/office/powerpoint/2010/main" val="66784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7BABE90-ECFC-4931-87C2-3D3FEDC65E86}" type="slidenum">
              <a:rPr lang="en-US"/>
              <a:pPr/>
              <a:t>‹#›</a:t>
            </a:fld>
            <a:endParaRPr lang="en-US"/>
          </a:p>
        </p:txBody>
      </p:sp>
    </p:spTree>
    <p:extLst>
      <p:ext uri="{BB962C8B-B14F-4D97-AF65-F5344CB8AC3E}">
        <p14:creationId xmlns:p14="http://schemas.microsoft.com/office/powerpoint/2010/main" val="8695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863286-A12C-4955-99C2-E0973B9168EF}" type="slidenum">
              <a:rPr lang="en-US"/>
              <a:pPr/>
              <a:t>‹#›</a:t>
            </a:fld>
            <a:endParaRPr lang="en-US"/>
          </a:p>
        </p:txBody>
      </p:sp>
    </p:spTree>
    <p:extLst>
      <p:ext uri="{BB962C8B-B14F-4D97-AF65-F5344CB8AC3E}">
        <p14:creationId xmlns:p14="http://schemas.microsoft.com/office/powerpoint/2010/main" val="47149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D4130B-FC20-4887-BA75-ECB5705992C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flowers_fr0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7"/>
          <p:cNvSpPr>
            <a:spLocks noChangeArrowheads="1" noChangeShapeType="1" noTextEdit="1"/>
          </p:cNvSpPr>
          <p:nvPr/>
        </p:nvSpPr>
        <p:spPr bwMode="auto">
          <a:xfrm>
            <a:off x="1143000" y="2362200"/>
            <a:ext cx="7086600" cy="1981200"/>
          </a:xfrm>
          <a:prstGeom prst="rect">
            <a:avLst/>
          </a:prstGeom>
        </p:spPr>
        <p:txBody>
          <a:bodyPr wrap="none" fromWordArt="1">
            <a:prstTxWarp prst="textPlain">
              <a:avLst>
                <a:gd name="adj" fmla="val 50000"/>
              </a:avLst>
            </a:prstTxWarp>
          </a:bodyPr>
          <a:lstStyle/>
          <a:p>
            <a:pPr algn="ctr"/>
            <a:r>
              <a:rPr lang="en-US" sz="3600" b="1" kern="10">
                <a:ln w="12700">
                  <a:solidFill>
                    <a:srgbClr val="F7213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MÔN: LUYỆN TỪ VÀ CÂU</a:t>
            </a:r>
          </a:p>
          <a:p>
            <a:pPr algn="ctr"/>
            <a:r>
              <a:rPr lang="en-US" sz="3600" b="1" kern="10">
                <a:ln w="12700">
                  <a:solidFill>
                    <a:srgbClr val="F7213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LỚP 4</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Text Box 5"/>
          <p:cNvSpPr txBox="1">
            <a:spLocks noChangeArrowheads="1"/>
          </p:cNvSpPr>
          <p:nvPr/>
        </p:nvSpPr>
        <p:spPr bwMode="auto">
          <a:xfrm>
            <a:off x="152400" y="1720850"/>
            <a:ext cx="8839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i="1">
                <a:solidFill>
                  <a:srgbClr val="FF0000"/>
                </a:solidFill>
              </a:rPr>
              <a:t>2) Ghi tác dụng của dấu gạch ngang trong mỗi câu ở cột B</a:t>
            </a:r>
          </a:p>
        </p:txBody>
      </p:sp>
      <p:sp>
        <p:nvSpPr>
          <p:cNvPr id="11267" name="Line 9"/>
          <p:cNvSpPr>
            <a:spLocks noChangeShapeType="1"/>
          </p:cNvSpPr>
          <p:nvPr/>
        </p:nvSpPr>
        <p:spPr bwMode="auto">
          <a:xfrm>
            <a:off x="4572000" y="2514600"/>
            <a:ext cx="0" cy="388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13689" name="Group 25"/>
          <p:cNvGraphicFramePr>
            <a:graphicFrameLocks noGrp="1"/>
          </p:cNvGraphicFramePr>
          <p:nvPr/>
        </p:nvGraphicFramePr>
        <p:xfrm>
          <a:off x="228600" y="2286000"/>
          <a:ext cx="3962400" cy="1371600"/>
        </p:xfrm>
        <a:graphic>
          <a:graphicData uri="http://schemas.openxmlformats.org/drawingml/2006/table">
            <a:tbl>
              <a:tblPr/>
              <a:tblGrid>
                <a:gridCol w="39624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CC"/>
                          </a:solidFill>
                          <a:effectLst/>
                          <a:latin typeface="Arial" charset="0"/>
                          <a:cs typeface="Arial" charset="0"/>
                        </a:rPr>
                        <a:t>Nhiệm vụ: Thảo luận nhóm đôi trong thời gian 3 phút.</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1270" name="WordArt 34"/>
          <p:cNvSpPr>
            <a:spLocks noChangeArrowheads="1" noChangeShapeType="1" noTextEdit="1"/>
          </p:cNvSpPr>
          <p:nvPr/>
        </p:nvSpPr>
        <p:spPr bwMode="auto">
          <a:xfrm>
            <a:off x="3352800" y="2286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11271" name="WordArt 35"/>
          <p:cNvSpPr>
            <a:spLocks noChangeArrowheads="1" noChangeShapeType="1" noTextEdit="1"/>
          </p:cNvSpPr>
          <p:nvPr/>
        </p:nvSpPr>
        <p:spPr bwMode="auto">
          <a:xfrm>
            <a:off x="2819400" y="6096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
        <p:nvSpPr>
          <p:cNvPr id="11272" name="Text Box 36"/>
          <p:cNvSpPr txBox="1">
            <a:spLocks noChangeArrowheads="1"/>
          </p:cNvSpPr>
          <p:nvPr/>
        </p:nvSpPr>
        <p:spPr bwMode="auto">
          <a:xfrm>
            <a:off x="228600" y="1219200"/>
            <a:ext cx="2667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b="1">
                <a:solidFill>
                  <a:srgbClr val="FF0000"/>
                </a:solidFill>
              </a:rPr>
              <a:t>I. NHẬN XÉT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3669">
                                            <p:txEl>
                                              <p:pRg st="0" end="0"/>
                                            </p:txEl>
                                          </p:spTgt>
                                        </p:tgtEl>
                                        <p:attrNameLst>
                                          <p:attrName>style.visibility</p:attrName>
                                        </p:attrNameLst>
                                      </p:cBhvr>
                                      <p:to>
                                        <p:strVal val="visible"/>
                                      </p:to>
                                    </p:set>
                                    <p:animEffect transition="in" filter="checkerboard(across)">
                                      <p:cBhvr>
                                        <p:cTn id="7" dur="500"/>
                                        <p:tgtEl>
                                          <p:spTgt spid="1136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3689"/>
                                        </p:tgtEl>
                                        <p:attrNameLst>
                                          <p:attrName>style.visibility</p:attrName>
                                        </p:attrNameLst>
                                      </p:cBhvr>
                                      <p:to>
                                        <p:strVal val="visible"/>
                                      </p:to>
                                    </p:set>
                                    <p:animEffect transition="in" filter="diamond(in)">
                                      <p:cBhvr>
                                        <p:cTn id="12" dur="2000"/>
                                        <p:tgtEl>
                                          <p:spTgt spid="113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3200400"/>
            <a:ext cx="91440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a:solidFill>
                  <a:srgbClr val="0000CC"/>
                </a:solidFill>
              </a:rPr>
              <a:t> c) Để quạt điện được bền, người dùng nên thực hiện các biện pháp sau đây:</a:t>
            </a:r>
          </a:p>
          <a:p>
            <a:pPr>
              <a:spcBef>
                <a:spcPct val="50000"/>
              </a:spcBef>
              <a:buFont typeface="VNI-Avo" pitchFamily="2" charset="0"/>
              <a:buNone/>
            </a:pPr>
            <a:r>
              <a:rPr lang="en-US" sz="2000" b="1">
                <a:solidFill>
                  <a:srgbClr val="FF0000"/>
                </a:solidFill>
              </a:rPr>
              <a:t>- </a:t>
            </a:r>
            <a:r>
              <a:rPr lang="en-US" sz="2000" b="1" u="sng">
                <a:solidFill>
                  <a:srgbClr val="FF0000"/>
                </a:solidFill>
              </a:rPr>
              <a:t>Trước khi đặt quạt, đặt quạt hơi chắc chắn để chân quạt tiếp xúc đều với nền</a:t>
            </a:r>
            <a:r>
              <a:rPr lang="en-US" sz="2000" b="1">
                <a:solidFill>
                  <a:srgbClr val="FF0000"/>
                </a:solidFill>
              </a:rPr>
              <a:t>.</a:t>
            </a:r>
            <a:br>
              <a:rPr lang="en-US" sz="2000" b="1">
                <a:solidFill>
                  <a:srgbClr val="FF0000"/>
                </a:solidFill>
              </a:rPr>
            </a:br>
            <a:r>
              <a:rPr lang="en-US" sz="2000" b="1">
                <a:solidFill>
                  <a:srgbClr val="FF0000"/>
                </a:solidFill>
              </a:rPr>
              <a:t>- </a:t>
            </a:r>
            <a:r>
              <a:rPr lang="en-US" sz="2000" b="1" u="sng">
                <a:solidFill>
                  <a:srgbClr val="FF0000"/>
                </a:solidFill>
              </a:rPr>
              <a:t>Khi điện đã quạt, tránh để cánh quạt bị vướng víu, quạt không quay được sẻ làm nóng chảy dây trong quạt.</a:t>
            </a:r>
            <a:br>
              <a:rPr lang="en-US" sz="2000" b="1" u="sng">
                <a:solidFill>
                  <a:srgbClr val="FF0000"/>
                </a:solidFill>
              </a:rPr>
            </a:br>
            <a:r>
              <a:rPr lang="en-US" sz="2000" b="1">
                <a:solidFill>
                  <a:srgbClr val="FF0000"/>
                </a:solidFill>
              </a:rPr>
              <a:t>- </a:t>
            </a:r>
            <a:r>
              <a:rPr lang="en-US" sz="2000" b="1" u="sng">
                <a:solidFill>
                  <a:srgbClr val="FF0000"/>
                </a:solidFill>
              </a:rPr>
              <a:t>Hằng năm, tra dầu mỡ vào ổ trục, bộ phận điều khiển hướng quay của quạt, nhưng không nên tra quá nhiều, vì dầu mỡ sẻ chảy vào trong làm hỏng dây bên trong quạt.</a:t>
            </a:r>
            <a:br>
              <a:rPr lang="en-US" sz="2000" b="1" u="sng">
                <a:solidFill>
                  <a:srgbClr val="FF0000"/>
                </a:solidFill>
              </a:rPr>
            </a:br>
            <a:r>
              <a:rPr lang="en-US" sz="2000" b="1">
                <a:solidFill>
                  <a:srgbClr val="FF0000"/>
                </a:solidFill>
              </a:rPr>
              <a:t>- </a:t>
            </a:r>
            <a:r>
              <a:rPr lang="en-US" sz="2000" b="1" u="sng">
                <a:solidFill>
                  <a:srgbClr val="FF0000"/>
                </a:solidFill>
              </a:rPr>
              <a:t>Khi không dùng, cất quạt vào nơi khô, mát, sạch sẽ, ít bụi bặm.</a:t>
            </a:r>
          </a:p>
          <a:p>
            <a:pPr>
              <a:spcBef>
                <a:spcPct val="50000"/>
              </a:spcBef>
            </a:pPr>
            <a:r>
              <a:rPr lang="en-US" b="1">
                <a:latin typeface="VNI-Times" pitchFamily="2" charset="0"/>
              </a:rPr>
              <a:t>			                                    </a:t>
            </a:r>
            <a:r>
              <a:rPr lang="en-US" b="1" i="1">
                <a:latin typeface="VNI-Times" pitchFamily="2" charset="0"/>
              </a:rPr>
              <a:t>Theo </a:t>
            </a:r>
            <a:r>
              <a:rPr lang="en-US" b="1" i="1"/>
              <a:t>PHẠM ĐÌNH CƯƠNG</a:t>
            </a:r>
          </a:p>
        </p:txBody>
      </p:sp>
      <p:sp>
        <p:nvSpPr>
          <p:cNvPr id="12291" name="Text Box 5"/>
          <p:cNvSpPr txBox="1">
            <a:spLocks noChangeArrowheads="1"/>
          </p:cNvSpPr>
          <p:nvPr/>
        </p:nvSpPr>
        <p:spPr bwMode="auto">
          <a:xfrm>
            <a:off x="76200" y="1371600"/>
            <a:ext cx="8763000"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200">
                <a:solidFill>
                  <a:srgbClr val="0000CC"/>
                </a:solidFill>
              </a:rPr>
              <a:t>b) Con cá sấu này màu da xám ngoét như da cây bần, gai lưng mọc chừng ba đốt ngón tay, trông dễ sợ. Cái đuôi dài</a:t>
            </a:r>
            <a:r>
              <a:rPr lang="en-US" sz="2200"/>
              <a:t> </a:t>
            </a:r>
            <a:r>
              <a:rPr lang="en-US" sz="2200">
                <a:solidFill>
                  <a:srgbClr val="FF0000"/>
                </a:solidFill>
              </a:rPr>
              <a:t>– </a:t>
            </a:r>
            <a:r>
              <a:rPr lang="en-US" sz="2200" u="sng">
                <a:solidFill>
                  <a:srgbClr val="FF0000"/>
                </a:solidFill>
              </a:rPr>
              <a:t>bộ phận khoẻ nhất của con vật kinh khủng dùng để tấn công</a:t>
            </a:r>
            <a:r>
              <a:rPr lang="en-US" sz="2200">
                <a:solidFill>
                  <a:srgbClr val="FF0000"/>
                </a:solidFill>
              </a:rPr>
              <a:t> – </a:t>
            </a:r>
            <a:r>
              <a:rPr lang="en-US" sz="2200" u="sng">
                <a:solidFill>
                  <a:srgbClr val="FF0000"/>
                </a:solidFill>
              </a:rPr>
              <a:t>đã bị trói xếp vào bên mạng sườn.</a:t>
            </a:r>
            <a:r>
              <a:rPr lang="en-US" sz="2200">
                <a:solidFill>
                  <a:srgbClr val="FF0000"/>
                </a:solidFill>
              </a:rPr>
              <a:t>  </a:t>
            </a:r>
          </a:p>
          <a:p>
            <a:pPr>
              <a:spcBef>
                <a:spcPct val="50000"/>
              </a:spcBef>
            </a:pPr>
            <a:r>
              <a:rPr lang="en-US" sz="2200">
                <a:latin typeface="VNI-Times" pitchFamily="2" charset="0"/>
              </a:rPr>
              <a:t>                                                                                   </a:t>
            </a:r>
            <a:r>
              <a:rPr lang="en-US" sz="2000" b="1" i="1">
                <a:latin typeface="VNI-Times" pitchFamily="2" charset="0"/>
              </a:rPr>
              <a:t>Theo </a:t>
            </a:r>
            <a:r>
              <a:rPr lang="en-US" sz="2000" b="1" i="1"/>
              <a:t>ĐOÀN GIỎI</a:t>
            </a:r>
          </a:p>
        </p:txBody>
      </p:sp>
      <p:sp>
        <p:nvSpPr>
          <p:cNvPr id="12292" name="Text Box 6"/>
          <p:cNvSpPr txBox="1">
            <a:spLocks noChangeArrowheads="1"/>
          </p:cNvSpPr>
          <p:nvPr/>
        </p:nvSpPr>
        <p:spPr bwMode="auto">
          <a:xfrm>
            <a:off x="76200" y="15875"/>
            <a:ext cx="80772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a:solidFill>
                  <a:srgbClr val="0000CC"/>
                </a:solidFill>
              </a:rPr>
              <a:t>a) Thấy tôi sán đến gần, ông hỏi tôi:</a:t>
            </a:r>
          </a:p>
          <a:p>
            <a:pPr eaLnBrk="1" hangingPunct="1"/>
            <a:r>
              <a:rPr lang="en-US" sz="2200">
                <a:solidFill>
                  <a:srgbClr val="FF0000"/>
                </a:solidFill>
              </a:rPr>
              <a:t>  - </a:t>
            </a:r>
            <a:r>
              <a:rPr lang="en-US" sz="2200" u="sng">
                <a:solidFill>
                  <a:srgbClr val="FF0000"/>
                </a:solidFill>
              </a:rPr>
              <a:t>Cháu con ai ?</a:t>
            </a:r>
          </a:p>
          <a:p>
            <a:pPr eaLnBrk="1" hangingPunct="1"/>
            <a:r>
              <a:rPr lang="en-US" sz="2200">
                <a:solidFill>
                  <a:srgbClr val="FF0000"/>
                </a:solidFill>
              </a:rPr>
              <a:t>  - </a:t>
            </a:r>
            <a:r>
              <a:rPr lang="en-US" sz="2200" u="sng">
                <a:solidFill>
                  <a:srgbClr val="FF0000"/>
                </a:solidFill>
              </a:rPr>
              <a:t>Thưa ông, cháu là con ông thư</a:t>
            </a:r>
            <a:r>
              <a:rPr lang="en-US" sz="2200">
                <a:solidFill>
                  <a:srgbClr val="FF0000"/>
                </a:solidFill>
              </a:rPr>
              <a:t>.</a:t>
            </a:r>
          </a:p>
          <a:p>
            <a:pPr eaLnBrk="1" hangingPunct="1"/>
            <a:r>
              <a:rPr lang="en-US" sz="2000" b="1"/>
              <a:t>                                                                          </a:t>
            </a:r>
            <a:r>
              <a:rPr lang="en-US" sz="2000" b="1" i="1"/>
              <a:t>DUY KHÁN</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52400" y="1690688"/>
            <a:ext cx="563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i="1">
                <a:solidFill>
                  <a:srgbClr val="FF0000"/>
                </a:solidFill>
              </a:rPr>
              <a:t>2)Tác dụng của dấu gạch ngang:</a:t>
            </a:r>
          </a:p>
        </p:txBody>
      </p:sp>
      <p:sp>
        <p:nvSpPr>
          <p:cNvPr id="129030" name="Text Box 6"/>
          <p:cNvSpPr txBox="1">
            <a:spLocks noChangeArrowheads="1"/>
          </p:cNvSpPr>
          <p:nvPr/>
        </p:nvSpPr>
        <p:spPr bwMode="auto">
          <a:xfrm>
            <a:off x="4724400" y="2314575"/>
            <a:ext cx="40386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a:solidFill>
                  <a:srgbClr val="0000CC"/>
                </a:solidFill>
              </a:rPr>
              <a:t>Dấu gạch ngang trong đoạn này có tác dụng:</a:t>
            </a:r>
          </a:p>
        </p:txBody>
      </p:sp>
      <p:sp>
        <p:nvSpPr>
          <p:cNvPr id="129031" name="Text Box 7"/>
          <p:cNvSpPr txBox="1">
            <a:spLocks noChangeArrowheads="1"/>
          </p:cNvSpPr>
          <p:nvPr/>
        </p:nvSpPr>
        <p:spPr bwMode="auto">
          <a:xfrm>
            <a:off x="4648200" y="3259138"/>
            <a:ext cx="4267200" cy="1679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a:solidFill>
                  <a:schemeClr val="accent2"/>
                </a:solidFill>
                <a:sym typeface="Wingdings" panose="05000000000000000000" pitchFamily="2" charset="2"/>
              </a:rPr>
              <a:t></a:t>
            </a:r>
            <a:r>
              <a:rPr lang="en-US" sz="2600">
                <a:solidFill>
                  <a:srgbClr val="FF0000"/>
                </a:solidFill>
              </a:rPr>
              <a:t>Dấu gạch ngang đánh dấu chỗ bắt đầu lời nói của nhân vật </a:t>
            </a:r>
            <a:r>
              <a:rPr lang="en-US" sz="2600">
                <a:solidFill>
                  <a:schemeClr val="accent2"/>
                </a:solidFill>
              </a:rPr>
              <a:t>(</a:t>
            </a:r>
            <a:r>
              <a:rPr lang="en-US" sz="2600">
                <a:solidFill>
                  <a:srgbClr val="FF0000"/>
                </a:solidFill>
              </a:rPr>
              <a:t>ông khách và cậu bé</a:t>
            </a:r>
            <a:r>
              <a:rPr lang="en-US" sz="2600">
                <a:solidFill>
                  <a:schemeClr val="accent2"/>
                </a:solidFill>
              </a:rPr>
              <a:t>)</a:t>
            </a:r>
            <a:r>
              <a:rPr lang="en-US" sz="2600">
                <a:solidFill>
                  <a:srgbClr val="FF0000"/>
                </a:solidFill>
              </a:rPr>
              <a:t> trong đối thoại</a:t>
            </a:r>
          </a:p>
        </p:txBody>
      </p:sp>
      <p:sp>
        <p:nvSpPr>
          <p:cNvPr id="129032" name="Text Box 8"/>
          <p:cNvSpPr txBox="1">
            <a:spLocks noChangeArrowheads="1"/>
          </p:cNvSpPr>
          <p:nvPr/>
        </p:nvSpPr>
        <p:spPr bwMode="auto">
          <a:xfrm>
            <a:off x="304800" y="2286000"/>
            <a:ext cx="41910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solidFill>
                  <a:srgbClr val="0000CC"/>
                </a:solidFill>
              </a:rPr>
              <a:t>a) Thấy tôi sán đến gần, ông hỏi tôi :</a:t>
            </a:r>
          </a:p>
          <a:p>
            <a:pPr eaLnBrk="1" hangingPunct="1"/>
            <a:r>
              <a:rPr lang="en-US" sz="2600">
                <a:solidFill>
                  <a:srgbClr val="0000CC"/>
                </a:solidFill>
              </a:rPr>
              <a:t>  - Cháu con ai ?</a:t>
            </a:r>
          </a:p>
          <a:p>
            <a:pPr eaLnBrk="1" hangingPunct="1"/>
            <a:r>
              <a:rPr lang="en-US" sz="2600">
                <a:solidFill>
                  <a:srgbClr val="0000CC"/>
                </a:solidFill>
              </a:rPr>
              <a:t>  - Thưa ông, cháu là con ông thư.</a:t>
            </a:r>
          </a:p>
          <a:p>
            <a:pPr eaLnBrk="1" hangingPunct="1"/>
            <a:r>
              <a:rPr lang="en-US" sz="2600" b="1"/>
              <a:t>                      DUY KHÁN</a:t>
            </a:r>
            <a:r>
              <a:rPr lang="en-US" sz="2600" b="1">
                <a:solidFill>
                  <a:srgbClr val="0000CC"/>
                </a:solidFill>
              </a:rPr>
              <a:t> </a:t>
            </a:r>
          </a:p>
        </p:txBody>
      </p:sp>
      <p:sp>
        <p:nvSpPr>
          <p:cNvPr id="13318" name="Line 9"/>
          <p:cNvSpPr>
            <a:spLocks noChangeShapeType="1"/>
          </p:cNvSpPr>
          <p:nvPr/>
        </p:nvSpPr>
        <p:spPr bwMode="auto">
          <a:xfrm>
            <a:off x="4572000" y="2362200"/>
            <a:ext cx="0" cy="388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WordArt 16"/>
          <p:cNvSpPr>
            <a:spLocks noChangeArrowheads="1" noChangeShapeType="1" noTextEdit="1"/>
          </p:cNvSpPr>
          <p:nvPr/>
        </p:nvSpPr>
        <p:spPr bwMode="auto">
          <a:xfrm>
            <a:off x="3352800" y="2286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13320" name="WordArt 17"/>
          <p:cNvSpPr>
            <a:spLocks noChangeArrowheads="1" noChangeShapeType="1" noTextEdit="1"/>
          </p:cNvSpPr>
          <p:nvPr/>
        </p:nvSpPr>
        <p:spPr bwMode="auto">
          <a:xfrm>
            <a:off x="2819400" y="6096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
        <p:nvSpPr>
          <p:cNvPr id="13321" name="Text Box 18"/>
          <p:cNvSpPr txBox="1">
            <a:spLocks noChangeArrowheads="1"/>
          </p:cNvSpPr>
          <p:nvPr/>
        </p:nvSpPr>
        <p:spPr bwMode="auto">
          <a:xfrm>
            <a:off x="228600" y="1219200"/>
            <a:ext cx="2667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b="1">
                <a:solidFill>
                  <a:srgbClr val="FF0000"/>
                </a:solidFill>
              </a:rPr>
              <a:t>I. NHẬN XÉT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9032">
                                            <p:txEl>
                                              <p:pRg st="0" end="0"/>
                                            </p:txEl>
                                          </p:spTgt>
                                        </p:tgtEl>
                                        <p:attrNameLst>
                                          <p:attrName>style.visibility</p:attrName>
                                        </p:attrNameLst>
                                      </p:cBhvr>
                                      <p:to>
                                        <p:strVal val="visible"/>
                                      </p:to>
                                    </p:set>
                                    <p:animEffect transition="in" filter="box(in)">
                                      <p:cBhvr>
                                        <p:cTn id="7" dur="500"/>
                                        <p:tgtEl>
                                          <p:spTgt spid="129032">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9032">
                                            <p:txEl>
                                              <p:pRg st="1" end="1"/>
                                            </p:txEl>
                                          </p:spTgt>
                                        </p:tgtEl>
                                        <p:attrNameLst>
                                          <p:attrName>style.visibility</p:attrName>
                                        </p:attrNameLst>
                                      </p:cBhvr>
                                      <p:to>
                                        <p:strVal val="visible"/>
                                      </p:to>
                                    </p:set>
                                    <p:animEffect transition="in" filter="box(in)">
                                      <p:cBhvr>
                                        <p:cTn id="10" dur="500"/>
                                        <p:tgtEl>
                                          <p:spTgt spid="129032">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9032">
                                            <p:txEl>
                                              <p:pRg st="2" end="2"/>
                                            </p:txEl>
                                          </p:spTgt>
                                        </p:tgtEl>
                                        <p:attrNameLst>
                                          <p:attrName>style.visibility</p:attrName>
                                        </p:attrNameLst>
                                      </p:cBhvr>
                                      <p:to>
                                        <p:strVal val="visible"/>
                                      </p:to>
                                    </p:set>
                                    <p:animEffect transition="in" filter="box(in)">
                                      <p:cBhvr>
                                        <p:cTn id="13" dur="500"/>
                                        <p:tgtEl>
                                          <p:spTgt spid="129032">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9032">
                                            <p:txEl>
                                              <p:pRg st="3" end="3"/>
                                            </p:txEl>
                                          </p:spTgt>
                                        </p:tgtEl>
                                        <p:attrNameLst>
                                          <p:attrName>style.visibility</p:attrName>
                                        </p:attrNameLst>
                                      </p:cBhvr>
                                      <p:to>
                                        <p:strVal val="visible"/>
                                      </p:to>
                                    </p:set>
                                    <p:animEffect transition="in" filter="box(in)">
                                      <p:cBhvr>
                                        <p:cTn id="16" dur="500"/>
                                        <p:tgtEl>
                                          <p:spTgt spid="129032">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mph" presetSubtype="0" fill="hold" nodeType="clickEffect">
                                  <p:stCondLst>
                                    <p:cond delay="0"/>
                                  </p:stCondLst>
                                  <p:childTnLst>
                                    <p:animClr clrSpc="hsl" dir="cw">
                                      <p:cBhvr override="childStyle">
                                        <p:cTn id="20" dur="500" fill="hold"/>
                                        <p:tgtEl>
                                          <p:spTgt spid="129032">
                                            <p:txEl>
                                              <p:pRg st="1" end="1"/>
                                            </p:txEl>
                                          </p:spTgt>
                                        </p:tgtEl>
                                        <p:attrNameLst>
                                          <p:attrName>style.color</p:attrName>
                                        </p:attrNameLst>
                                      </p:cBhvr>
                                      <p:by>
                                        <p:hsl h="7200000" s="0" l="0"/>
                                      </p:by>
                                    </p:animClr>
                                    <p:animClr clrSpc="hsl" dir="cw">
                                      <p:cBhvr>
                                        <p:cTn id="21" dur="500" fill="hold"/>
                                        <p:tgtEl>
                                          <p:spTgt spid="129032">
                                            <p:txEl>
                                              <p:pRg st="1" end="1"/>
                                            </p:txEl>
                                          </p:spTgt>
                                        </p:tgtEl>
                                        <p:attrNameLst>
                                          <p:attrName>fillcolor</p:attrName>
                                        </p:attrNameLst>
                                      </p:cBhvr>
                                      <p:by>
                                        <p:hsl h="7200000" s="0" l="0"/>
                                      </p:by>
                                    </p:animClr>
                                    <p:animClr clrSpc="hsl" dir="cw">
                                      <p:cBhvr>
                                        <p:cTn id="22" dur="500" fill="hold"/>
                                        <p:tgtEl>
                                          <p:spTgt spid="129032">
                                            <p:txEl>
                                              <p:pRg st="1" end="1"/>
                                            </p:txEl>
                                          </p:spTgt>
                                        </p:tgtEl>
                                        <p:attrNameLst>
                                          <p:attrName>stroke.color</p:attrName>
                                        </p:attrNameLst>
                                      </p:cBhvr>
                                      <p:by>
                                        <p:hsl h="7200000" s="0" l="0"/>
                                      </p:by>
                                    </p:animClr>
                                    <p:set>
                                      <p:cBhvr>
                                        <p:cTn id="23" dur="500" fill="hold"/>
                                        <p:tgtEl>
                                          <p:spTgt spid="129032">
                                            <p:txEl>
                                              <p:pRg st="1" end="1"/>
                                            </p:txEl>
                                          </p:spTgt>
                                        </p:tgtEl>
                                        <p:attrNameLst>
                                          <p:attrName>fill.type</p:attrName>
                                        </p:attrNameLst>
                                      </p:cBhvr>
                                      <p:to>
                                        <p:strVal val="solid"/>
                                      </p:to>
                                    </p:set>
                                  </p:childTnLst>
                                </p:cTn>
                              </p:par>
                              <p:par>
                                <p:cTn id="24" presetID="21" presetClass="emph" presetSubtype="0" fill="hold" nodeType="withEffect">
                                  <p:stCondLst>
                                    <p:cond delay="0"/>
                                  </p:stCondLst>
                                  <p:childTnLst>
                                    <p:animClr clrSpc="hsl" dir="cw">
                                      <p:cBhvr override="childStyle">
                                        <p:cTn id="25" dur="500" fill="hold"/>
                                        <p:tgtEl>
                                          <p:spTgt spid="129032">
                                            <p:txEl>
                                              <p:pRg st="2" end="2"/>
                                            </p:txEl>
                                          </p:spTgt>
                                        </p:tgtEl>
                                        <p:attrNameLst>
                                          <p:attrName>style.color</p:attrName>
                                        </p:attrNameLst>
                                      </p:cBhvr>
                                      <p:by>
                                        <p:hsl h="7200000" s="0" l="0"/>
                                      </p:by>
                                    </p:animClr>
                                    <p:animClr clrSpc="hsl" dir="cw">
                                      <p:cBhvr>
                                        <p:cTn id="26" dur="500" fill="hold"/>
                                        <p:tgtEl>
                                          <p:spTgt spid="129032">
                                            <p:txEl>
                                              <p:pRg st="2" end="2"/>
                                            </p:txEl>
                                          </p:spTgt>
                                        </p:tgtEl>
                                        <p:attrNameLst>
                                          <p:attrName>fillcolor</p:attrName>
                                        </p:attrNameLst>
                                      </p:cBhvr>
                                      <p:by>
                                        <p:hsl h="7200000" s="0" l="0"/>
                                      </p:by>
                                    </p:animClr>
                                    <p:animClr clrSpc="hsl" dir="cw">
                                      <p:cBhvr>
                                        <p:cTn id="27" dur="500" fill="hold"/>
                                        <p:tgtEl>
                                          <p:spTgt spid="129032">
                                            <p:txEl>
                                              <p:pRg st="2" end="2"/>
                                            </p:txEl>
                                          </p:spTgt>
                                        </p:tgtEl>
                                        <p:attrNameLst>
                                          <p:attrName>stroke.color</p:attrName>
                                        </p:attrNameLst>
                                      </p:cBhvr>
                                      <p:by>
                                        <p:hsl h="7200000" s="0" l="0"/>
                                      </p:by>
                                    </p:animClr>
                                    <p:set>
                                      <p:cBhvr>
                                        <p:cTn id="28" dur="500" fill="hold"/>
                                        <p:tgtEl>
                                          <p:spTgt spid="129032">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29030"/>
                                        </p:tgtEl>
                                        <p:attrNameLst>
                                          <p:attrName>style.visibility</p:attrName>
                                        </p:attrNameLst>
                                      </p:cBhvr>
                                      <p:to>
                                        <p:strVal val="visible"/>
                                      </p:to>
                                    </p:set>
                                    <p:animEffect transition="in" filter="diamond(in)">
                                      <p:cBhvr>
                                        <p:cTn id="33" dur="2000"/>
                                        <p:tgtEl>
                                          <p:spTgt spid="1290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29031"/>
                                        </p:tgtEl>
                                        <p:attrNameLst>
                                          <p:attrName>style.visibility</p:attrName>
                                        </p:attrNameLst>
                                      </p:cBhvr>
                                      <p:to>
                                        <p:strVal val="visible"/>
                                      </p:to>
                                    </p:set>
                                    <p:animEffect transition="in" filter="diamond(in)">
                                      <p:cBhvr>
                                        <p:cTn id="38" dur="2000"/>
                                        <p:tgtEl>
                                          <p:spTgt spid="129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p:bldP spid="129031" grpId="0" animBg="1"/>
      <p:bldP spid="12903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2" name="Rectangle 566"/>
          <p:cNvSpPr>
            <a:spLocks noChangeArrowheads="1"/>
          </p:cNvSpPr>
          <p:nvPr/>
        </p:nvSpPr>
        <p:spPr bwMode="auto">
          <a:xfrm>
            <a:off x="228600" y="3429000"/>
            <a:ext cx="46482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solidFill>
                  <a:srgbClr val="0000CC"/>
                </a:solidFill>
              </a:rPr>
              <a:t>   Cái đuôi dài - bộ phận khỏe nhất của con vật kinh khủng dùng để tấn công - đã bị trói xếp vào bên mạng sườn.</a:t>
            </a:r>
          </a:p>
        </p:txBody>
      </p:sp>
      <p:sp>
        <p:nvSpPr>
          <p:cNvPr id="14903" name="Text Box 567"/>
          <p:cNvSpPr txBox="1">
            <a:spLocks noChangeArrowheads="1"/>
          </p:cNvSpPr>
          <p:nvPr/>
        </p:nvSpPr>
        <p:spPr bwMode="auto">
          <a:xfrm>
            <a:off x="304800" y="1676400"/>
            <a:ext cx="44958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a:solidFill>
                  <a:srgbClr val="0000CC"/>
                </a:solidFill>
              </a:rPr>
              <a:t>b)  Con cá sấu này màu da xám ngoét như da cây bần, gai lưng mọc chừng ba đốt ngón tay, trông dễ sợ. </a:t>
            </a:r>
          </a:p>
        </p:txBody>
      </p:sp>
      <p:sp>
        <p:nvSpPr>
          <p:cNvPr id="14904" name="Text Box 568"/>
          <p:cNvSpPr txBox="1">
            <a:spLocks noChangeArrowheads="1"/>
          </p:cNvSpPr>
          <p:nvPr/>
        </p:nvSpPr>
        <p:spPr bwMode="auto">
          <a:xfrm rot="10837321" flipV="1">
            <a:off x="5105400" y="1781175"/>
            <a:ext cx="38893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a:solidFill>
                  <a:srgbClr val="0000CC"/>
                </a:solidFill>
              </a:rPr>
              <a:t>Dấu gạch ngang trong đoạn này có tác dụng:</a:t>
            </a:r>
          </a:p>
        </p:txBody>
      </p:sp>
      <p:sp>
        <p:nvSpPr>
          <p:cNvPr id="14905" name="Text Box 569"/>
          <p:cNvSpPr txBox="1">
            <a:spLocks noChangeArrowheads="1"/>
          </p:cNvSpPr>
          <p:nvPr/>
        </p:nvSpPr>
        <p:spPr bwMode="auto">
          <a:xfrm>
            <a:off x="5029200" y="3578225"/>
            <a:ext cx="39624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a:solidFill>
                  <a:schemeClr val="accent2"/>
                </a:solidFill>
                <a:sym typeface="Wingdings" panose="05000000000000000000" pitchFamily="2" charset="2"/>
              </a:rPr>
              <a:t></a:t>
            </a:r>
            <a:r>
              <a:rPr lang="en-US" sz="2600">
                <a:solidFill>
                  <a:srgbClr val="FF0000"/>
                </a:solidFill>
                <a:sym typeface="Wingdings" panose="05000000000000000000" pitchFamily="2" charset="2"/>
              </a:rPr>
              <a:t> </a:t>
            </a:r>
            <a:r>
              <a:rPr lang="en-US" sz="2600">
                <a:solidFill>
                  <a:srgbClr val="FF0000"/>
                </a:solidFill>
              </a:rPr>
              <a:t>Dấu gạch ngang đánh dấu phần chú thích </a:t>
            </a:r>
            <a:r>
              <a:rPr lang="en-US" sz="2600">
                <a:solidFill>
                  <a:schemeClr val="accent2"/>
                </a:solidFill>
              </a:rPr>
              <a:t>(</a:t>
            </a:r>
            <a:r>
              <a:rPr lang="en-US" sz="2600">
                <a:solidFill>
                  <a:srgbClr val="FF0000"/>
                </a:solidFill>
              </a:rPr>
              <a:t>về cái đuôi dài của con cá sấu</a:t>
            </a:r>
            <a:r>
              <a:rPr lang="en-US" sz="2600">
                <a:solidFill>
                  <a:schemeClr val="accent2"/>
                </a:solidFill>
              </a:rPr>
              <a:t>)</a:t>
            </a:r>
            <a:r>
              <a:rPr lang="en-US" sz="2600">
                <a:solidFill>
                  <a:srgbClr val="FF0000"/>
                </a:solidFill>
              </a:rPr>
              <a:t> trong câu văn.</a:t>
            </a:r>
          </a:p>
        </p:txBody>
      </p:sp>
      <p:sp>
        <p:nvSpPr>
          <p:cNvPr id="14342" name="Line 570"/>
          <p:cNvSpPr>
            <a:spLocks noChangeShapeType="1"/>
          </p:cNvSpPr>
          <p:nvPr/>
        </p:nvSpPr>
        <p:spPr bwMode="auto">
          <a:xfrm>
            <a:off x="4876800" y="1676400"/>
            <a:ext cx="0" cy="388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07" name="Oval 571"/>
          <p:cNvSpPr>
            <a:spLocks noChangeArrowheads="1"/>
          </p:cNvSpPr>
          <p:nvPr/>
        </p:nvSpPr>
        <p:spPr bwMode="auto">
          <a:xfrm>
            <a:off x="2286000" y="3505200"/>
            <a:ext cx="3048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4908" name="Oval 572"/>
          <p:cNvSpPr>
            <a:spLocks noChangeArrowheads="1"/>
          </p:cNvSpPr>
          <p:nvPr/>
        </p:nvSpPr>
        <p:spPr bwMode="auto">
          <a:xfrm>
            <a:off x="2895600" y="4267200"/>
            <a:ext cx="2286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4345" name="Text Box 573"/>
          <p:cNvSpPr txBox="1">
            <a:spLocks noChangeArrowheads="1"/>
          </p:cNvSpPr>
          <p:nvPr/>
        </p:nvSpPr>
        <p:spPr bwMode="auto">
          <a:xfrm>
            <a:off x="152400" y="1081088"/>
            <a:ext cx="563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i="1">
                <a:solidFill>
                  <a:srgbClr val="FF0000"/>
                </a:solidFill>
              </a:rPr>
              <a:t>2)Tác dụng của dấu gạch ngang:</a:t>
            </a:r>
          </a:p>
        </p:txBody>
      </p:sp>
      <p:sp>
        <p:nvSpPr>
          <p:cNvPr id="14346" name="WordArt 574"/>
          <p:cNvSpPr>
            <a:spLocks noChangeArrowheads="1" noChangeShapeType="1" noTextEdit="1"/>
          </p:cNvSpPr>
          <p:nvPr/>
        </p:nvSpPr>
        <p:spPr bwMode="auto">
          <a:xfrm>
            <a:off x="3352800" y="762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14347" name="WordArt 575"/>
          <p:cNvSpPr>
            <a:spLocks noChangeArrowheads="1" noChangeShapeType="1" noTextEdit="1"/>
          </p:cNvSpPr>
          <p:nvPr/>
        </p:nvSpPr>
        <p:spPr bwMode="auto">
          <a:xfrm>
            <a:off x="2819400" y="4572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903"/>
                                        </p:tgtEl>
                                        <p:attrNameLst>
                                          <p:attrName>style.visibility</p:attrName>
                                        </p:attrNameLst>
                                      </p:cBhvr>
                                      <p:to>
                                        <p:strVal val="visible"/>
                                      </p:to>
                                    </p:set>
                                    <p:animEffect transition="in" filter="wedge">
                                      <p:cBhvr>
                                        <p:cTn id="7" dur="2000"/>
                                        <p:tgtEl>
                                          <p:spTgt spid="1490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4902"/>
                                        </p:tgtEl>
                                        <p:attrNameLst>
                                          <p:attrName>style.visibility</p:attrName>
                                        </p:attrNameLst>
                                      </p:cBhvr>
                                      <p:to>
                                        <p:strVal val="visible"/>
                                      </p:to>
                                    </p:set>
                                    <p:animEffect transition="in" filter="wedge">
                                      <p:cBhvr>
                                        <p:cTn id="10" dur="2000"/>
                                        <p:tgtEl>
                                          <p:spTgt spid="149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mph" presetSubtype="0" fill="hold" grpId="1" nodeType="clickEffect">
                                  <p:stCondLst>
                                    <p:cond delay="0"/>
                                  </p:stCondLst>
                                  <p:childTnLst>
                                    <p:animClr clrSpc="hsl" dir="cw">
                                      <p:cBhvr override="childStyle">
                                        <p:cTn id="14" dur="500" fill="hold"/>
                                        <p:tgtEl>
                                          <p:spTgt spid="14902"/>
                                        </p:tgtEl>
                                        <p:attrNameLst>
                                          <p:attrName>style.color</p:attrName>
                                        </p:attrNameLst>
                                      </p:cBhvr>
                                      <p:by>
                                        <p:hsl h="7200000" s="0" l="0"/>
                                      </p:by>
                                    </p:animClr>
                                    <p:animClr clrSpc="hsl" dir="cw">
                                      <p:cBhvr>
                                        <p:cTn id="15" dur="500" fill="hold"/>
                                        <p:tgtEl>
                                          <p:spTgt spid="14902"/>
                                        </p:tgtEl>
                                        <p:attrNameLst>
                                          <p:attrName>fillcolor</p:attrName>
                                        </p:attrNameLst>
                                      </p:cBhvr>
                                      <p:by>
                                        <p:hsl h="7200000" s="0" l="0"/>
                                      </p:by>
                                    </p:animClr>
                                    <p:animClr clrSpc="hsl" dir="cw">
                                      <p:cBhvr>
                                        <p:cTn id="16" dur="500" fill="hold"/>
                                        <p:tgtEl>
                                          <p:spTgt spid="14902"/>
                                        </p:tgtEl>
                                        <p:attrNameLst>
                                          <p:attrName>stroke.color</p:attrName>
                                        </p:attrNameLst>
                                      </p:cBhvr>
                                      <p:by>
                                        <p:hsl h="7200000" s="0" l="0"/>
                                      </p:by>
                                    </p:animClr>
                                    <p:set>
                                      <p:cBhvr>
                                        <p:cTn id="17" dur="500" fill="hold"/>
                                        <p:tgtEl>
                                          <p:spTgt spid="14902"/>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907"/>
                                        </p:tgtEl>
                                        <p:attrNameLst>
                                          <p:attrName>style.visibility</p:attrName>
                                        </p:attrNameLst>
                                      </p:cBhvr>
                                      <p:to>
                                        <p:strVal val="visible"/>
                                      </p:to>
                                    </p:set>
                                    <p:animEffect transition="in" filter="box(in)">
                                      <p:cBhvr>
                                        <p:cTn id="22" dur="500"/>
                                        <p:tgtEl>
                                          <p:spTgt spid="1490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4908"/>
                                        </p:tgtEl>
                                        <p:attrNameLst>
                                          <p:attrName>style.visibility</p:attrName>
                                        </p:attrNameLst>
                                      </p:cBhvr>
                                      <p:to>
                                        <p:strVal val="visible"/>
                                      </p:to>
                                    </p:set>
                                    <p:animEffect transition="in" filter="box(in)">
                                      <p:cBhvr>
                                        <p:cTn id="25" dur="500"/>
                                        <p:tgtEl>
                                          <p:spTgt spid="1490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mph" presetSubtype="0" fill="hold" grpId="1" nodeType="clickEffect">
                                  <p:stCondLst>
                                    <p:cond delay="0"/>
                                  </p:stCondLst>
                                  <p:childTnLst>
                                    <p:animClr clrSpc="hsl" dir="cw">
                                      <p:cBhvr override="childStyle">
                                        <p:cTn id="29" dur="500" fill="hold"/>
                                        <p:tgtEl>
                                          <p:spTgt spid="14908"/>
                                        </p:tgtEl>
                                        <p:attrNameLst>
                                          <p:attrName>style.color</p:attrName>
                                        </p:attrNameLst>
                                      </p:cBhvr>
                                      <p:by>
                                        <p:hsl h="10842353" s="0" l="0"/>
                                      </p:by>
                                    </p:animClr>
                                    <p:animClr clrSpc="hsl" dir="cw">
                                      <p:cBhvr>
                                        <p:cTn id="30" dur="500" fill="hold"/>
                                        <p:tgtEl>
                                          <p:spTgt spid="14908"/>
                                        </p:tgtEl>
                                        <p:attrNameLst>
                                          <p:attrName>fillcolor</p:attrName>
                                        </p:attrNameLst>
                                      </p:cBhvr>
                                      <p:by>
                                        <p:hsl h="10842353" s="0" l="0"/>
                                      </p:by>
                                    </p:animClr>
                                    <p:animClr clrSpc="hsl" dir="cw">
                                      <p:cBhvr>
                                        <p:cTn id="31" dur="500" fill="hold"/>
                                        <p:tgtEl>
                                          <p:spTgt spid="14908"/>
                                        </p:tgtEl>
                                        <p:attrNameLst>
                                          <p:attrName>stroke.color</p:attrName>
                                        </p:attrNameLst>
                                      </p:cBhvr>
                                      <p:by>
                                        <p:hsl h="10842353" s="0" l="0"/>
                                      </p:by>
                                    </p:animClr>
                                    <p:set>
                                      <p:cBhvr>
                                        <p:cTn id="32" dur="500" fill="hold"/>
                                        <p:tgtEl>
                                          <p:spTgt spid="14908"/>
                                        </p:tgtEl>
                                        <p:attrNameLst>
                                          <p:attrName>fill.type</p:attrName>
                                        </p:attrNameLst>
                                      </p:cBhvr>
                                      <p:to>
                                        <p:strVal val="solid"/>
                                      </p:to>
                                    </p:set>
                                  </p:childTnLst>
                                </p:cTn>
                              </p:par>
                              <p:par>
                                <p:cTn id="33" presetID="23" presetClass="emph" presetSubtype="0" fill="hold" grpId="1" nodeType="withEffect">
                                  <p:stCondLst>
                                    <p:cond delay="0"/>
                                  </p:stCondLst>
                                  <p:childTnLst>
                                    <p:animClr clrSpc="hsl" dir="cw">
                                      <p:cBhvr override="childStyle">
                                        <p:cTn id="34" dur="500" fill="hold"/>
                                        <p:tgtEl>
                                          <p:spTgt spid="14907"/>
                                        </p:tgtEl>
                                        <p:attrNameLst>
                                          <p:attrName>style.color</p:attrName>
                                        </p:attrNameLst>
                                      </p:cBhvr>
                                      <p:by>
                                        <p:hsl h="10842353" s="0" l="0"/>
                                      </p:by>
                                    </p:animClr>
                                    <p:animClr clrSpc="hsl" dir="cw">
                                      <p:cBhvr>
                                        <p:cTn id="35" dur="500" fill="hold"/>
                                        <p:tgtEl>
                                          <p:spTgt spid="14907"/>
                                        </p:tgtEl>
                                        <p:attrNameLst>
                                          <p:attrName>fillcolor</p:attrName>
                                        </p:attrNameLst>
                                      </p:cBhvr>
                                      <p:by>
                                        <p:hsl h="10842353" s="0" l="0"/>
                                      </p:by>
                                    </p:animClr>
                                    <p:animClr clrSpc="hsl" dir="cw">
                                      <p:cBhvr>
                                        <p:cTn id="36" dur="500" fill="hold"/>
                                        <p:tgtEl>
                                          <p:spTgt spid="14907"/>
                                        </p:tgtEl>
                                        <p:attrNameLst>
                                          <p:attrName>stroke.color</p:attrName>
                                        </p:attrNameLst>
                                      </p:cBhvr>
                                      <p:by>
                                        <p:hsl h="10842353" s="0" l="0"/>
                                      </p:by>
                                    </p:animClr>
                                    <p:set>
                                      <p:cBhvr>
                                        <p:cTn id="37" dur="500" fill="hold"/>
                                        <p:tgtEl>
                                          <p:spTgt spid="14907"/>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904"/>
                                        </p:tgtEl>
                                        <p:attrNameLst>
                                          <p:attrName>style.visibility</p:attrName>
                                        </p:attrNameLst>
                                      </p:cBhvr>
                                      <p:to>
                                        <p:strVal val="visible"/>
                                      </p:to>
                                    </p:set>
                                    <p:animEffect transition="in" filter="checkerboard(across)">
                                      <p:cBhvr>
                                        <p:cTn id="42" dur="500"/>
                                        <p:tgtEl>
                                          <p:spTgt spid="1490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4905"/>
                                        </p:tgtEl>
                                        <p:attrNameLst>
                                          <p:attrName>style.visibility</p:attrName>
                                        </p:attrNameLst>
                                      </p:cBhvr>
                                      <p:to>
                                        <p:strVal val="visible"/>
                                      </p:to>
                                    </p:set>
                                    <p:animEffect transition="in" filter="diamond(in)">
                                      <p:cBhvr>
                                        <p:cTn id="47" dur="2000"/>
                                        <p:tgtEl>
                                          <p:spTgt spid="14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02" grpId="0"/>
      <p:bldP spid="14902" grpId="1"/>
      <p:bldP spid="14903" grpId="0"/>
      <p:bldP spid="14904" grpId="0"/>
      <p:bldP spid="14905" grpId="0"/>
      <p:bldP spid="14907" grpId="0" animBg="1"/>
      <p:bldP spid="14907" grpId="1" animBg="1"/>
      <p:bldP spid="14908" grpId="0" animBg="1"/>
      <p:bldP spid="1490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95400" y="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n-US" sz="2400">
              <a:solidFill>
                <a:srgbClr val="993300"/>
              </a:solidFill>
            </a:endParaRPr>
          </a:p>
        </p:txBody>
      </p:sp>
      <p:sp>
        <p:nvSpPr>
          <p:cNvPr id="15363" name="Text Box 565"/>
          <p:cNvSpPr txBox="1">
            <a:spLocks noChangeArrowheads="1"/>
          </p:cNvSpPr>
          <p:nvPr/>
        </p:nvSpPr>
        <p:spPr bwMode="auto">
          <a:xfrm>
            <a:off x="76200" y="90488"/>
            <a:ext cx="830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i="1">
                <a:solidFill>
                  <a:srgbClr val="FF0000"/>
                </a:solidFill>
              </a:rPr>
              <a:t>2) Tác dụng của dấu gạch ngang:</a:t>
            </a:r>
          </a:p>
        </p:txBody>
      </p:sp>
      <p:sp>
        <p:nvSpPr>
          <p:cNvPr id="16950" name="Rectangle 566"/>
          <p:cNvSpPr>
            <a:spLocks noChangeArrowheads="1"/>
          </p:cNvSpPr>
          <p:nvPr/>
        </p:nvSpPr>
        <p:spPr bwMode="auto">
          <a:xfrm>
            <a:off x="0" y="1600200"/>
            <a:ext cx="67818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solidFill>
                  <a:srgbClr val="0000CC"/>
                </a:solidFill>
              </a:rPr>
              <a:t>- Trước khi đặt quạt, đặt quạt nơi chắc chắn để chân quạt tiếp xúc đều với nền.</a:t>
            </a:r>
            <a:br>
              <a:rPr lang="en-US" sz="2800">
                <a:solidFill>
                  <a:srgbClr val="0000CC"/>
                </a:solidFill>
              </a:rPr>
            </a:br>
            <a:r>
              <a:rPr lang="en-US" sz="2800">
                <a:solidFill>
                  <a:srgbClr val="0000CC"/>
                </a:solidFill>
              </a:rPr>
              <a:t>- Khi điện đã vào quạt, tránh để cánh quạt bị vướng víu, quạt không quay được sẽ làm nóng chảy cuộn dây trong quạt.</a:t>
            </a:r>
            <a:br>
              <a:rPr lang="en-US" sz="2800">
                <a:solidFill>
                  <a:srgbClr val="0000CC"/>
                </a:solidFill>
              </a:rPr>
            </a:br>
            <a:r>
              <a:rPr lang="en-US" sz="2800">
                <a:solidFill>
                  <a:srgbClr val="0000CC"/>
                </a:solidFill>
              </a:rPr>
              <a:t>- Hằng năm, tra dầu mỡ vào ổ trục, bộ phận điều khiển hướng quay của quạt, nhưng không nên tra quá nhiều, vì dầu mỡ sẻ chảy vào trong làm hỏng dây bên trong quạt.</a:t>
            </a:r>
            <a:br>
              <a:rPr lang="en-US" sz="2800">
                <a:solidFill>
                  <a:srgbClr val="0000CC"/>
                </a:solidFill>
              </a:rPr>
            </a:br>
            <a:r>
              <a:rPr lang="en-US" sz="2800">
                <a:solidFill>
                  <a:srgbClr val="0000CC"/>
                </a:solidFill>
              </a:rPr>
              <a:t>- Khi không dùng, cất quạt vào nơi khô, mát, sạch sẽ, ít bụi bặm.</a:t>
            </a:r>
          </a:p>
        </p:txBody>
      </p:sp>
      <p:sp>
        <p:nvSpPr>
          <p:cNvPr id="15365" name="Text Box 567"/>
          <p:cNvSpPr txBox="1">
            <a:spLocks noChangeArrowheads="1"/>
          </p:cNvSpPr>
          <p:nvPr/>
        </p:nvSpPr>
        <p:spPr bwMode="auto">
          <a:xfrm>
            <a:off x="0" y="762000"/>
            <a:ext cx="6400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b="1">
                <a:solidFill>
                  <a:srgbClr val="0000CC"/>
                </a:solidFill>
              </a:rPr>
              <a:t>C) </a:t>
            </a:r>
            <a:r>
              <a:rPr lang="en-US" sz="2800">
                <a:solidFill>
                  <a:srgbClr val="0000CC"/>
                </a:solidFill>
              </a:rPr>
              <a:t>Để quạt điện được bền, người dùng nên thực hiện các biện pháp sau đây:</a:t>
            </a:r>
          </a:p>
        </p:txBody>
      </p:sp>
      <p:sp>
        <p:nvSpPr>
          <p:cNvPr id="16952" name="Text Box 568"/>
          <p:cNvSpPr txBox="1">
            <a:spLocks noChangeArrowheads="1"/>
          </p:cNvSpPr>
          <p:nvPr/>
        </p:nvSpPr>
        <p:spPr bwMode="auto">
          <a:xfrm>
            <a:off x="6934200" y="838200"/>
            <a:ext cx="2209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solidFill>
                  <a:srgbClr val="0000CC"/>
                </a:solidFill>
              </a:rPr>
              <a:t>Dấu gạch ngang trong đoạn này có tác dụng:</a:t>
            </a:r>
          </a:p>
        </p:txBody>
      </p:sp>
      <p:sp>
        <p:nvSpPr>
          <p:cNvPr id="16953" name="Text Box 569"/>
          <p:cNvSpPr txBox="1">
            <a:spLocks noChangeArrowheads="1"/>
          </p:cNvSpPr>
          <p:nvPr/>
        </p:nvSpPr>
        <p:spPr bwMode="auto">
          <a:xfrm>
            <a:off x="6858000" y="3048000"/>
            <a:ext cx="2209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solidFill>
                  <a:schemeClr val="accent2"/>
                </a:solidFill>
                <a:sym typeface="Wingdings" panose="05000000000000000000" pitchFamily="2" charset="2"/>
              </a:rPr>
              <a:t></a:t>
            </a:r>
            <a:r>
              <a:rPr lang="en-US" sz="2800">
                <a:solidFill>
                  <a:srgbClr val="FF0000"/>
                </a:solidFill>
                <a:sym typeface="Wingdings" panose="05000000000000000000" pitchFamily="2" charset="2"/>
              </a:rPr>
              <a:t> </a:t>
            </a:r>
            <a:r>
              <a:rPr lang="en-US" sz="2800">
                <a:solidFill>
                  <a:srgbClr val="FF0000"/>
                </a:solidFill>
              </a:rPr>
              <a:t>Dấu gạch ngang liệt kê các biện pháp cần thiết để bảo quản quạt điện được bền.</a:t>
            </a:r>
          </a:p>
        </p:txBody>
      </p:sp>
      <p:sp>
        <p:nvSpPr>
          <p:cNvPr id="15368" name="Line 570"/>
          <p:cNvSpPr>
            <a:spLocks noChangeShapeType="1"/>
          </p:cNvSpPr>
          <p:nvPr/>
        </p:nvSpPr>
        <p:spPr bwMode="auto">
          <a:xfrm>
            <a:off x="6781800" y="762000"/>
            <a:ext cx="0" cy="5791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55" name="Oval 571"/>
          <p:cNvSpPr>
            <a:spLocks noChangeArrowheads="1"/>
          </p:cNvSpPr>
          <p:nvPr/>
        </p:nvSpPr>
        <p:spPr bwMode="auto">
          <a:xfrm>
            <a:off x="0" y="167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6956" name="Oval 572"/>
          <p:cNvSpPr>
            <a:spLocks noChangeArrowheads="1"/>
          </p:cNvSpPr>
          <p:nvPr/>
        </p:nvSpPr>
        <p:spPr bwMode="auto">
          <a:xfrm>
            <a:off x="0" y="25146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6957" name="Oval 573"/>
          <p:cNvSpPr>
            <a:spLocks noChangeArrowheads="1"/>
          </p:cNvSpPr>
          <p:nvPr/>
        </p:nvSpPr>
        <p:spPr bwMode="auto">
          <a:xfrm>
            <a:off x="0" y="38100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6958" name="Oval 574"/>
          <p:cNvSpPr>
            <a:spLocks noChangeArrowheads="1"/>
          </p:cNvSpPr>
          <p:nvPr/>
        </p:nvSpPr>
        <p:spPr bwMode="auto">
          <a:xfrm>
            <a:off x="0" y="59436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6959" name="Oval 575"/>
          <p:cNvSpPr>
            <a:spLocks noChangeArrowheads="1"/>
          </p:cNvSpPr>
          <p:nvPr/>
        </p:nvSpPr>
        <p:spPr bwMode="auto">
          <a:xfrm>
            <a:off x="0" y="167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6950"/>
                                        </p:tgtEl>
                                        <p:attrNameLst>
                                          <p:attrName>style.color</p:attrName>
                                        </p:attrNameLst>
                                      </p:cBhvr>
                                      <p:by>
                                        <p:hsl h="7200000" s="0" l="0"/>
                                      </p:by>
                                    </p:animClr>
                                    <p:animClr clrSpc="hsl" dir="cw">
                                      <p:cBhvr>
                                        <p:cTn id="7" dur="500" fill="hold"/>
                                        <p:tgtEl>
                                          <p:spTgt spid="16950"/>
                                        </p:tgtEl>
                                        <p:attrNameLst>
                                          <p:attrName>fillcolor</p:attrName>
                                        </p:attrNameLst>
                                      </p:cBhvr>
                                      <p:by>
                                        <p:hsl h="7200000" s="0" l="0"/>
                                      </p:by>
                                    </p:animClr>
                                    <p:animClr clrSpc="hsl" dir="cw">
                                      <p:cBhvr>
                                        <p:cTn id="8" dur="500" fill="hold"/>
                                        <p:tgtEl>
                                          <p:spTgt spid="16950"/>
                                        </p:tgtEl>
                                        <p:attrNameLst>
                                          <p:attrName>stroke.color</p:attrName>
                                        </p:attrNameLst>
                                      </p:cBhvr>
                                      <p:by>
                                        <p:hsl h="7200000" s="0" l="0"/>
                                      </p:by>
                                    </p:animClr>
                                    <p:set>
                                      <p:cBhvr>
                                        <p:cTn id="9" dur="500" fill="hold"/>
                                        <p:tgtEl>
                                          <p:spTgt spid="169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6958"/>
                                        </p:tgtEl>
                                        <p:attrNameLst>
                                          <p:attrName>style.visibility</p:attrName>
                                        </p:attrNameLst>
                                      </p:cBhvr>
                                      <p:to>
                                        <p:strVal val="visible"/>
                                      </p:to>
                                    </p:set>
                                    <p:animEffect transition="in" filter="checkerboard(across)">
                                      <p:cBhvr>
                                        <p:cTn id="14" dur="500"/>
                                        <p:tgtEl>
                                          <p:spTgt spid="16958"/>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6957"/>
                                        </p:tgtEl>
                                        <p:attrNameLst>
                                          <p:attrName>style.visibility</p:attrName>
                                        </p:attrNameLst>
                                      </p:cBhvr>
                                      <p:to>
                                        <p:strVal val="visible"/>
                                      </p:to>
                                    </p:set>
                                    <p:animEffect transition="in" filter="checkerboard(across)">
                                      <p:cBhvr>
                                        <p:cTn id="17" dur="500"/>
                                        <p:tgtEl>
                                          <p:spTgt spid="16957"/>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6956"/>
                                        </p:tgtEl>
                                        <p:attrNameLst>
                                          <p:attrName>style.visibility</p:attrName>
                                        </p:attrNameLst>
                                      </p:cBhvr>
                                      <p:to>
                                        <p:strVal val="visible"/>
                                      </p:to>
                                    </p:set>
                                    <p:animEffect transition="in" filter="checkerboard(across)">
                                      <p:cBhvr>
                                        <p:cTn id="20" dur="500"/>
                                        <p:tgtEl>
                                          <p:spTgt spid="1695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6955"/>
                                        </p:tgtEl>
                                        <p:attrNameLst>
                                          <p:attrName>style.visibility</p:attrName>
                                        </p:attrNameLst>
                                      </p:cBhvr>
                                      <p:to>
                                        <p:strVal val="visible"/>
                                      </p:to>
                                    </p:set>
                                    <p:animEffect transition="in" filter="checkerboard(across)">
                                      <p:cBhvr>
                                        <p:cTn id="23" dur="500"/>
                                        <p:tgtEl>
                                          <p:spTgt spid="1695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6952"/>
                                        </p:tgtEl>
                                        <p:attrNameLst>
                                          <p:attrName>style.visibility</p:attrName>
                                        </p:attrNameLst>
                                      </p:cBhvr>
                                      <p:to>
                                        <p:strVal val="visible"/>
                                      </p:to>
                                    </p:set>
                                    <p:animEffect transition="in" filter="checkerboard(across)">
                                      <p:cBhvr>
                                        <p:cTn id="28" dur="500"/>
                                        <p:tgtEl>
                                          <p:spTgt spid="1695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953"/>
                                        </p:tgtEl>
                                        <p:attrNameLst>
                                          <p:attrName>style.visibility</p:attrName>
                                        </p:attrNameLst>
                                      </p:cBhvr>
                                      <p:to>
                                        <p:strVal val="visible"/>
                                      </p:to>
                                    </p:set>
                                    <p:animEffect transition="in" filter="blinds(horizontal)">
                                      <p:cBhvr>
                                        <p:cTn id="33" dur="500"/>
                                        <p:tgtEl>
                                          <p:spTgt spid="16953"/>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6959"/>
                                        </p:tgtEl>
                                        <p:attrNameLst>
                                          <p:attrName>style.visibility</p:attrName>
                                        </p:attrNameLst>
                                      </p:cBhvr>
                                      <p:to>
                                        <p:strVal val="visible"/>
                                      </p:to>
                                    </p:set>
                                    <p:animEffect transition="in" filter="checkerboard(across)">
                                      <p:cBhvr>
                                        <p:cTn id="36" dur="500"/>
                                        <p:tgtEl>
                                          <p:spTgt spid="16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0" grpId="0"/>
      <p:bldP spid="16952" grpId="0"/>
      <p:bldP spid="16953" grpId="0"/>
      <p:bldP spid="16955" grpId="0" animBg="1"/>
      <p:bldP spid="16956" grpId="0" animBg="1"/>
      <p:bldP spid="16957" grpId="0" animBg="1"/>
      <p:bldP spid="16958" grpId="0" animBg="1"/>
      <p:bldP spid="169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533400" y="10668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b="1">
                <a:solidFill>
                  <a:srgbClr val="FF0000"/>
                </a:solidFill>
              </a:rPr>
              <a:t>I. NHẬN XÉT</a:t>
            </a:r>
          </a:p>
        </p:txBody>
      </p:sp>
      <p:sp>
        <p:nvSpPr>
          <p:cNvPr id="154629" name="Text Box 5"/>
          <p:cNvSpPr txBox="1">
            <a:spLocks noChangeArrowheads="1"/>
          </p:cNvSpPr>
          <p:nvPr/>
        </p:nvSpPr>
        <p:spPr bwMode="auto">
          <a:xfrm>
            <a:off x="457200" y="1600200"/>
            <a:ext cx="8001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i="1">
                <a:solidFill>
                  <a:srgbClr val="FF0000"/>
                </a:solidFill>
              </a:rPr>
              <a:t>2) Dấu gạch ngang trong ba đoạn văn trên có tác dụng gì?</a:t>
            </a:r>
          </a:p>
        </p:txBody>
      </p:sp>
      <p:graphicFrame>
        <p:nvGraphicFramePr>
          <p:cNvPr id="154630" name="Group 6"/>
          <p:cNvGraphicFramePr>
            <a:graphicFrameLocks noGrp="1"/>
          </p:cNvGraphicFramePr>
          <p:nvPr/>
        </p:nvGraphicFramePr>
        <p:xfrm>
          <a:off x="457200" y="2514600"/>
          <a:ext cx="8153400" cy="1066800"/>
        </p:xfrm>
        <a:graphic>
          <a:graphicData uri="http://schemas.openxmlformats.org/drawingml/2006/table">
            <a:tbl>
              <a:tblPr/>
              <a:tblGrid>
                <a:gridCol w="8153400"/>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rgbClr val="0000CC"/>
                          </a:solidFill>
                          <a:effectLst/>
                          <a:latin typeface="Arial" charset="0"/>
                          <a:cs typeface="Arial" charset="0"/>
                        </a:rPr>
                        <a:t>(Đánh dấu chỗ bắt đầu lời nói của nhân vật, đánh dấu phần chú thích, các ý trong đoạn liệt kê)</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6390" name="WordArt 12"/>
          <p:cNvSpPr>
            <a:spLocks noChangeArrowheads="1" noChangeShapeType="1" noTextEdit="1"/>
          </p:cNvSpPr>
          <p:nvPr/>
        </p:nvSpPr>
        <p:spPr bwMode="auto">
          <a:xfrm>
            <a:off x="3352800" y="762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16391" name="WordArt 13"/>
          <p:cNvSpPr>
            <a:spLocks noChangeArrowheads="1" noChangeShapeType="1" noTextEdit="1"/>
          </p:cNvSpPr>
          <p:nvPr/>
        </p:nvSpPr>
        <p:spPr bwMode="auto">
          <a:xfrm>
            <a:off x="2819400" y="4572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29"/>
                                        </p:tgtEl>
                                        <p:attrNameLst>
                                          <p:attrName>style.visibility</p:attrName>
                                        </p:attrNameLst>
                                      </p:cBhvr>
                                      <p:to>
                                        <p:strVal val="visible"/>
                                      </p:to>
                                    </p:set>
                                    <p:anim calcmode="lin" valueType="num">
                                      <p:cBhvr additive="base">
                                        <p:cTn id="7" dur="500" fill="hold"/>
                                        <p:tgtEl>
                                          <p:spTgt spid="154629"/>
                                        </p:tgtEl>
                                        <p:attrNameLst>
                                          <p:attrName>ppt_x</p:attrName>
                                        </p:attrNameLst>
                                      </p:cBhvr>
                                      <p:tavLst>
                                        <p:tav tm="0">
                                          <p:val>
                                            <p:strVal val="#ppt_x"/>
                                          </p:val>
                                        </p:tav>
                                        <p:tav tm="100000">
                                          <p:val>
                                            <p:strVal val="#ppt_x"/>
                                          </p:val>
                                        </p:tav>
                                      </p:tavLst>
                                    </p:anim>
                                    <p:anim calcmode="lin" valueType="num">
                                      <p:cBhvr additive="base">
                                        <p:cTn id="8" dur="500" fill="hold"/>
                                        <p:tgtEl>
                                          <p:spTgt spid="1546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54630"/>
                                        </p:tgtEl>
                                        <p:attrNameLst>
                                          <p:attrName>style.visibility</p:attrName>
                                        </p:attrNameLst>
                                      </p:cBhvr>
                                      <p:to>
                                        <p:strVal val="visible"/>
                                      </p:to>
                                    </p:set>
                                    <p:animEffect transition="in" filter="blinds(horizontal)">
                                      <p:cBhvr>
                                        <p:cTn id="13" dur="500"/>
                                        <p:tgtEl>
                                          <p:spTgt spid="154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1" name="Text Box 569"/>
          <p:cNvSpPr txBox="1">
            <a:spLocks noChangeArrowheads="1"/>
          </p:cNvSpPr>
          <p:nvPr/>
        </p:nvSpPr>
        <p:spPr bwMode="auto">
          <a:xfrm>
            <a:off x="304800" y="1233488"/>
            <a:ext cx="3048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b="1">
                <a:solidFill>
                  <a:srgbClr val="FF0000"/>
                </a:solidFill>
              </a:rPr>
              <a:t>II. GHI NHỚ</a:t>
            </a:r>
          </a:p>
        </p:txBody>
      </p:sp>
      <p:sp>
        <p:nvSpPr>
          <p:cNvPr id="19003" name="Text Box 571"/>
          <p:cNvSpPr txBox="1">
            <a:spLocks noChangeArrowheads="1"/>
          </p:cNvSpPr>
          <p:nvPr/>
        </p:nvSpPr>
        <p:spPr bwMode="auto">
          <a:xfrm>
            <a:off x="228600" y="1825625"/>
            <a:ext cx="7696200" cy="1679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i="1">
                <a:solidFill>
                  <a:srgbClr val="FF0000"/>
                </a:solidFill>
                <a:sym typeface="Wingdings" panose="05000000000000000000" pitchFamily="2" charset="2"/>
              </a:rPr>
              <a:t>Dấu gạch ngang</a:t>
            </a:r>
            <a:r>
              <a:rPr lang="en-US" sz="2600">
                <a:solidFill>
                  <a:srgbClr val="FF0000"/>
                </a:solidFill>
                <a:sym typeface="Wingdings" panose="05000000000000000000" pitchFamily="2" charset="2"/>
              </a:rPr>
              <a:t> dùng để đánh dấu:</a:t>
            </a:r>
            <a:br>
              <a:rPr lang="en-US" sz="2600">
                <a:solidFill>
                  <a:srgbClr val="FF0000"/>
                </a:solidFill>
                <a:sym typeface="Wingdings" panose="05000000000000000000" pitchFamily="2" charset="2"/>
              </a:rPr>
            </a:br>
            <a:r>
              <a:rPr lang="en-US" sz="2600">
                <a:solidFill>
                  <a:srgbClr val="0000CC"/>
                </a:solidFill>
                <a:sym typeface="Wingdings" panose="05000000000000000000" pitchFamily="2" charset="2"/>
              </a:rPr>
              <a:t>    1. C</a:t>
            </a:r>
            <a:r>
              <a:rPr lang="en-US" sz="2600">
                <a:solidFill>
                  <a:srgbClr val="0000CC"/>
                </a:solidFill>
              </a:rPr>
              <a:t>hỗ bắt đầu lời nói của nhân vật.</a:t>
            </a:r>
            <a:br>
              <a:rPr lang="en-US" sz="2600">
                <a:solidFill>
                  <a:srgbClr val="0000CC"/>
                </a:solidFill>
              </a:rPr>
            </a:br>
            <a:r>
              <a:rPr lang="en-US" sz="2600">
                <a:solidFill>
                  <a:srgbClr val="0000CC"/>
                </a:solidFill>
              </a:rPr>
              <a:t>    2. Phần chú thích trong câu.</a:t>
            </a:r>
            <a:br>
              <a:rPr lang="en-US" sz="2600">
                <a:solidFill>
                  <a:srgbClr val="0000CC"/>
                </a:solidFill>
              </a:rPr>
            </a:br>
            <a:r>
              <a:rPr lang="en-US" sz="2600">
                <a:solidFill>
                  <a:srgbClr val="0000CC"/>
                </a:solidFill>
                <a:sym typeface="Wingdings" panose="05000000000000000000" pitchFamily="2" charset="2"/>
              </a:rPr>
              <a:t>    3. Các ý trong một đoạn </a:t>
            </a:r>
            <a:r>
              <a:rPr lang="en-US" sz="2600">
                <a:solidFill>
                  <a:srgbClr val="0000CC"/>
                </a:solidFill>
              </a:rPr>
              <a:t>liệt kê.</a:t>
            </a:r>
          </a:p>
        </p:txBody>
      </p:sp>
      <p:sp>
        <p:nvSpPr>
          <p:cNvPr id="19020" name="Text Box 588"/>
          <p:cNvSpPr txBox="1">
            <a:spLocks noChangeArrowheads="1"/>
          </p:cNvSpPr>
          <p:nvPr/>
        </p:nvSpPr>
        <p:spPr bwMode="auto">
          <a:xfrm>
            <a:off x="304800" y="3549650"/>
            <a:ext cx="3200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b="1">
                <a:solidFill>
                  <a:srgbClr val="FF0000"/>
                </a:solidFill>
              </a:rPr>
              <a:t>*Hãy nêu ví dụ</a:t>
            </a:r>
          </a:p>
        </p:txBody>
      </p:sp>
      <p:sp>
        <p:nvSpPr>
          <p:cNvPr id="17413" name="WordArt 595"/>
          <p:cNvSpPr>
            <a:spLocks noChangeArrowheads="1" noChangeShapeType="1" noTextEdit="1"/>
          </p:cNvSpPr>
          <p:nvPr/>
        </p:nvSpPr>
        <p:spPr bwMode="auto">
          <a:xfrm>
            <a:off x="3352800" y="762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17414" name="WordArt 596"/>
          <p:cNvSpPr>
            <a:spLocks noChangeArrowheads="1" noChangeShapeType="1" noTextEdit="1"/>
          </p:cNvSpPr>
          <p:nvPr/>
        </p:nvSpPr>
        <p:spPr bwMode="auto">
          <a:xfrm>
            <a:off x="2819400" y="4572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001">
                                            <p:txEl>
                                              <p:pRg st="0" end="0"/>
                                            </p:txEl>
                                          </p:spTgt>
                                        </p:tgtEl>
                                        <p:attrNameLst>
                                          <p:attrName>style.visibility</p:attrName>
                                        </p:attrNameLst>
                                      </p:cBhvr>
                                      <p:to>
                                        <p:strVal val="visible"/>
                                      </p:to>
                                    </p:set>
                                    <p:animEffect transition="in" filter="checkerboard(across)">
                                      <p:cBhvr>
                                        <p:cTn id="7" dur="500"/>
                                        <p:tgtEl>
                                          <p:spTgt spid="19001">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9003"/>
                                        </p:tgtEl>
                                        <p:attrNameLst>
                                          <p:attrName>style.visibility</p:attrName>
                                        </p:attrNameLst>
                                      </p:cBhvr>
                                      <p:to>
                                        <p:strVal val="visible"/>
                                      </p:to>
                                    </p:set>
                                    <p:animEffect transition="in" filter="wedge">
                                      <p:cBhvr>
                                        <p:cTn id="10" dur="2000"/>
                                        <p:tgtEl>
                                          <p:spTgt spid="190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9020"/>
                                        </p:tgtEl>
                                        <p:attrNameLst>
                                          <p:attrName>style.visibility</p:attrName>
                                        </p:attrNameLst>
                                      </p:cBhvr>
                                      <p:to>
                                        <p:strVal val="visible"/>
                                      </p:to>
                                    </p:set>
                                    <p:anim calcmode="lin" valueType="num">
                                      <p:cBhvr>
                                        <p:cTn id="15" dur="500" fill="hold"/>
                                        <p:tgtEl>
                                          <p:spTgt spid="19020"/>
                                        </p:tgtEl>
                                        <p:attrNameLst>
                                          <p:attrName>ppt_w</p:attrName>
                                        </p:attrNameLst>
                                      </p:cBhvr>
                                      <p:tavLst>
                                        <p:tav tm="0">
                                          <p:val>
                                            <p:fltVal val="0"/>
                                          </p:val>
                                        </p:tav>
                                        <p:tav tm="100000">
                                          <p:val>
                                            <p:strVal val="#ppt_w"/>
                                          </p:val>
                                        </p:tav>
                                      </p:tavLst>
                                    </p:anim>
                                    <p:anim calcmode="lin" valueType="num">
                                      <p:cBhvr>
                                        <p:cTn id="16" dur="500" fill="hold"/>
                                        <p:tgtEl>
                                          <p:spTgt spid="190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03" grpId="0" animBg="1"/>
      <p:bldP spid="190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381000" y="11430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b="1">
                <a:solidFill>
                  <a:srgbClr val="FF0000"/>
                </a:solidFill>
              </a:rPr>
              <a:t>II. GHI NHỚ</a:t>
            </a:r>
          </a:p>
        </p:txBody>
      </p:sp>
      <p:graphicFrame>
        <p:nvGraphicFramePr>
          <p:cNvPr id="140312" name="Group 24"/>
          <p:cNvGraphicFramePr>
            <a:graphicFrameLocks noGrp="1"/>
          </p:cNvGraphicFramePr>
          <p:nvPr/>
        </p:nvGraphicFramePr>
        <p:xfrm>
          <a:off x="381000" y="1752600"/>
          <a:ext cx="8229600" cy="4038600"/>
        </p:xfrm>
        <a:graphic>
          <a:graphicData uri="http://schemas.openxmlformats.org/drawingml/2006/table">
            <a:tbl>
              <a:tblPr/>
              <a:tblGrid>
                <a:gridCol w="8229600"/>
              </a:tblGrid>
              <a:tr h="403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CC"/>
                          </a:solidFill>
                          <a:effectLst/>
                          <a:latin typeface="Arial" charset="0"/>
                          <a:cs typeface="Arial" charset="0"/>
                        </a:rPr>
                        <a:t>VD: + Em gặp cô ở sân trường và chào.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             </a:t>
                      </a:r>
                      <a:r>
                        <a:rPr kumimoji="0" lang="en-US" sz="2800" b="0" i="0" u="none" strike="noStrike" cap="none" normalizeH="0" baseline="0" smtClean="0">
                          <a:ln>
                            <a:noFill/>
                          </a:ln>
                          <a:solidFill>
                            <a:srgbClr val="FF0000"/>
                          </a:solidFill>
                          <a:effectLst/>
                          <a:latin typeface="Arial" charset="0"/>
                          <a:cs typeface="Arial" charset="0"/>
                        </a:rPr>
                        <a:t>- Em chào cô ạ!</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CC"/>
                          </a:solidFill>
                          <a:effectLst/>
                          <a:latin typeface="Arial" charset="0"/>
                          <a:cs typeface="Arial" charset="0"/>
                        </a:rPr>
                        <a:t>       + Em rất thích hoa hồng nhung</a:t>
                      </a:r>
                      <a:r>
                        <a:rPr kumimoji="0" lang="en-US" sz="2800" b="0" i="0" u="none" strike="noStrike" cap="none" normalizeH="0" baseline="0" smtClean="0">
                          <a:ln>
                            <a:noFill/>
                          </a:ln>
                          <a:solidFill>
                            <a:schemeClr val="tx1"/>
                          </a:solidFill>
                          <a:effectLst/>
                          <a:latin typeface="Arial" charset="0"/>
                          <a:cs typeface="Arial" charset="0"/>
                        </a:rPr>
                        <a:t> </a:t>
                      </a:r>
                      <a:r>
                        <a:rPr kumimoji="0" lang="en-US" sz="2800" b="0" i="0" u="none" strike="noStrike" cap="none" normalizeH="0" baseline="0" smtClean="0">
                          <a:ln>
                            <a:noFill/>
                          </a:ln>
                          <a:solidFill>
                            <a:srgbClr val="FF0000"/>
                          </a:solidFill>
                          <a:effectLst/>
                          <a:latin typeface="Arial" charset="0"/>
                          <a:cs typeface="Arial" charset="0"/>
                        </a:rPr>
                        <a:t>– giống cây bố em mang từ Đà Lạt về.</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       </a:t>
                      </a:r>
                      <a:r>
                        <a:rPr kumimoji="0" lang="en-US" sz="2800" b="0" i="0" u="none" strike="noStrike" cap="none" normalizeH="0" baseline="0" smtClean="0">
                          <a:ln>
                            <a:noFill/>
                          </a:ln>
                          <a:solidFill>
                            <a:srgbClr val="0000CC"/>
                          </a:solidFill>
                          <a:effectLst/>
                          <a:latin typeface="Arial" charset="0"/>
                          <a:cs typeface="Arial" charset="0"/>
                        </a:rPr>
                        <a:t>+ Mẹ em đi chợ viết ra giấy vật cần mua</a:t>
                      </a:r>
                      <a:r>
                        <a:rPr kumimoji="0" lang="en-US" sz="2800" b="0" i="0" u="none" strike="noStrike" cap="none" normalizeH="0" baseline="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             - Dao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             - Chổi lau nhà</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             - Bát, đĩa…</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8437" name="WordArt 29"/>
          <p:cNvSpPr>
            <a:spLocks noChangeArrowheads="1" noChangeShapeType="1" noTextEdit="1"/>
          </p:cNvSpPr>
          <p:nvPr/>
        </p:nvSpPr>
        <p:spPr bwMode="auto">
          <a:xfrm>
            <a:off x="3352800" y="762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18438" name="WordArt 30"/>
          <p:cNvSpPr>
            <a:spLocks noChangeArrowheads="1" noChangeShapeType="1" noTextEdit="1"/>
          </p:cNvSpPr>
          <p:nvPr/>
        </p:nvSpPr>
        <p:spPr bwMode="auto">
          <a:xfrm>
            <a:off x="2819400" y="4572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0312"/>
                                        </p:tgtEl>
                                        <p:attrNameLst>
                                          <p:attrName>style.visibility</p:attrName>
                                        </p:attrNameLst>
                                      </p:cBhvr>
                                      <p:to>
                                        <p:strVal val="visible"/>
                                      </p:to>
                                    </p:set>
                                    <p:anim calcmode="lin" valueType="num">
                                      <p:cBhvr>
                                        <p:cTn id="7" dur="500" fill="hold"/>
                                        <p:tgtEl>
                                          <p:spTgt spid="140312"/>
                                        </p:tgtEl>
                                        <p:attrNameLst>
                                          <p:attrName>ppt_w</p:attrName>
                                        </p:attrNameLst>
                                      </p:cBhvr>
                                      <p:tavLst>
                                        <p:tav tm="0">
                                          <p:val>
                                            <p:fltVal val="0"/>
                                          </p:val>
                                        </p:tav>
                                        <p:tav tm="100000">
                                          <p:val>
                                            <p:strVal val="#ppt_w"/>
                                          </p:val>
                                        </p:tav>
                                      </p:tavLst>
                                    </p:anim>
                                    <p:anim calcmode="lin" valueType="num">
                                      <p:cBhvr>
                                        <p:cTn id="8" dur="500" fill="hold"/>
                                        <p:tgtEl>
                                          <p:spTgt spid="1403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93" name="Text Box 565"/>
          <p:cNvSpPr txBox="1">
            <a:spLocks noChangeArrowheads="1"/>
          </p:cNvSpPr>
          <p:nvPr/>
        </p:nvSpPr>
        <p:spPr bwMode="auto">
          <a:xfrm>
            <a:off x="304800" y="9906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b="1">
                <a:solidFill>
                  <a:srgbClr val="FF0000"/>
                </a:solidFill>
              </a:rPr>
              <a:t>III. LUYỆN TẬP</a:t>
            </a:r>
          </a:p>
        </p:txBody>
      </p:sp>
      <p:sp>
        <p:nvSpPr>
          <p:cNvPr id="23096" name="Text Box 568"/>
          <p:cNvSpPr txBox="1">
            <a:spLocks noChangeArrowheads="1"/>
          </p:cNvSpPr>
          <p:nvPr/>
        </p:nvSpPr>
        <p:spPr bwMode="auto">
          <a:xfrm>
            <a:off x="228600" y="1524000"/>
            <a:ext cx="8763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solidFill>
                  <a:srgbClr val="0000CC"/>
                </a:solidFill>
              </a:rPr>
              <a:t>1) </a:t>
            </a:r>
            <a:r>
              <a:rPr lang="en-US" sz="2800" i="1">
                <a:solidFill>
                  <a:srgbClr val="0000CC"/>
                </a:solidFill>
              </a:rPr>
              <a:t>Ghi những câu có chứa dấu gạch ngang trong mẫu chuyện Quà tặng cha (Sách Tiếng Việt 4, tập 2, trang 56) Ở cột A và tác dụng của mỗi dấu ở cột B)</a:t>
            </a:r>
            <a:endParaRPr lang="en-US" sz="2800">
              <a:solidFill>
                <a:srgbClr val="0000CC"/>
              </a:solidFill>
            </a:endParaRPr>
          </a:p>
        </p:txBody>
      </p:sp>
      <p:graphicFrame>
        <p:nvGraphicFramePr>
          <p:cNvPr id="23116" name="Group 588"/>
          <p:cNvGraphicFramePr>
            <a:graphicFrameLocks noGrp="1"/>
          </p:cNvGraphicFramePr>
          <p:nvPr/>
        </p:nvGraphicFramePr>
        <p:xfrm>
          <a:off x="685800" y="5867400"/>
          <a:ext cx="4267200" cy="609600"/>
        </p:xfrm>
        <a:graphic>
          <a:graphicData uri="http://schemas.openxmlformats.org/drawingml/2006/table">
            <a:tbl>
              <a:tblPr/>
              <a:tblGrid>
                <a:gridCol w="42672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Quà tặng cha</a:t>
                      </a:r>
                      <a:r>
                        <a:rPr kumimoji="0" lang="en-US" sz="2800" b="0" i="0" u="none" strike="noStrike" cap="none" normalizeH="0" baseline="0" smtClean="0">
                          <a:ln>
                            <a:noFill/>
                          </a:ln>
                          <a:solidFill>
                            <a:schemeClr val="tx1"/>
                          </a:solidFill>
                          <a:effectLst/>
                          <a:latin typeface="Arial" charset="0"/>
                          <a:cs typeface="Arial" charset="0"/>
                        </a:rPr>
                        <a:t> </a:t>
                      </a: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3121" name="Object 593"/>
          <p:cNvGraphicFramePr>
            <a:graphicFrameLocks noGrp="1" noChangeAspect="1"/>
          </p:cNvGraphicFramePr>
          <p:nvPr>
            <p:ph/>
          </p:nvPr>
        </p:nvGraphicFramePr>
        <p:xfrm>
          <a:off x="6318250" y="3429000"/>
          <a:ext cx="2520950" cy="3200400"/>
        </p:xfrm>
        <a:graphic>
          <a:graphicData uri="http://schemas.openxmlformats.org/presentationml/2006/ole">
            <mc:AlternateContent xmlns:mc="http://schemas.openxmlformats.org/markup-compatibility/2006">
              <mc:Choice xmlns:v="urn:schemas-microsoft-com:vml" Requires="v">
                <p:oleObj spid="_x0000_s19470" name="Image" r:id="rId4" imgW="1383639" imgH="2031746" progId="Photoshop.Image.7">
                  <p:embed/>
                </p:oleObj>
              </mc:Choice>
              <mc:Fallback>
                <p:oleObj name="Image" r:id="rId4" imgW="1383639" imgH="2031746" progId="Photoshop.Image.7">
                  <p:embed/>
                  <p:pic>
                    <p:nvPicPr>
                      <p:cNvPr id="0" name="Object 5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8250" y="3429000"/>
                        <a:ext cx="2520950" cy="3200400"/>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WordArt 595"/>
          <p:cNvSpPr>
            <a:spLocks noChangeArrowheads="1" noChangeShapeType="1" noTextEdit="1"/>
          </p:cNvSpPr>
          <p:nvPr/>
        </p:nvSpPr>
        <p:spPr bwMode="auto">
          <a:xfrm>
            <a:off x="3352800" y="762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19464" name="WordArt 596"/>
          <p:cNvSpPr>
            <a:spLocks noChangeArrowheads="1" noChangeShapeType="1" noTextEdit="1"/>
          </p:cNvSpPr>
          <p:nvPr/>
        </p:nvSpPr>
        <p:spPr bwMode="auto">
          <a:xfrm>
            <a:off x="2819400" y="4572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093">
                                            <p:txEl>
                                              <p:pRg st="0" end="0"/>
                                            </p:txEl>
                                          </p:spTgt>
                                        </p:tgtEl>
                                        <p:attrNameLst>
                                          <p:attrName>style.visibility</p:attrName>
                                        </p:attrNameLst>
                                      </p:cBhvr>
                                      <p:to>
                                        <p:strVal val="visible"/>
                                      </p:to>
                                    </p:set>
                                    <p:animEffect transition="in" filter="checkerboard(across)">
                                      <p:cBhvr>
                                        <p:cTn id="7" dur="500"/>
                                        <p:tgtEl>
                                          <p:spTgt spid="230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096"/>
                                        </p:tgtEl>
                                        <p:attrNameLst>
                                          <p:attrName>style.visibility</p:attrName>
                                        </p:attrNameLst>
                                      </p:cBhvr>
                                      <p:to>
                                        <p:strVal val="visible"/>
                                      </p:to>
                                    </p:set>
                                    <p:animEffect transition="in" filter="diamond(in)">
                                      <p:cBhvr>
                                        <p:cTn id="12" dur="2000"/>
                                        <p:tgtEl>
                                          <p:spTgt spid="230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3121"/>
                                        </p:tgtEl>
                                        <p:attrNameLst>
                                          <p:attrName>style.visibility</p:attrName>
                                        </p:attrNameLst>
                                      </p:cBhvr>
                                      <p:to>
                                        <p:strVal val="visible"/>
                                      </p:to>
                                    </p:set>
                                    <p:animEffect transition="in" filter="checkerboard(across)">
                                      <p:cBhvr>
                                        <p:cTn id="17" dur="500"/>
                                        <p:tgtEl>
                                          <p:spTgt spid="231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3116"/>
                                        </p:tgtEl>
                                        <p:attrNameLst>
                                          <p:attrName>style.visibility</p:attrName>
                                        </p:attrNameLst>
                                      </p:cBhvr>
                                      <p:to>
                                        <p:strVal val="visible"/>
                                      </p:to>
                                    </p:set>
                                    <p:animEffect transition="in" filter="checkerboard(across)">
                                      <p:cBhvr>
                                        <p:cTn id="22" dur="500"/>
                                        <p:tgtEl>
                                          <p:spTgt spid="23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228600" y="503238"/>
            <a:ext cx="89154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200">
                <a:solidFill>
                  <a:srgbClr val="0000CC"/>
                </a:solidFill>
              </a:rPr>
              <a:t>   Một bữa Pa-xcan đi đâu về khuya thấy bố mình - một viên chức tài chính – vẫn cặm cụi trước bàn làm việc. Anh rón rén lại gần. Ông bố vẫn mải mê với những con số: Ông đang phải kiểm tra sổ sách.</a:t>
            </a:r>
          </a:p>
        </p:txBody>
      </p:sp>
      <p:sp>
        <p:nvSpPr>
          <p:cNvPr id="20483" name="Text Box 16"/>
          <p:cNvSpPr txBox="1">
            <a:spLocks noChangeArrowheads="1"/>
          </p:cNvSpPr>
          <p:nvPr/>
        </p:nvSpPr>
        <p:spPr bwMode="auto">
          <a:xfrm>
            <a:off x="304800" y="1600200"/>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200">
                <a:solidFill>
                  <a:srgbClr val="0000CC"/>
                </a:solidFill>
              </a:rPr>
              <a:t>  “Những dãy tính cộng hàng ngàn con số, một công việc buồn tẻ làm sao !” – Pa-xcan nghĩ thầm. Trong óc chàng sinh viên trẻ tuổi chợt lóe lên một tia sáng. Anh lặng lẽ rút về phòng mình và vạch ra một sơ đồ gì đó lên giấy.</a:t>
            </a:r>
            <a:endParaRPr lang="en-US" sz="2200" b="1">
              <a:solidFill>
                <a:srgbClr val="0000CC"/>
              </a:solidFill>
            </a:endParaRPr>
          </a:p>
        </p:txBody>
      </p:sp>
      <p:sp>
        <p:nvSpPr>
          <p:cNvPr id="20484" name="Text Box 17"/>
          <p:cNvSpPr txBox="1">
            <a:spLocks noChangeArrowheads="1"/>
          </p:cNvSpPr>
          <p:nvPr/>
        </p:nvSpPr>
        <p:spPr bwMode="auto">
          <a:xfrm>
            <a:off x="304800" y="3048000"/>
            <a:ext cx="8610600"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200">
                <a:solidFill>
                  <a:srgbClr val="0000CC"/>
                </a:solidFill>
              </a:rPr>
              <a:t>    Mươi hôm sau, ông bố ngạc nhiên thấy con ôm một vật gì kỳ lạ đặt trước bàn mình.</a:t>
            </a:r>
            <a:br>
              <a:rPr lang="en-US" sz="2200">
                <a:solidFill>
                  <a:srgbClr val="0000CC"/>
                </a:solidFill>
              </a:rPr>
            </a:br>
            <a:r>
              <a:rPr lang="en-US" sz="2200">
                <a:solidFill>
                  <a:srgbClr val="0000CC"/>
                </a:solidFill>
              </a:rPr>
              <a:t>    - Con hi vọng món quà nhỏ này có thể làm bố bớt nhức đầu vì những con tính – Pa-xcan nói.</a:t>
            </a:r>
            <a:br>
              <a:rPr lang="en-US" sz="2200">
                <a:solidFill>
                  <a:srgbClr val="0000CC"/>
                </a:solidFill>
              </a:rPr>
            </a:br>
            <a:r>
              <a:rPr lang="en-US" sz="2200">
                <a:solidFill>
                  <a:srgbClr val="0000CC"/>
                </a:solidFill>
              </a:rPr>
              <a:t>    Thì ra đó là một thứ máy tính cộng trừ mà Pa-xcan đã đặt hết tình cảm của người con vào việc chế tạo. Đó chính là cái máy tính đầu tiên trên thế giới, tổ tiên của những chiếc máy tính điện tử hiện đại.</a:t>
            </a:r>
            <a:r>
              <a:rPr lang="en-US" sz="2200">
                <a:hlinkClick r:id="rId2" action="ppaction://hlinksldjump"/>
              </a:rPr>
              <a:t/>
            </a:r>
            <a:br>
              <a:rPr lang="en-US" sz="2200">
                <a:hlinkClick r:id="rId2" action="ppaction://hlinksldjump"/>
              </a:rPr>
            </a:br>
            <a:r>
              <a:rPr lang="en-US" sz="2200"/>
              <a:t>                          </a:t>
            </a:r>
            <a:r>
              <a:rPr lang="en-US" sz="2200" i="1"/>
              <a:t>Theo </a:t>
            </a:r>
            <a:r>
              <a:rPr lang="en-US" sz="2200" b="1"/>
              <a:t>LÊ NGUYÊN LONG, PHẠM NGỌC TOÀN</a:t>
            </a:r>
            <a:endParaRPr lang="en-US" sz="2200"/>
          </a:p>
        </p:txBody>
      </p:sp>
      <p:graphicFrame>
        <p:nvGraphicFramePr>
          <p:cNvPr id="24606" name="Group 30"/>
          <p:cNvGraphicFramePr>
            <a:graphicFrameLocks noGrp="1"/>
          </p:cNvGraphicFramePr>
          <p:nvPr>
            <p:ph/>
          </p:nvPr>
        </p:nvGraphicFramePr>
        <p:xfrm>
          <a:off x="457200" y="0"/>
          <a:ext cx="8229600" cy="457200"/>
        </p:xfrm>
        <a:graphic>
          <a:graphicData uri="http://schemas.openxmlformats.org/drawingml/2006/table">
            <a:tbl>
              <a:tblPr/>
              <a:tblGrid>
                <a:gridCol w="822960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Arial" charset="0"/>
                          <a:cs typeface="Arial" charset="0"/>
                        </a:rPr>
                        <a:t>Quà tặng cha</a:t>
                      </a:r>
                      <a:r>
                        <a:rPr kumimoji="0" lang="en-US" sz="2400" b="1" i="0" u="none" strike="noStrike" cap="none" normalizeH="0" baseline="0" smtClean="0">
                          <a:ln>
                            <a:noFill/>
                          </a:ln>
                          <a:solidFill>
                            <a:schemeClr val="tx1"/>
                          </a:solidFill>
                          <a:effectLst/>
                          <a:latin typeface="Arial" charset="0"/>
                          <a:cs typeface="Arial" charset="0"/>
                        </a:rPr>
                        <a:t> </a:t>
                      </a: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973138" y="2362200"/>
            <a:ext cx="7637462" cy="1701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sz="4800" b="1">
                <a:solidFill>
                  <a:srgbClr val="0000CC"/>
                </a:solidFill>
              </a:rPr>
              <a:t>Luyện từ và câu </a:t>
            </a:r>
          </a:p>
          <a:p>
            <a:pPr algn="ctr" eaLnBrk="1" hangingPunct="1">
              <a:spcBef>
                <a:spcPct val="20000"/>
              </a:spcBef>
            </a:pPr>
            <a:r>
              <a:rPr lang="en-US" sz="4800" b="1">
                <a:solidFill>
                  <a:srgbClr val="FF0000"/>
                </a:solidFill>
              </a:rPr>
              <a:t>Bài : Dấu gạch ngang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grpId="0" nodeType="clickEffect">
                                  <p:stCondLst>
                                    <p:cond delay="0"/>
                                  </p:stCondLst>
                                  <p:childTnLst>
                                    <p:animEffect transition="out" filter="slide(fromBottom)">
                                      <p:cBhvr>
                                        <p:cTn id="6" dur="500"/>
                                        <p:tgtEl>
                                          <p:spTgt spid="2055"/>
                                        </p:tgtEl>
                                      </p:cBhvr>
                                    </p:animEffect>
                                    <p:set>
                                      <p:cBhvr>
                                        <p:cTn id="7" dur="1" fill="hold">
                                          <p:stCondLst>
                                            <p:cond delay="499"/>
                                          </p:stCondLst>
                                        </p:cTn>
                                        <p:tgtEl>
                                          <p:spTgt spid="20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228600" y="1524000"/>
            <a:ext cx="89154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a:solidFill>
                  <a:srgbClr val="0000CC"/>
                </a:solidFill>
              </a:rPr>
              <a:t>1) </a:t>
            </a:r>
            <a:r>
              <a:rPr lang="en-US" sz="2600" i="1">
                <a:solidFill>
                  <a:srgbClr val="0000CC"/>
                </a:solidFill>
              </a:rPr>
              <a:t>Ghi những câu có chứa dấu gạch ngang trong mẫu chuyện Quà tặng cha (Sách Tiếng Việt 4, tập 2, trang 56) Ở cột A và tác dụng của mỗi dấu ở cột B)</a:t>
            </a:r>
            <a:endParaRPr lang="en-US" sz="2600">
              <a:solidFill>
                <a:srgbClr val="0000CC"/>
              </a:solidFill>
            </a:endParaRPr>
          </a:p>
          <a:p>
            <a:pPr algn="ctr" eaLnBrk="1" hangingPunct="1">
              <a:spcBef>
                <a:spcPct val="50000"/>
              </a:spcBef>
            </a:pPr>
            <a:r>
              <a:rPr lang="en-US" sz="2800">
                <a:solidFill>
                  <a:srgbClr val="FF0000"/>
                </a:solidFill>
              </a:rPr>
              <a:t> </a:t>
            </a:r>
            <a:r>
              <a:rPr lang="en-US" sz="2800" b="1" i="1">
                <a:solidFill>
                  <a:srgbClr val="FF0000"/>
                </a:solidFill>
              </a:rPr>
              <a:t>Quà tặng cha</a:t>
            </a:r>
          </a:p>
        </p:txBody>
      </p:sp>
      <p:graphicFrame>
        <p:nvGraphicFramePr>
          <p:cNvPr id="118823" name="Group 39"/>
          <p:cNvGraphicFramePr>
            <a:graphicFrameLocks noGrp="1"/>
          </p:cNvGraphicFramePr>
          <p:nvPr/>
        </p:nvGraphicFramePr>
        <p:xfrm>
          <a:off x="0" y="3429000"/>
          <a:ext cx="9144000" cy="1457325"/>
        </p:xfrm>
        <a:graphic>
          <a:graphicData uri="http://schemas.openxmlformats.org/drawingml/2006/table">
            <a:tbl>
              <a:tblPr/>
              <a:tblGrid>
                <a:gridCol w="9144000"/>
              </a:tblGrid>
              <a:tr h="1457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CC"/>
                          </a:solidFill>
                          <a:effectLst/>
                          <a:latin typeface="Arial" charset="0"/>
                          <a:cs typeface="Arial" charset="0"/>
                        </a:rPr>
                        <a:t>Nhiệm vụ: Thảo luận nhóm đôi - thực hiện yêu cầu bài tập vào vở.</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CC"/>
                          </a:solidFill>
                          <a:effectLst/>
                          <a:latin typeface="Arial" charset="0"/>
                          <a:cs typeface="Arial" charset="0"/>
                        </a:rPr>
                        <a:t>(Thời gian thảo luận là 5 phút)</a:t>
                      </a:r>
                    </a:p>
                  </a:txBody>
                  <a:tcPr marT="45732" marB="45732" horzOverflow="overflow">
                    <a:lnL cap="flat">
                      <a:noFill/>
                    </a:lnL>
                    <a:lnR cap="flat">
                      <a:noFill/>
                    </a:lnR>
                    <a:lnT cap="flat">
                      <a:noFill/>
                    </a:lnT>
                    <a:lnB cap="flat">
                      <a:noFill/>
                    </a:lnB>
                    <a:lnTlToBr>
                      <a:noFill/>
                    </a:lnTlToBr>
                    <a:lnBlToTr>
                      <a:noFill/>
                    </a:lnBlToTr>
                    <a:noFill/>
                  </a:tcPr>
                </a:tc>
              </a:tr>
            </a:tbl>
          </a:graphicData>
        </a:graphic>
      </p:graphicFrame>
      <p:sp>
        <p:nvSpPr>
          <p:cNvPr id="118820" name="Text Box 36"/>
          <p:cNvSpPr txBox="1">
            <a:spLocks noChangeArrowheads="1"/>
          </p:cNvSpPr>
          <p:nvPr/>
        </p:nvSpPr>
        <p:spPr bwMode="auto">
          <a:xfrm>
            <a:off x="304800" y="9906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b="1">
                <a:solidFill>
                  <a:srgbClr val="FF0000"/>
                </a:solidFill>
              </a:rPr>
              <a:t>III. LUYỆN TẬP</a:t>
            </a:r>
          </a:p>
        </p:txBody>
      </p:sp>
      <p:sp>
        <p:nvSpPr>
          <p:cNvPr id="21510" name="WordArt 37"/>
          <p:cNvSpPr>
            <a:spLocks noChangeArrowheads="1" noChangeShapeType="1" noTextEdit="1"/>
          </p:cNvSpPr>
          <p:nvPr/>
        </p:nvSpPr>
        <p:spPr bwMode="auto">
          <a:xfrm>
            <a:off x="3352800" y="762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21511" name="WordArt 38"/>
          <p:cNvSpPr>
            <a:spLocks noChangeArrowheads="1" noChangeShapeType="1" noTextEdit="1"/>
          </p:cNvSpPr>
          <p:nvPr/>
        </p:nvSpPr>
        <p:spPr bwMode="auto">
          <a:xfrm>
            <a:off x="2819400" y="4572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823"/>
                                        </p:tgtEl>
                                        <p:attrNameLst>
                                          <p:attrName>style.visibility</p:attrName>
                                        </p:attrNameLst>
                                      </p:cBhvr>
                                      <p:to>
                                        <p:strVal val="visible"/>
                                      </p:to>
                                    </p:set>
                                    <p:anim calcmode="lin" valueType="num">
                                      <p:cBhvr additive="base">
                                        <p:cTn id="7" dur="500" fill="hold"/>
                                        <p:tgtEl>
                                          <p:spTgt spid="118823"/>
                                        </p:tgtEl>
                                        <p:attrNameLst>
                                          <p:attrName>ppt_x</p:attrName>
                                        </p:attrNameLst>
                                      </p:cBhvr>
                                      <p:tavLst>
                                        <p:tav tm="0">
                                          <p:val>
                                            <p:strVal val="#ppt_x"/>
                                          </p:val>
                                        </p:tav>
                                        <p:tav tm="100000">
                                          <p:val>
                                            <p:strVal val="#ppt_x"/>
                                          </p:val>
                                        </p:tav>
                                      </p:tavLst>
                                    </p:anim>
                                    <p:anim calcmode="lin" valueType="num">
                                      <p:cBhvr additive="base">
                                        <p:cTn id="8" dur="500" fill="hold"/>
                                        <p:tgtEl>
                                          <p:spTgt spid="1188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18820">
                                            <p:txEl>
                                              <p:pRg st="0" end="0"/>
                                            </p:txEl>
                                          </p:spTgt>
                                        </p:tgtEl>
                                        <p:attrNameLst>
                                          <p:attrName>style.visibility</p:attrName>
                                        </p:attrNameLst>
                                      </p:cBhvr>
                                      <p:to>
                                        <p:strVal val="visible"/>
                                      </p:to>
                                    </p:set>
                                    <p:animEffect transition="in" filter="checkerboard(across)">
                                      <p:cBhvr>
                                        <p:cTn id="13" dur="500"/>
                                        <p:tgtEl>
                                          <p:spTgt spid="1188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76200" y="898525"/>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a:solidFill>
                  <a:srgbClr val="0000CC"/>
                </a:solidFill>
              </a:rPr>
              <a:t>   Một bữa Pa-xcan đi đâu về khuya thấy bố mình - một viên chức tài chính – vẫn cặm cụi trước bàn làm việc. Anh rón rén lại gần. Ông bố vẫn mải mê với những con số: Ông đang phải kiểm sổ sách.</a:t>
            </a:r>
          </a:p>
        </p:txBody>
      </p:sp>
      <p:sp>
        <p:nvSpPr>
          <p:cNvPr id="22531" name="Text Box 3"/>
          <p:cNvSpPr txBox="1">
            <a:spLocks noChangeArrowheads="1"/>
          </p:cNvSpPr>
          <p:nvPr/>
        </p:nvSpPr>
        <p:spPr bwMode="auto">
          <a:xfrm>
            <a:off x="152400" y="2041525"/>
            <a:ext cx="853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a:solidFill>
                  <a:srgbClr val="0000CC"/>
                </a:solidFill>
              </a:rPr>
              <a:t>  “Những dãy tính cộng hàng ngàng con số, một công việc buồn tẻ làm sao !” – Pa-xcan nghĩ thầm. Trong óc chàng sinh viên trẻ tuổi chợt lóe lên một tia sáng. Anh lặng lẽ rút về phòng mình và vạch ra một sơ đồ gì đó lên giấy.</a:t>
            </a:r>
          </a:p>
        </p:txBody>
      </p:sp>
      <p:sp>
        <p:nvSpPr>
          <p:cNvPr id="22532" name="Text Box 4"/>
          <p:cNvSpPr txBox="1">
            <a:spLocks noChangeArrowheads="1"/>
          </p:cNvSpPr>
          <p:nvPr/>
        </p:nvSpPr>
        <p:spPr bwMode="auto">
          <a:xfrm>
            <a:off x="152400" y="3413125"/>
            <a:ext cx="8763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a:solidFill>
                  <a:srgbClr val="0000CC"/>
                </a:solidFill>
              </a:rPr>
              <a:t>    Mười hôm sau, ông bố ngạc nhiên thấy con ôm một vật gì kỳ lạ đặt trước bàn mình.</a:t>
            </a:r>
            <a:br>
              <a:rPr lang="en-US" sz="2000" b="1">
                <a:solidFill>
                  <a:srgbClr val="0000CC"/>
                </a:solidFill>
              </a:rPr>
            </a:br>
            <a:r>
              <a:rPr lang="en-US" sz="2000" b="1">
                <a:solidFill>
                  <a:srgbClr val="0000CC"/>
                </a:solidFill>
              </a:rPr>
              <a:t>    - Con hi vọng món quà nhỏ này có thể làm bố bớt nhức đầu vì những con tính – Pa-xcan nói.</a:t>
            </a:r>
            <a:br>
              <a:rPr lang="en-US" sz="2000" b="1">
                <a:solidFill>
                  <a:srgbClr val="0000CC"/>
                </a:solidFill>
              </a:rPr>
            </a:br>
            <a:r>
              <a:rPr lang="en-US" sz="2000" b="1">
                <a:solidFill>
                  <a:srgbClr val="0000CC"/>
                </a:solidFill>
              </a:rPr>
              <a:t>    Thì ra đó là một thứ máy tính cộng trừ mà Pa-xcan đã đặt hết tình cảm của người con vào việc chế tạo. Đó chính là cái máy tính đầu tiên trên thế giới, tổ tiên của những chiếc máy tính điện tử hiện đại.</a:t>
            </a:r>
            <a:r>
              <a:rPr lang="en-US" sz="2000" b="1">
                <a:solidFill>
                  <a:srgbClr val="0000CC"/>
                </a:solidFill>
                <a:hlinkClick r:id="rId2" action="ppaction://hlinksldjump"/>
              </a:rPr>
              <a:t/>
            </a:r>
            <a:br>
              <a:rPr lang="en-US" sz="2000" b="1">
                <a:solidFill>
                  <a:srgbClr val="0000CC"/>
                </a:solidFill>
                <a:hlinkClick r:id="rId2" action="ppaction://hlinksldjump"/>
              </a:rPr>
            </a:br>
            <a:r>
              <a:rPr lang="en-US" sz="2000" b="1">
                <a:solidFill>
                  <a:srgbClr val="0000CC"/>
                </a:solidFill>
              </a:rPr>
              <a:t>                                         </a:t>
            </a:r>
            <a:r>
              <a:rPr lang="en-US" sz="2000" b="1" i="1">
                <a:solidFill>
                  <a:srgbClr val="0000CC"/>
                </a:solidFill>
              </a:rPr>
              <a:t>Theo </a:t>
            </a:r>
            <a:r>
              <a:rPr lang="en-US" sz="2000" b="1">
                <a:solidFill>
                  <a:srgbClr val="0000CC"/>
                </a:solidFill>
              </a:rPr>
              <a:t>LÊ NGUYÊN LONG, PHẠM NGỌC TOÀN</a:t>
            </a:r>
          </a:p>
        </p:txBody>
      </p:sp>
      <p:graphicFrame>
        <p:nvGraphicFramePr>
          <p:cNvPr id="131093" name="Group 21"/>
          <p:cNvGraphicFramePr>
            <a:graphicFrameLocks noGrp="1"/>
          </p:cNvGraphicFramePr>
          <p:nvPr/>
        </p:nvGraphicFramePr>
        <p:xfrm>
          <a:off x="0" y="76200"/>
          <a:ext cx="9144000" cy="701675"/>
        </p:xfrm>
        <a:graphic>
          <a:graphicData uri="http://schemas.openxmlformats.org/drawingml/2006/table">
            <a:tbl>
              <a:tblPr/>
              <a:tblGrid>
                <a:gridCol w="9144000"/>
              </a:tblGrid>
              <a:tr h="70167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rgbClr val="FF0000"/>
                          </a:solidFill>
                          <a:effectLst/>
                          <a:latin typeface="Arial" charset="0"/>
                          <a:cs typeface="Arial" charset="0"/>
                        </a:rPr>
                        <a:t>1)</a:t>
                      </a:r>
                      <a:r>
                        <a:rPr kumimoji="0" lang="en-US" sz="2000" b="1" i="1" u="none" strike="noStrike" cap="none" normalizeH="0" baseline="0" smtClean="0">
                          <a:ln>
                            <a:noFill/>
                          </a:ln>
                          <a:solidFill>
                            <a:srgbClr val="FF0000"/>
                          </a:solidFill>
                          <a:effectLst/>
                          <a:latin typeface="Arial" charset="0"/>
                          <a:cs typeface="Arial" charset="0"/>
                        </a:rPr>
                        <a:t>Ghi những câu có chứa dấu gạch ngang trong mẫu chuyện Quà tặng cha Ở cột A và tác dụng của mỗi dấu ở cột B)</a:t>
                      </a:r>
                      <a:endParaRPr kumimoji="0" lang="en-US" sz="2000" b="1" i="1" u="none" strike="noStrike" cap="none" normalizeH="0" baseline="0" smtClean="0">
                        <a:ln>
                          <a:noFill/>
                        </a:ln>
                        <a:solidFill>
                          <a:srgbClr val="FF0000"/>
                        </a:solidFill>
                        <a:effectLst/>
                        <a:latin typeface="Times New Roman" pitchFamily="18" charset="0"/>
                        <a:cs typeface="Arial" charset="0"/>
                      </a:endParaRPr>
                    </a:p>
                  </a:txBody>
                  <a:tcPr marT="45761" marB="45761"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76200" y="1219200"/>
            <a:ext cx="9220200"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i="1">
                <a:solidFill>
                  <a:srgbClr val="FF0000"/>
                </a:solidFill>
              </a:rPr>
              <a:t>1. Ghi lại những câu có dấu gạch ngang </a:t>
            </a:r>
            <a:r>
              <a:rPr lang="en-US" sz="2800" i="1" u="sng">
                <a:solidFill>
                  <a:srgbClr val="FF0000"/>
                </a:solidFill>
              </a:rPr>
              <a:t>và</a:t>
            </a:r>
            <a:r>
              <a:rPr lang="en-US" sz="2800" i="1">
                <a:solidFill>
                  <a:srgbClr val="FF0000"/>
                </a:solidFill>
              </a:rPr>
              <a:t> nêu tác dụng của dấu gạch ngang đó?</a:t>
            </a:r>
          </a:p>
        </p:txBody>
      </p:sp>
      <p:sp>
        <p:nvSpPr>
          <p:cNvPr id="49159" name="Text Box 7"/>
          <p:cNvSpPr txBox="1">
            <a:spLocks noChangeArrowheads="1"/>
          </p:cNvSpPr>
          <p:nvPr/>
        </p:nvSpPr>
        <p:spPr bwMode="auto">
          <a:xfrm>
            <a:off x="5943600" y="2908300"/>
            <a:ext cx="2895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solidFill>
                  <a:srgbClr val="FF0000"/>
                </a:solidFill>
              </a:rPr>
              <a:t>    Đánh dấu phần chú thích trong câu (bố Pa-xcan là một viên chức tài chính).</a:t>
            </a:r>
          </a:p>
        </p:txBody>
      </p:sp>
      <p:sp>
        <p:nvSpPr>
          <p:cNvPr id="49160" name="Text Box 8"/>
          <p:cNvSpPr txBox="1">
            <a:spLocks noChangeArrowheads="1"/>
          </p:cNvSpPr>
          <p:nvPr/>
        </p:nvSpPr>
        <p:spPr bwMode="auto">
          <a:xfrm>
            <a:off x="152400" y="2363788"/>
            <a:ext cx="5638800"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a:solidFill>
                  <a:srgbClr val="0000CC"/>
                </a:solidFill>
              </a:rPr>
              <a:t>   Một bữa Pa-xcan đi đâu về khuya thấy bố mình - một viên chức tài chính - vẫn cặm cụi trước bàn làm việc. Anh rón rén lại gần. Ông bố vẫn mải mê với những con số: Ông đang phải kiểm sổ sách.</a:t>
            </a:r>
          </a:p>
        </p:txBody>
      </p:sp>
      <p:sp>
        <p:nvSpPr>
          <p:cNvPr id="23557" name="Line 11"/>
          <p:cNvSpPr>
            <a:spLocks noChangeShapeType="1"/>
          </p:cNvSpPr>
          <p:nvPr/>
        </p:nvSpPr>
        <p:spPr bwMode="auto">
          <a:xfrm>
            <a:off x="5943600" y="2514600"/>
            <a:ext cx="0" cy="3810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4" name="Line 12"/>
          <p:cNvSpPr>
            <a:spLocks noChangeShapeType="1"/>
          </p:cNvSpPr>
          <p:nvPr/>
        </p:nvSpPr>
        <p:spPr bwMode="auto">
          <a:xfrm>
            <a:off x="457200" y="1676400"/>
            <a:ext cx="441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5" name="Line 13"/>
          <p:cNvSpPr>
            <a:spLocks noChangeShapeType="1"/>
          </p:cNvSpPr>
          <p:nvPr/>
        </p:nvSpPr>
        <p:spPr bwMode="auto">
          <a:xfrm>
            <a:off x="1600200" y="3354388"/>
            <a:ext cx="3886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6" name="Line 14"/>
          <p:cNvSpPr>
            <a:spLocks noChangeShapeType="1"/>
          </p:cNvSpPr>
          <p:nvPr/>
        </p:nvSpPr>
        <p:spPr bwMode="auto">
          <a:xfrm>
            <a:off x="381000" y="3887788"/>
            <a:ext cx="495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7" name="Line 15"/>
          <p:cNvSpPr>
            <a:spLocks noChangeShapeType="1"/>
          </p:cNvSpPr>
          <p:nvPr/>
        </p:nvSpPr>
        <p:spPr bwMode="auto">
          <a:xfrm>
            <a:off x="381000" y="4344988"/>
            <a:ext cx="3200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9" name="Line 17"/>
          <p:cNvSpPr>
            <a:spLocks noChangeShapeType="1"/>
          </p:cNvSpPr>
          <p:nvPr/>
        </p:nvSpPr>
        <p:spPr bwMode="auto">
          <a:xfrm>
            <a:off x="304800" y="2133600"/>
            <a:ext cx="4267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0" name="Line 18"/>
          <p:cNvSpPr>
            <a:spLocks noChangeShapeType="1"/>
          </p:cNvSpPr>
          <p:nvPr/>
        </p:nvSpPr>
        <p:spPr bwMode="auto">
          <a:xfrm flipV="1">
            <a:off x="7543800" y="1676400"/>
            <a:ext cx="1066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9179" name="Group 27"/>
          <p:cNvGraphicFramePr>
            <a:graphicFrameLocks noGrp="1"/>
          </p:cNvGraphicFramePr>
          <p:nvPr/>
        </p:nvGraphicFramePr>
        <p:xfrm>
          <a:off x="6172200" y="2286000"/>
          <a:ext cx="2895600" cy="518048"/>
        </p:xfrm>
        <a:graphic>
          <a:graphicData uri="http://schemas.openxmlformats.org/drawingml/2006/table">
            <a:tbl>
              <a:tblPr/>
              <a:tblGrid>
                <a:gridCol w="2895600"/>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sng" strike="noStrike" cap="none" normalizeH="0" baseline="0" smtClean="0">
                          <a:ln>
                            <a:noFill/>
                          </a:ln>
                          <a:solidFill>
                            <a:srgbClr val="0000CC"/>
                          </a:solidFill>
                          <a:effectLst/>
                          <a:latin typeface="Arial" charset="0"/>
                          <a:cs typeface="Arial" charset="0"/>
                        </a:rPr>
                        <a:t>Tác dụng là:</a:t>
                      </a:r>
                    </a:p>
                  </a:txBody>
                  <a:tcPr marT="45664" marB="45664" horzOverflow="overflow">
                    <a:lnL cap="flat">
                      <a:noFill/>
                    </a:lnL>
                    <a:lnR cap="flat">
                      <a:noFill/>
                    </a:lnR>
                    <a:lnT cap="flat">
                      <a:noFill/>
                    </a:lnT>
                    <a:lnB cap="flat">
                      <a:noFill/>
                    </a:lnB>
                    <a:lnTlToBr>
                      <a:noFill/>
                    </a:lnTlToBr>
                    <a:lnBlToTr>
                      <a:noFill/>
                    </a:lnBlToTr>
                    <a:noFill/>
                  </a:tcPr>
                </a:tc>
              </a:tr>
            </a:tbl>
          </a:graphicData>
        </a:graphic>
      </p:graphicFrame>
      <p:sp>
        <p:nvSpPr>
          <p:cNvPr id="49180" name="Oval 28"/>
          <p:cNvSpPr>
            <a:spLocks noChangeArrowheads="1"/>
          </p:cNvSpPr>
          <p:nvPr/>
        </p:nvSpPr>
        <p:spPr bwMode="auto">
          <a:xfrm>
            <a:off x="2819400" y="3430588"/>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9181" name="Oval 29"/>
          <p:cNvSpPr>
            <a:spLocks noChangeArrowheads="1"/>
          </p:cNvSpPr>
          <p:nvPr/>
        </p:nvSpPr>
        <p:spPr bwMode="auto">
          <a:xfrm>
            <a:off x="3810000" y="2973388"/>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3568" name="WordArt 30"/>
          <p:cNvSpPr>
            <a:spLocks noChangeArrowheads="1" noChangeShapeType="1" noTextEdit="1"/>
          </p:cNvSpPr>
          <p:nvPr/>
        </p:nvSpPr>
        <p:spPr bwMode="auto">
          <a:xfrm>
            <a:off x="3352800" y="762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23569" name="WordArt 31"/>
          <p:cNvSpPr>
            <a:spLocks noChangeArrowheads="1" noChangeShapeType="1" noTextEdit="1"/>
          </p:cNvSpPr>
          <p:nvPr/>
        </p:nvSpPr>
        <p:spPr bwMode="auto">
          <a:xfrm>
            <a:off x="2819400" y="4572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64"/>
                                        </p:tgtEl>
                                        <p:attrNameLst>
                                          <p:attrName>style.visibility</p:attrName>
                                        </p:attrNameLst>
                                      </p:cBhvr>
                                      <p:to>
                                        <p:strVal val="visible"/>
                                      </p:to>
                                    </p:set>
                                    <p:anim calcmode="lin" valueType="num">
                                      <p:cBhvr additive="base">
                                        <p:cTn id="7" dur="500" fill="hold"/>
                                        <p:tgtEl>
                                          <p:spTgt spid="49164"/>
                                        </p:tgtEl>
                                        <p:attrNameLst>
                                          <p:attrName>ppt_x</p:attrName>
                                        </p:attrNameLst>
                                      </p:cBhvr>
                                      <p:tavLst>
                                        <p:tav tm="0">
                                          <p:val>
                                            <p:strVal val="#ppt_x"/>
                                          </p:val>
                                        </p:tav>
                                        <p:tav tm="100000">
                                          <p:val>
                                            <p:strVal val="#ppt_x"/>
                                          </p:val>
                                        </p:tav>
                                      </p:tavLst>
                                    </p:anim>
                                    <p:anim calcmode="lin" valueType="num">
                                      <p:cBhvr additive="base">
                                        <p:cTn id="8" dur="500" fill="hold"/>
                                        <p:tgtEl>
                                          <p:spTgt spid="491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170"/>
                                        </p:tgtEl>
                                        <p:attrNameLst>
                                          <p:attrName>style.visibility</p:attrName>
                                        </p:attrNameLst>
                                      </p:cBhvr>
                                      <p:to>
                                        <p:strVal val="visible"/>
                                      </p:to>
                                    </p:set>
                                    <p:anim calcmode="lin" valueType="num">
                                      <p:cBhvr additive="base">
                                        <p:cTn id="11" dur="500" fill="hold"/>
                                        <p:tgtEl>
                                          <p:spTgt spid="49170"/>
                                        </p:tgtEl>
                                        <p:attrNameLst>
                                          <p:attrName>ppt_x</p:attrName>
                                        </p:attrNameLst>
                                      </p:cBhvr>
                                      <p:tavLst>
                                        <p:tav tm="0">
                                          <p:val>
                                            <p:strVal val="#ppt_x"/>
                                          </p:val>
                                        </p:tav>
                                        <p:tav tm="100000">
                                          <p:val>
                                            <p:strVal val="#ppt_x"/>
                                          </p:val>
                                        </p:tav>
                                      </p:tavLst>
                                    </p:anim>
                                    <p:anim calcmode="lin" valueType="num">
                                      <p:cBhvr additive="base">
                                        <p:cTn id="12" dur="500" fill="hold"/>
                                        <p:tgtEl>
                                          <p:spTgt spid="4917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169"/>
                                        </p:tgtEl>
                                        <p:attrNameLst>
                                          <p:attrName>style.visibility</p:attrName>
                                        </p:attrNameLst>
                                      </p:cBhvr>
                                      <p:to>
                                        <p:strVal val="visible"/>
                                      </p:to>
                                    </p:set>
                                    <p:anim calcmode="lin" valueType="num">
                                      <p:cBhvr additive="base">
                                        <p:cTn id="15" dur="500" fill="hold"/>
                                        <p:tgtEl>
                                          <p:spTgt spid="49169"/>
                                        </p:tgtEl>
                                        <p:attrNameLst>
                                          <p:attrName>ppt_x</p:attrName>
                                        </p:attrNameLst>
                                      </p:cBhvr>
                                      <p:tavLst>
                                        <p:tav tm="0">
                                          <p:val>
                                            <p:strVal val="#ppt_x"/>
                                          </p:val>
                                        </p:tav>
                                        <p:tav tm="100000">
                                          <p:val>
                                            <p:strVal val="#ppt_x"/>
                                          </p:val>
                                        </p:tav>
                                      </p:tavLst>
                                    </p:anim>
                                    <p:anim calcmode="lin" valueType="num">
                                      <p:cBhvr additive="base">
                                        <p:cTn id="16" dur="500" fill="hold"/>
                                        <p:tgtEl>
                                          <p:spTgt spid="4916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9160"/>
                                        </p:tgtEl>
                                        <p:attrNameLst>
                                          <p:attrName>style.visibility</p:attrName>
                                        </p:attrNameLst>
                                      </p:cBhvr>
                                      <p:to>
                                        <p:strVal val="visible"/>
                                      </p:to>
                                    </p:set>
                                    <p:animEffect transition="in" filter="box(in)">
                                      <p:cBhvr>
                                        <p:cTn id="21" dur="500"/>
                                        <p:tgtEl>
                                          <p:spTgt spid="4916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9165"/>
                                        </p:tgtEl>
                                        <p:attrNameLst>
                                          <p:attrName>style.visibility</p:attrName>
                                        </p:attrNameLst>
                                      </p:cBhvr>
                                      <p:to>
                                        <p:strVal val="visible"/>
                                      </p:to>
                                    </p:set>
                                    <p:animEffect transition="in" filter="checkerboard(across)">
                                      <p:cBhvr>
                                        <p:cTn id="24" dur="500"/>
                                        <p:tgtEl>
                                          <p:spTgt spid="49165"/>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49166"/>
                                        </p:tgtEl>
                                        <p:attrNameLst>
                                          <p:attrName>style.visibility</p:attrName>
                                        </p:attrNameLst>
                                      </p:cBhvr>
                                      <p:to>
                                        <p:strVal val="visible"/>
                                      </p:to>
                                    </p:set>
                                    <p:animEffect transition="in" filter="checkerboard(across)">
                                      <p:cBhvr>
                                        <p:cTn id="27" dur="500"/>
                                        <p:tgtEl>
                                          <p:spTgt spid="4916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9167"/>
                                        </p:tgtEl>
                                        <p:attrNameLst>
                                          <p:attrName>style.visibility</p:attrName>
                                        </p:attrNameLst>
                                      </p:cBhvr>
                                      <p:to>
                                        <p:strVal val="visible"/>
                                      </p:to>
                                    </p:set>
                                    <p:animEffect transition="in" filter="checkerboard(across)">
                                      <p:cBhvr>
                                        <p:cTn id="30" dur="500"/>
                                        <p:tgtEl>
                                          <p:spTgt spid="49167"/>
                                        </p:tgtEl>
                                      </p:cBhvr>
                                    </p:animEffect>
                                  </p:childTnLst>
                                </p:cTn>
                              </p:par>
                              <p:par>
                                <p:cTn id="31" presetID="8" presetClass="entr" presetSubtype="16" fill="hold" grpId="1" nodeType="withEffect">
                                  <p:stCondLst>
                                    <p:cond delay="0"/>
                                  </p:stCondLst>
                                  <p:childTnLst>
                                    <p:set>
                                      <p:cBhvr>
                                        <p:cTn id="32" dur="1" fill="hold">
                                          <p:stCondLst>
                                            <p:cond delay="0"/>
                                          </p:stCondLst>
                                        </p:cTn>
                                        <p:tgtEl>
                                          <p:spTgt spid="49165"/>
                                        </p:tgtEl>
                                        <p:attrNameLst>
                                          <p:attrName>style.visibility</p:attrName>
                                        </p:attrNameLst>
                                      </p:cBhvr>
                                      <p:to>
                                        <p:strVal val="visible"/>
                                      </p:to>
                                    </p:set>
                                    <p:animEffect transition="in" filter="diamond(in)">
                                      <p:cBhvr>
                                        <p:cTn id="33" dur="2000"/>
                                        <p:tgtEl>
                                          <p:spTgt spid="49165"/>
                                        </p:tgtEl>
                                      </p:cBhvr>
                                    </p:animEffect>
                                  </p:childTnLst>
                                </p:cTn>
                              </p:par>
                              <p:par>
                                <p:cTn id="34" presetID="8" presetClass="entr" presetSubtype="16" fill="hold" grpId="1" nodeType="withEffect">
                                  <p:stCondLst>
                                    <p:cond delay="0"/>
                                  </p:stCondLst>
                                  <p:childTnLst>
                                    <p:set>
                                      <p:cBhvr>
                                        <p:cTn id="35" dur="1" fill="hold">
                                          <p:stCondLst>
                                            <p:cond delay="0"/>
                                          </p:stCondLst>
                                        </p:cTn>
                                        <p:tgtEl>
                                          <p:spTgt spid="49166"/>
                                        </p:tgtEl>
                                        <p:attrNameLst>
                                          <p:attrName>style.visibility</p:attrName>
                                        </p:attrNameLst>
                                      </p:cBhvr>
                                      <p:to>
                                        <p:strVal val="visible"/>
                                      </p:to>
                                    </p:set>
                                    <p:animEffect transition="in" filter="diamond(in)">
                                      <p:cBhvr>
                                        <p:cTn id="36" dur="2000"/>
                                        <p:tgtEl>
                                          <p:spTgt spid="49166"/>
                                        </p:tgtEl>
                                      </p:cBhvr>
                                    </p:animEffect>
                                  </p:childTnLst>
                                </p:cTn>
                              </p:par>
                              <p:par>
                                <p:cTn id="37" presetID="8" presetClass="entr" presetSubtype="16" fill="hold" grpId="1" nodeType="withEffect">
                                  <p:stCondLst>
                                    <p:cond delay="0"/>
                                  </p:stCondLst>
                                  <p:childTnLst>
                                    <p:set>
                                      <p:cBhvr>
                                        <p:cTn id="38" dur="1" fill="hold">
                                          <p:stCondLst>
                                            <p:cond delay="0"/>
                                          </p:stCondLst>
                                        </p:cTn>
                                        <p:tgtEl>
                                          <p:spTgt spid="49167"/>
                                        </p:tgtEl>
                                        <p:attrNameLst>
                                          <p:attrName>style.visibility</p:attrName>
                                        </p:attrNameLst>
                                      </p:cBhvr>
                                      <p:to>
                                        <p:strVal val="visible"/>
                                      </p:to>
                                    </p:set>
                                    <p:animEffect transition="in" filter="diamond(in)">
                                      <p:cBhvr>
                                        <p:cTn id="39" dur="2000"/>
                                        <p:tgtEl>
                                          <p:spTgt spid="4916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49179"/>
                                        </p:tgtEl>
                                        <p:attrNameLst>
                                          <p:attrName>style.visibility</p:attrName>
                                        </p:attrNameLst>
                                      </p:cBhvr>
                                      <p:to>
                                        <p:strVal val="visible"/>
                                      </p:to>
                                    </p:set>
                                    <p:animEffect transition="in" filter="diamond(in)">
                                      <p:cBhvr>
                                        <p:cTn id="44" dur="2000"/>
                                        <p:tgtEl>
                                          <p:spTgt spid="49179"/>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49180"/>
                                        </p:tgtEl>
                                        <p:attrNameLst>
                                          <p:attrName>style.visibility</p:attrName>
                                        </p:attrNameLst>
                                      </p:cBhvr>
                                      <p:to>
                                        <p:strVal val="visible"/>
                                      </p:to>
                                    </p:set>
                                    <p:animEffect transition="in" filter="diamond(in)">
                                      <p:cBhvr>
                                        <p:cTn id="47" dur="2000"/>
                                        <p:tgtEl>
                                          <p:spTgt spid="4918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mph" presetSubtype="0" fill="hold" grpId="1" nodeType="clickEffect">
                                  <p:stCondLst>
                                    <p:cond delay="0"/>
                                  </p:stCondLst>
                                  <p:childTnLst>
                                    <p:animClr clrSpc="hsl" dir="cw">
                                      <p:cBhvr override="childStyle">
                                        <p:cTn id="51" dur="500" fill="hold"/>
                                        <p:tgtEl>
                                          <p:spTgt spid="49180"/>
                                        </p:tgtEl>
                                        <p:attrNameLst>
                                          <p:attrName>style.color</p:attrName>
                                        </p:attrNameLst>
                                      </p:cBhvr>
                                      <p:by>
                                        <p:hsl h="10842353" s="0" l="0"/>
                                      </p:by>
                                    </p:animClr>
                                    <p:animClr clrSpc="hsl" dir="cw">
                                      <p:cBhvr>
                                        <p:cTn id="52" dur="500" fill="hold"/>
                                        <p:tgtEl>
                                          <p:spTgt spid="49180"/>
                                        </p:tgtEl>
                                        <p:attrNameLst>
                                          <p:attrName>fillcolor</p:attrName>
                                        </p:attrNameLst>
                                      </p:cBhvr>
                                      <p:by>
                                        <p:hsl h="10842353" s="0" l="0"/>
                                      </p:by>
                                    </p:animClr>
                                    <p:animClr clrSpc="hsl" dir="cw">
                                      <p:cBhvr>
                                        <p:cTn id="53" dur="500" fill="hold"/>
                                        <p:tgtEl>
                                          <p:spTgt spid="49180"/>
                                        </p:tgtEl>
                                        <p:attrNameLst>
                                          <p:attrName>stroke.color</p:attrName>
                                        </p:attrNameLst>
                                      </p:cBhvr>
                                      <p:by>
                                        <p:hsl h="10842353" s="0" l="0"/>
                                      </p:by>
                                    </p:animClr>
                                    <p:set>
                                      <p:cBhvr>
                                        <p:cTn id="54" dur="500" fill="hold"/>
                                        <p:tgtEl>
                                          <p:spTgt spid="49180"/>
                                        </p:tgtEl>
                                        <p:attrNameLst>
                                          <p:attrName>fill.type</p:attrName>
                                        </p:attrNameLst>
                                      </p:cBhvr>
                                      <p:to>
                                        <p:strVal val="solid"/>
                                      </p:to>
                                    </p:set>
                                  </p:childTnLst>
                                </p:cTn>
                              </p:par>
                              <p:par>
                                <p:cTn id="55" presetID="8" presetClass="entr" presetSubtype="16" fill="hold" grpId="0" nodeType="withEffect">
                                  <p:stCondLst>
                                    <p:cond delay="0"/>
                                  </p:stCondLst>
                                  <p:childTnLst>
                                    <p:set>
                                      <p:cBhvr>
                                        <p:cTn id="56" dur="1" fill="hold">
                                          <p:stCondLst>
                                            <p:cond delay="0"/>
                                          </p:stCondLst>
                                        </p:cTn>
                                        <p:tgtEl>
                                          <p:spTgt spid="49181"/>
                                        </p:tgtEl>
                                        <p:attrNameLst>
                                          <p:attrName>style.visibility</p:attrName>
                                        </p:attrNameLst>
                                      </p:cBhvr>
                                      <p:to>
                                        <p:strVal val="visible"/>
                                      </p:to>
                                    </p:set>
                                    <p:animEffect transition="in" filter="diamond(in)">
                                      <p:cBhvr>
                                        <p:cTn id="57" dur="2000"/>
                                        <p:tgtEl>
                                          <p:spTgt spid="4918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mph" presetSubtype="0" fill="hold" grpId="1" nodeType="clickEffect">
                                  <p:stCondLst>
                                    <p:cond delay="0"/>
                                  </p:stCondLst>
                                  <p:childTnLst>
                                    <p:animClr clrSpc="hsl" dir="cw">
                                      <p:cBhvr override="childStyle">
                                        <p:cTn id="61" dur="500" fill="hold"/>
                                        <p:tgtEl>
                                          <p:spTgt spid="49181"/>
                                        </p:tgtEl>
                                        <p:attrNameLst>
                                          <p:attrName>style.color</p:attrName>
                                        </p:attrNameLst>
                                      </p:cBhvr>
                                      <p:by>
                                        <p:hsl h="10842353" s="0" l="0"/>
                                      </p:by>
                                    </p:animClr>
                                    <p:animClr clrSpc="hsl" dir="cw">
                                      <p:cBhvr>
                                        <p:cTn id="62" dur="500" fill="hold"/>
                                        <p:tgtEl>
                                          <p:spTgt spid="49181"/>
                                        </p:tgtEl>
                                        <p:attrNameLst>
                                          <p:attrName>fillcolor</p:attrName>
                                        </p:attrNameLst>
                                      </p:cBhvr>
                                      <p:by>
                                        <p:hsl h="10842353" s="0" l="0"/>
                                      </p:by>
                                    </p:animClr>
                                    <p:animClr clrSpc="hsl" dir="cw">
                                      <p:cBhvr>
                                        <p:cTn id="63" dur="500" fill="hold"/>
                                        <p:tgtEl>
                                          <p:spTgt spid="49181"/>
                                        </p:tgtEl>
                                        <p:attrNameLst>
                                          <p:attrName>stroke.color</p:attrName>
                                        </p:attrNameLst>
                                      </p:cBhvr>
                                      <p:by>
                                        <p:hsl h="10842353" s="0" l="0"/>
                                      </p:by>
                                    </p:animClr>
                                    <p:set>
                                      <p:cBhvr>
                                        <p:cTn id="64" dur="500" fill="hold"/>
                                        <p:tgtEl>
                                          <p:spTgt spid="49181"/>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49159"/>
                                        </p:tgtEl>
                                        <p:attrNameLst>
                                          <p:attrName>style.visibility</p:attrName>
                                        </p:attrNameLst>
                                      </p:cBhvr>
                                      <p:to>
                                        <p:strVal val="visible"/>
                                      </p:to>
                                    </p:set>
                                    <p:animEffect transition="in" filter="checkerboard(across)">
                                      <p:cBhvr>
                                        <p:cTn id="69"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P spid="49160" grpId="0"/>
      <p:bldP spid="49164" grpId="0" animBg="1"/>
      <p:bldP spid="49165" grpId="0" animBg="1"/>
      <p:bldP spid="49165" grpId="1" animBg="1"/>
      <p:bldP spid="49166" grpId="0" animBg="1"/>
      <p:bldP spid="49166" grpId="1" animBg="1"/>
      <p:bldP spid="49167" grpId="0" animBg="1"/>
      <p:bldP spid="49167" grpId="1" animBg="1"/>
      <p:bldP spid="49169" grpId="0" animBg="1"/>
      <p:bldP spid="49170" grpId="0" animBg="1"/>
      <p:bldP spid="49180" grpId="0" animBg="1"/>
      <p:bldP spid="49180" grpId="1" animBg="1"/>
      <p:bldP spid="49181" grpId="0" animBg="1"/>
      <p:bldP spid="4918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Text Box 7"/>
          <p:cNvSpPr txBox="1">
            <a:spLocks noChangeArrowheads="1"/>
          </p:cNvSpPr>
          <p:nvPr/>
        </p:nvSpPr>
        <p:spPr bwMode="auto">
          <a:xfrm>
            <a:off x="5715000" y="2971800"/>
            <a:ext cx="3429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solidFill>
                  <a:srgbClr val="FF0000"/>
                </a:solidFill>
              </a:rPr>
              <a:t>    Đánh dấu phần chú thích trong câu (đây là ý nghĩ của Pa-xcan).</a:t>
            </a:r>
          </a:p>
        </p:txBody>
      </p:sp>
      <p:sp>
        <p:nvSpPr>
          <p:cNvPr id="53257" name="Oval 9"/>
          <p:cNvSpPr>
            <a:spLocks noChangeArrowheads="1"/>
          </p:cNvSpPr>
          <p:nvPr/>
        </p:nvSpPr>
        <p:spPr bwMode="auto">
          <a:xfrm>
            <a:off x="3505200" y="3476625"/>
            <a:ext cx="4572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4580" name="Line 10"/>
          <p:cNvSpPr>
            <a:spLocks noChangeShapeType="1"/>
          </p:cNvSpPr>
          <p:nvPr/>
        </p:nvSpPr>
        <p:spPr bwMode="auto">
          <a:xfrm>
            <a:off x="6019800" y="2819400"/>
            <a:ext cx="0" cy="3810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0" name="Line 12"/>
          <p:cNvSpPr>
            <a:spLocks noChangeShapeType="1"/>
          </p:cNvSpPr>
          <p:nvPr/>
        </p:nvSpPr>
        <p:spPr bwMode="auto">
          <a:xfrm>
            <a:off x="381000" y="4010025"/>
            <a:ext cx="495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1" name="Line 13"/>
          <p:cNvSpPr>
            <a:spLocks noChangeShapeType="1"/>
          </p:cNvSpPr>
          <p:nvPr/>
        </p:nvSpPr>
        <p:spPr bwMode="auto">
          <a:xfrm>
            <a:off x="381000" y="3476625"/>
            <a:ext cx="495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2" name="Line 14"/>
          <p:cNvSpPr>
            <a:spLocks noChangeShapeType="1"/>
          </p:cNvSpPr>
          <p:nvPr/>
        </p:nvSpPr>
        <p:spPr bwMode="auto">
          <a:xfrm flipV="1">
            <a:off x="228600" y="4467225"/>
            <a:ext cx="1981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3" name="Line 15"/>
          <p:cNvSpPr>
            <a:spLocks noChangeShapeType="1"/>
          </p:cNvSpPr>
          <p:nvPr/>
        </p:nvSpPr>
        <p:spPr bwMode="auto">
          <a:xfrm>
            <a:off x="533400" y="3019425"/>
            <a:ext cx="495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Text Box 18"/>
          <p:cNvSpPr txBox="1">
            <a:spLocks noChangeArrowheads="1"/>
          </p:cNvSpPr>
          <p:nvPr/>
        </p:nvSpPr>
        <p:spPr bwMode="auto">
          <a:xfrm>
            <a:off x="152400" y="2486025"/>
            <a:ext cx="57150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a:solidFill>
                  <a:srgbClr val="0000CC"/>
                </a:solidFill>
              </a:rPr>
              <a:t>  “Những dãy tính cộng hàng ngàng con số, một công việc buồn tẻ làm sao !” – Pa-xcan nghĩ thầm. Trong óc chàng sinh viên trẻ tuổi chợt lóe lên một tia sáng. Anh lặng lẽ rút về phòng mình và vạch ra một sơ đồ gì đó lên giấy.</a:t>
            </a:r>
            <a:endParaRPr lang="en-US" sz="3200" b="1">
              <a:solidFill>
                <a:srgbClr val="0000CC"/>
              </a:solidFill>
            </a:endParaRPr>
          </a:p>
        </p:txBody>
      </p:sp>
      <p:graphicFrame>
        <p:nvGraphicFramePr>
          <p:cNvPr id="53282" name="Group 34"/>
          <p:cNvGraphicFramePr>
            <a:graphicFrameLocks noGrp="1"/>
          </p:cNvGraphicFramePr>
          <p:nvPr/>
        </p:nvGraphicFramePr>
        <p:xfrm>
          <a:off x="6096000" y="2438400"/>
          <a:ext cx="3048000" cy="609600"/>
        </p:xfrm>
        <a:graphic>
          <a:graphicData uri="http://schemas.openxmlformats.org/drawingml/2006/table">
            <a:tbl>
              <a:tblPr/>
              <a:tblGrid>
                <a:gridCol w="3048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CC"/>
                          </a:solidFill>
                          <a:effectLst/>
                          <a:latin typeface="Arial" charset="0"/>
                          <a:cs typeface="Arial" charset="0"/>
                        </a:rPr>
                        <a:t>Tác dụng là:</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4588" name="Text Box 28"/>
          <p:cNvSpPr txBox="1">
            <a:spLocks noChangeArrowheads="1"/>
          </p:cNvSpPr>
          <p:nvPr/>
        </p:nvSpPr>
        <p:spPr bwMode="auto">
          <a:xfrm>
            <a:off x="-76200" y="1263650"/>
            <a:ext cx="9220200"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i="1">
                <a:solidFill>
                  <a:srgbClr val="FF0000"/>
                </a:solidFill>
              </a:rPr>
              <a:t>1. Ghi lại những câu có dấu gạch ngang </a:t>
            </a:r>
            <a:r>
              <a:rPr lang="en-US" sz="2800" i="1" u="sng">
                <a:solidFill>
                  <a:srgbClr val="FF0000"/>
                </a:solidFill>
              </a:rPr>
              <a:t>và</a:t>
            </a:r>
            <a:r>
              <a:rPr lang="en-US" sz="2800" i="1">
                <a:solidFill>
                  <a:srgbClr val="FF0000"/>
                </a:solidFill>
              </a:rPr>
              <a:t> nêu tác dụng của dấu gạch ngang đó?</a:t>
            </a:r>
          </a:p>
        </p:txBody>
      </p:sp>
      <p:sp>
        <p:nvSpPr>
          <p:cNvPr id="53277" name="Line 29"/>
          <p:cNvSpPr>
            <a:spLocks noChangeShapeType="1"/>
          </p:cNvSpPr>
          <p:nvPr/>
        </p:nvSpPr>
        <p:spPr bwMode="auto">
          <a:xfrm>
            <a:off x="457200" y="1676400"/>
            <a:ext cx="441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78" name="Line 30"/>
          <p:cNvSpPr>
            <a:spLocks noChangeShapeType="1"/>
          </p:cNvSpPr>
          <p:nvPr/>
        </p:nvSpPr>
        <p:spPr bwMode="auto">
          <a:xfrm>
            <a:off x="304800" y="2133600"/>
            <a:ext cx="4267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79" name="Line 31"/>
          <p:cNvSpPr>
            <a:spLocks noChangeShapeType="1"/>
          </p:cNvSpPr>
          <p:nvPr/>
        </p:nvSpPr>
        <p:spPr bwMode="auto">
          <a:xfrm flipV="1">
            <a:off x="7543800" y="1676400"/>
            <a:ext cx="1066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2" name="WordArt 32"/>
          <p:cNvSpPr>
            <a:spLocks noChangeArrowheads="1" noChangeShapeType="1" noTextEdit="1"/>
          </p:cNvSpPr>
          <p:nvPr/>
        </p:nvSpPr>
        <p:spPr bwMode="auto">
          <a:xfrm>
            <a:off x="3352800" y="762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24593" name="WordArt 33"/>
          <p:cNvSpPr>
            <a:spLocks noChangeArrowheads="1" noChangeShapeType="1" noTextEdit="1"/>
          </p:cNvSpPr>
          <p:nvPr/>
        </p:nvSpPr>
        <p:spPr bwMode="auto">
          <a:xfrm>
            <a:off x="2819400" y="4572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61"/>
                                        </p:tgtEl>
                                        <p:attrNameLst>
                                          <p:attrName>style.visibility</p:attrName>
                                        </p:attrNameLst>
                                      </p:cBhvr>
                                      <p:to>
                                        <p:strVal val="visible"/>
                                      </p:to>
                                    </p:set>
                                    <p:animEffect transition="in" filter="blinds(horizontal)">
                                      <p:cBhvr>
                                        <p:cTn id="7" dur="500"/>
                                        <p:tgtEl>
                                          <p:spTgt spid="5326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3263"/>
                                        </p:tgtEl>
                                        <p:attrNameLst>
                                          <p:attrName>style.visibility</p:attrName>
                                        </p:attrNameLst>
                                      </p:cBhvr>
                                      <p:to>
                                        <p:strVal val="visible"/>
                                      </p:to>
                                    </p:set>
                                    <p:animEffect transition="in" filter="blinds(horizontal)">
                                      <p:cBhvr>
                                        <p:cTn id="10" dur="500"/>
                                        <p:tgtEl>
                                          <p:spTgt spid="5326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3260"/>
                                        </p:tgtEl>
                                        <p:attrNameLst>
                                          <p:attrName>style.visibility</p:attrName>
                                        </p:attrNameLst>
                                      </p:cBhvr>
                                      <p:to>
                                        <p:strVal val="visible"/>
                                      </p:to>
                                    </p:set>
                                    <p:animEffect transition="in" filter="blinds(horizontal)">
                                      <p:cBhvr>
                                        <p:cTn id="13" dur="500"/>
                                        <p:tgtEl>
                                          <p:spTgt spid="5326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3262"/>
                                        </p:tgtEl>
                                        <p:attrNameLst>
                                          <p:attrName>style.visibility</p:attrName>
                                        </p:attrNameLst>
                                      </p:cBhvr>
                                      <p:to>
                                        <p:strVal val="visible"/>
                                      </p:to>
                                    </p:set>
                                    <p:animEffect transition="in" filter="blinds(horizontal)">
                                      <p:cBhvr>
                                        <p:cTn id="16" dur="500"/>
                                        <p:tgtEl>
                                          <p:spTgt spid="532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3257"/>
                                        </p:tgtEl>
                                        <p:attrNameLst>
                                          <p:attrName>style.visibility</p:attrName>
                                        </p:attrNameLst>
                                      </p:cBhvr>
                                      <p:to>
                                        <p:strVal val="visible"/>
                                      </p:to>
                                    </p:set>
                                    <p:animEffect transition="in" filter="diamond(in)">
                                      <p:cBhvr>
                                        <p:cTn id="21" dur="2000"/>
                                        <p:tgtEl>
                                          <p:spTgt spid="532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53282"/>
                                        </p:tgtEl>
                                        <p:attrNameLst>
                                          <p:attrName>style.visibility</p:attrName>
                                        </p:attrNameLst>
                                      </p:cBhvr>
                                      <p:to>
                                        <p:strVal val="visible"/>
                                      </p:to>
                                    </p:set>
                                    <p:animEffect transition="in" filter="diamond(in)">
                                      <p:cBhvr>
                                        <p:cTn id="26" dur="2000"/>
                                        <p:tgtEl>
                                          <p:spTgt spid="532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3255"/>
                                        </p:tgtEl>
                                        <p:attrNameLst>
                                          <p:attrName>style.visibility</p:attrName>
                                        </p:attrNameLst>
                                      </p:cBhvr>
                                      <p:to>
                                        <p:strVal val="visible"/>
                                      </p:to>
                                    </p:set>
                                    <p:animEffect transition="in" filter="checkerboard(across)">
                                      <p:cBhvr>
                                        <p:cTn id="31" dur="500"/>
                                        <p:tgtEl>
                                          <p:spTgt spid="5325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3277"/>
                                        </p:tgtEl>
                                        <p:attrNameLst>
                                          <p:attrName>style.visibility</p:attrName>
                                        </p:attrNameLst>
                                      </p:cBhvr>
                                      <p:to>
                                        <p:strVal val="visible"/>
                                      </p:to>
                                    </p:set>
                                    <p:anim calcmode="lin" valueType="num">
                                      <p:cBhvr additive="base">
                                        <p:cTn id="36" dur="500" fill="hold"/>
                                        <p:tgtEl>
                                          <p:spTgt spid="53277"/>
                                        </p:tgtEl>
                                        <p:attrNameLst>
                                          <p:attrName>ppt_x</p:attrName>
                                        </p:attrNameLst>
                                      </p:cBhvr>
                                      <p:tavLst>
                                        <p:tav tm="0">
                                          <p:val>
                                            <p:strVal val="#ppt_x"/>
                                          </p:val>
                                        </p:tav>
                                        <p:tav tm="100000">
                                          <p:val>
                                            <p:strVal val="#ppt_x"/>
                                          </p:val>
                                        </p:tav>
                                      </p:tavLst>
                                    </p:anim>
                                    <p:anim calcmode="lin" valueType="num">
                                      <p:cBhvr additive="base">
                                        <p:cTn id="37" dur="500" fill="hold"/>
                                        <p:tgtEl>
                                          <p:spTgt spid="5327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3279"/>
                                        </p:tgtEl>
                                        <p:attrNameLst>
                                          <p:attrName>style.visibility</p:attrName>
                                        </p:attrNameLst>
                                      </p:cBhvr>
                                      <p:to>
                                        <p:strVal val="visible"/>
                                      </p:to>
                                    </p:set>
                                    <p:anim calcmode="lin" valueType="num">
                                      <p:cBhvr additive="base">
                                        <p:cTn id="40" dur="500" fill="hold"/>
                                        <p:tgtEl>
                                          <p:spTgt spid="53279"/>
                                        </p:tgtEl>
                                        <p:attrNameLst>
                                          <p:attrName>ppt_x</p:attrName>
                                        </p:attrNameLst>
                                      </p:cBhvr>
                                      <p:tavLst>
                                        <p:tav tm="0">
                                          <p:val>
                                            <p:strVal val="#ppt_x"/>
                                          </p:val>
                                        </p:tav>
                                        <p:tav tm="100000">
                                          <p:val>
                                            <p:strVal val="#ppt_x"/>
                                          </p:val>
                                        </p:tav>
                                      </p:tavLst>
                                    </p:anim>
                                    <p:anim calcmode="lin" valueType="num">
                                      <p:cBhvr additive="base">
                                        <p:cTn id="41" dur="500" fill="hold"/>
                                        <p:tgtEl>
                                          <p:spTgt spid="5327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3278"/>
                                        </p:tgtEl>
                                        <p:attrNameLst>
                                          <p:attrName>style.visibility</p:attrName>
                                        </p:attrNameLst>
                                      </p:cBhvr>
                                      <p:to>
                                        <p:strVal val="visible"/>
                                      </p:to>
                                    </p:set>
                                    <p:anim calcmode="lin" valueType="num">
                                      <p:cBhvr additive="base">
                                        <p:cTn id="44" dur="500" fill="hold"/>
                                        <p:tgtEl>
                                          <p:spTgt spid="53278"/>
                                        </p:tgtEl>
                                        <p:attrNameLst>
                                          <p:attrName>ppt_x</p:attrName>
                                        </p:attrNameLst>
                                      </p:cBhvr>
                                      <p:tavLst>
                                        <p:tav tm="0">
                                          <p:val>
                                            <p:strVal val="#ppt_x"/>
                                          </p:val>
                                        </p:tav>
                                        <p:tav tm="100000">
                                          <p:val>
                                            <p:strVal val="#ppt_x"/>
                                          </p:val>
                                        </p:tav>
                                      </p:tavLst>
                                    </p:anim>
                                    <p:anim calcmode="lin" valueType="num">
                                      <p:cBhvr additive="base">
                                        <p:cTn id="45" dur="500" fill="hold"/>
                                        <p:tgtEl>
                                          <p:spTgt spid="53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p:bldP spid="53257" grpId="0" animBg="1"/>
      <p:bldP spid="53260" grpId="0" animBg="1"/>
      <p:bldP spid="53261" grpId="0" animBg="1"/>
      <p:bldP spid="53262" grpId="0" animBg="1"/>
      <p:bldP spid="53263" grpId="0" animBg="1"/>
      <p:bldP spid="53277" grpId="0" animBg="1"/>
      <p:bldP spid="53278" grpId="0" animBg="1"/>
      <p:bldP spid="5327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52400" y="0"/>
            <a:ext cx="8991600"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i="1">
                <a:solidFill>
                  <a:srgbClr val="FF0000"/>
                </a:solidFill>
              </a:rPr>
              <a:t>1. Ghi lại những câu có dấu gạch ngang </a:t>
            </a:r>
            <a:r>
              <a:rPr lang="en-US" sz="2800" i="1" u="sng">
                <a:solidFill>
                  <a:srgbClr val="FF0000"/>
                </a:solidFill>
              </a:rPr>
              <a:t>và</a:t>
            </a:r>
            <a:r>
              <a:rPr lang="en-US" sz="2800" i="1">
                <a:solidFill>
                  <a:srgbClr val="FF0000"/>
                </a:solidFill>
              </a:rPr>
              <a:t> nêu tác dụng của dấu gạch ngang đó?</a:t>
            </a:r>
          </a:p>
        </p:txBody>
      </p:sp>
      <p:sp>
        <p:nvSpPr>
          <p:cNvPr id="55300" name="Text Box 4"/>
          <p:cNvSpPr txBox="1">
            <a:spLocks noChangeArrowheads="1"/>
          </p:cNvSpPr>
          <p:nvPr/>
        </p:nvSpPr>
        <p:spPr bwMode="auto">
          <a:xfrm>
            <a:off x="6096000" y="1811338"/>
            <a:ext cx="3048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solidFill>
                  <a:srgbClr val="FF0000"/>
                </a:solidFill>
              </a:rPr>
              <a:t>- Dấu thứ nhất là đánh dấu chỗ bắt đầu câu nói của Pa-xcan.</a:t>
            </a:r>
          </a:p>
        </p:txBody>
      </p:sp>
      <p:sp>
        <p:nvSpPr>
          <p:cNvPr id="25604" name="Line 6"/>
          <p:cNvSpPr>
            <a:spLocks noChangeShapeType="1"/>
          </p:cNvSpPr>
          <p:nvPr/>
        </p:nvSpPr>
        <p:spPr bwMode="auto">
          <a:xfrm>
            <a:off x="6019800" y="990600"/>
            <a:ext cx="0" cy="5638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Line 7"/>
          <p:cNvSpPr>
            <a:spLocks noChangeShapeType="1"/>
          </p:cNvSpPr>
          <p:nvPr/>
        </p:nvSpPr>
        <p:spPr bwMode="auto">
          <a:xfrm>
            <a:off x="381000" y="457200"/>
            <a:ext cx="4800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4" name="Line 8"/>
          <p:cNvSpPr>
            <a:spLocks noChangeShapeType="1"/>
          </p:cNvSpPr>
          <p:nvPr/>
        </p:nvSpPr>
        <p:spPr bwMode="auto">
          <a:xfrm>
            <a:off x="228600" y="3886200"/>
            <a:ext cx="426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5" name="Line 9"/>
          <p:cNvSpPr>
            <a:spLocks noChangeShapeType="1"/>
          </p:cNvSpPr>
          <p:nvPr/>
        </p:nvSpPr>
        <p:spPr bwMode="auto">
          <a:xfrm>
            <a:off x="228600" y="3505200"/>
            <a:ext cx="5562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6" name="Line 10"/>
          <p:cNvSpPr>
            <a:spLocks noChangeShapeType="1"/>
          </p:cNvSpPr>
          <p:nvPr/>
        </p:nvSpPr>
        <p:spPr bwMode="auto">
          <a:xfrm>
            <a:off x="457200" y="3048000"/>
            <a:ext cx="5410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Line 11"/>
          <p:cNvSpPr>
            <a:spLocks noChangeShapeType="1"/>
          </p:cNvSpPr>
          <p:nvPr/>
        </p:nvSpPr>
        <p:spPr bwMode="auto">
          <a:xfrm flipV="1">
            <a:off x="533400" y="914400"/>
            <a:ext cx="4114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Text Box 13"/>
          <p:cNvSpPr txBox="1">
            <a:spLocks noChangeArrowheads="1"/>
          </p:cNvSpPr>
          <p:nvPr/>
        </p:nvSpPr>
        <p:spPr bwMode="auto">
          <a:xfrm>
            <a:off x="0" y="1219200"/>
            <a:ext cx="6172200"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900">
                <a:solidFill>
                  <a:srgbClr val="0000CC"/>
                </a:solidFill>
              </a:rPr>
              <a:t>  Mươi hôm sau, ông bố ngạc nhiên thấy con ôm một vật gì kỳ lạ đặt trước bàn mình.</a:t>
            </a:r>
            <a:r>
              <a:rPr lang="en-US" sz="2900">
                <a:solidFill>
                  <a:srgbClr val="FF0000"/>
                </a:solidFill>
              </a:rPr>
              <a:t/>
            </a:r>
            <a:br>
              <a:rPr lang="en-US" sz="2900">
                <a:solidFill>
                  <a:srgbClr val="FF0000"/>
                </a:solidFill>
              </a:rPr>
            </a:br>
            <a:r>
              <a:rPr lang="en-US" sz="2900">
                <a:solidFill>
                  <a:srgbClr val="FF0000"/>
                </a:solidFill>
              </a:rPr>
              <a:t> - Con hi vọng món quà nhỏ này có thể làm bố bớt nhức đầu vì những con tính - Pa-xcan nói.</a:t>
            </a:r>
            <a:br>
              <a:rPr lang="en-US" sz="2900">
                <a:solidFill>
                  <a:srgbClr val="FF0000"/>
                </a:solidFill>
              </a:rPr>
            </a:br>
            <a:r>
              <a:rPr lang="en-US" sz="2900">
                <a:solidFill>
                  <a:srgbClr val="0000CC"/>
                </a:solidFill>
              </a:rPr>
              <a:t>  Thì ra đó là một thứ máy tính cộng trừ mà Pa-xcan đã đặt hết tình cảm của người con vào việc chế tạo. Đó chính là cái máy tính đầu tiên trên thế giới, tổ tiên của những chiếc máy tính điện tử hiện đại.</a:t>
            </a:r>
          </a:p>
        </p:txBody>
      </p:sp>
      <p:sp>
        <p:nvSpPr>
          <p:cNvPr id="55310" name="Oval 14"/>
          <p:cNvSpPr>
            <a:spLocks noChangeArrowheads="1"/>
          </p:cNvSpPr>
          <p:nvPr/>
        </p:nvSpPr>
        <p:spPr bwMode="auto">
          <a:xfrm>
            <a:off x="0" y="2667000"/>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55312" name="Text Box 16"/>
          <p:cNvSpPr txBox="1">
            <a:spLocks noChangeArrowheads="1"/>
          </p:cNvSpPr>
          <p:nvPr/>
        </p:nvSpPr>
        <p:spPr bwMode="auto">
          <a:xfrm>
            <a:off x="6096000" y="3733800"/>
            <a:ext cx="3048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solidFill>
                  <a:srgbClr val="FF0000"/>
                </a:solidFill>
              </a:rPr>
              <a:t>- Dấu thứ hai là đánh dấu phần chú thích (đây là Pa-xcan nói với bố)</a:t>
            </a:r>
          </a:p>
        </p:txBody>
      </p:sp>
      <p:sp>
        <p:nvSpPr>
          <p:cNvPr id="55317" name="Oval 21"/>
          <p:cNvSpPr>
            <a:spLocks noChangeArrowheads="1"/>
          </p:cNvSpPr>
          <p:nvPr/>
        </p:nvSpPr>
        <p:spPr bwMode="auto">
          <a:xfrm>
            <a:off x="1371600" y="3505200"/>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55327" name="Group 31"/>
          <p:cNvGraphicFramePr>
            <a:graphicFrameLocks noGrp="1"/>
          </p:cNvGraphicFramePr>
          <p:nvPr/>
        </p:nvGraphicFramePr>
        <p:xfrm>
          <a:off x="6172200" y="1219200"/>
          <a:ext cx="2743200" cy="746125"/>
        </p:xfrm>
        <a:graphic>
          <a:graphicData uri="http://schemas.openxmlformats.org/drawingml/2006/table">
            <a:tbl>
              <a:tblPr/>
              <a:tblGrid>
                <a:gridCol w="2743200"/>
              </a:tblGrid>
              <a:tr h="746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CC"/>
                          </a:solidFill>
                          <a:effectLst/>
                          <a:latin typeface="Arial" charset="0"/>
                          <a:cs typeface="Arial" charset="0"/>
                        </a:rPr>
                        <a:t>Tác dụng là:</a:t>
                      </a: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animEffect transition="in" filter="blinds(horizontal)">
                                      <p:cBhvr>
                                        <p:cTn id="7" dur="500"/>
                                        <p:tgtEl>
                                          <p:spTgt spid="5530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5306"/>
                                        </p:tgtEl>
                                        <p:attrNameLst>
                                          <p:attrName>style.visibility</p:attrName>
                                        </p:attrNameLst>
                                      </p:cBhvr>
                                      <p:to>
                                        <p:strVal val="visible"/>
                                      </p:to>
                                    </p:set>
                                    <p:animEffect transition="in" filter="blinds(horizontal)">
                                      <p:cBhvr>
                                        <p:cTn id="10" dur="500"/>
                                        <p:tgtEl>
                                          <p:spTgt spid="5530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5304"/>
                                        </p:tgtEl>
                                        <p:attrNameLst>
                                          <p:attrName>style.visibility</p:attrName>
                                        </p:attrNameLst>
                                      </p:cBhvr>
                                      <p:to>
                                        <p:strVal val="visible"/>
                                      </p:to>
                                    </p:set>
                                    <p:animEffect transition="in" filter="blinds(horizontal)">
                                      <p:cBhvr>
                                        <p:cTn id="13" dur="500"/>
                                        <p:tgtEl>
                                          <p:spTgt spid="553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5317"/>
                                        </p:tgtEl>
                                        <p:attrNameLst>
                                          <p:attrName>style.visibility</p:attrName>
                                        </p:attrNameLst>
                                      </p:cBhvr>
                                      <p:to>
                                        <p:strVal val="visible"/>
                                      </p:to>
                                    </p:set>
                                    <p:animEffect transition="in" filter="diamond(in)">
                                      <p:cBhvr>
                                        <p:cTn id="18" dur="2000"/>
                                        <p:tgtEl>
                                          <p:spTgt spid="55317"/>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55310"/>
                                        </p:tgtEl>
                                        <p:attrNameLst>
                                          <p:attrName>style.visibility</p:attrName>
                                        </p:attrNameLst>
                                      </p:cBhvr>
                                      <p:to>
                                        <p:strVal val="visible"/>
                                      </p:to>
                                    </p:set>
                                    <p:animEffect transition="in" filter="diamond(in)">
                                      <p:cBhvr>
                                        <p:cTn id="21" dur="2000"/>
                                        <p:tgtEl>
                                          <p:spTgt spid="553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mph" presetSubtype="0" fill="hold" grpId="1" nodeType="clickEffect">
                                  <p:stCondLst>
                                    <p:cond delay="0"/>
                                  </p:stCondLst>
                                  <p:childTnLst>
                                    <p:animClr clrSpc="hsl" dir="cw">
                                      <p:cBhvr override="childStyle">
                                        <p:cTn id="25" dur="500" fill="hold"/>
                                        <p:tgtEl>
                                          <p:spTgt spid="55310"/>
                                        </p:tgtEl>
                                        <p:attrNameLst>
                                          <p:attrName>style.color</p:attrName>
                                        </p:attrNameLst>
                                      </p:cBhvr>
                                      <p:by>
                                        <p:hsl h="10842353" s="0" l="0"/>
                                      </p:by>
                                    </p:animClr>
                                    <p:animClr clrSpc="hsl" dir="cw">
                                      <p:cBhvr>
                                        <p:cTn id="26" dur="500" fill="hold"/>
                                        <p:tgtEl>
                                          <p:spTgt spid="55310"/>
                                        </p:tgtEl>
                                        <p:attrNameLst>
                                          <p:attrName>fillcolor</p:attrName>
                                        </p:attrNameLst>
                                      </p:cBhvr>
                                      <p:by>
                                        <p:hsl h="10842353" s="0" l="0"/>
                                      </p:by>
                                    </p:animClr>
                                    <p:animClr clrSpc="hsl" dir="cw">
                                      <p:cBhvr>
                                        <p:cTn id="27" dur="500" fill="hold"/>
                                        <p:tgtEl>
                                          <p:spTgt spid="55310"/>
                                        </p:tgtEl>
                                        <p:attrNameLst>
                                          <p:attrName>stroke.color</p:attrName>
                                        </p:attrNameLst>
                                      </p:cBhvr>
                                      <p:by>
                                        <p:hsl h="10842353" s="0" l="0"/>
                                      </p:by>
                                    </p:animClr>
                                    <p:set>
                                      <p:cBhvr>
                                        <p:cTn id="28" dur="500" fill="hold"/>
                                        <p:tgtEl>
                                          <p:spTgt spid="55310"/>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55327"/>
                                        </p:tgtEl>
                                        <p:attrNameLst>
                                          <p:attrName>style.visibility</p:attrName>
                                        </p:attrNameLst>
                                      </p:cBhvr>
                                      <p:to>
                                        <p:strVal val="visible"/>
                                      </p:to>
                                    </p:set>
                                    <p:animEffect transition="in" filter="blinds(horizontal)">
                                      <p:cBhvr>
                                        <p:cTn id="33" dur="500"/>
                                        <p:tgtEl>
                                          <p:spTgt spid="5532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55300"/>
                                        </p:tgtEl>
                                        <p:attrNameLst>
                                          <p:attrName>style.visibility</p:attrName>
                                        </p:attrNameLst>
                                      </p:cBhvr>
                                      <p:to>
                                        <p:strVal val="visible"/>
                                      </p:to>
                                    </p:set>
                                    <p:animEffect transition="in" filter="diamond(in)">
                                      <p:cBhvr>
                                        <p:cTn id="38" dur="2000"/>
                                        <p:tgtEl>
                                          <p:spTgt spid="5530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mph" presetSubtype="0" fill="hold" grpId="1" nodeType="clickEffect">
                                  <p:stCondLst>
                                    <p:cond delay="0"/>
                                  </p:stCondLst>
                                  <p:childTnLst>
                                    <p:animClr clrSpc="hsl" dir="cw">
                                      <p:cBhvr override="childStyle">
                                        <p:cTn id="42" dur="500" fill="hold"/>
                                        <p:tgtEl>
                                          <p:spTgt spid="55317"/>
                                        </p:tgtEl>
                                        <p:attrNameLst>
                                          <p:attrName>style.color</p:attrName>
                                        </p:attrNameLst>
                                      </p:cBhvr>
                                      <p:by>
                                        <p:hsl h="7200000" s="0" l="0"/>
                                      </p:by>
                                    </p:animClr>
                                    <p:animClr clrSpc="hsl" dir="cw">
                                      <p:cBhvr>
                                        <p:cTn id="43" dur="500" fill="hold"/>
                                        <p:tgtEl>
                                          <p:spTgt spid="55317"/>
                                        </p:tgtEl>
                                        <p:attrNameLst>
                                          <p:attrName>fillcolor</p:attrName>
                                        </p:attrNameLst>
                                      </p:cBhvr>
                                      <p:by>
                                        <p:hsl h="7200000" s="0" l="0"/>
                                      </p:by>
                                    </p:animClr>
                                    <p:animClr clrSpc="hsl" dir="cw">
                                      <p:cBhvr>
                                        <p:cTn id="44" dur="500" fill="hold"/>
                                        <p:tgtEl>
                                          <p:spTgt spid="55317"/>
                                        </p:tgtEl>
                                        <p:attrNameLst>
                                          <p:attrName>stroke.color</p:attrName>
                                        </p:attrNameLst>
                                      </p:cBhvr>
                                      <p:by>
                                        <p:hsl h="7200000" s="0" l="0"/>
                                      </p:by>
                                    </p:animClr>
                                    <p:set>
                                      <p:cBhvr>
                                        <p:cTn id="45" dur="500" fill="hold"/>
                                        <p:tgtEl>
                                          <p:spTgt spid="55317"/>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55312"/>
                                        </p:tgtEl>
                                        <p:attrNameLst>
                                          <p:attrName>style.visibility</p:attrName>
                                        </p:attrNameLst>
                                      </p:cBhvr>
                                      <p:to>
                                        <p:strVal val="visible"/>
                                      </p:to>
                                    </p:set>
                                    <p:animEffect transition="in" filter="box(in)">
                                      <p:cBhvr>
                                        <p:cTn id="50" dur="500"/>
                                        <p:tgtEl>
                                          <p:spTgt spid="55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4" grpId="0" animBg="1"/>
      <p:bldP spid="55305" grpId="0" animBg="1"/>
      <p:bldP spid="55306" grpId="0" animBg="1"/>
      <p:bldP spid="55310" grpId="0" animBg="1"/>
      <p:bldP spid="55310" grpId="1" animBg="1"/>
      <p:bldP spid="55312" grpId="0"/>
      <p:bldP spid="55317" grpId="0" animBg="1"/>
      <p:bldP spid="553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7"/>
          <p:cNvSpPr txBox="1">
            <a:spLocks noChangeArrowheads="1"/>
          </p:cNvSpPr>
          <p:nvPr/>
        </p:nvSpPr>
        <p:spPr bwMode="auto">
          <a:xfrm>
            <a:off x="152400" y="1143000"/>
            <a:ext cx="8534400" cy="18018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i="1">
                <a:solidFill>
                  <a:srgbClr val="FF0000"/>
                </a:solidFill>
                <a:sym typeface="Wingdings" panose="05000000000000000000" pitchFamily="2" charset="2"/>
              </a:rPr>
              <a:t>Qua bài tập 1 dấu gạch ngang dùng để đánh dấu:</a:t>
            </a:r>
          </a:p>
          <a:p>
            <a:pPr eaLnBrk="1" hangingPunct="1">
              <a:spcBef>
                <a:spcPct val="50000"/>
              </a:spcBef>
              <a:buFontTx/>
              <a:buChar char="-"/>
            </a:pPr>
            <a:r>
              <a:rPr lang="en-US" sz="2800">
                <a:solidFill>
                  <a:srgbClr val="0000CC"/>
                </a:solidFill>
              </a:rPr>
              <a:t> Phần chú thích trong câu.</a:t>
            </a:r>
          </a:p>
          <a:p>
            <a:pPr eaLnBrk="1" hangingPunct="1">
              <a:spcBef>
                <a:spcPct val="50000"/>
              </a:spcBef>
            </a:pPr>
            <a:r>
              <a:rPr lang="en-US" sz="2800">
                <a:solidFill>
                  <a:srgbClr val="0000CC"/>
                </a:solidFill>
              </a:rPr>
              <a:t>-</a:t>
            </a:r>
            <a:r>
              <a:rPr lang="en-US" sz="2800">
                <a:solidFill>
                  <a:srgbClr val="0000CC"/>
                </a:solidFill>
                <a:sym typeface="Wingdings" panose="05000000000000000000" pitchFamily="2" charset="2"/>
              </a:rPr>
              <a:t> C</a:t>
            </a:r>
            <a:r>
              <a:rPr lang="en-US" sz="2800">
                <a:solidFill>
                  <a:srgbClr val="0000CC"/>
                </a:solidFill>
              </a:rPr>
              <a:t>hỗ bắt đầu lời nói của nhân vật.</a:t>
            </a:r>
          </a:p>
        </p:txBody>
      </p:sp>
      <p:sp>
        <p:nvSpPr>
          <p:cNvPr id="26627" name="WordArt 12"/>
          <p:cNvSpPr>
            <a:spLocks noChangeArrowheads="1" noChangeShapeType="1" noTextEdit="1"/>
          </p:cNvSpPr>
          <p:nvPr/>
        </p:nvSpPr>
        <p:spPr bwMode="auto">
          <a:xfrm>
            <a:off x="3352800" y="762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26628" name="WordArt 13"/>
          <p:cNvSpPr>
            <a:spLocks noChangeArrowheads="1" noChangeShapeType="1" noTextEdit="1"/>
          </p:cNvSpPr>
          <p:nvPr/>
        </p:nvSpPr>
        <p:spPr bwMode="auto">
          <a:xfrm>
            <a:off x="2819400" y="4572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65"/>
          <p:cNvSpPr txBox="1">
            <a:spLocks noChangeArrowheads="1"/>
          </p:cNvSpPr>
          <p:nvPr/>
        </p:nvSpPr>
        <p:spPr bwMode="auto">
          <a:xfrm>
            <a:off x="381000" y="10668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b="1">
                <a:solidFill>
                  <a:srgbClr val="FF0000"/>
                </a:solidFill>
              </a:rPr>
              <a:t>III. LUYỆN TẬP</a:t>
            </a:r>
          </a:p>
        </p:txBody>
      </p:sp>
      <p:sp>
        <p:nvSpPr>
          <p:cNvPr id="27651" name="Text Box 566"/>
          <p:cNvSpPr txBox="1">
            <a:spLocks noChangeArrowheads="1"/>
          </p:cNvSpPr>
          <p:nvPr/>
        </p:nvSpPr>
        <p:spPr bwMode="auto">
          <a:xfrm>
            <a:off x="304800" y="1597025"/>
            <a:ext cx="85344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a:solidFill>
                  <a:srgbClr val="0000CC"/>
                </a:solidFill>
              </a:rPr>
              <a:t>2) </a:t>
            </a:r>
            <a:r>
              <a:rPr lang="en-US" sz="2600" u="sng">
                <a:solidFill>
                  <a:srgbClr val="0000CC"/>
                </a:solidFill>
              </a:rPr>
              <a:t>Viết một đoạn văn</a:t>
            </a:r>
            <a:r>
              <a:rPr lang="en-US" sz="2600">
                <a:solidFill>
                  <a:srgbClr val="0000CC"/>
                </a:solidFill>
              </a:rPr>
              <a:t> kể lại cuộc nói chuyện giữa bố hoặc mẹ với em về tình hình học tập của em trong tuần qua, trong đó </a:t>
            </a:r>
            <a:r>
              <a:rPr lang="en-US" sz="2600" u="sng">
                <a:solidFill>
                  <a:srgbClr val="0000CC"/>
                </a:solidFill>
              </a:rPr>
              <a:t>có dùng dấu gạch ngang để đánh dấu các câu đối thoại và đánh dấu phần chú thích.</a:t>
            </a:r>
          </a:p>
        </p:txBody>
      </p:sp>
      <p:graphicFrame>
        <p:nvGraphicFramePr>
          <p:cNvPr id="31301" name="Group 581"/>
          <p:cNvGraphicFramePr>
            <a:graphicFrameLocks noGrp="1"/>
          </p:cNvGraphicFramePr>
          <p:nvPr/>
        </p:nvGraphicFramePr>
        <p:xfrm>
          <a:off x="304800" y="3276600"/>
          <a:ext cx="8305800" cy="990600"/>
        </p:xfrm>
        <a:graphic>
          <a:graphicData uri="http://schemas.openxmlformats.org/drawingml/2006/table">
            <a:tbl>
              <a:tblPr/>
              <a:tblGrid>
                <a:gridCol w="8305800"/>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cs typeface="Arial" charset="0"/>
                        </a:rPr>
                        <a:t>Nhiệm vụ: Các em sẽ thực hiện yêu cầu bài tập vào vở bài tập – Thời gian 5 phút.</a:t>
                      </a: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1310" name="Group 590"/>
          <p:cNvGraphicFramePr>
            <a:graphicFrameLocks noGrp="1"/>
          </p:cNvGraphicFramePr>
          <p:nvPr/>
        </p:nvGraphicFramePr>
        <p:xfrm>
          <a:off x="-228600" y="4267200"/>
          <a:ext cx="9144000" cy="518048"/>
        </p:xfrm>
        <a:graphic>
          <a:graphicData uri="http://schemas.openxmlformats.org/drawingml/2006/table">
            <a:tbl>
              <a:tblPr/>
              <a:tblGrid>
                <a:gridCol w="9144000"/>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CC"/>
                          </a:solidFill>
                          <a:effectLst/>
                          <a:latin typeface="Arial" charset="0"/>
                          <a:cs typeface="Arial" charset="0"/>
                        </a:rPr>
                        <a:t>Trình bày bài viết trước lớp</a:t>
                      </a:r>
                    </a:p>
                  </a:txBody>
                  <a:tcPr marT="45664" marB="45664" horzOverflow="overflow">
                    <a:lnL cap="flat">
                      <a:noFill/>
                    </a:lnL>
                    <a:lnR cap="flat">
                      <a:noFill/>
                    </a:lnR>
                    <a:lnT cap="flat">
                      <a:noFill/>
                    </a:lnT>
                    <a:lnB cap="flat">
                      <a:noFill/>
                    </a:lnB>
                    <a:lnTlToBr>
                      <a:noFill/>
                    </a:lnTlToBr>
                    <a:lnBlToTr>
                      <a:noFill/>
                    </a:lnBlToTr>
                    <a:noFill/>
                  </a:tcPr>
                </a:tc>
              </a:tr>
            </a:tbl>
          </a:graphicData>
        </a:graphic>
      </p:graphicFrame>
      <p:sp>
        <p:nvSpPr>
          <p:cNvPr id="27656" name="WordArt 595"/>
          <p:cNvSpPr>
            <a:spLocks noChangeArrowheads="1" noChangeShapeType="1" noTextEdit="1"/>
          </p:cNvSpPr>
          <p:nvPr/>
        </p:nvSpPr>
        <p:spPr bwMode="auto">
          <a:xfrm>
            <a:off x="3352800" y="762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27657" name="WordArt 596"/>
          <p:cNvSpPr>
            <a:spLocks noChangeArrowheads="1" noChangeShapeType="1" noTextEdit="1"/>
          </p:cNvSpPr>
          <p:nvPr/>
        </p:nvSpPr>
        <p:spPr bwMode="auto">
          <a:xfrm>
            <a:off x="2819400" y="4572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1301"/>
                                        </p:tgtEl>
                                        <p:attrNameLst>
                                          <p:attrName>style.visibility</p:attrName>
                                        </p:attrNameLst>
                                      </p:cBhvr>
                                      <p:to>
                                        <p:strVal val="visible"/>
                                      </p:to>
                                    </p:set>
                                    <p:animEffect transition="in" filter="diamond(in)">
                                      <p:cBhvr>
                                        <p:cTn id="7" dur="2000"/>
                                        <p:tgtEl>
                                          <p:spTgt spid="31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1310"/>
                                        </p:tgtEl>
                                        <p:attrNameLst>
                                          <p:attrName>style.visibility</p:attrName>
                                        </p:attrNameLst>
                                      </p:cBhvr>
                                      <p:to>
                                        <p:strVal val="visible"/>
                                      </p:to>
                                    </p:set>
                                    <p:animEffect transition="in" filter="diamond(in)">
                                      <p:cBhvr>
                                        <p:cTn id="12" dur="2000"/>
                                        <p:tgtEl>
                                          <p:spTgt spid="31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6"/>
          <p:cNvSpPr txBox="1">
            <a:spLocks noChangeArrowheads="1"/>
          </p:cNvSpPr>
          <p:nvPr/>
        </p:nvSpPr>
        <p:spPr bwMode="auto">
          <a:xfrm>
            <a:off x="304800" y="11430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b="1">
                <a:solidFill>
                  <a:srgbClr val="FF0000"/>
                </a:solidFill>
              </a:rPr>
              <a:t>III. LUYỆN TẬP</a:t>
            </a:r>
          </a:p>
        </p:txBody>
      </p:sp>
      <p:sp>
        <p:nvSpPr>
          <p:cNvPr id="28675" name="Text Box 7"/>
          <p:cNvSpPr txBox="1">
            <a:spLocks noChangeArrowheads="1"/>
          </p:cNvSpPr>
          <p:nvPr/>
        </p:nvSpPr>
        <p:spPr bwMode="auto">
          <a:xfrm>
            <a:off x="304800" y="1731963"/>
            <a:ext cx="8839200" cy="34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b="1" u="sng">
                <a:solidFill>
                  <a:srgbClr val="FF0000"/>
                </a:solidFill>
              </a:rPr>
              <a:t>Ví dụ</a:t>
            </a:r>
          </a:p>
          <a:p>
            <a:pPr eaLnBrk="1" hangingPunct="1">
              <a:spcBef>
                <a:spcPct val="50000"/>
              </a:spcBef>
            </a:pPr>
            <a:r>
              <a:rPr lang="en-US" sz="2600">
                <a:solidFill>
                  <a:srgbClr val="0000CC"/>
                </a:solidFill>
              </a:rPr>
              <a:t>Cô giáo hỏi Lan:</a:t>
            </a:r>
          </a:p>
          <a:p>
            <a:pPr eaLnBrk="1" hangingPunct="1">
              <a:spcBef>
                <a:spcPct val="50000"/>
              </a:spcBef>
            </a:pPr>
            <a:r>
              <a:rPr lang="en-US" sz="2600">
                <a:solidFill>
                  <a:srgbClr val="0000CC"/>
                </a:solidFill>
              </a:rPr>
              <a:t>- Sao hôm qua em không đi học?</a:t>
            </a:r>
          </a:p>
          <a:p>
            <a:pPr eaLnBrk="1" hangingPunct="1">
              <a:spcBef>
                <a:spcPct val="50000"/>
              </a:spcBef>
            </a:pPr>
            <a:r>
              <a:rPr lang="en-US" sz="2600">
                <a:solidFill>
                  <a:srgbClr val="0000CC"/>
                </a:solidFill>
              </a:rPr>
              <a:t>Lan lễ phép thưa:</a:t>
            </a:r>
          </a:p>
          <a:p>
            <a:pPr eaLnBrk="1" hangingPunct="1">
              <a:spcBef>
                <a:spcPct val="50000"/>
              </a:spcBef>
            </a:pPr>
            <a:r>
              <a:rPr lang="en-US" sz="2600">
                <a:solidFill>
                  <a:srgbClr val="0000CC"/>
                </a:solidFill>
              </a:rPr>
              <a:t>- Thưa cô! Hôm qua em bị bệnh nên không đi học được ạ!</a:t>
            </a:r>
          </a:p>
          <a:p>
            <a:pPr eaLnBrk="1" hangingPunct="1">
              <a:spcBef>
                <a:spcPct val="50000"/>
              </a:spcBef>
            </a:pPr>
            <a:r>
              <a:rPr lang="en-US" sz="2600">
                <a:solidFill>
                  <a:srgbClr val="0000CC"/>
                </a:solidFill>
              </a:rPr>
              <a:t>- Thế hôm nay em thấy khỏe chưa? – Cô giáo hỏi tiếp</a:t>
            </a:r>
            <a:r>
              <a:rPr lang="en-US" sz="2600">
                <a:solidFill>
                  <a:schemeClr val="accent2"/>
                </a:solidFill>
              </a:rPr>
              <a:t>.</a:t>
            </a:r>
          </a:p>
        </p:txBody>
      </p:sp>
      <p:sp>
        <p:nvSpPr>
          <p:cNvPr id="28676" name="WordArt 8"/>
          <p:cNvSpPr>
            <a:spLocks noChangeArrowheads="1" noChangeShapeType="1" noTextEdit="1"/>
          </p:cNvSpPr>
          <p:nvPr/>
        </p:nvSpPr>
        <p:spPr bwMode="auto">
          <a:xfrm>
            <a:off x="3352800" y="762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28677" name="WordArt 9"/>
          <p:cNvSpPr>
            <a:spLocks noChangeArrowheads="1" noChangeShapeType="1" noTextEdit="1"/>
          </p:cNvSpPr>
          <p:nvPr/>
        </p:nvSpPr>
        <p:spPr bwMode="auto">
          <a:xfrm>
            <a:off x="2819400" y="4572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MTC\Downloads\IMG_20180206_0940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51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01" name="Text Box 565"/>
          <p:cNvSpPr txBox="1">
            <a:spLocks noChangeArrowheads="1"/>
          </p:cNvSpPr>
          <p:nvPr/>
        </p:nvSpPr>
        <p:spPr bwMode="auto">
          <a:xfrm>
            <a:off x="381000" y="11430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b="1" u="sng">
                <a:solidFill>
                  <a:srgbClr val="FF0000"/>
                </a:solidFill>
              </a:rPr>
              <a:t>GHI NHỚ</a:t>
            </a:r>
          </a:p>
        </p:txBody>
      </p:sp>
      <p:sp>
        <p:nvSpPr>
          <p:cNvPr id="40503" name="Text Box 567"/>
          <p:cNvSpPr txBox="1">
            <a:spLocks noChangeArrowheads="1"/>
          </p:cNvSpPr>
          <p:nvPr/>
        </p:nvSpPr>
        <p:spPr bwMode="auto">
          <a:xfrm>
            <a:off x="457200" y="2667000"/>
            <a:ext cx="7696200" cy="1679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a:solidFill>
                  <a:srgbClr val="0000CC"/>
                </a:solidFill>
                <a:sym typeface="Wingdings" panose="05000000000000000000" pitchFamily="2" charset="2"/>
              </a:rPr>
              <a:t>Dấu gạch ngang dùng để đánh dấu:</a:t>
            </a:r>
            <a:br>
              <a:rPr lang="en-US" sz="2600">
                <a:solidFill>
                  <a:srgbClr val="0000CC"/>
                </a:solidFill>
                <a:sym typeface="Wingdings" panose="05000000000000000000" pitchFamily="2" charset="2"/>
              </a:rPr>
            </a:br>
            <a:r>
              <a:rPr lang="en-US" sz="2600">
                <a:solidFill>
                  <a:srgbClr val="0000CC"/>
                </a:solidFill>
                <a:sym typeface="Wingdings" panose="05000000000000000000" pitchFamily="2" charset="2"/>
              </a:rPr>
              <a:t>    1. C</a:t>
            </a:r>
            <a:r>
              <a:rPr lang="en-US" sz="2600">
                <a:solidFill>
                  <a:srgbClr val="0000CC"/>
                </a:solidFill>
              </a:rPr>
              <a:t>hỗ bắt đầu lời nói của nhân vật.</a:t>
            </a:r>
            <a:br>
              <a:rPr lang="en-US" sz="2600">
                <a:solidFill>
                  <a:srgbClr val="0000CC"/>
                </a:solidFill>
              </a:rPr>
            </a:br>
            <a:r>
              <a:rPr lang="en-US" sz="2600">
                <a:solidFill>
                  <a:srgbClr val="0000CC"/>
                </a:solidFill>
              </a:rPr>
              <a:t>    2. Phần chú thích trong câu.</a:t>
            </a:r>
            <a:br>
              <a:rPr lang="en-US" sz="2600">
                <a:solidFill>
                  <a:srgbClr val="0000CC"/>
                </a:solidFill>
              </a:rPr>
            </a:br>
            <a:r>
              <a:rPr lang="en-US" sz="2600">
                <a:solidFill>
                  <a:srgbClr val="0000CC"/>
                </a:solidFill>
                <a:sym typeface="Wingdings" panose="05000000000000000000" pitchFamily="2" charset="2"/>
              </a:rPr>
              <a:t>    3. Các ý trong một đoạn </a:t>
            </a:r>
            <a:r>
              <a:rPr lang="en-US" sz="2600">
                <a:solidFill>
                  <a:srgbClr val="0000CC"/>
                </a:solidFill>
              </a:rPr>
              <a:t>liệt kê.</a:t>
            </a:r>
          </a:p>
        </p:txBody>
      </p:sp>
      <p:graphicFrame>
        <p:nvGraphicFramePr>
          <p:cNvPr id="40511" name="Group 575"/>
          <p:cNvGraphicFramePr>
            <a:graphicFrameLocks noGrp="1"/>
          </p:cNvGraphicFramePr>
          <p:nvPr/>
        </p:nvGraphicFramePr>
        <p:xfrm>
          <a:off x="381000" y="1752600"/>
          <a:ext cx="8153400" cy="1143000"/>
        </p:xfrm>
        <a:graphic>
          <a:graphicData uri="http://schemas.openxmlformats.org/drawingml/2006/table">
            <a:tbl>
              <a:tblPr/>
              <a:tblGrid>
                <a:gridCol w="8153400"/>
              </a:tblGrid>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1" u="none" strike="noStrike" cap="none" normalizeH="0" baseline="0" smtClean="0">
                          <a:ln>
                            <a:noFill/>
                          </a:ln>
                          <a:solidFill>
                            <a:srgbClr val="FF0000"/>
                          </a:solidFill>
                          <a:effectLst/>
                          <a:latin typeface="Arial" charset="0"/>
                          <a:cs typeface="Arial" charset="0"/>
                        </a:rPr>
                        <a:t>Học sinh tiếp tục hoàn thành bài tập số 2 và học thuộc ghi nhớ</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29702" name="WordArt 576"/>
          <p:cNvSpPr>
            <a:spLocks noChangeArrowheads="1" noChangeShapeType="1" noTextEdit="1"/>
          </p:cNvSpPr>
          <p:nvPr/>
        </p:nvSpPr>
        <p:spPr bwMode="auto">
          <a:xfrm>
            <a:off x="3352800" y="762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29703" name="WordArt 577"/>
          <p:cNvSpPr>
            <a:spLocks noChangeArrowheads="1" noChangeShapeType="1" noTextEdit="1"/>
          </p:cNvSpPr>
          <p:nvPr/>
        </p:nvSpPr>
        <p:spPr bwMode="auto">
          <a:xfrm>
            <a:off x="2819400" y="4572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40501"/>
                                        </p:tgtEl>
                                      </p:cBhvr>
                                    </p:animEffect>
                                    <p:set>
                                      <p:cBhvr>
                                        <p:cTn id="7" dur="1" fill="hold">
                                          <p:stCondLst>
                                            <p:cond delay="1999"/>
                                          </p:stCondLst>
                                        </p:cTn>
                                        <p:tgtEl>
                                          <p:spTgt spid="40501"/>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2000"/>
                                        <p:tgtEl>
                                          <p:spTgt spid="40503"/>
                                        </p:tgtEl>
                                      </p:cBhvr>
                                    </p:animEffect>
                                    <p:set>
                                      <p:cBhvr>
                                        <p:cTn id="10" dur="1" fill="hold">
                                          <p:stCondLst>
                                            <p:cond delay="1999"/>
                                          </p:stCondLst>
                                        </p:cTn>
                                        <p:tgtEl>
                                          <p:spTgt spid="4050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40511"/>
                                        </p:tgtEl>
                                        <p:attrNameLst>
                                          <p:attrName>style.visibility</p:attrName>
                                        </p:attrNameLst>
                                      </p:cBhvr>
                                      <p:to>
                                        <p:strVal val="visible"/>
                                      </p:to>
                                    </p:set>
                                    <p:animEffect transition="in" filter="diamond(in)">
                                      <p:cBhvr>
                                        <p:cTn id="15" dur="2000"/>
                                        <p:tgtEl>
                                          <p:spTgt spid="40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01" grpId="0"/>
      <p:bldP spid="405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3200400" y="228600"/>
            <a:ext cx="2914650" cy="400050"/>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chemeClr val="bg1"/>
                </a:solidFill>
                <a:latin typeface="Times New Roman" panose="02020603050405020304" pitchFamily="18" charset="0"/>
                <a:cs typeface="Times New Roman" panose="02020603050405020304" pitchFamily="18" charset="0"/>
              </a:rPr>
              <a:t>KIỂM TRA BÀI CŨ</a:t>
            </a:r>
          </a:p>
        </p:txBody>
      </p:sp>
      <p:graphicFrame>
        <p:nvGraphicFramePr>
          <p:cNvPr id="3783" name="Group 711"/>
          <p:cNvGraphicFramePr>
            <a:graphicFrameLocks noGrp="1"/>
          </p:cNvGraphicFramePr>
          <p:nvPr/>
        </p:nvGraphicFramePr>
        <p:xfrm>
          <a:off x="304800" y="1600200"/>
          <a:ext cx="8534400" cy="1371600"/>
        </p:xfrm>
        <a:graphic>
          <a:graphicData uri="http://schemas.openxmlformats.org/drawingml/2006/table">
            <a:tbl>
              <a:tblPr/>
              <a:tblGrid>
                <a:gridCol w="853440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rgbClr val="0000CC"/>
                          </a:solidFill>
                          <a:effectLst/>
                          <a:latin typeface="Arial" charset="0"/>
                          <a:cs typeface="Arial" charset="0"/>
                        </a:rPr>
                        <a:t>   - Từ ngữ thể hiện vẻ đẹp bên ngoài con người: xinh xắn, duyên dáng, rực rỡ, thướt tha, lộng lẫy, xinh tươi, tươi tắn, yểu điệu, kiêu sa,….</a:t>
                      </a: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3780" name="Group 708"/>
          <p:cNvGraphicFramePr>
            <a:graphicFrameLocks noGrp="1"/>
          </p:cNvGraphicFramePr>
          <p:nvPr/>
        </p:nvGraphicFramePr>
        <p:xfrm>
          <a:off x="0" y="990600"/>
          <a:ext cx="9067800" cy="609600"/>
        </p:xfrm>
        <a:graphic>
          <a:graphicData uri="http://schemas.openxmlformats.org/drawingml/2006/table">
            <a:tbl>
              <a:tblPr/>
              <a:tblGrid>
                <a:gridCol w="9067800"/>
              </a:tblGrid>
              <a:tr h="6096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1" u="none" strike="noStrike" cap="none" normalizeH="0" baseline="0" smtClean="0">
                          <a:ln>
                            <a:noFill/>
                          </a:ln>
                          <a:solidFill>
                            <a:srgbClr val="FF0000"/>
                          </a:solidFill>
                          <a:effectLst/>
                          <a:latin typeface="Arial" charset="0"/>
                          <a:cs typeface="Arial" charset="0"/>
                        </a:rPr>
                        <a:t>* Tìm các từ thể hiện vẻ đẹp bên ngoài của con người?</a:t>
                      </a: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ox(in)">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780"/>
                                        </p:tgtEl>
                                        <p:attrNameLst>
                                          <p:attrName>style.visibility</p:attrName>
                                        </p:attrNameLst>
                                      </p:cBhvr>
                                      <p:to>
                                        <p:strVal val="visible"/>
                                      </p:to>
                                    </p:set>
                                    <p:animEffect transition="in" filter="box(in)">
                                      <p:cBhvr>
                                        <p:cTn id="12" dur="500"/>
                                        <p:tgtEl>
                                          <p:spTgt spid="37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3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3" descr="H:\HINHNEN\Khung hinh mau\1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p:cNvSpPr>
            <a:spLocks noChangeArrowheads="1" noChangeShapeType="1" noTextEdit="1"/>
          </p:cNvSpPr>
          <p:nvPr/>
        </p:nvSpPr>
        <p:spPr bwMode="auto">
          <a:xfrm>
            <a:off x="755650" y="2492375"/>
            <a:ext cx="7626350" cy="2016125"/>
          </a:xfrm>
          <a:prstGeom prst="rect">
            <a:avLst/>
          </a:prstGeom>
        </p:spPr>
        <p:txBody>
          <a:bodyPr wrap="none" fromWordArt="1">
            <a:prstTxWarp prst="textDoubleWave1">
              <a:avLst>
                <a:gd name="adj1" fmla="val 6500"/>
                <a:gd name="adj2" fmla="val 0"/>
              </a:avLst>
            </a:prstTxWarp>
          </a:bodyPr>
          <a:lstStyle/>
          <a:p>
            <a:r>
              <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panose="02020603050405020304" pitchFamily="18" charset="0"/>
                <a:cs typeface="Times New Roman" panose="02020603050405020304" pitchFamily="18" charset="0"/>
              </a:rPr>
              <a:t>Chúc các em chăm ngoan, học giỏi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3200400" y="228600"/>
            <a:ext cx="2914650" cy="400050"/>
          </a:xfrm>
          <a:prstGeom prst="rect">
            <a:avLst/>
          </a:prstGeom>
        </p:spPr>
        <p:txBody>
          <a:bodyPr wrap="none" fromWordArt="1">
            <a:prstTxWarp prst="textPlain">
              <a:avLst>
                <a:gd name="adj" fmla="val 50000"/>
              </a:avLst>
            </a:prstTxWarp>
          </a:bodyPr>
          <a:lstStyle/>
          <a:p>
            <a:pPr algn="ctr"/>
            <a:r>
              <a:rPr lang="en-US" sz="2800" kern="10">
                <a:ln w="9525">
                  <a:solidFill>
                    <a:srgbClr val="0000FF"/>
                  </a:solidFill>
                  <a:round/>
                  <a:headEnd/>
                  <a:tailEnd/>
                </a:ln>
                <a:solidFill>
                  <a:schemeClr val="bg1"/>
                </a:solidFill>
                <a:latin typeface="Times New Roman" panose="02020603050405020304" pitchFamily="18" charset="0"/>
                <a:cs typeface="Times New Roman" panose="02020603050405020304" pitchFamily="18" charset="0"/>
              </a:rPr>
              <a:t>KIỂM TRA BÀI CŨ</a:t>
            </a:r>
          </a:p>
        </p:txBody>
      </p:sp>
      <p:graphicFrame>
        <p:nvGraphicFramePr>
          <p:cNvPr id="135209" name="Group 41"/>
          <p:cNvGraphicFramePr>
            <a:graphicFrameLocks noGrp="1"/>
          </p:cNvGraphicFramePr>
          <p:nvPr/>
        </p:nvGraphicFramePr>
        <p:xfrm>
          <a:off x="228600" y="1524000"/>
          <a:ext cx="8763000" cy="1508125"/>
        </p:xfrm>
        <a:graphic>
          <a:graphicData uri="http://schemas.openxmlformats.org/drawingml/2006/table">
            <a:tbl>
              <a:tblPr/>
              <a:tblGrid>
                <a:gridCol w="8763000"/>
              </a:tblGrid>
              <a:tr h="1508125">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smtClean="0">
                          <a:ln>
                            <a:noFill/>
                          </a:ln>
                          <a:solidFill>
                            <a:srgbClr val="0000CC"/>
                          </a:solidFill>
                          <a:effectLst/>
                          <a:latin typeface="Arial" charset="0"/>
                          <a:cs typeface="Arial" charset="0"/>
                        </a:rPr>
                        <a:t> Từ ngữ thể hiện vẻ đẹp bên trong con người: </a:t>
                      </a:r>
                      <a:r>
                        <a:rPr kumimoji="0" lang="en-US" sz="2800" b="0" i="1" u="none" strike="noStrike" cap="none" normalizeH="0" baseline="0" smtClean="0">
                          <a:ln>
                            <a:noFill/>
                          </a:ln>
                          <a:solidFill>
                            <a:srgbClr val="0000CC"/>
                          </a:solidFill>
                          <a:effectLst/>
                          <a:latin typeface="Arial" charset="0"/>
                          <a:cs typeface="Arial" charset="0"/>
                        </a:rPr>
                        <a:t>dịu dàng, nết na, dũng cảm, thẳng thắn, trung thực, lịch sự, tế nhị, ngay thẳng, thật thà,… </a:t>
                      </a:r>
                      <a:endParaRPr kumimoji="0" lang="en-US" sz="2800" b="0" i="0" u="none" strike="noStrike" cap="none" normalizeH="0" baseline="0" smtClean="0">
                        <a:ln>
                          <a:noFill/>
                        </a:ln>
                        <a:solidFill>
                          <a:srgbClr val="0000CC"/>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35207" name="Group 39"/>
          <p:cNvGraphicFramePr>
            <a:graphicFrameLocks noGrp="1"/>
          </p:cNvGraphicFramePr>
          <p:nvPr/>
        </p:nvGraphicFramePr>
        <p:xfrm>
          <a:off x="152400" y="914400"/>
          <a:ext cx="8991600" cy="518048"/>
        </p:xfrm>
        <a:graphic>
          <a:graphicData uri="http://schemas.openxmlformats.org/drawingml/2006/table">
            <a:tbl>
              <a:tblPr/>
              <a:tblGrid>
                <a:gridCol w="8991600"/>
              </a:tblGrid>
              <a:tr h="51752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1" u="none" strike="noStrike" cap="none" normalizeH="0" baseline="0" smtClean="0">
                          <a:ln>
                            <a:noFill/>
                          </a:ln>
                          <a:solidFill>
                            <a:srgbClr val="FF0000"/>
                          </a:solidFill>
                          <a:effectLst/>
                          <a:latin typeface="Arial" charset="0"/>
                          <a:cs typeface="Arial" charset="0"/>
                        </a:rPr>
                        <a:t>* Tìm các từ thể hiện vẻ đẹp bên trong của con người?</a:t>
                      </a:r>
                    </a:p>
                  </a:txBody>
                  <a:tcPr marT="45664" marB="45664"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5209"/>
                                        </p:tgtEl>
                                        <p:attrNameLst>
                                          <p:attrName>style.visibility</p:attrName>
                                        </p:attrNameLst>
                                      </p:cBhvr>
                                      <p:to>
                                        <p:strVal val="visible"/>
                                      </p:to>
                                    </p:set>
                                    <p:animEffect transition="in" filter="checkerboard(across)">
                                      <p:cBhvr>
                                        <p:cTn id="7" dur="500"/>
                                        <p:tgtEl>
                                          <p:spTgt spid="135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3"/>
          <p:cNvSpPr>
            <a:spLocks noChangeArrowheads="1" noChangeShapeType="1" noTextEdit="1"/>
          </p:cNvSpPr>
          <p:nvPr/>
        </p:nvSpPr>
        <p:spPr bwMode="auto">
          <a:xfrm>
            <a:off x="3352800" y="2286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6147" name="WordArt 4"/>
          <p:cNvSpPr>
            <a:spLocks noChangeArrowheads="1" noChangeShapeType="1" noTextEdit="1"/>
          </p:cNvSpPr>
          <p:nvPr/>
        </p:nvSpPr>
        <p:spPr bwMode="auto">
          <a:xfrm>
            <a:off x="2819400" y="6096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
        <p:nvSpPr>
          <p:cNvPr id="101381" name="Text Box 5"/>
          <p:cNvSpPr txBox="1">
            <a:spLocks noChangeArrowheads="1"/>
          </p:cNvSpPr>
          <p:nvPr/>
        </p:nvSpPr>
        <p:spPr bwMode="auto">
          <a:xfrm>
            <a:off x="304800" y="1371600"/>
            <a:ext cx="83820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b="1">
                <a:solidFill>
                  <a:srgbClr val="FF0000"/>
                </a:solidFill>
              </a:rPr>
              <a:t>I. NHẬN XÉT</a:t>
            </a:r>
          </a:p>
          <a:p>
            <a:pPr eaLnBrk="1" hangingPunct="1">
              <a:spcBef>
                <a:spcPct val="50000"/>
              </a:spcBef>
            </a:pPr>
            <a:r>
              <a:rPr lang="en-US" sz="2800" i="1">
                <a:solidFill>
                  <a:srgbClr val="0000CC"/>
                </a:solidFill>
              </a:rPr>
              <a:t>1) Tìm những câu có chứa dấu gạch ngang (dấu - ) trong đoạn văn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1381">
                                            <p:txEl>
                                              <p:pRg st="0" end="0"/>
                                            </p:txEl>
                                          </p:spTgt>
                                        </p:tgtEl>
                                        <p:attrNameLst>
                                          <p:attrName>style.visibility</p:attrName>
                                        </p:attrNameLst>
                                      </p:cBhvr>
                                      <p:to>
                                        <p:strVal val="visible"/>
                                      </p:to>
                                    </p:set>
                                    <p:animEffect transition="in" filter="checkerboard(across)">
                                      <p:cBhvr>
                                        <p:cTn id="7" dur="500"/>
                                        <p:tgtEl>
                                          <p:spTgt spid="1013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1381">
                                            <p:txEl>
                                              <p:pRg st="1" end="1"/>
                                            </p:txEl>
                                          </p:spTgt>
                                        </p:tgtEl>
                                        <p:attrNameLst>
                                          <p:attrName>style.visibility</p:attrName>
                                        </p:attrNameLst>
                                      </p:cBhvr>
                                      <p:to>
                                        <p:strVal val="visible"/>
                                      </p:to>
                                    </p:set>
                                    <p:animEffect transition="in" filter="checkerboard(across)">
                                      <p:cBhvr>
                                        <p:cTn id="12" dur="500"/>
                                        <p:tgtEl>
                                          <p:spTgt spid="1013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3511550"/>
            <a:ext cx="91440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900" b="1">
                <a:solidFill>
                  <a:srgbClr val="0000CC"/>
                </a:solidFill>
              </a:rPr>
              <a:t> c) Để quạt điện được bền, người dùng nên thực hiện các biện pháp sau đây:</a:t>
            </a:r>
          </a:p>
          <a:p>
            <a:pPr>
              <a:spcBef>
                <a:spcPct val="50000"/>
              </a:spcBef>
              <a:buFont typeface="VNI-Avo" pitchFamily="2" charset="0"/>
              <a:buNone/>
            </a:pPr>
            <a:r>
              <a:rPr lang="en-US" sz="1900" b="1">
                <a:solidFill>
                  <a:srgbClr val="0000CC"/>
                </a:solidFill>
              </a:rPr>
              <a:t>- Trước khi đặt quạt, đặt quạt hơi chắc chắn để chân quạt tiếp xúc đều với nền.</a:t>
            </a:r>
            <a:br>
              <a:rPr lang="en-US" sz="1900" b="1">
                <a:solidFill>
                  <a:srgbClr val="0000CC"/>
                </a:solidFill>
              </a:rPr>
            </a:br>
            <a:r>
              <a:rPr lang="en-US" sz="1900" b="1">
                <a:solidFill>
                  <a:srgbClr val="0000CC"/>
                </a:solidFill>
              </a:rPr>
              <a:t>- Khi điện đã vào quạt, tránh để cánh quạt bị vướng víu, quạt không quay được sẻ làm nóng chảy dây trong quạt.</a:t>
            </a:r>
            <a:br>
              <a:rPr lang="en-US" sz="1900" b="1">
                <a:solidFill>
                  <a:srgbClr val="0000CC"/>
                </a:solidFill>
              </a:rPr>
            </a:br>
            <a:r>
              <a:rPr lang="en-US" sz="1900" b="1">
                <a:solidFill>
                  <a:srgbClr val="0000CC"/>
                </a:solidFill>
              </a:rPr>
              <a:t>- Hằng năm, tra dầu mỡ vào ổ trục, bộ phận điều khiển hướng quay của quạt, nhưng không nên tra quá nhiều, vì dầu mỡ sẻ chảy vào trong làm hỏng dây bên trong quạt.</a:t>
            </a:r>
            <a:br>
              <a:rPr lang="en-US" sz="1900" b="1">
                <a:solidFill>
                  <a:srgbClr val="0000CC"/>
                </a:solidFill>
              </a:rPr>
            </a:br>
            <a:r>
              <a:rPr lang="en-US" sz="1900" b="1">
                <a:solidFill>
                  <a:srgbClr val="0000CC"/>
                </a:solidFill>
              </a:rPr>
              <a:t>- Khi không dùng, cất quạt vào nơi khô, mát, sạch sẽ, ít bụi bặm.</a:t>
            </a:r>
          </a:p>
          <a:p>
            <a:pPr>
              <a:spcBef>
                <a:spcPct val="50000"/>
              </a:spcBef>
            </a:pPr>
            <a:r>
              <a:rPr lang="en-US" sz="1900" b="1">
                <a:solidFill>
                  <a:srgbClr val="0000CC"/>
                </a:solidFill>
                <a:latin typeface="VNI-Times" pitchFamily="2" charset="0"/>
              </a:rPr>
              <a:t>			                                    </a:t>
            </a:r>
            <a:r>
              <a:rPr lang="en-US" sz="1900" b="1" i="1">
                <a:latin typeface="VNI-Times" pitchFamily="2" charset="0"/>
              </a:rPr>
              <a:t>Theo </a:t>
            </a:r>
            <a:r>
              <a:rPr lang="en-US" sz="1900" b="1" i="1"/>
              <a:t>PHẠM ĐÌNH CƯƠNG</a:t>
            </a:r>
          </a:p>
        </p:txBody>
      </p:sp>
      <p:sp>
        <p:nvSpPr>
          <p:cNvPr id="7171" name="Text Box 5"/>
          <p:cNvSpPr txBox="1">
            <a:spLocks noChangeArrowheads="1"/>
          </p:cNvSpPr>
          <p:nvPr/>
        </p:nvSpPr>
        <p:spPr bwMode="auto">
          <a:xfrm>
            <a:off x="0" y="1676400"/>
            <a:ext cx="8763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000" b="1">
                <a:solidFill>
                  <a:srgbClr val="0000CC"/>
                </a:solidFill>
              </a:rPr>
              <a:t>b) Con cá sấu này màu da xám ngoét như da cây bần, gai lưng mọc chừng ba đốt ngón tay, trông dễ sợ. Cái đuôi dài – bộ phận khoẻ nhất của con vật kinh khủng dùng để tấn công – đã bị trói xếp vào bên mạng sườn.  </a:t>
            </a:r>
          </a:p>
          <a:p>
            <a:pPr>
              <a:spcBef>
                <a:spcPct val="50000"/>
              </a:spcBef>
            </a:pPr>
            <a:r>
              <a:rPr lang="en-US" sz="2000" b="1">
                <a:latin typeface="VNI-Times" pitchFamily="2" charset="0"/>
              </a:rPr>
              <a:t>                                                                                   </a:t>
            </a:r>
            <a:r>
              <a:rPr lang="en-US" sz="2000" b="1" i="1">
                <a:latin typeface="VNI-Times" pitchFamily="2" charset="0"/>
              </a:rPr>
              <a:t>Theo </a:t>
            </a:r>
            <a:r>
              <a:rPr lang="en-US" b="1" i="1"/>
              <a:t>ĐOÀN GIỎI</a:t>
            </a:r>
          </a:p>
        </p:txBody>
      </p:sp>
      <p:sp>
        <p:nvSpPr>
          <p:cNvPr id="7172" name="Text Box 6"/>
          <p:cNvSpPr txBox="1">
            <a:spLocks noChangeArrowheads="1"/>
          </p:cNvSpPr>
          <p:nvPr/>
        </p:nvSpPr>
        <p:spPr bwMode="auto">
          <a:xfrm>
            <a:off x="76200" y="471488"/>
            <a:ext cx="8077200" cy="12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solidFill>
                  <a:srgbClr val="0000CC"/>
                </a:solidFill>
              </a:rPr>
              <a:t>a) Thấy tôi sán đến gần, ông hỏi tôi :</a:t>
            </a:r>
          </a:p>
          <a:p>
            <a:pPr eaLnBrk="1" hangingPunct="1"/>
            <a:r>
              <a:rPr lang="en-US" sz="2000" b="1">
                <a:solidFill>
                  <a:srgbClr val="0000CC"/>
                </a:solidFill>
              </a:rPr>
              <a:t>  - Cháu con ai ?</a:t>
            </a:r>
          </a:p>
          <a:p>
            <a:pPr eaLnBrk="1" hangingPunct="1"/>
            <a:r>
              <a:rPr lang="en-US" sz="2000" b="1">
                <a:solidFill>
                  <a:srgbClr val="0000CC"/>
                </a:solidFill>
              </a:rPr>
              <a:t>  - Thưa ông, cháu là con ông thư.</a:t>
            </a:r>
          </a:p>
          <a:p>
            <a:pPr eaLnBrk="1" hangingPunct="1"/>
            <a:r>
              <a:rPr lang="en-US" b="1"/>
              <a:t>                                                                          </a:t>
            </a:r>
            <a:r>
              <a:rPr lang="en-US" b="1" i="1"/>
              <a:t>DUY KHÁN</a:t>
            </a:r>
          </a:p>
        </p:txBody>
      </p:sp>
      <p:sp>
        <p:nvSpPr>
          <p:cNvPr id="7173" name="Text Box 7"/>
          <p:cNvSpPr txBox="1">
            <a:spLocks noChangeArrowheads="1"/>
          </p:cNvSpPr>
          <p:nvPr/>
        </p:nvSpPr>
        <p:spPr bwMode="auto">
          <a:xfrm>
            <a:off x="2057400" y="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solidFill>
                  <a:srgbClr val="FF0000"/>
                </a:solidFill>
                <a:latin typeface="VNI-Helve" pitchFamily="2" charset="0"/>
              </a:rPr>
              <a:t>  	Ñoïc caùc ñoaïn vaên sau:</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50040" y="978480"/>
              <a:ext cx="8572680" cy="5236920"/>
            </p14:xfrm>
          </p:contentPart>
        </mc:Choice>
        <mc:Fallback xmlns="">
          <p:pic>
            <p:nvPicPr>
              <p:cNvPr id="2" name="Ink 1"/>
              <p:cNvPicPr/>
              <p:nvPr/>
            </p:nvPicPr>
            <p:blipFill>
              <a:blip r:embed="rId3"/>
              <a:stretch>
                <a:fillRect/>
              </a:stretch>
            </p:blipFill>
            <p:spPr>
              <a:xfrm>
                <a:off x="40680" y="969120"/>
                <a:ext cx="8591400" cy="525564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Text Box 4"/>
          <p:cNvSpPr txBox="1">
            <a:spLocks noChangeArrowheads="1"/>
          </p:cNvSpPr>
          <p:nvPr/>
        </p:nvSpPr>
        <p:spPr bwMode="auto">
          <a:xfrm>
            <a:off x="1066800" y="2895600"/>
            <a:ext cx="70866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800">
                <a:solidFill>
                  <a:srgbClr val="0000CC"/>
                </a:solidFill>
                <a:latin typeface="VNI-Helve" pitchFamily="2" charset="0"/>
              </a:rPr>
              <a:t>a. Thaáy toâi saùn ñeán gaàn, oâng hoûi toâi :</a:t>
            </a:r>
          </a:p>
          <a:p>
            <a:pPr>
              <a:spcBef>
                <a:spcPct val="50000"/>
              </a:spcBef>
              <a:buFont typeface="VNI-Avo" pitchFamily="2" charset="0"/>
              <a:buChar char="–"/>
            </a:pPr>
            <a:r>
              <a:rPr lang="en-US" sz="2800">
                <a:solidFill>
                  <a:srgbClr val="0000CC"/>
                </a:solidFill>
                <a:latin typeface="VNI-Helve" pitchFamily="2" charset="0"/>
              </a:rPr>
              <a:t> </a:t>
            </a:r>
            <a:r>
              <a:rPr lang="en-US" sz="2800" u="sng">
                <a:solidFill>
                  <a:srgbClr val="0000CC"/>
                </a:solidFill>
                <a:latin typeface="VNI-Helve" pitchFamily="2" charset="0"/>
              </a:rPr>
              <a:t>Chaùu con ai ?</a:t>
            </a:r>
          </a:p>
          <a:p>
            <a:pPr>
              <a:spcBef>
                <a:spcPct val="50000"/>
              </a:spcBef>
              <a:buFont typeface="VNI-Avo" pitchFamily="2" charset="0"/>
              <a:buChar char="–"/>
            </a:pPr>
            <a:r>
              <a:rPr lang="en-US" sz="2800">
                <a:solidFill>
                  <a:srgbClr val="0000CC"/>
                </a:solidFill>
                <a:latin typeface="VNI-Helve" pitchFamily="2" charset="0"/>
              </a:rPr>
              <a:t> </a:t>
            </a:r>
            <a:r>
              <a:rPr lang="en-US" sz="2800" u="sng">
                <a:solidFill>
                  <a:srgbClr val="0000CC"/>
                </a:solidFill>
                <a:latin typeface="VNI-Helve" pitchFamily="2" charset="0"/>
              </a:rPr>
              <a:t>Thöa oâng, chaùu laø con oâng Thö</a:t>
            </a:r>
            <a:r>
              <a:rPr lang="en-US" sz="2800">
                <a:solidFill>
                  <a:srgbClr val="0000CC"/>
                </a:solidFill>
                <a:latin typeface="VNI-Helve" pitchFamily="2" charset="0"/>
              </a:rPr>
              <a:t>.</a:t>
            </a:r>
          </a:p>
          <a:p>
            <a:pPr algn="r">
              <a:spcBef>
                <a:spcPct val="50000"/>
              </a:spcBef>
              <a:buFont typeface="VNI-Avo" pitchFamily="2" charset="0"/>
              <a:buNone/>
            </a:pPr>
            <a:r>
              <a:rPr lang="en-US" sz="2800">
                <a:solidFill>
                  <a:srgbClr val="0000CC"/>
                </a:solidFill>
                <a:latin typeface="VNI-Helve" pitchFamily="2" charset="0"/>
              </a:rPr>
              <a:t>Theo Duy Khaùn</a:t>
            </a:r>
          </a:p>
        </p:txBody>
      </p:sp>
      <p:sp>
        <p:nvSpPr>
          <p:cNvPr id="8195" name="WordArt 11"/>
          <p:cNvSpPr>
            <a:spLocks noChangeArrowheads="1" noChangeShapeType="1" noTextEdit="1"/>
          </p:cNvSpPr>
          <p:nvPr/>
        </p:nvSpPr>
        <p:spPr bwMode="auto">
          <a:xfrm>
            <a:off x="3352800" y="2286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8196" name="WordArt 12"/>
          <p:cNvSpPr>
            <a:spLocks noChangeArrowheads="1" noChangeShapeType="1" noTextEdit="1"/>
          </p:cNvSpPr>
          <p:nvPr/>
        </p:nvSpPr>
        <p:spPr bwMode="auto">
          <a:xfrm>
            <a:off x="2819400" y="6096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
        <p:nvSpPr>
          <p:cNvPr id="8197" name="Text Box 14"/>
          <p:cNvSpPr txBox="1">
            <a:spLocks noChangeArrowheads="1"/>
          </p:cNvSpPr>
          <p:nvPr/>
        </p:nvSpPr>
        <p:spPr bwMode="auto">
          <a:xfrm>
            <a:off x="304800" y="1219200"/>
            <a:ext cx="83820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b="1">
                <a:solidFill>
                  <a:srgbClr val="FF0000"/>
                </a:solidFill>
              </a:rPr>
              <a:t>I. NHẬN XÉT</a:t>
            </a:r>
          </a:p>
          <a:p>
            <a:pPr eaLnBrk="1" hangingPunct="1">
              <a:spcBef>
                <a:spcPct val="50000"/>
              </a:spcBef>
            </a:pPr>
            <a:r>
              <a:rPr lang="en-US" sz="2600" i="1">
                <a:solidFill>
                  <a:srgbClr val="0000CC"/>
                </a:solidFill>
              </a:rPr>
              <a:t>1) Tìm những câu có chứa dấu gạch ngang (dấu - ) trong đoạn văn sau:</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20">
                                            <p:txEl>
                                              <p:pRg st="0" end="0"/>
                                            </p:txEl>
                                          </p:spTgt>
                                        </p:tgtEl>
                                        <p:attrNameLst>
                                          <p:attrName>style.visibility</p:attrName>
                                        </p:attrNameLst>
                                      </p:cBhvr>
                                      <p:to>
                                        <p:strVal val="visible"/>
                                      </p:to>
                                    </p:set>
                                    <p:animEffect transition="in" filter="dissolve">
                                      <p:cBhvr>
                                        <p:cTn id="7" dur="1000"/>
                                        <p:tgtEl>
                                          <p:spTgt spid="13722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7220">
                                            <p:txEl>
                                              <p:pRg st="1" end="1"/>
                                            </p:txEl>
                                          </p:spTgt>
                                        </p:tgtEl>
                                        <p:attrNameLst>
                                          <p:attrName>style.visibility</p:attrName>
                                        </p:attrNameLst>
                                      </p:cBhvr>
                                      <p:to>
                                        <p:strVal val="visible"/>
                                      </p:to>
                                    </p:set>
                                    <p:animEffect transition="in" filter="dissolve">
                                      <p:cBhvr>
                                        <p:cTn id="10" dur="1000"/>
                                        <p:tgtEl>
                                          <p:spTgt spid="13722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7220">
                                            <p:txEl>
                                              <p:pRg st="2" end="2"/>
                                            </p:txEl>
                                          </p:spTgt>
                                        </p:tgtEl>
                                        <p:attrNameLst>
                                          <p:attrName>style.visibility</p:attrName>
                                        </p:attrNameLst>
                                      </p:cBhvr>
                                      <p:to>
                                        <p:strVal val="visible"/>
                                      </p:to>
                                    </p:set>
                                    <p:animEffect transition="in" filter="dissolve">
                                      <p:cBhvr>
                                        <p:cTn id="13" dur="1000"/>
                                        <p:tgtEl>
                                          <p:spTgt spid="13722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7220">
                                            <p:txEl>
                                              <p:pRg st="3" end="3"/>
                                            </p:txEl>
                                          </p:spTgt>
                                        </p:tgtEl>
                                        <p:attrNameLst>
                                          <p:attrName>style.visibility</p:attrName>
                                        </p:attrNameLst>
                                      </p:cBhvr>
                                      <p:to>
                                        <p:strVal val="visible"/>
                                      </p:to>
                                    </p:set>
                                    <p:animEffect transition="in" filter="dissolve">
                                      <p:cBhvr>
                                        <p:cTn id="16" dur="1000"/>
                                        <p:tgtEl>
                                          <p:spTgt spid="137220">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xit" presetSubtype="0" fill="hold" nodeType="clickEffect">
                                  <p:stCondLst>
                                    <p:cond delay="0"/>
                                  </p:stCondLst>
                                  <p:childTnLst>
                                    <p:animEffect transition="out" filter="fade">
                                      <p:cBhvr>
                                        <p:cTn id="20" dur="1000" accel="50000">
                                          <p:stCondLst>
                                            <p:cond delay="0"/>
                                          </p:stCondLst>
                                        </p:cTn>
                                        <p:tgtEl>
                                          <p:spTgt spid="137220">
                                            <p:txEl>
                                              <p:pRg st="0" end="0"/>
                                            </p:txEl>
                                          </p:spTgt>
                                        </p:tgtEl>
                                      </p:cBhvr>
                                    </p:animEffect>
                                    <p:anim calcmode="lin" valueType="num">
                                      <p:cBhvr>
                                        <p:cTn id="21" dur="500" accel="50000">
                                          <p:stCondLst>
                                            <p:cond delay="0"/>
                                          </p:stCondLst>
                                        </p:cTn>
                                        <p:tgtEl>
                                          <p:spTgt spid="137220">
                                            <p:txEl>
                                              <p:pRg st="0" end="0"/>
                                            </p:txEl>
                                          </p:spTgt>
                                        </p:tgtEl>
                                        <p:attrNameLst>
                                          <p:attrName>ppt_y</p:attrName>
                                        </p:attrNameLst>
                                      </p:cBhvr>
                                      <p:tavLst>
                                        <p:tav tm="0">
                                          <p:val>
                                            <p:strVal val="ppt_y"/>
                                          </p:val>
                                        </p:tav>
                                        <p:tav tm="100000">
                                          <p:val>
                                            <p:strVal val="ppt_y+.1"/>
                                          </p:val>
                                        </p:tav>
                                      </p:tavLst>
                                    </p:anim>
                                    <p:anim calcmode="lin" valueType="num">
                                      <p:cBhvr>
                                        <p:cTn id="22" dur="500" decel="50000">
                                          <p:stCondLst>
                                            <p:cond delay="500"/>
                                          </p:stCondLst>
                                        </p:cTn>
                                        <p:tgtEl>
                                          <p:spTgt spid="137220">
                                            <p:txEl>
                                              <p:pRg st="0" end="0"/>
                                            </p:txEl>
                                          </p:spTgt>
                                        </p:tgtEl>
                                        <p:attrNameLst>
                                          <p:attrName>ppt_y</p:attrName>
                                        </p:attrNameLst>
                                      </p:cBhvr>
                                      <p:tavLst>
                                        <p:tav tm="0">
                                          <p:val>
                                            <p:strVal val="ppt_y"/>
                                          </p:val>
                                        </p:tav>
                                        <p:tav tm="100000">
                                          <p:val>
                                            <p:strVal val="ppt_y-.1"/>
                                          </p:val>
                                        </p:tav>
                                      </p:tavLst>
                                    </p:anim>
                                    <p:anim calcmode="lin" valueType="num">
                                      <p:cBhvr>
                                        <p:cTn id="23" dur="500" accel="50000">
                                          <p:stCondLst>
                                            <p:cond delay="500"/>
                                          </p:stCondLst>
                                        </p:cTn>
                                        <p:tgtEl>
                                          <p:spTgt spid="137220">
                                            <p:txEl>
                                              <p:pRg st="0" end="0"/>
                                            </p:txEl>
                                          </p:spTgt>
                                        </p:tgtEl>
                                        <p:attrNameLst>
                                          <p:attrName>ppt_x</p:attrName>
                                        </p:attrNameLst>
                                      </p:cBhvr>
                                      <p:tavLst>
                                        <p:tav tm="0">
                                          <p:val>
                                            <p:strVal val="ppt_x"/>
                                          </p:val>
                                        </p:tav>
                                        <p:tav tm="100000">
                                          <p:val>
                                            <p:strVal val="ppt_x+.4"/>
                                          </p:val>
                                        </p:tav>
                                      </p:tavLst>
                                    </p:anim>
                                    <p:anim calcmode="lin" valueType="num">
                                      <p:cBhvr>
                                        <p:cTn id="24" dur="1000"/>
                                        <p:tgtEl>
                                          <p:spTgt spid="137220">
                                            <p:txEl>
                                              <p:pRg st="0" end="0"/>
                                            </p:txEl>
                                          </p:spTgt>
                                        </p:tgtEl>
                                        <p:attrNameLst>
                                          <p:attrName>ppt_h</p:attrName>
                                        </p:attrNameLst>
                                      </p:cBhvr>
                                      <p:tavLst>
                                        <p:tav tm="0">
                                          <p:val>
                                            <p:strVal val="ppt_h"/>
                                          </p:val>
                                        </p:tav>
                                        <p:tav tm="100000">
                                          <p:val>
                                            <p:strVal val="ppt_h"/>
                                          </p:val>
                                        </p:tav>
                                      </p:tavLst>
                                    </p:anim>
                                    <p:anim calcmode="lin" valueType="num">
                                      <p:cBhvr>
                                        <p:cTn id="25" dur="500" accel="50000">
                                          <p:stCondLst>
                                            <p:cond delay="0"/>
                                          </p:stCondLst>
                                        </p:cTn>
                                        <p:tgtEl>
                                          <p:spTgt spid="137220">
                                            <p:txEl>
                                              <p:pRg st="0" end="0"/>
                                            </p:txEl>
                                          </p:spTgt>
                                        </p:tgtEl>
                                        <p:attrNameLst>
                                          <p:attrName>ppt_w</p:attrName>
                                        </p:attrNameLst>
                                      </p:cBhvr>
                                      <p:tavLst>
                                        <p:tav tm="0">
                                          <p:val>
                                            <p:strVal val="ppt_w"/>
                                          </p:val>
                                        </p:tav>
                                        <p:tav tm="100000">
                                          <p:val>
                                            <p:strVal val="ppt_w*.05"/>
                                          </p:val>
                                        </p:tav>
                                      </p:tavLst>
                                    </p:anim>
                                    <p:anim calcmode="lin" valueType="num">
                                      <p:cBhvr>
                                        <p:cTn id="26" dur="500" decel="50000">
                                          <p:stCondLst>
                                            <p:cond delay="500"/>
                                          </p:stCondLst>
                                        </p:cTn>
                                        <p:tgtEl>
                                          <p:spTgt spid="137220">
                                            <p:txEl>
                                              <p:pRg st="0" end="0"/>
                                            </p:txEl>
                                          </p:spTgt>
                                        </p:tgtEl>
                                        <p:attrNameLst>
                                          <p:attrName>ppt_w</p:attrName>
                                        </p:attrNameLst>
                                      </p:cBhvr>
                                      <p:tavLst>
                                        <p:tav tm="0">
                                          <p:val>
                                            <p:strVal val="ppt_w"/>
                                          </p:val>
                                        </p:tav>
                                        <p:tav tm="100000">
                                          <p:val>
                                            <p:strVal val="ppt_w/.05"/>
                                          </p:val>
                                        </p:tav>
                                      </p:tavLst>
                                    </p:anim>
                                    <p:anim calcmode="lin" valueType="num">
                                      <p:cBhvr>
                                        <p:cTn id="27" dur="500" accel="50000">
                                          <p:stCondLst>
                                            <p:cond delay="500"/>
                                          </p:stCondLst>
                                        </p:cTn>
                                        <p:tgtEl>
                                          <p:spTgt spid="137220">
                                            <p:txEl>
                                              <p:pRg st="0" end="0"/>
                                            </p:txEl>
                                          </p:spTgt>
                                        </p:tgtEl>
                                        <p:attrNameLst>
                                          <p:attrName>style.rotation</p:attrName>
                                        </p:attrNameLst>
                                      </p:cBhvr>
                                      <p:tavLst>
                                        <p:tav tm="0">
                                          <p:val>
                                            <p:fltVal val="0"/>
                                          </p:val>
                                        </p:tav>
                                        <p:tav tm="100000">
                                          <p:val>
                                            <p:fltVal val="-90"/>
                                          </p:val>
                                        </p:tav>
                                      </p:tavLst>
                                    </p:anim>
                                    <p:set>
                                      <p:cBhvr>
                                        <p:cTn id="28" dur="1" fill="hold">
                                          <p:stCondLst>
                                            <p:cond delay="999"/>
                                          </p:stCondLst>
                                        </p:cTn>
                                        <p:tgtEl>
                                          <p:spTgt spid="137220">
                                            <p:txEl>
                                              <p:pRg st="0" end="0"/>
                                            </p:txEl>
                                          </p:spTgt>
                                        </p:tgtEl>
                                        <p:attrNameLst>
                                          <p:attrName>style.visibility</p:attrName>
                                        </p:attrNameLst>
                                      </p:cBhvr>
                                      <p:to>
                                        <p:strVal val="hidden"/>
                                      </p:to>
                                    </p:set>
                                  </p:childTnLst>
                                </p:cTn>
                              </p:par>
                              <p:par>
                                <p:cTn id="29" presetID="0" presetClass="path" presetSubtype="0" accel="50000" decel="50000" fill="hold" nodeType="withEffect">
                                  <p:stCondLst>
                                    <p:cond delay="0"/>
                                  </p:stCondLst>
                                  <p:childTnLst>
                                    <p:animMotion origin="layout" path="M 0 0 C 0.05295 -0.04348 0.10591 -0.08696 0.13004 -0.10754 C 0.15417 -0.12812 0.14966 -0.12604 0.14514 -0.12396 " pathEditMode="relative" ptsTypes="aaA">
                                      <p:cBhvr>
                                        <p:cTn id="30" dur="2000" fill="hold"/>
                                        <p:tgtEl>
                                          <p:spTgt spid="137220">
                                            <p:txEl>
                                              <p:pRg st="1" end="1"/>
                                            </p:txEl>
                                          </p:spTgt>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4.16667E-6 6.75301E-7 C 0.03593 -0.03862 0.07187 -0.07724 0.08819 -0.09551 C 0.10468 -0.11378 0.10156 -0.11217 0.09843 -0.11032 " pathEditMode="relative" rAng="0" ptsTypes="aaA">
                                      <p:cBhvr>
                                        <p:cTn id="32" dur="2000" fill="hold"/>
                                        <p:tgtEl>
                                          <p:spTgt spid="137220">
                                            <p:txEl>
                                              <p:pRg st="2" end="2"/>
                                            </p:txEl>
                                          </p:spTgt>
                                        </p:tgtEl>
                                        <p:attrNameLst>
                                          <p:attrName>ppt_x</p:attrName>
                                          <p:attrName>ppt_y</p:attrName>
                                        </p:attrNameLst>
                                      </p:cBhvr>
                                      <p:rCtr x="5226" y="-5689"/>
                                    </p:animMotion>
                                  </p:childTnLst>
                                </p:cTn>
                              </p:par>
                            </p:childTnLst>
                          </p:cTn>
                        </p:par>
                        <p:par>
                          <p:cTn id="33" fill="hold" nodeType="afterGroup">
                            <p:stCondLst>
                              <p:cond delay="2000"/>
                            </p:stCondLst>
                            <p:childTnLst>
                              <p:par>
                                <p:cTn id="34" presetID="6" presetClass="emph" presetSubtype="0" fill="hold" nodeType="afterEffect">
                                  <p:stCondLst>
                                    <p:cond delay="0"/>
                                  </p:stCondLst>
                                  <p:childTnLst>
                                    <p:animScale>
                                      <p:cBhvr>
                                        <p:cTn id="35" dur="2000" fill="hold"/>
                                        <p:tgtEl>
                                          <p:spTgt spid="137220">
                                            <p:txEl>
                                              <p:pRg st="1" end="1"/>
                                            </p:txEl>
                                          </p:spTgt>
                                        </p:tgtEl>
                                      </p:cBhvr>
                                      <p:by x="120000" y="120000"/>
                                    </p:animScale>
                                  </p:childTnLst>
                                </p:cTn>
                              </p:par>
                              <p:par>
                                <p:cTn id="36" presetID="6" presetClass="emph" presetSubtype="0" fill="hold" nodeType="withEffect">
                                  <p:stCondLst>
                                    <p:cond delay="0"/>
                                  </p:stCondLst>
                                  <p:childTnLst>
                                    <p:animScale>
                                      <p:cBhvr>
                                        <p:cTn id="37" dur="2000" fill="hold"/>
                                        <p:tgtEl>
                                          <p:spTgt spid="137220">
                                            <p:txEl>
                                              <p:pRg st="2" end="2"/>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Text Box 3"/>
          <p:cNvSpPr txBox="1">
            <a:spLocks noChangeArrowheads="1"/>
          </p:cNvSpPr>
          <p:nvPr/>
        </p:nvSpPr>
        <p:spPr bwMode="auto">
          <a:xfrm>
            <a:off x="609600" y="2590800"/>
            <a:ext cx="7924800" cy="26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600">
                <a:solidFill>
                  <a:srgbClr val="0000CC"/>
                </a:solidFill>
                <a:latin typeface="VNI-Helve" pitchFamily="2" charset="0"/>
              </a:rPr>
              <a:t>b. Con caù saáu naøy maøu da xaùm ngoeùt nhö da caây baàn, gai löng moïc chöøng ba ñoát ngoùn tay, troâng deã sôï. Caùi ñuoâi daøi – </a:t>
            </a:r>
            <a:r>
              <a:rPr lang="en-US" sz="2600" u="sng">
                <a:solidFill>
                  <a:srgbClr val="0000CC"/>
                </a:solidFill>
                <a:latin typeface="VNI-Helve" pitchFamily="2" charset="0"/>
              </a:rPr>
              <a:t>boä phaän khoûe nhaát cuûa con vaät kinh khuûng duøng ñeå taán coâng</a:t>
            </a:r>
            <a:r>
              <a:rPr lang="en-US" sz="2600">
                <a:solidFill>
                  <a:srgbClr val="0000CC"/>
                </a:solidFill>
                <a:latin typeface="VNI-Helve" pitchFamily="2" charset="0"/>
              </a:rPr>
              <a:t> – </a:t>
            </a:r>
            <a:r>
              <a:rPr lang="en-US" sz="2600" u="sng">
                <a:solidFill>
                  <a:srgbClr val="0000CC"/>
                </a:solidFill>
                <a:latin typeface="VNI-Helve" pitchFamily="2" charset="0"/>
              </a:rPr>
              <a:t>ñaõ bò troùi xeáp vaøo beân maïng söôøn.</a:t>
            </a:r>
          </a:p>
          <a:p>
            <a:pPr>
              <a:spcBef>
                <a:spcPct val="50000"/>
              </a:spcBef>
            </a:pPr>
            <a:r>
              <a:rPr lang="en-US" sz="2600">
                <a:solidFill>
                  <a:srgbClr val="0000CC"/>
                </a:solidFill>
                <a:latin typeface="VNI-Helve" pitchFamily="2" charset="0"/>
              </a:rPr>
              <a:t>                                              Theo Ñoaøn Gioûi</a:t>
            </a:r>
          </a:p>
        </p:txBody>
      </p:sp>
      <p:sp>
        <p:nvSpPr>
          <p:cNvPr id="138249" name="Text Box 9"/>
          <p:cNvSpPr txBox="1">
            <a:spLocks noChangeArrowheads="1"/>
          </p:cNvSpPr>
          <p:nvPr/>
        </p:nvSpPr>
        <p:spPr bwMode="auto">
          <a:xfrm>
            <a:off x="533400" y="2971800"/>
            <a:ext cx="7924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2600">
                <a:solidFill>
                  <a:srgbClr val="0000CC"/>
                </a:solidFill>
                <a:latin typeface="VNI-Helve" pitchFamily="2" charset="0"/>
                <a:cs typeface="Arial" charset="0"/>
              </a:rPr>
              <a:t>Caùi ñuoâi daøi – boä phaän khoûe nhaát cuûa con vaät kinh khuûng duøng ñeå taán coâng – ñaõ bò troùi xeáp vaøo beân maïng söôøn.</a:t>
            </a:r>
            <a:endParaRPr lang="en-US" sz="2600">
              <a:solidFill>
                <a:srgbClr val="0000CC"/>
              </a:solidFill>
              <a:effectLst>
                <a:outerShdw blurRad="38100" dist="38100" dir="2700000" algn="tl">
                  <a:srgbClr val="C0C0C0"/>
                </a:outerShdw>
              </a:effectLst>
              <a:latin typeface="VNI-Helve" pitchFamily="2" charset="0"/>
              <a:cs typeface="Arial" charset="0"/>
            </a:endParaRPr>
          </a:p>
        </p:txBody>
      </p:sp>
      <p:sp>
        <p:nvSpPr>
          <p:cNvPr id="9220" name="WordArt 11"/>
          <p:cNvSpPr>
            <a:spLocks noChangeArrowheads="1" noChangeShapeType="1" noTextEdit="1"/>
          </p:cNvSpPr>
          <p:nvPr/>
        </p:nvSpPr>
        <p:spPr bwMode="auto">
          <a:xfrm>
            <a:off x="3352800" y="762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9221" name="WordArt 12"/>
          <p:cNvSpPr>
            <a:spLocks noChangeArrowheads="1" noChangeShapeType="1" noTextEdit="1"/>
          </p:cNvSpPr>
          <p:nvPr/>
        </p:nvSpPr>
        <p:spPr bwMode="auto">
          <a:xfrm>
            <a:off x="2819400" y="457200"/>
            <a:ext cx="3429000" cy="6096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
        <p:nvSpPr>
          <p:cNvPr id="9222" name="Text Box 13"/>
          <p:cNvSpPr txBox="1">
            <a:spLocks noChangeArrowheads="1"/>
          </p:cNvSpPr>
          <p:nvPr/>
        </p:nvSpPr>
        <p:spPr bwMode="auto">
          <a:xfrm>
            <a:off x="304800" y="1066800"/>
            <a:ext cx="83820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600" b="1">
                <a:solidFill>
                  <a:srgbClr val="FF0000"/>
                </a:solidFill>
              </a:rPr>
              <a:t>I. NHẬN XÉT</a:t>
            </a:r>
          </a:p>
          <a:p>
            <a:pPr eaLnBrk="1" hangingPunct="1">
              <a:spcBef>
                <a:spcPct val="50000"/>
              </a:spcBef>
            </a:pPr>
            <a:r>
              <a:rPr lang="en-US" sz="2600" i="1">
                <a:solidFill>
                  <a:srgbClr val="0000CC"/>
                </a:solidFill>
              </a:rPr>
              <a:t>1) Tìm những câu có chứa dấu gạch ngang (dấu - ) trong đoạn văn sau: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strips(downRight)">
                                      <p:cBhvr>
                                        <p:cTn id="7" dur="2000"/>
                                        <p:tgtEl>
                                          <p:spTgt spid="13824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38243">
                                            <p:txEl>
                                              <p:pRg st="1" end="1"/>
                                            </p:txEl>
                                          </p:spTgt>
                                        </p:tgtEl>
                                        <p:attrNameLst>
                                          <p:attrName>style.visibility</p:attrName>
                                        </p:attrNameLst>
                                      </p:cBhvr>
                                      <p:to>
                                        <p:strVal val="visible"/>
                                      </p:to>
                                    </p:set>
                                    <p:animEffect transition="in" filter="strips(downRight)">
                                      <p:cBhvr>
                                        <p:cTn id="10" dur="2000"/>
                                        <p:tgtEl>
                                          <p:spTgt spid="13824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xit" presetSubtype="0" fill="hold" grpId="1" nodeType="clickEffect">
                                  <p:stCondLst>
                                    <p:cond delay="0"/>
                                  </p:stCondLst>
                                  <p:childTnLst>
                                    <p:animEffect transition="out" filter="fade">
                                      <p:cBhvr>
                                        <p:cTn id="14" dur="2000" accel="50000">
                                          <p:stCondLst>
                                            <p:cond delay="0"/>
                                          </p:stCondLst>
                                        </p:cTn>
                                        <p:tgtEl>
                                          <p:spTgt spid="138243">
                                            <p:txEl>
                                              <p:pRg st="0" end="0"/>
                                            </p:txEl>
                                          </p:spTgt>
                                        </p:tgtEl>
                                      </p:cBhvr>
                                    </p:animEffect>
                                    <p:anim calcmode="lin" valueType="num">
                                      <p:cBhvr>
                                        <p:cTn id="15" dur="1000" accel="50000">
                                          <p:stCondLst>
                                            <p:cond delay="0"/>
                                          </p:stCondLst>
                                        </p:cTn>
                                        <p:tgtEl>
                                          <p:spTgt spid="138243">
                                            <p:txEl>
                                              <p:pRg st="0" end="0"/>
                                            </p:txEl>
                                          </p:spTgt>
                                        </p:tgtEl>
                                        <p:attrNameLst>
                                          <p:attrName>ppt_y</p:attrName>
                                        </p:attrNameLst>
                                      </p:cBhvr>
                                      <p:tavLst>
                                        <p:tav tm="0">
                                          <p:val>
                                            <p:strVal val="ppt_y"/>
                                          </p:val>
                                        </p:tav>
                                        <p:tav tm="100000">
                                          <p:val>
                                            <p:strVal val="ppt_y+.1"/>
                                          </p:val>
                                        </p:tav>
                                      </p:tavLst>
                                    </p:anim>
                                    <p:anim calcmode="lin" valueType="num">
                                      <p:cBhvr>
                                        <p:cTn id="16" dur="1000" decel="50000">
                                          <p:stCondLst>
                                            <p:cond delay="1000"/>
                                          </p:stCondLst>
                                        </p:cTn>
                                        <p:tgtEl>
                                          <p:spTgt spid="138243">
                                            <p:txEl>
                                              <p:pRg st="0" end="0"/>
                                            </p:txEl>
                                          </p:spTgt>
                                        </p:tgtEl>
                                        <p:attrNameLst>
                                          <p:attrName>ppt_y</p:attrName>
                                        </p:attrNameLst>
                                      </p:cBhvr>
                                      <p:tavLst>
                                        <p:tav tm="0">
                                          <p:val>
                                            <p:strVal val="ppt_y"/>
                                          </p:val>
                                        </p:tav>
                                        <p:tav tm="100000">
                                          <p:val>
                                            <p:strVal val="ppt_y-.1"/>
                                          </p:val>
                                        </p:tav>
                                      </p:tavLst>
                                    </p:anim>
                                    <p:anim calcmode="lin" valueType="num">
                                      <p:cBhvr>
                                        <p:cTn id="17" dur="1000" accel="50000">
                                          <p:stCondLst>
                                            <p:cond delay="1000"/>
                                          </p:stCondLst>
                                        </p:cTn>
                                        <p:tgtEl>
                                          <p:spTgt spid="138243">
                                            <p:txEl>
                                              <p:pRg st="0" end="0"/>
                                            </p:txEl>
                                          </p:spTgt>
                                        </p:tgtEl>
                                        <p:attrNameLst>
                                          <p:attrName>ppt_x</p:attrName>
                                        </p:attrNameLst>
                                      </p:cBhvr>
                                      <p:tavLst>
                                        <p:tav tm="0">
                                          <p:val>
                                            <p:strVal val="ppt_x"/>
                                          </p:val>
                                        </p:tav>
                                        <p:tav tm="100000">
                                          <p:val>
                                            <p:strVal val="ppt_x+.4"/>
                                          </p:val>
                                        </p:tav>
                                      </p:tavLst>
                                    </p:anim>
                                    <p:anim calcmode="lin" valueType="num">
                                      <p:cBhvr>
                                        <p:cTn id="18" dur="2000"/>
                                        <p:tgtEl>
                                          <p:spTgt spid="138243">
                                            <p:txEl>
                                              <p:pRg st="0" end="0"/>
                                            </p:txEl>
                                          </p:spTgt>
                                        </p:tgtEl>
                                        <p:attrNameLst>
                                          <p:attrName>ppt_h</p:attrName>
                                        </p:attrNameLst>
                                      </p:cBhvr>
                                      <p:tavLst>
                                        <p:tav tm="0">
                                          <p:val>
                                            <p:strVal val="ppt_h"/>
                                          </p:val>
                                        </p:tav>
                                        <p:tav tm="100000">
                                          <p:val>
                                            <p:strVal val="ppt_h"/>
                                          </p:val>
                                        </p:tav>
                                      </p:tavLst>
                                    </p:anim>
                                    <p:anim calcmode="lin" valueType="num">
                                      <p:cBhvr>
                                        <p:cTn id="19" dur="1000" accel="50000">
                                          <p:stCondLst>
                                            <p:cond delay="0"/>
                                          </p:stCondLst>
                                        </p:cTn>
                                        <p:tgtEl>
                                          <p:spTgt spid="138243">
                                            <p:txEl>
                                              <p:pRg st="0" end="0"/>
                                            </p:txEl>
                                          </p:spTgt>
                                        </p:tgtEl>
                                        <p:attrNameLst>
                                          <p:attrName>ppt_w</p:attrName>
                                        </p:attrNameLst>
                                      </p:cBhvr>
                                      <p:tavLst>
                                        <p:tav tm="0">
                                          <p:val>
                                            <p:strVal val="ppt_w"/>
                                          </p:val>
                                        </p:tav>
                                        <p:tav tm="100000">
                                          <p:val>
                                            <p:strVal val="ppt_w*.05"/>
                                          </p:val>
                                        </p:tav>
                                      </p:tavLst>
                                    </p:anim>
                                    <p:anim calcmode="lin" valueType="num">
                                      <p:cBhvr>
                                        <p:cTn id="20" dur="1000" decel="50000">
                                          <p:stCondLst>
                                            <p:cond delay="1000"/>
                                          </p:stCondLst>
                                        </p:cTn>
                                        <p:tgtEl>
                                          <p:spTgt spid="138243">
                                            <p:txEl>
                                              <p:pRg st="0" end="0"/>
                                            </p:txEl>
                                          </p:spTgt>
                                        </p:tgtEl>
                                        <p:attrNameLst>
                                          <p:attrName>ppt_w</p:attrName>
                                        </p:attrNameLst>
                                      </p:cBhvr>
                                      <p:tavLst>
                                        <p:tav tm="0">
                                          <p:val>
                                            <p:strVal val="ppt_w"/>
                                          </p:val>
                                        </p:tav>
                                        <p:tav tm="100000">
                                          <p:val>
                                            <p:strVal val="ppt_w/.05"/>
                                          </p:val>
                                        </p:tav>
                                      </p:tavLst>
                                    </p:anim>
                                    <p:anim calcmode="lin" valueType="num">
                                      <p:cBhvr>
                                        <p:cTn id="21" dur="1000" accel="50000">
                                          <p:stCondLst>
                                            <p:cond delay="1000"/>
                                          </p:stCondLst>
                                        </p:cTn>
                                        <p:tgtEl>
                                          <p:spTgt spid="138243">
                                            <p:txEl>
                                              <p:pRg st="0" end="0"/>
                                            </p:txEl>
                                          </p:spTgt>
                                        </p:tgtEl>
                                        <p:attrNameLst>
                                          <p:attrName>style.rotation</p:attrName>
                                        </p:attrNameLst>
                                      </p:cBhvr>
                                      <p:tavLst>
                                        <p:tav tm="0">
                                          <p:val>
                                            <p:fltVal val="0"/>
                                          </p:val>
                                        </p:tav>
                                        <p:tav tm="100000">
                                          <p:val>
                                            <p:fltVal val="-90"/>
                                          </p:val>
                                        </p:tav>
                                      </p:tavLst>
                                    </p:anim>
                                    <p:set>
                                      <p:cBhvr>
                                        <p:cTn id="22" dur="1" fill="hold">
                                          <p:stCondLst>
                                            <p:cond delay="1999"/>
                                          </p:stCondLst>
                                        </p:cTn>
                                        <p:tgtEl>
                                          <p:spTgt spid="138243">
                                            <p:txEl>
                                              <p:pRg st="0" end="0"/>
                                            </p:txEl>
                                          </p:spTgt>
                                        </p:tgtEl>
                                        <p:attrNameLst>
                                          <p:attrName>style.visibility</p:attrName>
                                        </p:attrNameLst>
                                      </p:cBhvr>
                                      <p:to>
                                        <p:strVal val="hidden"/>
                                      </p:to>
                                    </p:set>
                                  </p:childTnLst>
                                </p:cTn>
                              </p:par>
                              <p:par>
                                <p:cTn id="23" presetID="25" presetClass="exit" presetSubtype="0" fill="hold" grpId="1" nodeType="withEffect">
                                  <p:stCondLst>
                                    <p:cond delay="0"/>
                                  </p:stCondLst>
                                  <p:childTnLst>
                                    <p:animEffect transition="out" filter="fade">
                                      <p:cBhvr>
                                        <p:cTn id="24" dur="2000" accel="50000">
                                          <p:stCondLst>
                                            <p:cond delay="0"/>
                                          </p:stCondLst>
                                        </p:cTn>
                                        <p:tgtEl>
                                          <p:spTgt spid="138243">
                                            <p:txEl>
                                              <p:pRg st="1" end="1"/>
                                            </p:txEl>
                                          </p:spTgt>
                                        </p:tgtEl>
                                      </p:cBhvr>
                                    </p:animEffect>
                                    <p:anim calcmode="lin" valueType="num">
                                      <p:cBhvr>
                                        <p:cTn id="25" dur="1000" accel="50000">
                                          <p:stCondLst>
                                            <p:cond delay="0"/>
                                          </p:stCondLst>
                                        </p:cTn>
                                        <p:tgtEl>
                                          <p:spTgt spid="138243">
                                            <p:txEl>
                                              <p:pRg st="1" end="1"/>
                                            </p:txEl>
                                          </p:spTgt>
                                        </p:tgtEl>
                                        <p:attrNameLst>
                                          <p:attrName>ppt_y</p:attrName>
                                        </p:attrNameLst>
                                      </p:cBhvr>
                                      <p:tavLst>
                                        <p:tav tm="0">
                                          <p:val>
                                            <p:strVal val="ppt_y"/>
                                          </p:val>
                                        </p:tav>
                                        <p:tav tm="100000">
                                          <p:val>
                                            <p:strVal val="ppt_y+.1"/>
                                          </p:val>
                                        </p:tav>
                                      </p:tavLst>
                                    </p:anim>
                                    <p:anim calcmode="lin" valueType="num">
                                      <p:cBhvr>
                                        <p:cTn id="26" dur="1000" decel="50000">
                                          <p:stCondLst>
                                            <p:cond delay="1000"/>
                                          </p:stCondLst>
                                        </p:cTn>
                                        <p:tgtEl>
                                          <p:spTgt spid="138243">
                                            <p:txEl>
                                              <p:pRg st="1" end="1"/>
                                            </p:txEl>
                                          </p:spTgt>
                                        </p:tgtEl>
                                        <p:attrNameLst>
                                          <p:attrName>ppt_y</p:attrName>
                                        </p:attrNameLst>
                                      </p:cBhvr>
                                      <p:tavLst>
                                        <p:tav tm="0">
                                          <p:val>
                                            <p:strVal val="ppt_y"/>
                                          </p:val>
                                        </p:tav>
                                        <p:tav tm="100000">
                                          <p:val>
                                            <p:strVal val="ppt_y-.1"/>
                                          </p:val>
                                        </p:tav>
                                      </p:tavLst>
                                    </p:anim>
                                    <p:anim calcmode="lin" valueType="num">
                                      <p:cBhvr>
                                        <p:cTn id="27" dur="1000" accel="50000">
                                          <p:stCondLst>
                                            <p:cond delay="1000"/>
                                          </p:stCondLst>
                                        </p:cTn>
                                        <p:tgtEl>
                                          <p:spTgt spid="138243">
                                            <p:txEl>
                                              <p:pRg st="1" end="1"/>
                                            </p:txEl>
                                          </p:spTgt>
                                        </p:tgtEl>
                                        <p:attrNameLst>
                                          <p:attrName>ppt_x</p:attrName>
                                        </p:attrNameLst>
                                      </p:cBhvr>
                                      <p:tavLst>
                                        <p:tav tm="0">
                                          <p:val>
                                            <p:strVal val="ppt_x"/>
                                          </p:val>
                                        </p:tav>
                                        <p:tav tm="100000">
                                          <p:val>
                                            <p:strVal val="ppt_x+.4"/>
                                          </p:val>
                                        </p:tav>
                                      </p:tavLst>
                                    </p:anim>
                                    <p:anim calcmode="lin" valueType="num">
                                      <p:cBhvr>
                                        <p:cTn id="28" dur="2000"/>
                                        <p:tgtEl>
                                          <p:spTgt spid="138243">
                                            <p:txEl>
                                              <p:pRg st="1" end="1"/>
                                            </p:txEl>
                                          </p:spTgt>
                                        </p:tgtEl>
                                        <p:attrNameLst>
                                          <p:attrName>ppt_h</p:attrName>
                                        </p:attrNameLst>
                                      </p:cBhvr>
                                      <p:tavLst>
                                        <p:tav tm="0">
                                          <p:val>
                                            <p:strVal val="ppt_h"/>
                                          </p:val>
                                        </p:tav>
                                        <p:tav tm="100000">
                                          <p:val>
                                            <p:strVal val="ppt_h"/>
                                          </p:val>
                                        </p:tav>
                                      </p:tavLst>
                                    </p:anim>
                                    <p:anim calcmode="lin" valueType="num">
                                      <p:cBhvr>
                                        <p:cTn id="29" dur="1000" accel="50000">
                                          <p:stCondLst>
                                            <p:cond delay="0"/>
                                          </p:stCondLst>
                                        </p:cTn>
                                        <p:tgtEl>
                                          <p:spTgt spid="138243">
                                            <p:txEl>
                                              <p:pRg st="1" end="1"/>
                                            </p:txEl>
                                          </p:spTgt>
                                        </p:tgtEl>
                                        <p:attrNameLst>
                                          <p:attrName>ppt_w</p:attrName>
                                        </p:attrNameLst>
                                      </p:cBhvr>
                                      <p:tavLst>
                                        <p:tav tm="0">
                                          <p:val>
                                            <p:strVal val="ppt_w"/>
                                          </p:val>
                                        </p:tav>
                                        <p:tav tm="100000">
                                          <p:val>
                                            <p:strVal val="ppt_w*.05"/>
                                          </p:val>
                                        </p:tav>
                                      </p:tavLst>
                                    </p:anim>
                                    <p:anim calcmode="lin" valueType="num">
                                      <p:cBhvr>
                                        <p:cTn id="30" dur="1000" decel="50000">
                                          <p:stCondLst>
                                            <p:cond delay="1000"/>
                                          </p:stCondLst>
                                        </p:cTn>
                                        <p:tgtEl>
                                          <p:spTgt spid="138243">
                                            <p:txEl>
                                              <p:pRg st="1" end="1"/>
                                            </p:txEl>
                                          </p:spTgt>
                                        </p:tgtEl>
                                        <p:attrNameLst>
                                          <p:attrName>ppt_w</p:attrName>
                                        </p:attrNameLst>
                                      </p:cBhvr>
                                      <p:tavLst>
                                        <p:tav tm="0">
                                          <p:val>
                                            <p:strVal val="ppt_w"/>
                                          </p:val>
                                        </p:tav>
                                        <p:tav tm="100000">
                                          <p:val>
                                            <p:strVal val="ppt_w/.05"/>
                                          </p:val>
                                        </p:tav>
                                      </p:tavLst>
                                    </p:anim>
                                    <p:anim calcmode="lin" valueType="num">
                                      <p:cBhvr>
                                        <p:cTn id="31" dur="1000" accel="50000">
                                          <p:stCondLst>
                                            <p:cond delay="1000"/>
                                          </p:stCondLst>
                                        </p:cTn>
                                        <p:tgtEl>
                                          <p:spTgt spid="138243">
                                            <p:txEl>
                                              <p:pRg st="1" end="1"/>
                                            </p:txEl>
                                          </p:spTgt>
                                        </p:tgtEl>
                                        <p:attrNameLst>
                                          <p:attrName>style.rotation</p:attrName>
                                        </p:attrNameLst>
                                      </p:cBhvr>
                                      <p:tavLst>
                                        <p:tav tm="0">
                                          <p:val>
                                            <p:fltVal val="0"/>
                                          </p:val>
                                        </p:tav>
                                        <p:tav tm="100000">
                                          <p:val>
                                            <p:fltVal val="-90"/>
                                          </p:val>
                                        </p:tav>
                                      </p:tavLst>
                                    </p:anim>
                                    <p:set>
                                      <p:cBhvr>
                                        <p:cTn id="32" dur="1" fill="hold">
                                          <p:stCondLst>
                                            <p:cond delay="1999"/>
                                          </p:stCondLst>
                                        </p:cTn>
                                        <p:tgtEl>
                                          <p:spTgt spid="138243">
                                            <p:txEl>
                                              <p:pRg st="1" end="1"/>
                                            </p:txEl>
                                          </p:spTgt>
                                        </p:tgtEl>
                                        <p:attrNameLst>
                                          <p:attrName>style.visibility</p:attrName>
                                        </p:attrNameLst>
                                      </p:cBhvr>
                                      <p:to>
                                        <p:strVal val="hidden"/>
                                      </p:to>
                                    </p:set>
                                  </p:childTnLst>
                                </p:cTn>
                              </p:par>
                              <p:par>
                                <p:cTn id="33" presetID="4" presetClass="entr" presetSubtype="32" fill="hold" grpId="0" nodeType="withEffect">
                                  <p:stCondLst>
                                    <p:cond delay="0"/>
                                  </p:stCondLst>
                                  <p:childTnLst>
                                    <p:set>
                                      <p:cBhvr>
                                        <p:cTn id="34" dur="1" fill="hold">
                                          <p:stCondLst>
                                            <p:cond delay="0"/>
                                          </p:stCondLst>
                                        </p:cTn>
                                        <p:tgtEl>
                                          <p:spTgt spid="138249">
                                            <p:txEl>
                                              <p:pRg st="0" end="0"/>
                                            </p:txEl>
                                          </p:spTgt>
                                        </p:tgtEl>
                                        <p:attrNameLst>
                                          <p:attrName>style.visibility</p:attrName>
                                        </p:attrNameLst>
                                      </p:cBhvr>
                                      <p:to>
                                        <p:strVal val="visible"/>
                                      </p:to>
                                    </p:set>
                                    <p:animEffect transition="in" filter="box(out)">
                                      <p:cBhvr>
                                        <p:cTn id="35" dur="2000"/>
                                        <p:tgtEl>
                                          <p:spTgt spid="138249">
                                            <p:txEl>
                                              <p:pRg st="0" end="0"/>
                                            </p:txEl>
                                          </p:spTgt>
                                        </p:tgtEl>
                                      </p:cBhvr>
                                    </p:animEffect>
                                  </p:childTnLst>
                                </p:cTn>
                              </p:par>
                            </p:childTnLst>
                          </p:cTn>
                        </p:par>
                        <p:par>
                          <p:cTn id="36" fill="hold" nodeType="afterGroup">
                            <p:stCondLst>
                              <p:cond delay="2000"/>
                            </p:stCondLst>
                            <p:childTnLst>
                              <p:par>
                                <p:cTn id="37" presetID="25" presetClass="emph" presetSubtype="0" fill="hold" nodeType="afterEffect">
                                  <p:stCondLst>
                                    <p:cond delay="0"/>
                                  </p:stCondLst>
                                  <p:childTnLst>
                                    <p:animClr clrSpc="hsl" dir="cw">
                                      <p:cBhvr override="childStyle">
                                        <p:cTn id="38" dur="2000" fill="hold"/>
                                        <p:tgtEl>
                                          <p:spTgt spid="138249">
                                            <p:txEl>
                                              <p:pRg st="0" end="0"/>
                                            </p:txEl>
                                          </p:spTgt>
                                        </p:tgtEl>
                                        <p:attrNameLst>
                                          <p:attrName>style.color</p:attrName>
                                        </p:attrNameLst>
                                      </p:cBhvr>
                                      <p:by>
                                        <p:hsl h="0" s="-70588" l="0"/>
                                      </p:by>
                                    </p:animClr>
                                    <p:animClr clrSpc="hsl" dir="cw">
                                      <p:cBhvr>
                                        <p:cTn id="39" dur="2000" fill="hold"/>
                                        <p:tgtEl>
                                          <p:spTgt spid="138249">
                                            <p:txEl>
                                              <p:pRg st="0" end="0"/>
                                            </p:txEl>
                                          </p:spTgt>
                                        </p:tgtEl>
                                        <p:attrNameLst>
                                          <p:attrName>fillcolor</p:attrName>
                                        </p:attrNameLst>
                                      </p:cBhvr>
                                      <p:by>
                                        <p:hsl h="0" s="-70588" l="0"/>
                                      </p:by>
                                    </p:animClr>
                                    <p:animClr clrSpc="hsl" dir="cw">
                                      <p:cBhvr>
                                        <p:cTn id="40" dur="2000" fill="hold"/>
                                        <p:tgtEl>
                                          <p:spTgt spid="138249">
                                            <p:txEl>
                                              <p:pRg st="0" end="0"/>
                                            </p:txEl>
                                          </p:spTgt>
                                        </p:tgtEl>
                                        <p:attrNameLst>
                                          <p:attrName>stroke.color</p:attrName>
                                        </p:attrNameLst>
                                      </p:cBhvr>
                                      <p:by>
                                        <p:hsl h="0" s="-70588" l="0"/>
                                      </p:by>
                                    </p:animClr>
                                    <p:set>
                                      <p:cBhvr>
                                        <p:cTn id="41" dur="2000" fill="hold"/>
                                        <p:tgtEl>
                                          <p:spTgt spid="13824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allAtOnce"/>
      <p:bldP spid="138243" grpId="1" build="allAtOnce"/>
      <p:bldP spid="13824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3"/>
          <p:cNvSpPr txBox="1">
            <a:spLocks noChangeArrowheads="1"/>
          </p:cNvSpPr>
          <p:nvPr/>
        </p:nvSpPr>
        <p:spPr bwMode="auto">
          <a:xfrm>
            <a:off x="0" y="1676400"/>
            <a:ext cx="9144000" cy="461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200">
                <a:solidFill>
                  <a:srgbClr val="0000CC"/>
                </a:solidFill>
                <a:latin typeface="VNI-Helve" pitchFamily="2" charset="0"/>
              </a:rPr>
              <a:t>c.Ñeå quaït ñieän ñöôïc beàn, ngöôøi duøng neân thöïc hieän caùc bieän phaùp sau ñaây:</a:t>
            </a:r>
          </a:p>
          <a:p>
            <a:pPr>
              <a:spcBef>
                <a:spcPct val="50000"/>
              </a:spcBef>
              <a:buFont typeface="VNI-Avo" pitchFamily="2" charset="0"/>
              <a:buChar char="–"/>
            </a:pPr>
            <a:r>
              <a:rPr lang="en-US" sz="2200">
                <a:solidFill>
                  <a:srgbClr val="0000CC"/>
                </a:solidFill>
                <a:latin typeface="VNI-Helve" pitchFamily="2" charset="0"/>
              </a:rPr>
              <a:t> </a:t>
            </a:r>
            <a:r>
              <a:rPr lang="en-US" sz="2200" u="sng">
                <a:solidFill>
                  <a:srgbClr val="0000CC"/>
                </a:solidFill>
                <a:latin typeface="VNI-Helve" pitchFamily="2" charset="0"/>
              </a:rPr>
              <a:t>Tröôùc khi baät quaït, ñaët quaït nôi chaéc chaén ñeå chaân quaït tieáp xuùc ñeàu vôùi neàn.</a:t>
            </a:r>
          </a:p>
          <a:p>
            <a:pPr>
              <a:spcBef>
                <a:spcPct val="50000"/>
              </a:spcBef>
              <a:buFont typeface="VNI-Avo" pitchFamily="2" charset="0"/>
              <a:buChar char="–"/>
            </a:pPr>
            <a:r>
              <a:rPr lang="en-US" sz="2200">
                <a:solidFill>
                  <a:srgbClr val="0000CC"/>
                </a:solidFill>
                <a:latin typeface="VNI-Helve" pitchFamily="2" charset="0"/>
              </a:rPr>
              <a:t> </a:t>
            </a:r>
            <a:r>
              <a:rPr lang="en-US" sz="2200" u="sng">
                <a:solidFill>
                  <a:srgbClr val="0000CC"/>
                </a:solidFill>
                <a:latin typeface="VNI-Helve" pitchFamily="2" charset="0"/>
              </a:rPr>
              <a:t>Khi ñieän ñaõ vaøo quaït, traùnh ñeå caùnh quaït bò vöôùng víu, quaït khoâng quay ñöôïc seõ laøm noùng chaûy cuoän daây trong quaït.</a:t>
            </a:r>
          </a:p>
          <a:p>
            <a:pPr>
              <a:spcBef>
                <a:spcPct val="50000"/>
              </a:spcBef>
              <a:buFont typeface="VNI-Avo" pitchFamily="2" charset="0"/>
              <a:buChar char="–"/>
            </a:pPr>
            <a:r>
              <a:rPr lang="en-US" sz="2200">
                <a:solidFill>
                  <a:srgbClr val="0000CC"/>
                </a:solidFill>
                <a:latin typeface="VNI-Helve" pitchFamily="2" charset="0"/>
              </a:rPr>
              <a:t> </a:t>
            </a:r>
            <a:r>
              <a:rPr lang="en-US" sz="2200" u="sng">
                <a:solidFill>
                  <a:srgbClr val="0000CC"/>
                </a:solidFill>
                <a:latin typeface="VNI-Helve" pitchFamily="2" charset="0"/>
              </a:rPr>
              <a:t>Haèng naêm, tra daàu môõ vaøo oå truïc, boä phaän ñieàu khieån höôùng quay cuûa quaït, nhöng khoâng neân tra quaù nhieàu, vì daàu môõ seõ chaûy vaøo trong laøm hoûng daây trong quaït.</a:t>
            </a:r>
          </a:p>
          <a:p>
            <a:pPr>
              <a:spcBef>
                <a:spcPct val="50000"/>
              </a:spcBef>
              <a:buFont typeface="VNI-Avo" pitchFamily="2" charset="0"/>
              <a:buChar char="–"/>
            </a:pPr>
            <a:r>
              <a:rPr lang="en-US" sz="2200">
                <a:solidFill>
                  <a:srgbClr val="0000CC"/>
                </a:solidFill>
                <a:latin typeface="VNI-Helve" pitchFamily="2" charset="0"/>
              </a:rPr>
              <a:t> </a:t>
            </a:r>
            <a:r>
              <a:rPr lang="en-US" sz="2200" u="sng">
                <a:solidFill>
                  <a:srgbClr val="0000CC"/>
                </a:solidFill>
                <a:latin typeface="VNI-Helve" pitchFamily="2" charset="0"/>
              </a:rPr>
              <a:t>Khi khoâng duøng, caát quaït vaøo nôi khoâ, maùt, saïch seõ, ít buïi baëm.</a:t>
            </a:r>
          </a:p>
          <a:p>
            <a:pPr>
              <a:spcBef>
                <a:spcPct val="50000"/>
              </a:spcBef>
            </a:pPr>
            <a:r>
              <a:rPr lang="en-US" sz="2200">
                <a:solidFill>
                  <a:srgbClr val="0000CC"/>
                </a:solidFill>
                <a:latin typeface="VNI-Helve" pitchFamily="2" charset="0"/>
              </a:rPr>
              <a:t>				          Theo Phạm Đình Cương</a:t>
            </a:r>
          </a:p>
        </p:txBody>
      </p:sp>
      <p:sp>
        <p:nvSpPr>
          <p:cNvPr id="10243" name="Rectangle 7"/>
          <p:cNvSpPr>
            <a:spLocks noChangeArrowheads="1"/>
          </p:cNvSpPr>
          <p:nvPr/>
        </p:nvSpPr>
        <p:spPr bwMode="auto">
          <a:xfrm>
            <a:off x="152400" y="990600"/>
            <a:ext cx="883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solidFill>
                  <a:srgbClr val="FF0000"/>
                </a:solidFill>
              </a:rPr>
              <a:t>I – NHẬN XÉT</a:t>
            </a:r>
            <a:br>
              <a:rPr lang="en-US" b="1">
                <a:solidFill>
                  <a:srgbClr val="FF0000"/>
                </a:solidFill>
              </a:rPr>
            </a:br>
            <a:r>
              <a:rPr lang="en-US" b="1" i="1">
                <a:solidFill>
                  <a:srgbClr val="FF0000"/>
                </a:solidFill>
              </a:rPr>
              <a:t>1) Gạch dưới những câu có chứa dấu gạch ngang (dấu - ) trong đoạn văn sau :</a:t>
            </a:r>
          </a:p>
        </p:txBody>
      </p:sp>
      <p:sp>
        <p:nvSpPr>
          <p:cNvPr id="10244" name="WordArt 8"/>
          <p:cNvSpPr>
            <a:spLocks noChangeArrowheads="1" noChangeShapeType="1" noTextEdit="1"/>
          </p:cNvSpPr>
          <p:nvPr/>
        </p:nvSpPr>
        <p:spPr bwMode="auto">
          <a:xfrm>
            <a:off x="3352800" y="152400"/>
            <a:ext cx="2362200" cy="304800"/>
          </a:xfrm>
          <a:prstGeom prst="rect">
            <a:avLst/>
          </a:prstGeom>
        </p:spPr>
        <p:txBody>
          <a:bodyPr wrap="none" fromWordArt="1">
            <a:prstTxWarp prst="textPlain">
              <a:avLst>
                <a:gd name="adj" fmla="val 50000"/>
              </a:avLst>
            </a:prstTxWarp>
          </a:bodyPr>
          <a:lstStyle/>
          <a:p>
            <a:pPr algn="ctr"/>
            <a:r>
              <a:rPr lang="en-US" sz="4000" kern="10">
                <a:ln w="9525">
                  <a:solidFill>
                    <a:srgbClr val="0000FF"/>
                  </a:solidFill>
                  <a:round/>
                  <a:headEnd/>
                  <a:tailEnd/>
                </a:ln>
                <a:solidFill>
                  <a:schemeClr val="accent2"/>
                </a:solidFill>
                <a:latin typeface="Times New Roman" panose="02020603050405020304" pitchFamily="18" charset="0"/>
                <a:cs typeface="Times New Roman" panose="02020603050405020304" pitchFamily="18" charset="0"/>
              </a:rPr>
              <a:t>LUYỆN TỪ VÀ CÂU</a:t>
            </a:r>
          </a:p>
        </p:txBody>
      </p:sp>
      <p:sp>
        <p:nvSpPr>
          <p:cNvPr id="10245" name="WordArt 9"/>
          <p:cNvSpPr>
            <a:spLocks noChangeArrowheads="1" noChangeShapeType="1" noTextEdit="1"/>
          </p:cNvSpPr>
          <p:nvPr/>
        </p:nvSpPr>
        <p:spPr bwMode="auto">
          <a:xfrm>
            <a:off x="2819400" y="533400"/>
            <a:ext cx="3429000" cy="457200"/>
          </a:xfrm>
          <a:prstGeom prst="rect">
            <a:avLst/>
          </a:prstGeom>
        </p:spPr>
        <p:txBody>
          <a:bodyPr wrap="none" fromWordArt="1">
            <a:prstTxWarp prst="textPlain">
              <a:avLst>
                <a:gd name="adj" fmla="val 50000"/>
              </a:avLst>
            </a:prstTxWarp>
          </a:bodyPr>
          <a:lstStyle/>
          <a:p>
            <a:pPr algn="ctr"/>
            <a:r>
              <a:rPr lang="en-US" sz="4000" b="1" kern="1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DẤU GẠCH NGANG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p:cTn id="7" dur="500" decel="50000" fill="hold">
                                          <p:stCondLst>
                                            <p:cond delay="0"/>
                                          </p:stCondLst>
                                        </p:cTn>
                                        <p:tgtEl>
                                          <p:spTgt spid="13926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926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926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3926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926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926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926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9267">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39267">
                                            <p:txEl>
                                              <p:pRg st="1" end="1"/>
                                            </p:txEl>
                                          </p:spTgt>
                                        </p:tgtEl>
                                        <p:attrNameLst>
                                          <p:attrName>style.visibility</p:attrName>
                                        </p:attrNameLst>
                                      </p:cBhvr>
                                      <p:to>
                                        <p:strVal val="visible"/>
                                      </p:to>
                                    </p:set>
                                    <p:anim calcmode="lin" valueType="num">
                                      <p:cBhvr>
                                        <p:cTn id="17" dur="500" decel="50000" fill="hold">
                                          <p:stCondLst>
                                            <p:cond delay="0"/>
                                          </p:stCondLst>
                                        </p:cTn>
                                        <p:tgtEl>
                                          <p:spTgt spid="139267">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9267">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9267">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139267">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9267">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9267">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9267">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9267">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39267">
                                            <p:txEl>
                                              <p:pRg st="2" end="2"/>
                                            </p:txEl>
                                          </p:spTgt>
                                        </p:tgtEl>
                                        <p:attrNameLst>
                                          <p:attrName>style.visibility</p:attrName>
                                        </p:attrNameLst>
                                      </p:cBhvr>
                                      <p:to>
                                        <p:strVal val="visible"/>
                                      </p:to>
                                    </p:set>
                                    <p:anim calcmode="lin" valueType="num">
                                      <p:cBhvr>
                                        <p:cTn id="27" dur="500" decel="50000" fill="hold">
                                          <p:stCondLst>
                                            <p:cond delay="0"/>
                                          </p:stCondLst>
                                        </p:cTn>
                                        <p:tgtEl>
                                          <p:spTgt spid="139267">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39267">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39267">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139267">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39267">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39267">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39267">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39267">
                                            <p:txEl>
                                              <p:pRg st="2" end="2"/>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139267">
                                            <p:txEl>
                                              <p:pRg st="3" end="3"/>
                                            </p:txEl>
                                          </p:spTgt>
                                        </p:tgtEl>
                                        <p:attrNameLst>
                                          <p:attrName>style.visibility</p:attrName>
                                        </p:attrNameLst>
                                      </p:cBhvr>
                                      <p:to>
                                        <p:strVal val="visible"/>
                                      </p:to>
                                    </p:set>
                                    <p:anim calcmode="lin" valueType="num">
                                      <p:cBhvr>
                                        <p:cTn id="37" dur="500" decel="50000" fill="hold">
                                          <p:stCondLst>
                                            <p:cond delay="0"/>
                                          </p:stCondLst>
                                        </p:cTn>
                                        <p:tgtEl>
                                          <p:spTgt spid="139267">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39267">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39267">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139267">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39267">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39267">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39267">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39267">
                                            <p:txEl>
                                              <p:pRg st="3" end="3"/>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139267">
                                            <p:txEl>
                                              <p:pRg st="4" end="4"/>
                                            </p:txEl>
                                          </p:spTgt>
                                        </p:tgtEl>
                                        <p:attrNameLst>
                                          <p:attrName>style.visibility</p:attrName>
                                        </p:attrNameLst>
                                      </p:cBhvr>
                                      <p:to>
                                        <p:strVal val="visible"/>
                                      </p:to>
                                    </p:set>
                                    <p:anim calcmode="lin" valueType="num">
                                      <p:cBhvr>
                                        <p:cTn id="47" dur="500" decel="50000" fill="hold">
                                          <p:stCondLst>
                                            <p:cond delay="0"/>
                                          </p:stCondLst>
                                        </p:cTn>
                                        <p:tgtEl>
                                          <p:spTgt spid="139267">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39267">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39267">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139267">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39267">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39267">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39267">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39267">
                                            <p:txEl>
                                              <p:pRg st="4" end="4"/>
                                            </p:txEl>
                                          </p:spTgt>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139267">
                                            <p:txEl>
                                              <p:pRg st="5" end="5"/>
                                            </p:txEl>
                                          </p:spTgt>
                                        </p:tgtEl>
                                        <p:attrNameLst>
                                          <p:attrName>style.visibility</p:attrName>
                                        </p:attrNameLst>
                                      </p:cBhvr>
                                      <p:to>
                                        <p:strVal val="visible"/>
                                      </p:to>
                                    </p:set>
                                    <p:anim calcmode="lin" valueType="num">
                                      <p:cBhvr>
                                        <p:cTn id="57" dur="500" decel="50000" fill="hold">
                                          <p:stCondLst>
                                            <p:cond delay="0"/>
                                          </p:stCondLst>
                                        </p:cTn>
                                        <p:tgtEl>
                                          <p:spTgt spid="139267">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39267">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39267">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139267">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39267">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39267">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39267">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39267">
                                            <p:txEl>
                                              <p:pRg st="5" end="5"/>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5" presetClass="exit" presetSubtype="0" fill="hold" nodeType="clickEffect">
                                  <p:stCondLst>
                                    <p:cond delay="0"/>
                                  </p:stCondLst>
                                  <p:childTnLst>
                                    <p:animEffect transition="out" filter="fade">
                                      <p:cBhvr>
                                        <p:cTn id="68" dur="1000" accel="50000">
                                          <p:stCondLst>
                                            <p:cond delay="0"/>
                                          </p:stCondLst>
                                        </p:cTn>
                                        <p:tgtEl>
                                          <p:spTgt spid="139267">
                                            <p:txEl>
                                              <p:pRg st="0" end="0"/>
                                            </p:txEl>
                                          </p:spTgt>
                                        </p:tgtEl>
                                      </p:cBhvr>
                                    </p:animEffect>
                                    <p:anim calcmode="lin" valueType="num">
                                      <p:cBhvr>
                                        <p:cTn id="69" dur="500" accel="50000">
                                          <p:stCondLst>
                                            <p:cond delay="0"/>
                                          </p:stCondLst>
                                        </p:cTn>
                                        <p:tgtEl>
                                          <p:spTgt spid="139267">
                                            <p:txEl>
                                              <p:pRg st="0" end="0"/>
                                            </p:txEl>
                                          </p:spTgt>
                                        </p:tgtEl>
                                        <p:attrNameLst>
                                          <p:attrName>ppt_y</p:attrName>
                                        </p:attrNameLst>
                                      </p:cBhvr>
                                      <p:tavLst>
                                        <p:tav tm="0">
                                          <p:val>
                                            <p:strVal val="ppt_y"/>
                                          </p:val>
                                        </p:tav>
                                        <p:tav tm="100000">
                                          <p:val>
                                            <p:strVal val="ppt_y+.1"/>
                                          </p:val>
                                        </p:tav>
                                      </p:tavLst>
                                    </p:anim>
                                    <p:anim calcmode="lin" valueType="num">
                                      <p:cBhvr>
                                        <p:cTn id="70" dur="500" decel="50000">
                                          <p:stCondLst>
                                            <p:cond delay="500"/>
                                          </p:stCondLst>
                                        </p:cTn>
                                        <p:tgtEl>
                                          <p:spTgt spid="139267">
                                            <p:txEl>
                                              <p:pRg st="0" end="0"/>
                                            </p:txEl>
                                          </p:spTgt>
                                        </p:tgtEl>
                                        <p:attrNameLst>
                                          <p:attrName>ppt_y</p:attrName>
                                        </p:attrNameLst>
                                      </p:cBhvr>
                                      <p:tavLst>
                                        <p:tav tm="0">
                                          <p:val>
                                            <p:strVal val="ppt_y"/>
                                          </p:val>
                                        </p:tav>
                                        <p:tav tm="100000">
                                          <p:val>
                                            <p:strVal val="ppt_y-.1"/>
                                          </p:val>
                                        </p:tav>
                                      </p:tavLst>
                                    </p:anim>
                                    <p:anim calcmode="lin" valueType="num">
                                      <p:cBhvr>
                                        <p:cTn id="71" dur="500" accel="50000">
                                          <p:stCondLst>
                                            <p:cond delay="500"/>
                                          </p:stCondLst>
                                        </p:cTn>
                                        <p:tgtEl>
                                          <p:spTgt spid="139267">
                                            <p:txEl>
                                              <p:pRg st="0" end="0"/>
                                            </p:txEl>
                                          </p:spTgt>
                                        </p:tgtEl>
                                        <p:attrNameLst>
                                          <p:attrName>ppt_x</p:attrName>
                                        </p:attrNameLst>
                                      </p:cBhvr>
                                      <p:tavLst>
                                        <p:tav tm="0">
                                          <p:val>
                                            <p:strVal val="ppt_x"/>
                                          </p:val>
                                        </p:tav>
                                        <p:tav tm="100000">
                                          <p:val>
                                            <p:strVal val="ppt_x+.4"/>
                                          </p:val>
                                        </p:tav>
                                      </p:tavLst>
                                    </p:anim>
                                    <p:anim calcmode="lin" valueType="num">
                                      <p:cBhvr>
                                        <p:cTn id="72" dur="1000"/>
                                        <p:tgtEl>
                                          <p:spTgt spid="139267">
                                            <p:txEl>
                                              <p:pRg st="0" end="0"/>
                                            </p:txEl>
                                          </p:spTgt>
                                        </p:tgtEl>
                                        <p:attrNameLst>
                                          <p:attrName>ppt_h</p:attrName>
                                        </p:attrNameLst>
                                      </p:cBhvr>
                                      <p:tavLst>
                                        <p:tav tm="0">
                                          <p:val>
                                            <p:strVal val="ppt_h"/>
                                          </p:val>
                                        </p:tav>
                                        <p:tav tm="100000">
                                          <p:val>
                                            <p:strVal val="ppt_h"/>
                                          </p:val>
                                        </p:tav>
                                      </p:tavLst>
                                    </p:anim>
                                    <p:anim calcmode="lin" valueType="num">
                                      <p:cBhvr>
                                        <p:cTn id="73" dur="500" accel="50000">
                                          <p:stCondLst>
                                            <p:cond delay="0"/>
                                          </p:stCondLst>
                                        </p:cTn>
                                        <p:tgtEl>
                                          <p:spTgt spid="139267">
                                            <p:txEl>
                                              <p:pRg st="0" end="0"/>
                                            </p:txEl>
                                          </p:spTgt>
                                        </p:tgtEl>
                                        <p:attrNameLst>
                                          <p:attrName>ppt_w</p:attrName>
                                        </p:attrNameLst>
                                      </p:cBhvr>
                                      <p:tavLst>
                                        <p:tav tm="0">
                                          <p:val>
                                            <p:strVal val="ppt_w"/>
                                          </p:val>
                                        </p:tav>
                                        <p:tav tm="100000">
                                          <p:val>
                                            <p:strVal val="ppt_w*.05"/>
                                          </p:val>
                                        </p:tav>
                                      </p:tavLst>
                                    </p:anim>
                                    <p:anim calcmode="lin" valueType="num">
                                      <p:cBhvr>
                                        <p:cTn id="74" dur="500" decel="50000">
                                          <p:stCondLst>
                                            <p:cond delay="500"/>
                                          </p:stCondLst>
                                        </p:cTn>
                                        <p:tgtEl>
                                          <p:spTgt spid="139267">
                                            <p:txEl>
                                              <p:pRg st="0" end="0"/>
                                            </p:txEl>
                                          </p:spTgt>
                                        </p:tgtEl>
                                        <p:attrNameLst>
                                          <p:attrName>ppt_w</p:attrName>
                                        </p:attrNameLst>
                                      </p:cBhvr>
                                      <p:tavLst>
                                        <p:tav tm="0">
                                          <p:val>
                                            <p:strVal val="ppt_w"/>
                                          </p:val>
                                        </p:tav>
                                        <p:tav tm="100000">
                                          <p:val>
                                            <p:strVal val="ppt_w/.05"/>
                                          </p:val>
                                        </p:tav>
                                      </p:tavLst>
                                    </p:anim>
                                    <p:anim calcmode="lin" valueType="num">
                                      <p:cBhvr>
                                        <p:cTn id="75" dur="500" accel="50000">
                                          <p:stCondLst>
                                            <p:cond delay="500"/>
                                          </p:stCondLst>
                                        </p:cTn>
                                        <p:tgtEl>
                                          <p:spTgt spid="139267">
                                            <p:txEl>
                                              <p:pRg st="0" end="0"/>
                                            </p:txEl>
                                          </p:spTgt>
                                        </p:tgtEl>
                                        <p:attrNameLst>
                                          <p:attrName>style.rotation</p:attrName>
                                        </p:attrNameLst>
                                      </p:cBhvr>
                                      <p:tavLst>
                                        <p:tav tm="0">
                                          <p:val>
                                            <p:fltVal val="0"/>
                                          </p:val>
                                        </p:tav>
                                        <p:tav tm="100000">
                                          <p:val>
                                            <p:fltVal val="-90"/>
                                          </p:val>
                                        </p:tav>
                                      </p:tavLst>
                                    </p:anim>
                                    <p:set>
                                      <p:cBhvr>
                                        <p:cTn id="76" dur="1" fill="hold">
                                          <p:stCondLst>
                                            <p:cond delay="999"/>
                                          </p:stCondLst>
                                        </p:cTn>
                                        <p:tgtEl>
                                          <p:spTgt spid="139267">
                                            <p:txEl>
                                              <p:pRg st="0" end="0"/>
                                            </p:txEl>
                                          </p:spTgt>
                                        </p:tgtEl>
                                        <p:attrNameLst>
                                          <p:attrName>style.visibility</p:attrName>
                                        </p:attrNameLst>
                                      </p:cBhvr>
                                      <p:to>
                                        <p:strVal val="hidden"/>
                                      </p:to>
                                    </p:set>
                                  </p:childTnLst>
                                </p:cTn>
                              </p:par>
                              <p:par>
                                <p:cTn id="77" presetID="64" presetClass="path" presetSubtype="0" accel="50000" decel="50000" fill="hold" nodeType="withEffect">
                                  <p:stCondLst>
                                    <p:cond delay="0"/>
                                  </p:stCondLst>
                                  <p:childTnLst>
                                    <p:animMotion origin="layout" path="M -2.22222E-6 -3.49676E-6 L 0.0007 -0.0747 " pathEditMode="relative" rAng="0" ptsTypes="AA">
                                      <p:cBhvr>
                                        <p:cTn id="78" dur="2000" fill="hold"/>
                                        <p:tgtEl>
                                          <p:spTgt spid="139267">
                                            <p:txEl>
                                              <p:pRg st="1" end="1"/>
                                            </p:txEl>
                                          </p:spTgt>
                                        </p:tgtEl>
                                        <p:attrNameLst>
                                          <p:attrName>ppt_x</p:attrName>
                                          <p:attrName>ppt_y</p:attrName>
                                        </p:attrNameLst>
                                      </p:cBhvr>
                                      <p:rCtr x="35" y="-3747"/>
                                    </p:animMotion>
                                  </p:childTnLst>
                                </p:cTn>
                              </p:par>
                              <p:par>
                                <p:cTn id="79" presetID="64" presetClass="path" presetSubtype="0" accel="50000" decel="50000" fill="hold" nodeType="withEffect">
                                  <p:stCondLst>
                                    <p:cond delay="0"/>
                                  </p:stCondLst>
                                  <p:childTnLst>
                                    <p:animMotion origin="layout" path="M -3.88889E-6 -4.00555E-6 L -0.00243 -0.07053 " pathEditMode="relative" rAng="0" ptsTypes="AA">
                                      <p:cBhvr>
                                        <p:cTn id="80" dur="2000" fill="hold"/>
                                        <p:tgtEl>
                                          <p:spTgt spid="139267">
                                            <p:txEl>
                                              <p:pRg st="2" end="2"/>
                                            </p:txEl>
                                          </p:spTgt>
                                        </p:tgtEl>
                                        <p:attrNameLst>
                                          <p:attrName>ppt_x</p:attrName>
                                          <p:attrName>ppt_y</p:attrName>
                                        </p:attrNameLst>
                                      </p:cBhvr>
                                      <p:rCtr x="-122" y="-3538"/>
                                    </p:animMotion>
                                  </p:childTnLst>
                                </p:cTn>
                              </p:par>
                              <p:par>
                                <p:cTn id="81" presetID="64" presetClass="path" presetSubtype="0" accel="50000" decel="50000" fill="hold" nodeType="withEffect">
                                  <p:stCondLst>
                                    <p:cond delay="0"/>
                                  </p:stCondLst>
                                  <p:childTnLst>
                                    <p:animMotion origin="layout" path="M 5.55556E-7 -9.06568E-7 L 0.00243 -0.07377 " pathEditMode="relative" rAng="0" ptsTypes="AA">
                                      <p:cBhvr>
                                        <p:cTn id="82" dur="2000" fill="hold"/>
                                        <p:tgtEl>
                                          <p:spTgt spid="139267">
                                            <p:txEl>
                                              <p:pRg st="3" end="3"/>
                                            </p:txEl>
                                          </p:spTgt>
                                        </p:tgtEl>
                                        <p:attrNameLst>
                                          <p:attrName>ppt_x</p:attrName>
                                          <p:attrName>ppt_y</p:attrName>
                                        </p:attrNameLst>
                                      </p:cBhvr>
                                      <p:rCtr x="122" y="-3700"/>
                                    </p:animMotion>
                                  </p:childTnLst>
                                </p:cTn>
                              </p:par>
                              <p:par>
                                <p:cTn id="83" presetID="64" presetClass="path" presetSubtype="0" accel="50000" decel="50000" fill="hold" nodeType="withEffect">
                                  <p:stCondLst>
                                    <p:cond delay="0"/>
                                  </p:stCondLst>
                                  <p:childTnLst>
                                    <p:animMotion origin="layout" path="M 0 2.80296E-6 L -0.00208 -0.07447 " pathEditMode="relative" rAng="0" ptsTypes="AA">
                                      <p:cBhvr>
                                        <p:cTn id="84" dur="2000" fill="hold"/>
                                        <p:tgtEl>
                                          <p:spTgt spid="139267">
                                            <p:txEl>
                                              <p:pRg st="4" end="4"/>
                                            </p:txEl>
                                          </p:spTgt>
                                        </p:tgtEl>
                                        <p:attrNameLst>
                                          <p:attrName>ppt_x</p:attrName>
                                          <p:attrName>ppt_y</p:attrName>
                                        </p:attrNameLst>
                                      </p:cBhvr>
                                      <p:rCtr x="-104" y="-37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5&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quot;/&gt;&lt;property id=&quot;20307&quot; value=&quot;298&quot;/&gt;&lt;/object&gt;&lt;object type=&quot;3&quot; unique_id=&quot;10008&quot;&gt;&lt;property id=&quot;20148&quot; value=&quot;5&quot;/&gt;&lt;property id=&quot;20300&quot; value=&quot;Slide 5&quot;/&gt;&lt;property id=&quot;20307&quot; value=&quot;279&quot;/&gt;&lt;/object&gt;&lt;object type=&quot;3&quot; unique_id=&quot;10009&quot;&gt;&lt;property id=&quot;20148&quot; value=&quot;5&quot;/&gt;&lt;property id=&quot;20300&quot; value=&quot;Slide 6&quot;/&gt;&lt;property id=&quot;20307&quot; value=&quot;280&quot;/&gt;&lt;/object&gt;&lt;object type=&quot;3&quot; unique_id=&quot;10010&quot;&gt;&lt;property id=&quot;20148&quot; value=&quot;5&quot;/&gt;&lt;property id=&quot;20300&quot; value=&quot;Slide 7&quot;/&gt;&lt;property id=&quot;20307&quot; value=&quot;299&quot;/&gt;&lt;/object&gt;&lt;object type=&quot;3&quot; unique_id=&quot;10011&quot;&gt;&lt;property id=&quot;20148&quot; value=&quot;5&quot;/&gt;&lt;property id=&quot;20300&quot; value=&quot;Slide 8&quot;/&gt;&lt;property id=&quot;20307&quot; value=&quot;300&quot;/&gt;&lt;/object&gt;&lt;object type=&quot;3&quot; unique_id=&quot;10012&quot;&gt;&lt;property id=&quot;20148&quot; value=&quot;5&quot;/&gt;&lt;property id=&quot;20300&quot; value=&quot;Slide 9&quot;/&gt;&lt;property id=&quot;20307&quot; value=&quot;301&quot;/&gt;&lt;/object&gt;&lt;object type=&quot;3&quot; unique_id=&quot;10013&quot;&gt;&lt;property id=&quot;20148&quot; value=&quot;5&quot;/&gt;&lt;property id=&quot;20300&quot; value=&quot;Slide 10&quot;/&gt;&lt;property id=&quot;20307&quot; value=&quot;286&quot;/&gt;&lt;/object&gt;&lt;object type=&quot;3&quot; unique_id=&quot;10014&quot;&gt;&lt;property id=&quot;20148&quot; value=&quot;5&quot;/&gt;&lt;property id=&quot;20300&quot; value=&quot;Slide 11&quot;/&gt;&lt;property id=&quot;20307&quot; value=&quot;294&quot;/&gt;&lt;/object&gt;&lt;object type=&quot;3&quot; unique_id=&quot;10015&quot;&gt;&lt;property id=&quot;20148&quot; value=&quot;5&quot;/&gt;&lt;property id=&quot;20300&quot; value=&quot;Slide 12&quot;/&gt;&lt;property id=&quot;20307&quot; value=&quot;295&quot;/&gt;&lt;/object&gt;&lt;object type=&quot;3&quot; unique_id=&quot;10016&quot;&gt;&lt;property id=&quot;20148&quot; value=&quot;5&quot;/&gt;&lt;property id=&quot;20300&quot; value=&quot;Slide 13&quot;/&gt;&lt;property id=&quot;20307&quot; value=&quot;260&quot;/&gt;&lt;/object&gt;&lt;object type=&quot;3&quot; unique_id=&quot;10017&quot;&gt;&lt;property id=&quot;20148&quot; value=&quot;5&quot;/&gt;&lt;property id=&quot;20300&quot; value=&quot;Slide 14&quot;/&gt;&lt;property id=&quot;20307&quot; value=&quot;261&quot;/&gt;&lt;/object&gt;&lt;object type=&quot;3&quot; unique_id=&quot;10018&quot;&gt;&lt;property id=&quot;20148&quot; value=&quot;5&quot;/&gt;&lt;property id=&quot;20300&quot; value=&quot;Slide 15&quot;/&gt;&lt;property id=&quot;20307&quot; value=&quot;307&quot;/&gt;&lt;/object&gt;&lt;object type=&quot;3&quot; unique_id=&quot;10019&quot;&gt;&lt;property id=&quot;20148&quot; value=&quot;5&quot;/&gt;&lt;property id=&quot;20300&quot; value=&quot;Slide 16&quot;/&gt;&lt;property id=&quot;20307&quot; value=&quot;262&quot;/&gt;&lt;/object&gt;&lt;object type=&quot;3&quot; unique_id=&quot;10020&quot;&gt;&lt;property id=&quot;20148&quot; value=&quot;5&quot;/&gt;&lt;property id=&quot;20300&quot; value=&quot;Slide 17&quot;/&gt;&lt;property id=&quot;20307&quot; value=&quot;302&quot;/&gt;&lt;/object&gt;&lt;object type=&quot;3&quot; unique_id=&quot;10021&quot;&gt;&lt;property id=&quot;20148&quot; value=&quot;5&quot;/&gt;&lt;property id=&quot;20300&quot; value=&quot;Slide 18&quot;/&gt;&lt;property id=&quot;20307&quot; value=&quot;264&quot;/&gt;&lt;/object&gt;&lt;object type=&quot;3&quot; unique_id=&quot;10022&quot;&gt;&lt;property id=&quot;20148&quot; value=&quot;5&quot;/&gt;&lt;property id=&quot;20300&quot; value=&quot;Slide 19&quot;/&gt;&lt;property id=&quot;20307&quot; value=&quot;265&quot;/&gt;&lt;/object&gt;&lt;object type=&quot;3&quot; unique_id=&quot;10023&quot;&gt;&lt;property id=&quot;20148&quot; value=&quot;5&quot;/&gt;&lt;property id=&quot;20300&quot; value=&quot;Slide 20&quot;/&gt;&lt;property id=&quot;20307&quot; value=&quot;289&quot;/&gt;&lt;/object&gt;&lt;object type=&quot;3&quot; unique_id=&quot;10024&quot;&gt;&lt;property id=&quot;20148&quot; value=&quot;5&quot;/&gt;&lt;property id=&quot;20300&quot; value=&quot;Slide 21&quot;/&gt;&lt;property id=&quot;20307&quot; value=&quot;296&quot;/&gt;&lt;/object&gt;&lt;object type=&quot;3&quot; unique_id=&quot;10025&quot;&gt;&lt;property id=&quot;20148&quot; value=&quot;5&quot;/&gt;&lt;property id=&quot;20300&quot; value=&quot;Slide 22&quot;/&gt;&lt;property id=&quot;20307&quot; value=&quot;276&quot;/&gt;&lt;/object&gt;&lt;object type=&quot;3&quot; unique_id=&quot;10026&quot;&gt;&lt;property id=&quot;20148&quot; value=&quot;5&quot;/&gt;&lt;property id=&quot;20300&quot; value=&quot;Slide 23&quot;/&gt;&lt;property id=&quot;20307&quot; value=&quot;277&quot;/&gt;&lt;/object&gt;&lt;object type=&quot;3&quot; unique_id=&quot;10027&quot;&gt;&lt;property id=&quot;20148&quot; value=&quot;5&quot;/&gt;&lt;property id=&quot;20300&quot; value=&quot;Slide 24&quot;/&gt;&lt;property id=&quot;20307&quot; value=&quot;278&quot;/&gt;&lt;/object&gt;&lt;object type=&quot;3&quot; unique_id=&quot;10028&quot;&gt;&lt;property id=&quot;20148&quot; value=&quot;5&quot;/&gt;&lt;property id=&quot;20300&quot; value=&quot;Slide 25&quot;/&gt;&lt;property id=&quot;20307&quot; value=&quot;297&quot;/&gt;&lt;/object&gt;&lt;object type=&quot;3&quot; unique_id=&quot;10029&quot;&gt;&lt;property id=&quot;20148&quot; value=&quot;5&quot;/&gt;&lt;property id=&quot;20300&quot; value=&quot;Slide 26&quot;/&gt;&lt;property id=&quot;20307&quot; value=&quot;268&quot;/&gt;&lt;/object&gt;&lt;object type=&quot;3&quot; unique_id=&quot;10030&quot;&gt;&lt;property id=&quot;20148&quot; value=&quot;5&quot;/&gt;&lt;property id=&quot;20300&quot; value=&quot;Slide 27&quot;/&gt;&lt;property id=&quot;20307&quot; value=&quot;306&quot;/&gt;&lt;/object&gt;&lt;object type=&quot;3&quot; unique_id=&quot;10031&quot;&gt;&lt;property id=&quot;20148&quot; value=&quot;5&quot;/&gt;&lt;property id=&quot;20300&quot; value=&quot;Slide 29&quot;/&gt;&lt;property id=&quot;20307&quot; value=&quot;271&quot;/&gt;&lt;/object&gt;&lt;object type=&quot;3&quot; unique_id=&quot;10032&quot;&gt;&lt;property id=&quot;20148&quot; value=&quot;5&quot;/&gt;&lt;property id=&quot;20300&quot; value=&quot;Slide 30&quot;/&gt;&lt;property id=&quot;20307&quot; value=&quot;272&quot;/&gt;&lt;/object&gt;&lt;object type=&quot;3&quot; unique_id=&quot;10064&quot;&gt;&lt;property id=&quot;20148&quot; value=&quot;5&quot;/&gt;&lt;property id=&quot;20300&quot; value=&quot;Slide 28&quot;/&gt;&lt;property id=&quot;20307&quot; value=&quot;30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1527</TotalTime>
  <Words>2137</Words>
  <Application>Microsoft Office PowerPoint</Application>
  <PresentationFormat>On-screen Show (4:3)</PresentationFormat>
  <Paragraphs>184</Paragraphs>
  <Slides>30</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VNI-Avo</vt:lpstr>
      <vt:lpstr>VNI-Times</vt:lpstr>
      <vt:lpstr>Times New Roman</vt:lpstr>
      <vt:lpstr>Wingdings</vt:lpstr>
      <vt:lpstr>VNI-Helve</vt:lpstr>
      <vt:lpstr>Default Design</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dc:creator>
  <cp:lastModifiedBy>MTC</cp:lastModifiedBy>
  <cp:revision>80</cp:revision>
  <dcterms:created xsi:type="dcterms:W3CDTF">2012-02-01T04:54:09Z</dcterms:created>
  <dcterms:modified xsi:type="dcterms:W3CDTF">2018-02-06T03:36:23Z</dcterms:modified>
</cp:coreProperties>
</file>