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6" r:id="rId2"/>
    <p:sldId id="263" r:id="rId3"/>
    <p:sldId id="264" r:id="rId4"/>
    <p:sldId id="262" r:id="rId5"/>
    <p:sldId id="256" r:id="rId6"/>
    <p:sldId id="257" r:id="rId7"/>
    <p:sldId id="258" r:id="rId8"/>
    <p:sldId id="265" r:id="rId9"/>
    <p:sldId id="266" r:id="rId10"/>
    <p:sldId id="269" r:id="rId11"/>
    <p:sldId id="271" r:id="rId12"/>
    <p:sldId id="272" r:id="rId13"/>
    <p:sldId id="273" r:id="rId14"/>
    <p:sldId id="274" r:id="rId15"/>
    <p:sldId id="268" r:id="rId16"/>
    <p:sldId id="278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3EEA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4" autoAdjust="0"/>
  </p:normalViewPr>
  <p:slideViewPr>
    <p:cSldViewPr>
      <p:cViewPr varScale="1">
        <p:scale>
          <a:sx n="70" d="100"/>
          <a:sy n="70" d="100"/>
        </p:scale>
        <p:origin x="-13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E6C6B8C6-D4CD-4F45-8E2B-15D896FC42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661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06FD23-9CA2-4DB7-9921-82BA5847FD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2150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5D6694-95AA-4470-AA95-85D2DEC96D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8119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134389-4F45-4068-8678-BF474307C5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0094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D938CC-10F0-491F-BDCB-3DEE6A5509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77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5DDDC4-5543-4318-A260-7A6749092B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642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547985-C97A-4490-B89C-5F8E7AB438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0920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761174-3005-4F66-8F59-ACA53AE66F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376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F0D5DE-5367-4638-8CFF-FFA692988C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3753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A1B514-9EA2-4783-803A-06559B794E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4753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878D8A-35AE-485B-881C-E2DC452320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2589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1DA506-810E-4F98-B53B-4706345F8C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7962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45905C5E-BB4D-41D9-A746-3BAE6BC363A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13" Type="http://schemas.openxmlformats.org/officeDocument/2006/relationships/image" Target="../media/image15.gif"/><Relationship Id="rId18" Type="http://schemas.openxmlformats.org/officeDocument/2006/relationships/image" Target="../media/image20.gif"/><Relationship Id="rId3" Type="http://schemas.openxmlformats.org/officeDocument/2006/relationships/image" Target="../media/image5.png"/><Relationship Id="rId21" Type="http://schemas.openxmlformats.org/officeDocument/2006/relationships/image" Target="../media/image23.gif"/><Relationship Id="rId7" Type="http://schemas.openxmlformats.org/officeDocument/2006/relationships/image" Target="../media/image9.gif"/><Relationship Id="rId12" Type="http://schemas.openxmlformats.org/officeDocument/2006/relationships/image" Target="../media/image14.gif"/><Relationship Id="rId17" Type="http://schemas.openxmlformats.org/officeDocument/2006/relationships/image" Target="../media/image19.gif"/><Relationship Id="rId25" Type="http://schemas.openxmlformats.org/officeDocument/2006/relationships/image" Target="../media/image27.gif"/><Relationship Id="rId2" Type="http://schemas.openxmlformats.org/officeDocument/2006/relationships/slide" Target="slide6.xml"/><Relationship Id="rId16" Type="http://schemas.openxmlformats.org/officeDocument/2006/relationships/image" Target="../media/image18.gif"/><Relationship Id="rId20" Type="http://schemas.openxmlformats.org/officeDocument/2006/relationships/image" Target="../media/image2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gif"/><Relationship Id="rId11" Type="http://schemas.openxmlformats.org/officeDocument/2006/relationships/image" Target="../media/image13.gif"/><Relationship Id="rId24" Type="http://schemas.openxmlformats.org/officeDocument/2006/relationships/image" Target="../media/image26.gif"/><Relationship Id="rId5" Type="http://schemas.openxmlformats.org/officeDocument/2006/relationships/image" Target="../media/image7.gif"/><Relationship Id="rId15" Type="http://schemas.openxmlformats.org/officeDocument/2006/relationships/image" Target="../media/image17.gif"/><Relationship Id="rId23" Type="http://schemas.openxmlformats.org/officeDocument/2006/relationships/image" Target="../media/image25.gif"/><Relationship Id="rId10" Type="http://schemas.openxmlformats.org/officeDocument/2006/relationships/image" Target="../media/image12.gif"/><Relationship Id="rId19" Type="http://schemas.openxmlformats.org/officeDocument/2006/relationships/image" Target="../media/image21.gif"/><Relationship Id="rId4" Type="http://schemas.openxmlformats.org/officeDocument/2006/relationships/image" Target="../media/image6.gif"/><Relationship Id="rId9" Type="http://schemas.openxmlformats.org/officeDocument/2006/relationships/image" Target="../media/image11.gif"/><Relationship Id="rId14" Type="http://schemas.openxmlformats.org/officeDocument/2006/relationships/image" Target="../media/image16.gif"/><Relationship Id="rId22" Type="http://schemas.openxmlformats.org/officeDocument/2006/relationships/image" Target="../media/image24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gif"/><Relationship Id="rId5" Type="http://schemas.openxmlformats.org/officeDocument/2006/relationships/image" Target="../media/image29.gif"/><Relationship Id="rId4" Type="http://schemas.openxmlformats.org/officeDocument/2006/relationships/image" Target="../media/image28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9.gif"/><Relationship Id="rId4" Type="http://schemas.openxmlformats.org/officeDocument/2006/relationships/image" Target="../media/image28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9.gif"/><Relationship Id="rId4" Type="http://schemas.openxmlformats.org/officeDocument/2006/relationships/image" Target="../media/image28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9.gif"/><Relationship Id="rId4" Type="http://schemas.openxmlformats.org/officeDocument/2006/relationships/image" Target="../media/image28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8"/>
          <p:cNvSpPr txBox="1">
            <a:spLocks noChangeArrowheads="1"/>
          </p:cNvSpPr>
          <p:nvPr/>
        </p:nvSpPr>
        <p:spPr bwMode="auto">
          <a:xfrm>
            <a:off x="2895600" y="1352550"/>
            <a:ext cx="3657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3200" b="1" i="1">
              <a:solidFill>
                <a:schemeClr val="accent2"/>
              </a:solidFill>
            </a:endParaRPr>
          </a:p>
        </p:txBody>
      </p:sp>
      <p:sp>
        <p:nvSpPr>
          <p:cNvPr id="2051" name="WordArt 17"/>
          <p:cNvSpPr>
            <a:spLocks noChangeArrowheads="1" noChangeShapeType="1" noTextEdit="1"/>
          </p:cNvSpPr>
          <p:nvPr/>
        </p:nvSpPr>
        <p:spPr bwMode="auto">
          <a:xfrm>
            <a:off x="838200" y="457200"/>
            <a:ext cx="7620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TRƯỜNG TIỂU HỌC </a:t>
            </a:r>
            <a:r>
              <a:rPr lang="en-US" sz="3600" b="1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GIA THƯỢNG</a:t>
            </a:r>
            <a:endParaRPr lang="en-US" sz="3600" b="1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2052" name="WordArt 18"/>
          <p:cNvSpPr>
            <a:spLocks noChangeArrowheads="1" noChangeShapeType="1" noTextEdit="1"/>
          </p:cNvSpPr>
          <p:nvPr/>
        </p:nvSpPr>
        <p:spPr bwMode="auto">
          <a:xfrm>
            <a:off x="1219200" y="1828800"/>
            <a:ext cx="6934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TOÁN - LỚP </a:t>
            </a:r>
            <a:r>
              <a:rPr lang="en-US" sz="3600" b="1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3A3</a:t>
            </a:r>
            <a:endParaRPr lang="en-US" sz="3600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2053" name="WordArt 19"/>
          <p:cNvSpPr>
            <a:spLocks noChangeArrowheads="1" noChangeShapeType="1" noTextEdit="1"/>
          </p:cNvSpPr>
          <p:nvPr/>
        </p:nvSpPr>
        <p:spPr bwMode="auto">
          <a:xfrm>
            <a:off x="609600" y="2971800"/>
            <a:ext cx="7905750" cy="2362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n-NO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So sánh các số</a:t>
            </a:r>
          </a:p>
          <a:p>
            <a:pPr algn="ctr"/>
            <a:r>
              <a:rPr lang="nn-NO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trong phạm vi 10 000.</a:t>
            </a:r>
            <a:endParaRPr lang="en-US" sz="3600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grpSp>
        <p:nvGrpSpPr>
          <p:cNvPr id="2054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2055" name="Picture 6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6" name="Picture 7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7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58" name="Picture 9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9" name="Picture 10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0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1" name="Picture 12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ENTER1">
            <a:hlinkClick r:id="rId2" action="ppaction://hlinksldjump" tooltip="Nhấn Enter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175" y="6521450"/>
            <a:ext cx="8477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267" name="Group 4"/>
          <p:cNvGrpSpPr>
            <a:grpSpLocks/>
          </p:cNvGrpSpPr>
          <p:nvPr/>
        </p:nvGrpSpPr>
        <p:grpSpPr bwMode="auto">
          <a:xfrm>
            <a:off x="889000" y="5372100"/>
            <a:ext cx="7340600" cy="1028700"/>
            <a:chOff x="560" y="3384"/>
            <a:chExt cx="4624" cy="648"/>
          </a:xfrm>
        </p:grpSpPr>
        <p:pic>
          <p:nvPicPr>
            <p:cNvPr id="11294" name="Picture 5" descr="4408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48" y="3646"/>
              <a:ext cx="6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95" name="Picture 6" descr="4635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" y="3568"/>
              <a:ext cx="38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96" name="Picture 7" descr="boo7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" y="3384"/>
              <a:ext cx="768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97" name="Picture 8" descr="email001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4" y="3591"/>
              <a:ext cx="640" cy="3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98" name="Picture 9" descr="et5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76" y="3384"/>
              <a:ext cx="365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99" name="Picture 10" descr="glob_anm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80" y="3520"/>
              <a:ext cx="512" cy="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300" name="Picture 11" descr="ani53"/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3472"/>
              <a:ext cx="256" cy="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301" name="Picture 12" descr="mu37"/>
            <p:cNvPicPr>
              <a:picLocks noChangeAspect="1" noChangeArrowheads="1" noCrop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9" y="3386"/>
              <a:ext cx="691" cy="6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268" name="Group 13"/>
          <p:cNvGrpSpPr>
            <a:grpSpLocks/>
          </p:cNvGrpSpPr>
          <p:nvPr/>
        </p:nvGrpSpPr>
        <p:grpSpPr bwMode="auto">
          <a:xfrm>
            <a:off x="304800" y="228600"/>
            <a:ext cx="8458200" cy="1905000"/>
            <a:chOff x="216" y="192"/>
            <a:chExt cx="5328" cy="1200"/>
          </a:xfrm>
        </p:grpSpPr>
        <p:pic>
          <p:nvPicPr>
            <p:cNvPr id="11290" name="Picture 14" descr="an30"/>
            <p:cNvPicPr>
              <a:picLocks noChangeAspect="1" noChangeArrowheads="1" noCrop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12" y="192"/>
              <a:ext cx="1392" cy="1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91" name="Picture 15" descr="33"/>
            <p:cNvPicPr>
              <a:picLocks noChangeAspect="1" noChangeArrowheads="1" noCrop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" y="1344"/>
              <a:ext cx="5328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92" name="Picture 16" descr="13"/>
            <p:cNvPicPr>
              <a:picLocks noChangeAspect="1" noChangeArrowheads="1" noCrop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20688">
              <a:off x="288" y="768"/>
              <a:ext cx="187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93" name="Picture 17" descr="13"/>
            <p:cNvPicPr>
              <a:picLocks noChangeAspect="1" noChangeArrowheads="1" noCrop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830273" flipH="1">
              <a:off x="3696" y="768"/>
              <a:ext cx="172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269" name="Picture 22" descr="r"/>
          <p:cNvPicPr>
            <a:picLocks noChangeAspect="1" noChangeArrowheads="1" noCrop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133600"/>
            <a:ext cx="68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23" descr="i"/>
          <p:cNvPicPr>
            <a:picLocks noChangeAspect="1" noChangeArrowheads="1" noCrop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514600"/>
            <a:ext cx="60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28" descr="n"/>
          <p:cNvPicPr>
            <a:picLocks noChangeAspect="1" noChangeArrowheads="1" noCrop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352800"/>
            <a:ext cx="68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29" descr="n"/>
          <p:cNvPicPr>
            <a:picLocks noChangeAspect="1" noChangeArrowheads="1" noCrop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886200"/>
            <a:ext cx="60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30" descr="n"/>
          <p:cNvPicPr>
            <a:picLocks noChangeAspect="1" noChangeArrowheads="1" noCrop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743200"/>
            <a:ext cx="685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31" descr="i"/>
          <p:cNvPicPr>
            <a:picLocks noChangeAspect="1" noChangeArrowheads="1" noCrop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505200"/>
            <a:ext cx="609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5" name="Picture 32" descr="g"/>
          <p:cNvPicPr>
            <a:picLocks noChangeAspect="1" noChangeArrowheads="1" noCrop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191000"/>
            <a:ext cx="533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6" name="Picture 33" descr="g"/>
          <p:cNvPicPr>
            <a:picLocks noChangeAspect="1" noChangeArrowheads="1" noCrop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048000"/>
            <a:ext cx="609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7" name="Picture 34" descr="g"/>
          <p:cNvPicPr>
            <a:picLocks noChangeAspect="1" noChangeArrowheads="1" noCrop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9588" y="4891088"/>
            <a:ext cx="685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8" name="Picture 35" descr="t"/>
          <p:cNvPicPr>
            <a:picLocks noChangeAspect="1" noChangeArrowheads="1" noCrop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495800"/>
            <a:ext cx="685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9" name="Picture 36" descr="h"/>
          <p:cNvPicPr>
            <a:picLocks noChangeAspect="1" noChangeArrowheads="1" noCrop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876800"/>
            <a:ext cx="60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0" name="Picture 37" descr="e"/>
          <p:cNvPicPr>
            <a:picLocks noChangeAspect="1" noChangeArrowheads="1" noCrop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9530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1" name="Picture 38" descr="e"/>
          <p:cNvPicPr>
            <a:picLocks noChangeAspect="1" noChangeArrowheads="1" noCrop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657600"/>
            <a:ext cx="60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2" name="Picture 39" descr="l"/>
          <p:cNvPicPr>
            <a:picLocks noChangeAspect="1" noChangeArrowheads="1" noCrop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133600"/>
            <a:ext cx="60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3" name="Picture 40" descr="l"/>
          <p:cNvPicPr>
            <a:picLocks noChangeAspect="1" noChangeArrowheads="1" noCrop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438400"/>
            <a:ext cx="762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4" name="Picture 41" descr="l"/>
          <p:cNvPicPr>
            <a:picLocks noChangeAspect="1" noChangeArrowheads="1" noCrop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191000"/>
            <a:ext cx="533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5" name="Picture 42" descr="d"/>
          <p:cNvPicPr>
            <a:picLocks noChangeAspect="1" noChangeArrowheads="1" noCrop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038600"/>
            <a:ext cx="60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6" name="Picture 43" descr="b"/>
          <p:cNvPicPr>
            <a:picLocks noChangeAspect="1" noChangeArrowheads="1" noCrop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0480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7" name="Picture 44" descr="e"/>
          <p:cNvPicPr>
            <a:picLocks noChangeAspect="1" noChangeArrowheads="1" noCrop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743200"/>
            <a:ext cx="762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8" name="Picture 45" descr="o"/>
          <p:cNvPicPr>
            <a:picLocks noChangeAspect="1" noChangeArrowheads="1" noCrop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648200"/>
            <a:ext cx="60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9" name="WordArt 46"/>
          <p:cNvSpPr>
            <a:spLocks noChangeArrowheads="1" noChangeShapeType="1" noTextEdit="1"/>
          </p:cNvSpPr>
          <p:nvPr/>
        </p:nvSpPr>
        <p:spPr bwMode="auto">
          <a:xfrm>
            <a:off x="2895600" y="2286000"/>
            <a:ext cx="3581400" cy="981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Times New Roman" panose="02020603050405020304" pitchFamily="18" charset="0"/>
              </a:rPr>
              <a:t>TRÒ CHƠI</a:t>
            </a:r>
            <a:endParaRPr lang="en-US" sz="3600" kern="1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 descr="an3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33400"/>
            <a:ext cx="144780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WordArt 5" descr="Narrow vertical"/>
          <p:cNvSpPr>
            <a:spLocks noChangeArrowheads="1" noChangeShapeType="1" noTextEdit="1"/>
          </p:cNvSpPr>
          <p:nvPr/>
        </p:nvSpPr>
        <p:spPr bwMode="auto">
          <a:xfrm>
            <a:off x="3276600" y="533400"/>
            <a:ext cx="2819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Câu hỏi 1</a:t>
            </a:r>
          </a:p>
        </p:txBody>
      </p:sp>
      <p:pic>
        <p:nvPicPr>
          <p:cNvPr id="12292" name="Picture 6" descr="star_tip_md_wht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28600"/>
            <a:ext cx="53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7" descr="people008"/>
          <p:cNvPicPr>
            <a:picLocks noChangeAspect="1" noChangeArrowheads="1" noCrop="1"/>
          </p:cNvPicPr>
          <p:nvPr/>
        </p:nvPicPr>
        <p:blipFill>
          <a:blip r:embed="rId5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181600"/>
            <a:ext cx="9715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1905000" y="1447800"/>
            <a:ext cx="5562600" cy="650875"/>
          </a:xfrm>
          <a:prstGeom prst="rect">
            <a:avLst/>
          </a:prstGeom>
          <a:gradFill rotWithShape="1">
            <a:gsLst>
              <a:gs pos="0">
                <a:srgbClr val="E63EEA"/>
              </a:gs>
              <a:gs pos="50000">
                <a:schemeClr val="bg1"/>
              </a:gs>
              <a:gs pos="100000">
                <a:srgbClr val="E63EEA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b="1">
                <a:latin typeface=".VnTime" pitchFamily="34" charset="0"/>
              </a:rPr>
              <a:t>9650     ……      9651</a:t>
            </a:r>
          </a:p>
        </p:txBody>
      </p:sp>
      <p:pic>
        <p:nvPicPr>
          <p:cNvPr id="12295" name="Picture 15" descr="Trong tai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410200"/>
            <a:ext cx="129540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42" name="Oval 18"/>
          <p:cNvSpPr>
            <a:spLocks noChangeArrowheads="1"/>
          </p:cNvSpPr>
          <p:nvPr/>
        </p:nvSpPr>
        <p:spPr bwMode="auto">
          <a:xfrm>
            <a:off x="3276600" y="3886200"/>
            <a:ext cx="838200" cy="838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7" name="Text Box 22"/>
          <p:cNvSpPr txBox="1">
            <a:spLocks noChangeArrowheads="1"/>
          </p:cNvSpPr>
          <p:nvPr/>
        </p:nvSpPr>
        <p:spPr bwMode="auto">
          <a:xfrm>
            <a:off x="3505200" y="2819400"/>
            <a:ext cx="17526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000">
                <a:latin typeface=".VnArial NarrowH" panose="020B7200000000000000" pitchFamily="34" charset="0"/>
              </a:rPr>
              <a:t>A.   &gt;</a:t>
            </a:r>
          </a:p>
        </p:txBody>
      </p:sp>
      <p:sp>
        <p:nvSpPr>
          <p:cNvPr id="12298" name="Text Box 23"/>
          <p:cNvSpPr txBox="1">
            <a:spLocks noChangeArrowheads="1"/>
          </p:cNvSpPr>
          <p:nvPr/>
        </p:nvSpPr>
        <p:spPr bwMode="auto">
          <a:xfrm>
            <a:off x="3505200" y="3870325"/>
            <a:ext cx="18288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000">
                <a:latin typeface=".VnArial NarrowH" panose="020B7200000000000000" pitchFamily="34" charset="0"/>
              </a:rPr>
              <a:t>B.   &lt;</a:t>
            </a:r>
          </a:p>
        </p:txBody>
      </p:sp>
      <p:sp>
        <p:nvSpPr>
          <p:cNvPr id="12299" name="Text Box 24"/>
          <p:cNvSpPr txBox="1">
            <a:spLocks noChangeArrowheads="1"/>
          </p:cNvSpPr>
          <p:nvPr/>
        </p:nvSpPr>
        <p:spPr bwMode="auto">
          <a:xfrm>
            <a:off x="3505200" y="4784725"/>
            <a:ext cx="16764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000">
                <a:latin typeface=".VnArial NarrowH" panose="020B7200000000000000" pitchFamily="34" charset="0"/>
              </a:rPr>
              <a:t>C.   =</a:t>
            </a:r>
          </a:p>
        </p:txBody>
      </p:sp>
    </p:spTree>
  </p:cSld>
  <p:clrMapOvr>
    <a:masterClrMapping/>
  </p:clrMapOvr>
  <p:transition spd="slow" advClick="0">
    <p:zoom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 descr="an3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"/>
            <a:ext cx="144780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WordArt 4" descr="Narrow vertical"/>
          <p:cNvSpPr>
            <a:spLocks noChangeArrowheads="1" noChangeShapeType="1" noTextEdit="1"/>
          </p:cNvSpPr>
          <p:nvPr/>
        </p:nvSpPr>
        <p:spPr bwMode="auto">
          <a:xfrm>
            <a:off x="3200400" y="762000"/>
            <a:ext cx="2819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Câu hỏi 2</a:t>
            </a:r>
          </a:p>
        </p:txBody>
      </p:sp>
      <p:pic>
        <p:nvPicPr>
          <p:cNvPr id="13316" name="Picture 5" descr="star_tip_md_wht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28600"/>
            <a:ext cx="53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6" descr="people008"/>
          <p:cNvPicPr>
            <a:picLocks noChangeAspect="1" noChangeArrowheads="1" noCrop="1"/>
          </p:cNvPicPr>
          <p:nvPr/>
        </p:nvPicPr>
        <p:blipFill>
          <a:blip r:embed="rId5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283200"/>
            <a:ext cx="9715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2743200" y="2819400"/>
            <a:ext cx="38100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000">
                <a:latin typeface=".VnArial Narrow" panose="020B7200000000000000" pitchFamily="34" charset="0"/>
              </a:rPr>
              <a:t>A.   &gt;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5000">
                <a:latin typeface=".VnArial Narrow" panose="020B7200000000000000" pitchFamily="34" charset="0"/>
              </a:rPr>
              <a:t>B.  &lt;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5000">
                <a:latin typeface=".VnArial Narrow" panose="020B7200000000000000" pitchFamily="34" charset="0"/>
              </a:rPr>
              <a:t>C.   =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2133600" y="1600200"/>
            <a:ext cx="5410200" cy="650875"/>
          </a:xfrm>
          <a:prstGeom prst="rect">
            <a:avLst/>
          </a:prstGeom>
          <a:gradFill rotWithShape="1">
            <a:gsLst>
              <a:gs pos="0">
                <a:srgbClr val="E63EEA"/>
              </a:gs>
              <a:gs pos="50000">
                <a:schemeClr val="bg1"/>
              </a:gs>
              <a:gs pos="100000">
                <a:srgbClr val="E63EEA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b="1"/>
              <a:t>9156       ……        6951</a:t>
            </a:r>
          </a:p>
        </p:txBody>
      </p:sp>
      <p:sp>
        <p:nvSpPr>
          <p:cNvPr id="31754" name="Oval 10"/>
          <p:cNvSpPr>
            <a:spLocks noChangeArrowheads="1"/>
          </p:cNvSpPr>
          <p:nvPr/>
        </p:nvSpPr>
        <p:spPr bwMode="auto">
          <a:xfrm>
            <a:off x="2590800" y="2819400"/>
            <a:ext cx="838200" cy="838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 spd="slow" advClick="0">
    <p:zoom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50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50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50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an3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"/>
            <a:ext cx="144780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WordArt 4" descr="Narrow vertical"/>
          <p:cNvSpPr>
            <a:spLocks noChangeArrowheads="1" noChangeShapeType="1" noTextEdit="1"/>
          </p:cNvSpPr>
          <p:nvPr/>
        </p:nvSpPr>
        <p:spPr bwMode="auto">
          <a:xfrm>
            <a:off x="3200400" y="762000"/>
            <a:ext cx="2819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Câu hỏi 3</a:t>
            </a:r>
          </a:p>
        </p:txBody>
      </p:sp>
      <p:pic>
        <p:nvPicPr>
          <p:cNvPr id="14340" name="Picture 5" descr="star_tip_md_wht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28600"/>
            <a:ext cx="53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6" descr="people008"/>
          <p:cNvPicPr>
            <a:picLocks noChangeAspect="1" noChangeArrowheads="1" noCrop="1"/>
          </p:cNvPicPr>
          <p:nvPr/>
        </p:nvPicPr>
        <p:blipFill>
          <a:blip r:embed="rId5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283200"/>
            <a:ext cx="9715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2743200" y="2819400"/>
            <a:ext cx="38100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000">
                <a:latin typeface=".VnArial Narrow" panose="020B7200000000000000" pitchFamily="34" charset="0"/>
              </a:rPr>
              <a:t>A.   &gt;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5000">
                <a:latin typeface=".VnArial Narrow" panose="020B7200000000000000" pitchFamily="34" charset="0"/>
              </a:rPr>
              <a:t>B.   &lt;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5000">
                <a:latin typeface=".VnArial Narrow" panose="020B7200000000000000" pitchFamily="34" charset="0"/>
              </a:rPr>
              <a:t>C.   =</a:t>
            </a: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1828800" y="1524000"/>
            <a:ext cx="5410200" cy="650875"/>
          </a:xfrm>
          <a:prstGeom prst="rect">
            <a:avLst/>
          </a:prstGeom>
          <a:gradFill rotWithShape="1">
            <a:gsLst>
              <a:gs pos="0">
                <a:srgbClr val="E63EEA"/>
              </a:gs>
              <a:gs pos="50000">
                <a:schemeClr val="bg1"/>
              </a:gs>
              <a:gs pos="100000">
                <a:srgbClr val="E63EEA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b="1"/>
              <a:t>1965          ……       1956</a:t>
            </a:r>
          </a:p>
        </p:txBody>
      </p:sp>
      <p:sp>
        <p:nvSpPr>
          <p:cNvPr id="32778" name="Oval 10"/>
          <p:cNvSpPr>
            <a:spLocks noChangeArrowheads="1"/>
          </p:cNvSpPr>
          <p:nvPr/>
        </p:nvSpPr>
        <p:spPr bwMode="auto">
          <a:xfrm>
            <a:off x="2590800" y="2819400"/>
            <a:ext cx="838200" cy="838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 spd="slow" advClick="0">
    <p:zoom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50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50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50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n3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"/>
            <a:ext cx="144780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WordArt 4" descr="Narrow vertical"/>
          <p:cNvSpPr>
            <a:spLocks noChangeArrowheads="1" noChangeShapeType="1" noTextEdit="1"/>
          </p:cNvSpPr>
          <p:nvPr/>
        </p:nvSpPr>
        <p:spPr bwMode="auto">
          <a:xfrm>
            <a:off x="3200400" y="609600"/>
            <a:ext cx="2819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Câu hỏi 4</a:t>
            </a:r>
          </a:p>
        </p:txBody>
      </p:sp>
      <p:pic>
        <p:nvPicPr>
          <p:cNvPr id="15364" name="Picture 5" descr="star_tip_md_wht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28600"/>
            <a:ext cx="53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6" descr="people008"/>
          <p:cNvPicPr>
            <a:picLocks noChangeAspect="1" noChangeArrowheads="1" noCrop="1"/>
          </p:cNvPicPr>
          <p:nvPr/>
        </p:nvPicPr>
        <p:blipFill>
          <a:blip r:embed="rId5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283200"/>
            <a:ext cx="9715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2743200" y="2743200"/>
            <a:ext cx="38100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000">
                <a:latin typeface=".VnArial Narrow" panose="020B7200000000000000" pitchFamily="34" charset="0"/>
              </a:rPr>
              <a:t>A.   &gt;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5000">
                <a:latin typeface=".VnArial Narrow" panose="020B7200000000000000" pitchFamily="34" charset="0"/>
              </a:rPr>
              <a:t>B.   &lt;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5000">
                <a:latin typeface=".VnArial Narrow" panose="020B7200000000000000" pitchFamily="34" charset="0"/>
              </a:rPr>
              <a:t>C.   =</a:t>
            </a: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2057400" y="1524000"/>
            <a:ext cx="5410200" cy="650875"/>
          </a:xfrm>
          <a:prstGeom prst="rect">
            <a:avLst/>
          </a:prstGeom>
          <a:gradFill rotWithShape="1">
            <a:gsLst>
              <a:gs pos="0">
                <a:srgbClr val="E63EEA"/>
              </a:gs>
              <a:gs pos="50000">
                <a:schemeClr val="bg1"/>
              </a:gs>
              <a:gs pos="100000">
                <a:srgbClr val="E63EEA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b="1"/>
              <a:t>1591         ……       1591</a:t>
            </a:r>
          </a:p>
        </p:txBody>
      </p:sp>
      <p:sp>
        <p:nvSpPr>
          <p:cNvPr id="33802" name="Oval 10"/>
          <p:cNvSpPr>
            <a:spLocks noChangeArrowheads="1"/>
          </p:cNvSpPr>
          <p:nvPr/>
        </p:nvSpPr>
        <p:spPr bwMode="auto">
          <a:xfrm>
            <a:off x="2590800" y="5029200"/>
            <a:ext cx="838200" cy="838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 spd="slow" advClick="0">
    <p:zoom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50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50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50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343400"/>
            <a:ext cx="1039813" cy="987425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343400"/>
            <a:ext cx="995363" cy="995363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276600"/>
            <a:ext cx="995363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5">
            <a:lum bright="4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743200"/>
            <a:ext cx="1098550" cy="1041400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6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048000"/>
            <a:ext cx="1041400" cy="1041400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0" y="-7620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i="1">
                <a:latin typeface=".VnMonotype corsiva" panose="020B7200000000000000" pitchFamily="34" charset="0"/>
              </a:rPr>
              <a:t>Trß ch¬i: Chän nhanh, xÕp ®óng!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152400" y="5943600"/>
            <a:ext cx="762000" cy="609600"/>
          </a:xfrm>
          <a:prstGeom prst="rect">
            <a:avLst/>
          </a:pr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5400000" scaled="1"/>
          </a:gradFill>
          <a:ln w="9525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4419600" y="1981200"/>
            <a:ext cx="0" cy="487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2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5200" y="2822575"/>
            <a:ext cx="1039813" cy="987425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5" name="Picture 11"/>
          <p:cNvPicPr>
            <a:picLocks noChangeAspect="1" noChangeArrowheads="1"/>
          </p:cNvPicPr>
          <p:nvPr/>
        </p:nvPicPr>
        <p:blipFill>
          <a:blip r:embed="rId3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238" y="4343400"/>
            <a:ext cx="995362" cy="995363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6" name="Picture 12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8400" y="3424238"/>
            <a:ext cx="995363" cy="995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7" name="Picture 13"/>
          <p:cNvPicPr>
            <a:picLocks noChangeAspect="1" noChangeArrowheads="1"/>
          </p:cNvPicPr>
          <p:nvPr/>
        </p:nvPicPr>
        <p:blipFill>
          <a:blip r:embed="rId5">
            <a:lum bright="4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4200" y="4414838"/>
            <a:ext cx="1098550" cy="1041400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8" name="Picture 14"/>
          <p:cNvPicPr>
            <a:picLocks noChangeAspect="1" noChangeArrowheads="1"/>
          </p:cNvPicPr>
          <p:nvPr/>
        </p:nvPicPr>
        <p:blipFill>
          <a:blip r:embed="rId6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8200" y="3195638"/>
            <a:ext cx="1041400" cy="1041400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990600" y="5943600"/>
            <a:ext cx="762000" cy="609600"/>
          </a:xfrm>
          <a:prstGeom prst="rect">
            <a:avLst/>
          </a:pr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5400000" scaled="1"/>
          </a:gradFill>
          <a:ln w="9525" algn="ctr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1828800" y="5943600"/>
            <a:ext cx="762000" cy="609600"/>
          </a:xfrm>
          <a:prstGeom prst="rect">
            <a:avLst/>
          </a:pr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5400000" scaled="1"/>
          </a:gradFill>
          <a:ln w="9525" algn="ctr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2667000" y="5943600"/>
            <a:ext cx="762000" cy="609600"/>
          </a:xfrm>
          <a:prstGeom prst="rect">
            <a:avLst/>
          </a:pr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5400000" scaled="1"/>
          </a:gradFill>
          <a:ln w="9525" algn="ctr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3505200" y="5943600"/>
            <a:ext cx="762000" cy="609600"/>
          </a:xfrm>
          <a:prstGeom prst="rect">
            <a:avLst/>
          </a:pr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5400000" scaled="1"/>
          </a:gradFill>
          <a:ln w="9525" algn="ctr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4648200" y="5943600"/>
            <a:ext cx="762000" cy="609600"/>
          </a:xfrm>
          <a:prstGeom prst="rect">
            <a:avLst/>
          </a:pr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5400000" scaled="1"/>
          </a:gradFill>
          <a:ln w="9525" algn="ctr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3572" name="Rectangle 20"/>
          <p:cNvSpPr>
            <a:spLocks noChangeArrowheads="1"/>
          </p:cNvSpPr>
          <p:nvPr/>
        </p:nvSpPr>
        <p:spPr bwMode="auto">
          <a:xfrm>
            <a:off x="5486400" y="5943600"/>
            <a:ext cx="762000" cy="609600"/>
          </a:xfrm>
          <a:prstGeom prst="rect">
            <a:avLst/>
          </a:pr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5400000" scaled="1"/>
          </a:gradFill>
          <a:ln w="9525" algn="ctr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3573" name="Rectangle 21"/>
          <p:cNvSpPr>
            <a:spLocks noChangeArrowheads="1"/>
          </p:cNvSpPr>
          <p:nvPr/>
        </p:nvSpPr>
        <p:spPr bwMode="auto">
          <a:xfrm>
            <a:off x="6324600" y="5943600"/>
            <a:ext cx="762000" cy="609600"/>
          </a:xfrm>
          <a:prstGeom prst="rect">
            <a:avLst/>
          </a:pr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5400000" scaled="1"/>
          </a:gradFill>
          <a:ln w="9525" algn="ctr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7162800" y="5943600"/>
            <a:ext cx="762000" cy="609600"/>
          </a:xfrm>
          <a:prstGeom prst="rect">
            <a:avLst/>
          </a:pr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5400000" scaled="1"/>
          </a:gradFill>
          <a:ln w="9525" algn="ctr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8001000" y="5943600"/>
            <a:ext cx="762000" cy="609600"/>
          </a:xfrm>
          <a:prstGeom prst="rect">
            <a:avLst/>
          </a:pr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5400000" scaled="1"/>
          </a:gradFill>
          <a:ln w="9525" algn="ctr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1143000" y="1676400"/>
            <a:ext cx="1295400" cy="519113"/>
          </a:xfrm>
          <a:prstGeom prst="rect">
            <a:avLst/>
          </a:pr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5400000" scaled="1"/>
          </a:gradFill>
          <a:ln w="9525" algn="ctr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50000"/>
              </a:spcBef>
              <a:defRPr/>
            </a:pPr>
            <a:r>
              <a:rPr lang="en-US" b="1" i="1">
                <a:solidFill>
                  <a:srgbClr val="0000CC"/>
                </a:solidFill>
                <a:latin typeface=".VnMonotype corsiva" pitchFamily="34" charset="0"/>
              </a:rPr>
              <a:t>Nhãm 1</a:t>
            </a:r>
          </a:p>
        </p:txBody>
      </p:sp>
      <p:sp>
        <p:nvSpPr>
          <p:cNvPr id="23578" name="Text Box 26"/>
          <p:cNvSpPr txBox="1">
            <a:spLocks noChangeArrowheads="1"/>
          </p:cNvSpPr>
          <p:nvPr/>
        </p:nvSpPr>
        <p:spPr bwMode="auto">
          <a:xfrm>
            <a:off x="6477000" y="1676400"/>
            <a:ext cx="1295400" cy="519113"/>
          </a:xfrm>
          <a:prstGeom prst="rect">
            <a:avLst/>
          </a:prstGeom>
          <a:gradFill rotWithShape="1">
            <a:gsLst>
              <a:gs pos="0">
                <a:srgbClr val="FF99CC"/>
              </a:gs>
              <a:gs pos="50000">
                <a:schemeClr val="bg1"/>
              </a:gs>
              <a:gs pos="100000">
                <a:srgbClr val="FF99CC"/>
              </a:gs>
            </a:gsLst>
            <a:lin ang="5400000" scaled="1"/>
          </a:gradFill>
          <a:ln w="9525" algn="ctr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50000"/>
              </a:spcBef>
              <a:defRPr/>
            </a:pPr>
            <a:r>
              <a:rPr lang="en-US" b="1" i="1">
                <a:solidFill>
                  <a:srgbClr val="0000CC"/>
                </a:solidFill>
                <a:latin typeface=".VnMonotype corsiva" pitchFamily="34" charset="0"/>
              </a:rPr>
              <a:t>Nhãm 2</a:t>
            </a:r>
          </a:p>
        </p:txBody>
      </p:sp>
      <p:sp>
        <p:nvSpPr>
          <p:cNvPr id="23579" name="Text Box 27"/>
          <p:cNvSpPr txBox="1">
            <a:spLocks noChangeArrowheads="1"/>
          </p:cNvSpPr>
          <p:nvPr/>
        </p:nvSpPr>
        <p:spPr bwMode="auto">
          <a:xfrm>
            <a:off x="0" y="2209800"/>
            <a:ext cx="411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>
                <a:latin typeface=".VnMonotype corsiva" panose="020B7200000000000000" pitchFamily="34" charset="0"/>
              </a:rPr>
              <a:t>XÕp theo thø tù tõ bÐ ®Õn lín.</a:t>
            </a:r>
          </a:p>
        </p:txBody>
      </p:sp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4800600" y="2209800"/>
            <a:ext cx="411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>
                <a:latin typeface=".VnMonotype corsiva" panose="020B7200000000000000" pitchFamily="34" charset="0"/>
              </a:rPr>
              <a:t>XÕp theo thø tù tõ lín ®Õn bÐ.</a:t>
            </a:r>
          </a:p>
        </p:txBody>
      </p:sp>
      <p:sp>
        <p:nvSpPr>
          <p:cNvPr id="23581" name="Text Box 29"/>
          <p:cNvSpPr txBox="1">
            <a:spLocks noChangeArrowheads="1"/>
          </p:cNvSpPr>
          <p:nvPr/>
        </p:nvSpPr>
        <p:spPr bwMode="auto">
          <a:xfrm>
            <a:off x="0" y="4572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FF0000"/>
                </a:solidFill>
                <a:latin typeface=".VnTime" panose="020B7200000000000000" pitchFamily="34" charset="0"/>
              </a:rPr>
              <a:t>LuËt ch¬i:</a:t>
            </a:r>
          </a:p>
        </p:txBody>
      </p:sp>
      <p:sp>
        <p:nvSpPr>
          <p:cNvPr id="23582" name="Text Box 30"/>
          <p:cNvSpPr txBox="1">
            <a:spLocks noChangeArrowheads="1"/>
          </p:cNvSpPr>
          <p:nvPr/>
        </p:nvSpPr>
        <p:spPr bwMode="auto">
          <a:xfrm>
            <a:off x="1524000" y="533400"/>
            <a:ext cx="7162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  <a:latin typeface=".VnTime" panose="020B7200000000000000" pitchFamily="34" charset="0"/>
              </a:rPr>
              <a:t>Chän nhanh c¸c b«ng hoa mang sè t­¬ng øng xÕp vµo c¸c « trèng t­¬ng øng , theo thø tù tõ bÐ ®Õn lín (Tõ lín ®Õn bÐ) , tõ tr¸i sang ph¶i</a:t>
            </a:r>
          </a:p>
        </p:txBody>
      </p:sp>
      <p:sp>
        <p:nvSpPr>
          <p:cNvPr id="23583" name="Text Box 31"/>
          <p:cNvSpPr txBox="1">
            <a:spLocks noChangeArrowheads="1"/>
          </p:cNvSpPr>
          <p:nvPr/>
        </p:nvSpPr>
        <p:spPr bwMode="auto">
          <a:xfrm>
            <a:off x="1524000" y="30480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  <a:latin typeface=".VnTime" panose="020B7200000000000000" pitchFamily="34" charset="0"/>
              </a:rPr>
              <a:t>4375</a:t>
            </a:r>
          </a:p>
        </p:txBody>
      </p:sp>
      <p:sp>
        <p:nvSpPr>
          <p:cNvPr id="23584" name="Text Box 32"/>
          <p:cNvSpPr txBox="1">
            <a:spLocks noChangeArrowheads="1"/>
          </p:cNvSpPr>
          <p:nvPr/>
        </p:nvSpPr>
        <p:spPr bwMode="auto">
          <a:xfrm>
            <a:off x="2057400" y="45720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  <a:latin typeface=".VnTime" panose="020B7200000000000000" pitchFamily="34" charset="0"/>
              </a:rPr>
              <a:t>4537</a:t>
            </a:r>
          </a:p>
        </p:txBody>
      </p:sp>
      <p:sp>
        <p:nvSpPr>
          <p:cNvPr id="23585" name="Text Box 33"/>
          <p:cNvSpPr txBox="1">
            <a:spLocks noChangeArrowheads="1"/>
          </p:cNvSpPr>
          <p:nvPr/>
        </p:nvSpPr>
        <p:spPr bwMode="auto">
          <a:xfrm>
            <a:off x="2438400" y="33528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  <a:latin typeface=".VnTime" panose="020B7200000000000000" pitchFamily="34" charset="0"/>
              </a:rPr>
              <a:t>4753</a:t>
            </a:r>
          </a:p>
        </p:txBody>
      </p:sp>
      <p:sp>
        <p:nvSpPr>
          <p:cNvPr id="23586" name="Text Box 34"/>
          <p:cNvSpPr txBox="1">
            <a:spLocks noChangeArrowheads="1"/>
          </p:cNvSpPr>
          <p:nvPr/>
        </p:nvSpPr>
        <p:spPr bwMode="auto">
          <a:xfrm>
            <a:off x="304800" y="35052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  <a:latin typeface=".VnTime" panose="020B7200000000000000" pitchFamily="34" charset="0"/>
              </a:rPr>
              <a:t>4735</a:t>
            </a:r>
          </a:p>
        </p:txBody>
      </p:sp>
      <p:sp>
        <p:nvSpPr>
          <p:cNvPr id="23587" name="Text Box 35"/>
          <p:cNvSpPr txBox="1">
            <a:spLocks noChangeArrowheads="1"/>
          </p:cNvSpPr>
          <p:nvPr/>
        </p:nvSpPr>
        <p:spPr bwMode="auto">
          <a:xfrm>
            <a:off x="914400" y="46482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  <a:latin typeface=".VnTime" panose="020B7200000000000000" pitchFamily="34" charset="0"/>
              </a:rPr>
              <a:t>4800</a:t>
            </a:r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4953000" y="36576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  <a:latin typeface=".VnTime" panose="020B7200000000000000" pitchFamily="34" charset="0"/>
              </a:rPr>
              <a:t>6901</a:t>
            </a:r>
          </a:p>
        </p:txBody>
      </p:sp>
      <p:sp>
        <p:nvSpPr>
          <p:cNvPr id="23589" name="Text Box 37"/>
          <p:cNvSpPr txBox="1">
            <a:spLocks noChangeArrowheads="1"/>
          </p:cNvSpPr>
          <p:nvPr/>
        </p:nvSpPr>
        <p:spPr bwMode="auto">
          <a:xfrm>
            <a:off x="6019800" y="29718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  <a:latin typeface=".VnTime" panose="020B7200000000000000" pitchFamily="34" charset="0"/>
              </a:rPr>
              <a:t>6190</a:t>
            </a:r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7162800" y="34290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  <a:latin typeface=".VnTime" panose="020B7200000000000000" pitchFamily="34" charset="0"/>
              </a:rPr>
              <a:t>6091</a:t>
            </a:r>
          </a:p>
        </p:txBody>
      </p:sp>
      <p:sp>
        <p:nvSpPr>
          <p:cNvPr id="23591" name="Text Box 39"/>
          <p:cNvSpPr txBox="1">
            <a:spLocks noChangeArrowheads="1"/>
          </p:cNvSpPr>
          <p:nvPr/>
        </p:nvSpPr>
        <p:spPr bwMode="auto">
          <a:xfrm>
            <a:off x="5638800" y="46482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  <a:latin typeface=".VnTime" panose="020B7200000000000000" pitchFamily="34" charset="0"/>
              </a:rPr>
              <a:t>6019</a:t>
            </a:r>
          </a:p>
        </p:txBody>
      </p:sp>
      <p:sp>
        <p:nvSpPr>
          <p:cNvPr id="23592" name="Text Box 40"/>
          <p:cNvSpPr txBox="1">
            <a:spLocks noChangeArrowheads="1"/>
          </p:cNvSpPr>
          <p:nvPr/>
        </p:nvSpPr>
        <p:spPr bwMode="auto">
          <a:xfrm>
            <a:off x="6858000" y="45720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  <a:latin typeface=".VnTime" panose="020B7200000000000000" pitchFamily="34" charset="0"/>
              </a:rPr>
              <a:t>6009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3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3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56647E-6 L -0.15834 0.43283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17" y="216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87283E-6 L -0.13334 0.21087 " pathEditMode="relative" ptsTypes="AA">
                                      <p:cBhvr>
                                        <p:cTn id="37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4.9711E-6 L 0.14583 0.36624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35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2" y="183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50289E-6 L 0.00416 0.38844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35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194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9.82659E-7 L 0.26667 0.19977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35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33" y="99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3.64162E-6 L -0.03333 0.3352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35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167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96532E-6 L -0.06667 0.43515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235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33" y="217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23699E-6 L -0.1 0.37734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35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188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9.82659E-7 L 0.15416 0.19977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35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08" y="99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51445E-7 L 0.12083 0.21087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35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42" y="105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7" grpId="0" animBg="1"/>
      <p:bldP spid="23578" grpId="0" animBg="1"/>
      <p:bldP spid="23579" grpId="0"/>
      <p:bldP spid="23580" grpId="0"/>
      <p:bldP spid="23581" grpId="0"/>
      <p:bldP spid="23582" grpId="0"/>
      <p:bldP spid="23583" grpId="0"/>
      <p:bldP spid="23584" grpId="0"/>
      <p:bldP spid="23585" grpId="0"/>
      <p:bldP spid="23586" grpId="0"/>
      <p:bldP spid="23587" grpId="0"/>
      <p:bldP spid="23588" grpId="0"/>
      <p:bldP spid="23589" grpId="0"/>
      <p:bldP spid="23590" grpId="0"/>
      <p:bldP spid="23591" grpId="0"/>
      <p:bldP spid="2359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 alt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en-US" smtClean="0"/>
          </a:p>
        </p:txBody>
      </p:sp>
      <p:pic>
        <p:nvPicPr>
          <p:cNvPr id="17412" name="Picture 4" descr="frame_celebr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WordArt 7"/>
          <p:cNvSpPr>
            <a:spLocks noChangeArrowheads="1" noChangeShapeType="1" noTextEdit="1"/>
          </p:cNvSpPr>
          <p:nvPr/>
        </p:nvSpPr>
        <p:spPr bwMode="auto">
          <a:xfrm>
            <a:off x="1219200" y="1600200"/>
            <a:ext cx="6781800" cy="3962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286000" y="28956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&gt;</a:t>
            </a:r>
            <a:endParaRPr lang="en-US" altLang="en-US" sz="2400" b="1">
              <a:solidFill>
                <a:srgbClr val="0000FF"/>
              </a:solidFill>
              <a:latin typeface=".VnVogueH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286000" y="39624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&lt;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286000" y="4954588"/>
            <a:ext cx="685800" cy="6080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10247" name="Oval 7"/>
          <p:cNvSpPr>
            <a:spLocks noChangeArrowheads="1"/>
          </p:cNvSpPr>
          <p:nvPr/>
        </p:nvSpPr>
        <p:spPr bwMode="auto">
          <a:xfrm>
            <a:off x="1447800" y="2971800"/>
            <a:ext cx="6858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57150" cmpd="thickThin" algn="ctr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rgbClr val="0000FF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10248" name="Oval 8"/>
          <p:cNvSpPr>
            <a:spLocks noChangeArrowheads="1"/>
          </p:cNvSpPr>
          <p:nvPr/>
        </p:nvSpPr>
        <p:spPr bwMode="auto">
          <a:xfrm>
            <a:off x="1447800" y="4953000"/>
            <a:ext cx="6858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57150" cmpd="thickThin" algn="ctr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rgbClr val="0000FF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10249" name="Oval 9"/>
          <p:cNvSpPr>
            <a:spLocks noChangeArrowheads="1"/>
          </p:cNvSpPr>
          <p:nvPr/>
        </p:nvSpPr>
        <p:spPr bwMode="auto">
          <a:xfrm>
            <a:off x="1447800" y="3962400"/>
            <a:ext cx="6858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57150" cmpd="thickThin" algn="ctr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rgbClr val="0000FF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0250" name="Oval 10"/>
          <p:cNvSpPr>
            <a:spLocks noChangeArrowheads="1"/>
          </p:cNvSpPr>
          <p:nvPr/>
        </p:nvSpPr>
        <p:spPr bwMode="auto">
          <a:xfrm>
            <a:off x="1447800" y="2971800"/>
            <a:ext cx="6858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57150" cmpd="thickThin" algn="ctr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rgbClr val="FF0000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2286000" y="28956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FF0000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&gt;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2438400" y="228600"/>
            <a:ext cx="4162425" cy="528638"/>
          </a:xfrm>
          <a:prstGeom prst="rect">
            <a:avLst/>
          </a:prstGeom>
          <a:gradFill rotWithShape="1">
            <a:gsLst>
              <a:gs pos="0">
                <a:srgbClr val="FFCC00"/>
              </a:gs>
              <a:gs pos="50000">
                <a:schemeClr val="bg1"/>
              </a:gs>
              <a:gs pos="100000">
                <a:srgbClr val="FFCC00"/>
              </a:gs>
            </a:gsLst>
            <a:lin ang="5400000" scaled="1"/>
          </a:gradFill>
          <a:ln w="9525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b="1">
                <a:solidFill>
                  <a:srgbClr val="0000FF"/>
                </a:solidFill>
              </a:rPr>
              <a:t>Hãy so sánh hai số sau:</a:t>
            </a:r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381000" y="1676400"/>
            <a:ext cx="1066800" cy="685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</a:rPr>
              <a:t>999</a:t>
            </a: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2895600" y="1676400"/>
            <a:ext cx="1066800" cy="6858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</a:rPr>
              <a:t>899</a:t>
            </a: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1828800" y="1752600"/>
            <a:ext cx="685800" cy="6096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304800" y="1219200"/>
            <a:ext cx="3962400" cy="5029200"/>
          </a:xfrm>
          <a:prstGeom prst="rect">
            <a:avLst/>
          </a:prstGeom>
          <a:noFill/>
          <a:ln w="57150" cmpd="thickThin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6858000" y="28956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&gt;</a:t>
            </a:r>
            <a:endParaRPr lang="en-US" altLang="en-US" sz="2400" b="1">
              <a:solidFill>
                <a:srgbClr val="0000FF"/>
              </a:solidFill>
              <a:latin typeface=".VnVogueH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6858000" y="39624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&lt;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6858000" y="4954588"/>
            <a:ext cx="685800" cy="6080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10260" name="Oval 20"/>
          <p:cNvSpPr>
            <a:spLocks noChangeArrowheads="1"/>
          </p:cNvSpPr>
          <p:nvPr/>
        </p:nvSpPr>
        <p:spPr bwMode="auto">
          <a:xfrm>
            <a:off x="6019800" y="2971800"/>
            <a:ext cx="6858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57150" cmpd="thickThin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rgbClr val="0000FF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10261" name="Oval 21"/>
          <p:cNvSpPr>
            <a:spLocks noChangeArrowheads="1"/>
          </p:cNvSpPr>
          <p:nvPr/>
        </p:nvSpPr>
        <p:spPr bwMode="auto">
          <a:xfrm>
            <a:off x="6019800" y="4953000"/>
            <a:ext cx="6858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57150" cmpd="thickThin" algn="ctr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rgbClr val="0000FF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10262" name="Oval 22"/>
          <p:cNvSpPr>
            <a:spLocks noChangeArrowheads="1"/>
          </p:cNvSpPr>
          <p:nvPr/>
        </p:nvSpPr>
        <p:spPr bwMode="auto">
          <a:xfrm>
            <a:off x="6019800" y="3962400"/>
            <a:ext cx="6858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57150" cmpd="thickThin" algn="ctr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rgbClr val="0000FF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0263" name="Oval 23"/>
          <p:cNvSpPr>
            <a:spLocks noChangeArrowheads="1"/>
          </p:cNvSpPr>
          <p:nvPr/>
        </p:nvSpPr>
        <p:spPr bwMode="auto">
          <a:xfrm>
            <a:off x="6019800" y="3962400"/>
            <a:ext cx="6858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57150" cmpd="thickThin" algn="ctr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rgbClr val="FF0000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6858000" y="39624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FF0000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&lt;</a:t>
            </a:r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4953000" y="1676400"/>
            <a:ext cx="1066800" cy="685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</a:rPr>
              <a:t>999</a:t>
            </a:r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7467600" y="1676400"/>
            <a:ext cx="1066800" cy="6858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</a:rPr>
              <a:t>1000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6400800" y="1752600"/>
            <a:ext cx="685800" cy="6096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4876800" y="1219200"/>
            <a:ext cx="3962400" cy="5029200"/>
          </a:xfrm>
          <a:prstGeom prst="rect">
            <a:avLst/>
          </a:prstGeom>
          <a:noFill/>
          <a:ln w="57150" cmpd="thickThin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6858000" y="39624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FF0000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&lt;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2286000" y="28956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FF0000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2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04624E-6 L -0.04583 -0.16625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2" y="-8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0" dur="20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20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09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6763E-6 L -0.04583 -0.32162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2" y="-160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5" grpId="0" animBg="1"/>
      <p:bldP spid="10246" grpId="0" animBg="1"/>
      <p:bldP spid="10247" grpId="0" animBg="1"/>
      <p:bldP spid="10248" grpId="0" animBg="1"/>
      <p:bldP spid="10249" grpId="0" animBg="1"/>
      <p:bldP spid="10250" grpId="0" animBg="1"/>
      <p:bldP spid="10251" grpId="0" animBg="1"/>
      <p:bldP spid="10253" grpId="0" animBg="1"/>
      <p:bldP spid="10254" grpId="0" animBg="1"/>
      <p:bldP spid="10255" grpId="0" animBg="1"/>
      <p:bldP spid="10256" grpId="0" animBg="1"/>
      <p:bldP spid="10257" grpId="0" animBg="1"/>
      <p:bldP spid="10258" grpId="0" animBg="1"/>
      <p:bldP spid="10259" grpId="0" animBg="1"/>
      <p:bldP spid="10260" grpId="0" animBg="1"/>
      <p:bldP spid="10261" grpId="0" animBg="1"/>
      <p:bldP spid="10262" grpId="0" animBg="1"/>
      <p:bldP spid="10263" grpId="0" animBg="1"/>
      <p:bldP spid="10264" grpId="0" animBg="1"/>
      <p:bldP spid="10265" grpId="0" animBg="1"/>
      <p:bldP spid="10266" grpId="0" animBg="1"/>
      <p:bldP spid="10267" grpId="0" animBg="1"/>
      <p:bldP spid="10268" grpId="0" animBg="1"/>
      <p:bldP spid="10269" grpId="0" animBg="1"/>
      <p:bldP spid="10269" grpId="1" animBg="1"/>
      <p:bldP spid="10270" grpId="0" animBg="1"/>
      <p:bldP spid="1027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09600" y="762000"/>
            <a:ext cx="769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3300"/>
                </a:solidFill>
                <a:latin typeface=".VnTime" panose="020B7200000000000000" pitchFamily="34" charset="0"/>
              </a:rPr>
              <a:t>- Dùa trªn tia sè ®Ó so s¸nh.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609600" y="2438400"/>
            <a:ext cx="769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3300"/>
                </a:solidFill>
                <a:latin typeface=".VnTime" panose="020B7200000000000000" pitchFamily="34" charset="0"/>
              </a:rPr>
              <a:t>- Dùa vµo d·y tù nhiªn liªn tiÕp.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533400" y="3276600"/>
            <a:ext cx="769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3300"/>
                </a:solidFill>
                <a:latin typeface=".VnTime" panose="020B7200000000000000" pitchFamily="34" charset="0"/>
              </a:rPr>
              <a:t>- Dùa vµo sè c¸c ch÷ sè cña hai sè.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838200" y="3962400"/>
            <a:ext cx="79248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>
                <a:solidFill>
                  <a:srgbClr val="0000FF"/>
                </a:solidFill>
                <a:latin typeface=".VnTime" panose="020B7200000000000000" pitchFamily="34" charset="0"/>
                <a:sym typeface="Symbol" panose="05050102010706020507" pitchFamily="18" charset="2"/>
              </a:rPr>
              <a:t> Sè nµo cã Ýt ch÷ sè h¬n th× bÐ h¬n v</a:t>
            </a:r>
            <a:r>
              <a:rPr lang="en-US" altLang="en-US" b="1" i="1">
                <a:solidFill>
                  <a:srgbClr val="0000FF"/>
                </a:solidFill>
                <a:sym typeface="Symbol" panose="05050102010706020507" pitchFamily="18" charset="2"/>
              </a:rPr>
              <a:t>à ngược lại</a:t>
            </a:r>
            <a:endParaRPr lang="en-US" altLang="en-US" b="1" i="1">
              <a:solidFill>
                <a:srgbClr val="0000FF"/>
              </a:solidFill>
              <a:latin typeface=".VnTime" panose="020B7200000000000000" pitchFamily="34" charset="0"/>
              <a:sym typeface="Symbol" panose="05050102010706020507" pitchFamily="18" charset="2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b="1" i="1">
                <a:solidFill>
                  <a:srgbClr val="0000FF"/>
                </a:solidFill>
                <a:latin typeface=".VnTime" panose="020B7200000000000000" pitchFamily="34" charset="0"/>
                <a:sym typeface="Symbol" panose="05050102010706020507" pitchFamily="18" charset="2"/>
              </a:rPr>
              <a:t>VÝ dô: 999 &lt; 1000</a:t>
            </a:r>
          </a:p>
        </p:txBody>
      </p:sp>
      <p:grpSp>
        <p:nvGrpSpPr>
          <p:cNvPr id="4102" name="Group 7"/>
          <p:cNvGrpSpPr>
            <a:grpSpLocks/>
          </p:cNvGrpSpPr>
          <p:nvPr/>
        </p:nvGrpSpPr>
        <p:grpSpPr bwMode="auto">
          <a:xfrm>
            <a:off x="685800" y="1524000"/>
            <a:ext cx="8077200" cy="157163"/>
            <a:chOff x="528" y="765"/>
            <a:chExt cx="4512" cy="99"/>
          </a:xfrm>
        </p:grpSpPr>
        <p:sp>
          <p:nvSpPr>
            <p:cNvPr id="4119" name="Line 8"/>
            <p:cNvSpPr>
              <a:spLocks noChangeShapeType="1"/>
            </p:cNvSpPr>
            <p:nvPr/>
          </p:nvSpPr>
          <p:spPr bwMode="auto">
            <a:xfrm>
              <a:off x="528" y="816"/>
              <a:ext cx="45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0" name="Line 9"/>
            <p:cNvSpPr>
              <a:spLocks noChangeShapeType="1"/>
            </p:cNvSpPr>
            <p:nvPr/>
          </p:nvSpPr>
          <p:spPr bwMode="auto">
            <a:xfrm>
              <a:off x="720" y="76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1" name="Line 10"/>
            <p:cNvSpPr>
              <a:spLocks noChangeShapeType="1"/>
            </p:cNvSpPr>
            <p:nvPr/>
          </p:nvSpPr>
          <p:spPr bwMode="auto">
            <a:xfrm>
              <a:off x="1118" y="76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2" name="Line 11"/>
            <p:cNvSpPr>
              <a:spLocks noChangeShapeType="1"/>
            </p:cNvSpPr>
            <p:nvPr/>
          </p:nvSpPr>
          <p:spPr bwMode="auto">
            <a:xfrm>
              <a:off x="1516" y="76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3" name="Line 12"/>
            <p:cNvSpPr>
              <a:spLocks noChangeShapeType="1"/>
            </p:cNvSpPr>
            <p:nvPr/>
          </p:nvSpPr>
          <p:spPr bwMode="auto">
            <a:xfrm>
              <a:off x="1915" y="76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4" name="Line 13"/>
            <p:cNvSpPr>
              <a:spLocks noChangeShapeType="1"/>
            </p:cNvSpPr>
            <p:nvPr/>
          </p:nvSpPr>
          <p:spPr bwMode="auto">
            <a:xfrm>
              <a:off x="2313" y="76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5" name="Line 14"/>
            <p:cNvSpPr>
              <a:spLocks noChangeShapeType="1"/>
            </p:cNvSpPr>
            <p:nvPr/>
          </p:nvSpPr>
          <p:spPr bwMode="auto">
            <a:xfrm>
              <a:off x="2712" y="76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6" name="Line 15"/>
            <p:cNvSpPr>
              <a:spLocks noChangeShapeType="1"/>
            </p:cNvSpPr>
            <p:nvPr/>
          </p:nvSpPr>
          <p:spPr bwMode="auto">
            <a:xfrm>
              <a:off x="3110" y="76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7" name="Line 16"/>
            <p:cNvSpPr>
              <a:spLocks noChangeShapeType="1"/>
            </p:cNvSpPr>
            <p:nvPr/>
          </p:nvSpPr>
          <p:spPr bwMode="auto">
            <a:xfrm>
              <a:off x="3508" y="76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8" name="Line 17"/>
            <p:cNvSpPr>
              <a:spLocks noChangeShapeType="1"/>
            </p:cNvSpPr>
            <p:nvPr/>
          </p:nvSpPr>
          <p:spPr bwMode="auto">
            <a:xfrm>
              <a:off x="3907" y="765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9" name="Line 18"/>
            <p:cNvSpPr>
              <a:spLocks noChangeShapeType="1"/>
            </p:cNvSpPr>
            <p:nvPr/>
          </p:nvSpPr>
          <p:spPr bwMode="auto">
            <a:xfrm>
              <a:off x="4305" y="765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0" name="Line 19"/>
            <p:cNvSpPr>
              <a:spLocks noChangeShapeType="1"/>
            </p:cNvSpPr>
            <p:nvPr/>
          </p:nvSpPr>
          <p:spPr bwMode="auto">
            <a:xfrm>
              <a:off x="4704" y="765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3" name="Text Box 20"/>
          <p:cNvSpPr txBox="1">
            <a:spLocks noChangeArrowheads="1"/>
          </p:cNvSpPr>
          <p:nvPr/>
        </p:nvSpPr>
        <p:spPr bwMode="auto">
          <a:xfrm>
            <a:off x="609600" y="1785938"/>
            <a:ext cx="8382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" tIns="9144" rIns="9144" bIns="91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6600FF"/>
                </a:solidFill>
                <a:latin typeface=".VnArial" panose="020B7200000000000000" pitchFamily="34" charset="0"/>
              </a:rPr>
              <a:t>990</a:t>
            </a:r>
          </a:p>
        </p:txBody>
      </p:sp>
      <p:sp>
        <p:nvSpPr>
          <p:cNvPr id="4104" name="Text Box 21"/>
          <p:cNvSpPr txBox="1">
            <a:spLocks noChangeArrowheads="1"/>
          </p:cNvSpPr>
          <p:nvPr/>
        </p:nvSpPr>
        <p:spPr bwMode="auto">
          <a:xfrm>
            <a:off x="2057400" y="1785938"/>
            <a:ext cx="8382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" tIns="9144" rIns="9144" bIns="91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6600FF"/>
                </a:solidFill>
                <a:latin typeface=".VnArial" panose="020B7200000000000000" pitchFamily="34" charset="0"/>
              </a:rPr>
              <a:t>992</a:t>
            </a:r>
          </a:p>
        </p:txBody>
      </p:sp>
      <p:sp>
        <p:nvSpPr>
          <p:cNvPr id="4105" name="Text Box 22"/>
          <p:cNvSpPr txBox="1">
            <a:spLocks noChangeArrowheads="1"/>
          </p:cNvSpPr>
          <p:nvPr/>
        </p:nvSpPr>
        <p:spPr bwMode="auto">
          <a:xfrm>
            <a:off x="4191000" y="1785938"/>
            <a:ext cx="8382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" tIns="9144" rIns="9144" bIns="91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6600FF"/>
                </a:solidFill>
                <a:latin typeface=".VnArial" panose="020B7200000000000000" pitchFamily="34" charset="0"/>
              </a:rPr>
              <a:t>995</a:t>
            </a:r>
          </a:p>
        </p:txBody>
      </p:sp>
      <p:sp>
        <p:nvSpPr>
          <p:cNvPr id="4106" name="Text Box 23"/>
          <p:cNvSpPr txBox="1">
            <a:spLocks noChangeArrowheads="1"/>
          </p:cNvSpPr>
          <p:nvPr/>
        </p:nvSpPr>
        <p:spPr bwMode="auto">
          <a:xfrm>
            <a:off x="6324600" y="1785938"/>
            <a:ext cx="8382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" tIns="9144" rIns="9144" bIns="91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6600FF"/>
                </a:solidFill>
                <a:latin typeface=".VnArial" panose="020B7200000000000000" pitchFamily="34" charset="0"/>
              </a:rPr>
              <a:t>998</a:t>
            </a:r>
          </a:p>
        </p:txBody>
      </p:sp>
      <p:sp>
        <p:nvSpPr>
          <p:cNvPr id="4107" name="Text Box 24"/>
          <p:cNvSpPr txBox="1">
            <a:spLocks noChangeArrowheads="1"/>
          </p:cNvSpPr>
          <p:nvPr/>
        </p:nvSpPr>
        <p:spPr bwMode="auto">
          <a:xfrm>
            <a:off x="7724775" y="1785938"/>
            <a:ext cx="8382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" tIns="9144" rIns="9144" bIns="91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6600FF"/>
                </a:solidFill>
                <a:latin typeface=".VnArial" panose="020B7200000000000000" pitchFamily="34" charset="0"/>
              </a:rPr>
              <a:t>1000</a:t>
            </a:r>
          </a:p>
        </p:txBody>
      </p:sp>
      <p:sp>
        <p:nvSpPr>
          <p:cNvPr id="4108" name="Text Box 26"/>
          <p:cNvSpPr txBox="1">
            <a:spLocks noChangeArrowheads="1"/>
          </p:cNvSpPr>
          <p:nvPr/>
        </p:nvSpPr>
        <p:spPr bwMode="auto">
          <a:xfrm>
            <a:off x="1328738" y="1752600"/>
            <a:ext cx="8382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" tIns="9144" rIns="9144" bIns="91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6600FF"/>
                </a:solidFill>
                <a:latin typeface=".VnArial" panose="020B7200000000000000" pitchFamily="34" charset="0"/>
              </a:rPr>
              <a:t>991</a:t>
            </a:r>
          </a:p>
        </p:txBody>
      </p:sp>
      <p:sp>
        <p:nvSpPr>
          <p:cNvPr id="4109" name="Text Box 27"/>
          <p:cNvSpPr txBox="1">
            <a:spLocks noChangeArrowheads="1"/>
          </p:cNvSpPr>
          <p:nvPr/>
        </p:nvSpPr>
        <p:spPr bwMode="auto">
          <a:xfrm>
            <a:off x="2743200" y="1785938"/>
            <a:ext cx="8382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" tIns="9144" rIns="9144" bIns="91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6600FF"/>
                </a:solidFill>
                <a:latin typeface=".VnArial" panose="020B7200000000000000" pitchFamily="34" charset="0"/>
              </a:rPr>
              <a:t>…..</a:t>
            </a:r>
          </a:p>
        </p:txBody>
      </p:sp>
      <p:sp>
        <p:nvSpPr>
          <p:cNvPr id="4110" name="Text Box 28"/>
          <p:cNvSpPr txBox="1">
            <a:spLocks noChangeArrowheads="1"/>
          </p:cNvSpPr>
          <p:nvPr/>
        </p:nvSpPr>
        <p:spPr bwMode="auto">
          <a:xfrm>
            <a:off x="3581400" y="1785938"/>
            <a:ext cx="8382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" tIns="9144" rIns="9144" bIns="91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6600FF"/>
                </a:solidFill>
                <a:latin typeface=".VnArial" panose="020B7200000000000000" pitchFamily="34" charset="0"/>
              </a:rPr>
              <a:t>…..</a:t>
            </a:r>
          </a:p>
        </p:txBody>
      </p:sp>
      <p:sp>
        <p:nvSpPr>
          <p:cNvPr id="4111" name="Text Box 29"/>
          <p:cNvSpPr txBox="1">
            <a:spLocks noChangeArrowheads="1"/>
          </p:cNvSpPr>
          <p:nvPr/>
        </p:nvSpPr>
        <p:spPr bwMode="auto">
          <a:xfrm>
            <a:off x="4876800" y="1785938"/>
            <a:ext cx="8382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" tIns="9144" rIns="9144" bIns="91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6600FF"/>
                </a:solidFill>
                <a:latin typeface=".VnArial" panose="020B7200000000000000" pitchFamily="34" charset="0"/>
              </a:rPr>
              <a:t>…..</a:t>
            </a:r>
          </a:p>
        </p:txBody>
      </p:sp>
      <p:sp>
        <p:nvSpPr>
          <p:cNvPr id="4112" name="Text Box 30"/>
          <p:cNvSpPr txBox="1">
            <a:spLocks noChangeArrowheads="1"/>
          </p:cNvSpPr>
          <p:nvPr/>
        </p:nvSpPr>
        <p:spPr bwMode="auto">
          <a:xfrm>
            <a:off x="5638800" y="1785938"/>
            <a:ext cx="8382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" tIns="9144" rIns="9144" bIns="91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6600FF"/>
                </a:solidFill>
                <a:latin typeface=".VnArial" panose="020B7200000000000000" pitchFamily="34" charset="0"/>
              </a:rPr>
              <a:t>…..</a:t>
            </a:r>
          </a:p>
        </p:txBody>
      </p:sp>
      <p:sp>
        <p:nvSpPr>
          <p:cNvPr id="4113" name="Text Box 31"/>
          <p:cNvSpPr txBox="1">
            <a:spLocks noChangeArrowheads="1"/>
          </p:cNvSpPr>
          <p:nvPr/>
        </p:nvSpPr>
        <p:spPr bwMode="auto">
          <a:xfrm>
            <a:off x="6934200" y="1785938"/>
            <a:ext cx="8382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" tIns="9144" rIns="9144" bIns="91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6600FF"/>
                </a:solidFill>
                <a:latin typeface=".VnArial" panose="020B7200000000000000" pitchFamily="34" charset="0"/>
              </a:rPr>
              <a:t>…..</a:t>
            </a:r>
          </a:p>
        </p:txBody>
      </p:sp>
      <p:sp>
        <p:nvSpPr>
          <p:cNvPr id="4114" name="Text Box 32"/>
          <p:cNvSpPr txBox="1">
            <a:spLocks noChangeArrowheads="1"/>
          </p:cNvSpPr>
          <p:nvPr/>
        </p:nvSpPr>
        <p:spPr bwMode="auto">
          <a:xfrm>
            <a:off x="2790825" y="1785938"/>
            <a:ext cx="8382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" tIns="9144" rIns="9144" bIns="91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6600FF"/>
                </a:solidFill>
                <a:latin typeface=".VnArial" panose="020B7200000000000000" pitchFamily="34" charset="0"/>
              </a:rPr>
              <a:t>993</a:t>
            </a:r>
          </a:p>
        </p:txBody>
      </p:sp>
      <p:sp>
        <p:nvSpPr>
          <p:cNvPr id="4115" name="Text Box 33"/>
          <p:cNvSpPr txBox="1">
            <a:spLocks noChangeArrowheads="1"/>
          </p:cNvSpPr>
          <p:nvPr/>
        </p:nvSpPr>
        <p:spPr bwMode="auto">
          <a:xfrm>
            <a:off x="3505200" y="1785938"/>
            <a:ext cx="8382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" tIns="9144" rIns="9144" bIns="91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6600FF"/>
                </a:solidFill>
                <a:latin typeface=".VnArial" panose="020B7200000000000000" pitchFamily="34" charset="0"/>
              </a:rPr>
              <a:t>994</a:t>
            </a:r>
          </a:p>
        </p:txBody>
      </p:sp>
      <p:sp>
        <p:nvSpPr>
          <p:cNvPr id="4116" name="Text Box 34"/>
          <p:cNvSpPr txBox="1">
            <a:spLocks noChangeArrowheads="1"/>
          </p:cNvSpPr>
          <p:nvPr/>
        </p:nvSpPr>
        <p:spPr bwMode="auto">
          <a:xfrm>
            <a:off x="4876800" y="1785938"/>
            <a:ext cx="8382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" tIns="9144" rIns="9144" bIns="91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6600FF"/>
                </a:solidFill>
                <a:latin typeface=".VnArial" panose="020B7200000000000000" pitchFamily="34" charset="0"/>
              </a:rPr>
              <a:t>996</a:t>
            </a:r>
          </a:p>
        </p:txBody>
      </p:sp>
      <p:sp>
        <p:nvSpPr>
          <p:cNvPr id="4117" name="Text Box 35"/>
          <p:cNvSpPr txBox="1">
            <a:spLocks noChangeArrowheads="1"/>
          </p:cNvSpPr>
          <p:nvPr/>
        </p:nvSpPr>
        <p:spPr bwMode="auto">
          <a:xfrm>
            <a:off x="5638800" y="1785938"/>
            <a:ext cx="8382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" tIns="9144" rIns="9144" bIns="91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6600FF"/>
                </a:solidFill>
                <a:latin typeface=".VnArial" panose="020B7200000000000000" pitchFamily="34" charset="0"/>
              </a:rPr>
              <a:t>997</a:t>
            </a:r>
          </a:p>
        </p:txBody>
      </p:sp>
      <p:sp>
        <p:nvSpPr>
          <p:cNvPr id="4118" name="Text Box 36"/>
          <p:cNvSpPr txBox="1">
            <a:spLocks noChangeArrowheads="1"/>
          </p:cNvSpPr>
          <p:nvPr/>
        </p:nvSpPr>
        <p:spPr bwMode="auto">
          <a:xfrm>
            <a:off x="7010400" y="1785938"/>
            <a:ext cx="8382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" tIns="9144" rIns="9144" bIns="91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6600FF"/>
                </a:solidFill>
                <a:latin typeface=".VnArial" panose="020B7200000000000000" pitchFamily="34" charset="0"/>
              </a:rPr>
              <a:t>999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/>
      <p:bldP spid="17413" grpId="0"/>
      <p:bldP spid="17413" grpId="1"/>
      <p:bldP spid="174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38200"/>
            <a:ext cx="9144000" cy="1470025"/>
          </a:xfrm>
        </p:spPr>
        <p:txBody>
          <a:bodyPr/>
          <a:lstStyle/>
          <a:p>
            <a:pPr eaLnBrk="1" hangingPunct="1"/>
            <a:r>
              <a:rPr lang="en-US" altLang="en-US" sz="2800" b="1" i="1" u="sng" smtClean="0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br>
              <a:rPr lang="en-US" altLang="en-US" sz="2800" b="1" i="1" u="sng" smtClean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altLang="en-US" sz="2800" u="sng" smtClean="0">
                <a:solidFill>
                  <a:srgbClr val="0000FF"/>
                </a:solidFill>
                <a:latin typeface="Times New Roman" panose="02020603050405020304" pitchFamily="18" charset="0"/>
              </a:rPr>
              <a:t/>
            </a:r>
            <a:br>
              <a:rPr lang="en-US" altLang="en-US" sz="2800" u="sng" smtClean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altLang="en-US" sz="2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SÁNH CÁC SỐ TRONG PHẠM VI 10 000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04800" y="762000"/>
            <a:ext cx="7162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tx2"/>
                </a:solidFill>
              </a:rPr>
              <a:t>1. So sánh hai số có số các chữ số khác nhau: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1066800" y="1600200"/>
            <a:ext cx="11525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 u="sng">
                <a:solidFill>
                  <a:srgbClr val="0000FF"/>
                </a:solidFill>
              </a:rPr>
              <a:t>Ví dụ :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4038600" y="1600200"/>
            <a:ext cx="4495800" cy="4572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chemeClr val="bg1"/>
              </a:gs>
              <a:gs pos="100000">
                <a:srgbClr val="FFCC9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003300"/>
                </a:solidFill>
                <a:latin typeface=".VnTime" pitchFamily="34" charset="0"/>
              </a:rPr>
              <a:t>- Dùa trªn tia sè ®Ó so s¸nh.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4038600" y="2209800"/>
            <a:ext cx="4495800" cy="4572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chemeClr val="bg1"/>
              </a:gs>
              <a:gs pos="100000">
                <a:srgbClr val="FFCC99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003300"/>
                </a:solidFill>
                <a:latin typeface=".VnTime" pitchFamily="34" charset="0"/>
              </a:rPr>
              <a:t>- Dùa vµo d·y tù nhiªn liªn tiÕp.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4038600" y="2819400"/>
            <a:ext cx="4495800" cy="4572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chemeClr val="bg1"/>
              </a:gs>
              <a:gs pos="100000">
                <a:srgbClr val="FFCC99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003300"/>
                </a:solidFill>
                <a:latin typeface=".VnTime" pitchFamily="34" charset="0"/>
              </a:rPr>
              <a:t>- Dùa vµo sè c¸c ch÷ sè cña hai sè.</a:t>
            </a: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2667000" y="3810000"/>
            <a:ext cx="1066800" cy="685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</a:rPr>
              <a:t>9999</a:t>
            </a: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5181600" y="3810000"/>
            <a:ext cx="1066800" cy="6858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</a:rPr>
              <a:t>10 000</a:t>
            </a: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4114800" y="3886200"/>
            <a:ext cx="685800" cy="6096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4114800" y="38862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&lt;</a:t>
            </a: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4114800" y="51054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FF0000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&gt;</a:t>
            </a: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5257800" y="5029200"/>
            <a:ext cx="1066800" cy="685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</a:rPr>
              <a:t>9999</a:t>
            </a: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2590800" y="5029200"/>
            <a:ext cx="1066800" cy="6858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</a:rPr>
              <a:t>10 000</a:t>
            </a: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4114800" y="5105400"/>
            <a:ext cx="685800" cy="6096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/>
      <p:bldP spid="2057" grpId="0" animBg="1"/>
      <p:bldP spid="2058" grpId="0" animBg="1"/>
      <p:bldP spid="2059" grpId="0" animBg="1"/>
      <p:bldP spid="2060" grpId="0" animBg="1"/>
      <p:bldP spid="2061" grpId="0" animBg="1"/>
      <p:bldP spid="2062" grpId="0" animBg="1"/>
      <p:bldP spid="2064" grpId="0" animBg="1"/>
      <p:bldP spid="2065" grpId="0" animBg="1"/>
      <p:bldP spid="2066" grpId="0" animBg="1"/>
      <p:bldP spid="2067" grpId="0" animBg="1"/>
      <p:bldP spid="206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724400"/>
            <a:ext cx="8737600" cy="946150"/>
          </a:xfrm>
          <a:noFill/>
        </p:spPr>
        <p:txBody>
          <a:bodyPr anchor="t">
            <a:spAutoFit/>
          </a:bodyPr>
          <a:lstStyle/>
          <a:p>
            <a:pPr algn="l" eaLnBrk="1" hangingPunct="1"/>
            <a:r>
              <a:rPr lang="en-US" altLang="en-US" sz="2800" i="1" smtClean="0">
                <a:solidFill>
                  <a:srgbClr val="0000FF"/>
                </a:solidFill>
                <a:latin typeface="Times New Roman" panose="02020603050405020304" pitchFamily="18" charset="0"/>
              </a:rPr>
              <a:t>* Các chữ số ở hàng nghìn đều là 6, các chữ số ở hàng </a:t>
            </a:r>
            <a:br>
              <a:rPr lang="en-US" altLang="en-US" sz="2800" i="1" smtClean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altLang="en-US" sz="2800" i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trăm đều là 5, ta so sánh các số ở hàng chục:</a:t>
            </a:r>
          </a:p>
        </p:txBody>
      </p:sp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228600" y="685800"/>
            <a:ext cx="68611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tx2"/>
                </a:solidFill>
              </a:rPr>
              <a:t>2. So sánh hai số có số các chữ số bằng nhau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609600" y="1219200"/>
            <a:ext cx="13700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 i="1" u="sng">
                <a:solidFill>
                  <a:schemeClr val="tx2"/>
                </a:solidFill>
              </a:rPr>
              <a:t>Ví dụ 1:</a:t>
            </a: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685800" y="3505200"/>
            <a:ext cx="13700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 i="1" u="sng">
                <a:solidFill>
                  <a:schemeClr val="tx2"/>
                </a:solidFill>
              </a:rPr>
              <a:t>Ví dụ 2: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2819400" y="1524000"/>
            <a:ext cx="1066800" cy="685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</a:rPr>
              <a:t>9000</a:t>
            </a: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5334000" y="1524000"/>
            <a:ext cx="1066800" cy="6858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</a:rPr>
              <a:t>8999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4267200" y="1600200"/>
            <a:ext cx="685800" cy="6096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4267200" y="16002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&gt;</a:t>
            </a: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81000" y="2514600"/>
            <a:ext cx="480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0000FF"/>
                </a:solidFill>
              </a:rPr>
              <a:t>*So sánh chữ số ở hàng nghìn:</a:t>
            </a:r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2743200" y="3962400"/>
            <a:ext cx="1066800" cy="685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</a:rPr>
              <a:t>6579</a:t>
            </a: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5257800" y="3962400"/>
            <a:ext cx="1066800" cy="6858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</a:rPr>
              <a:t>6580</a:t>
            </a: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4191000" y="4038600"/>
            <a:ext cx="685800" cy="6096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4191000" y="40386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&lt;</a:t>
            </a: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2819400" y="1524000"/>
            <a:ext cx="1066800" cy="685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</a:rPr>
              <a:t>9</a:t>
            </a:r>
            <a:r>
              <a:rPr lang="en-US" altLang="en-US" b="1">
                <a:solidFill>
                  <a:schemeClr val="bg1"/>
                </a:solidFill>
              </a:rPr>
              <a:t>000</a:t>
            </a:r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5334000" y="1524000"/>
            <a:ext cx="1066800" cy="6858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</a:rPr>
              <a:t>8</a:t>
            </a:r>
            <a:r>
              <a:rPr lang="en-US" altLang="en-US" b="1">
                <a:solidFill>
                  <a:schemeClr val="bg1"/>
                </a:solidFill>
              </a:rPr>
              <a:t>999</a:t>
            </a:r>
          </a:p>
        </p:txBody>
      </p:sp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4267200" y="1600200"/>
            <a:ext cx="685800" cy="6096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4267200" y="16002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&gt;</a:t>
            </a:r>
          </a:p>
        </p:txBody>
      </p:sp>
      <p:sp>
        <p:nvSpPr>
          <p:cNvPr id="3096" name="Rectangle 24"/>
          <p:cNvSpPr>
            <a:spLocks noChangeArrowheads="1"/>
          </p:cNvSpPr>
          <p:nvPr/>
        </p:nvSpPr>
        <p:spPr bwMode="auto">
          <a:xfrm>
            <a:off x="2733675" y="3948113"/>
            <a:ext cx="1066800" cy="685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chemeClr val="bg1"/>
                </a:solidFill>
              </a:rPr>
              <a:t>65</a:t>
            </a:r>
            <a:r>
              <a:rPr lang="en-US" altLang="en-US" b="1">
                <a:solidFill>
                  <a:srgbClr val="FF0000"/>
                </a:solidFill>
              </a:rPr>
              <a:t>7</a:t>
            </a:r>
            <a:r>
              <a:rPr lang="en-US" altLang="en-US" b="1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5257800" y="3962400"/>
            <a:ext cx="1066800" cy="6858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chemeClr val="bg1"/>
                </a:solidFill>
              </a:rPr>
              <a:t>65</a:t>
            </a:r>
            <a:r>
              <a:rPr lang="en-US" altLang="en-US" b="1">
                <a:solidFill>
                  <a:srgbClr val="FF0000"/>
                </a:solidFill>
              </a:rPr>
              <a:t>8</a:t>
            </a:r>
            <a:r>
              <a:rPr lang="en-US" altLang="en-US" b="1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4181475" y="4024313"/>
            <a:ext cx="685800" cy="6080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&lt;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48555E-6 L 3.33333E-6 0.21641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821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48555E-6 L 3.33333E-6 0.21641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821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56647E-6 L -0.00417 0.2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99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10405E-6 L 0.00104 0.26289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13133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10405E-6 L 0.00104 0.26289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13133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81503E-6 L -0.00312 0.25758 " pathEditMode="relative" rAng="0" ptsTypes="AA">
                                      <p:cBhvr>
                                        <p:cTn id="111" dur="2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128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7" dur="2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80" grpId="0"/>
      <p:bldP spid="3081" grpId="0"/>
      <p:bldP spid="3082" grpId="0" animBg="1"/>
      <p:bldP spid="3083" grpId="0" animBg="1"/>
      <p:bldP spid="3084" grpId="0" animBg="1"/>
      <p:bldP spid="3085" grpId="0" animBg="1"/>
      <p:bldP spid="3086" grpId="0"/>
      <p:bldP spid="3087" grpId="0" animBg="1"/>
      <p:bldP spid="3088" grpId="0" animBg="1"/>
      <p:bldP spid="3089" grpId="0" animBg="1"/>
      <p:bldP spid="3090" grpId="0" animBg="1"/>
      <p:bldP spid="3092" grpId="0" animBg="1"/>
      <p:bldP spid="3092" grpId="1" animBg="1"/>
      <p:bldP spid="3092" grpId="2" animBg="1"/>
      <p:bldP spid="3093" grpId="0" animBg="1"/>
      <p:bldP spid="3093" grpId="1" animBg="1"/>
      <p:bldP spid="3093" grpId="2" animBg="1"/>
      <p:bldP spid="3094" grpId="0" animBg="1"/>
      <p:bldP spid="3095" grpId="0" animBg="1"/>
      <p:bldP spid="3095" grpId="1" animBg="1"/>
      <p:bldP spid="3095" grpId="2" animBg="1"/>
      <p:bldP spid="3096" grpId="0" animBg="1"/>
      <p:bldP spid="3096" grpId="1" animBg="1"/>
      <p:bldP spid="3096" grpId="2" animBg="1"/>
      <p:bldP spid="3097" grpId="0" animBg="1"/>
      <p:bldP spid="3097" grpId="1" animBg="1"/>
      <p:bldP spid="3097" grpId="2" animBg="1"/>
      <p:bldP spid="3098" grpId="0" animBg="1"/>
      <p:bldP spid="3098" grpId="1" animBg="1"/>
      <p:bldP spid="3098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0" y="838200"/>
            <a:ext cx="2514600" cy="533400"/>
          </a:xfrm>
          <a:gradFill rotWithShape="1">
            <a:gsLst>
              <a:gs pos="0">
                <a:srgbClr val="99CC00"/>
              </a:gs>
              <a:gs pos="50000">
                <a:schemeClr val="bg1"/>
              </a:gs>
              <a:gs pos="100000">
                <a:srgbClr val="99CC00"/>
              </a:gs>
            </a:gsLst>
            <a:lin ang="5400000" scaled="1"/>
          </a:gradFill>
          <a:ln>
            <a:solidFill>
              <a:srgbClr val="339966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sz="2400" b="1" u="sng" smtClean="0">
                <a:solidFill>
                  <a:srgbClr val="FF0000"/>
                </a:solidFill>
                <a:latin typeface="Times New Roman" pitchFamily="18" charset="0"/>
              </a:rPr>
              <a:t>Kết luận: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1. So sánh hai số có số các chữ số khác nhau:</a:t>
            </a:r>
          </a:p>
          <a:p>
            <a:pPr eaLnBrk="1" hangingPunct="1">
              <a:buFontTx/>
              <a:buNone/>
            </a:pPr>
            <a:r>
              <a:rPr lang="en-US" altLang="en-US" sz="2400" smtClean="0">
                <a:latin typeface="Times New Roman" panose="02020603050405020304" pitchFamily="18" charset="0"/>
              </a:rPr>
              <a:t>-  Số nào có ít chữ số hơn thì bé hơn. </a:t>
            </a:r>
          </a:p>
          <a:p>
            <a:pPr eaLnBrk="1" hangingPunct="1">
              <a:buFontTx/>
              <a:buNone/>
            </a:pPr>
            <a:r>
              <a:rPr lang="en-US" altLang="en-US" sz="2400" smtClean="0">
                <a:latin typeface="Times New Roman" panose="02020603050405020304" pitchFamily="18" charset="0"/>
              </a:rPr>
              <a:t>- Số nào có nhiều chữ số hơn thì lớn hơn. </a:t>
            </a:r>
            <a:endParaRPr lang="en-US" altLang="en-US" sz="2400" i="1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457200" y="3048000"/>
            <a:ext cx="8305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2. So sánh hai số có số các chữ số bằng nhau:</a:t>
            </a:r>
          </a:p>
          <a:p>
            <a:pPr eaLnBrk="1" hangingPunct="1">
              <a:spcBef>
                <a:spcPct val="20000"/>
              </a:spcBef>
              <a:buFontTx/>
              <a:buChar char="-"/>
            </a:pPr>
            <a:r>
              <a:rPr lang="en-US" altLang="en-US" sz="2400"/>
              <a:t>Nếu hai số có cùng số chữ số thì so sánh từng cặp chữ số ở cùng một hàng, kể từ trái sang phải.</a:t>
            </a:r>
          </a:p>
        </p:txBody>
      </p:sp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457200" y="4572000"/>
            <a:ext cx="845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3. Nếu hai số có cùng  số chữ số và từng cặp chữ số ở cùng một 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hàng đều giống nhau thì hai số đó bằng nhau.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243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u="sng">
                <a:latin typeface=".VnTime" panose="020B7200000000000000" pitchFamily="34" charset="0"/>
              </a:rPr>
              <a:t>Bµi tËp 1: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04800" y="1824038"/>
            <a:ext cx="5334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>
                <a:latin typeface=".VnTime" panose="020B7200000000000000" pitchFamily="34" charset="0"/>
              </a:rPr>
              <a:t>a) §iÒn dÊu thÝch hîp vµo </a:t>
            </a:r>
            <a:r>
              <a:rPr lang="en-US" altLang="en-US" b="1" i="1"/>
              <a:t>ô trống</a:t>
            </a:r>
            <a:r>
              <a:rPr lang="en-US" altLang="en-US" b="1" i="1">
                <a:latin typeface=".VnTime" panose="020B7200000000000000" pitchFamily="34" charset="0"/>
              </a:rPr>
              <a:t>: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5029200" y="5029200"/>
            <a:ext cx="1447800" cy="671513"/>
            <a:chOff x="804" y="2688"/>
            <a:chExt cx="720" cy="423"/>
          </a:xfrm>
        </p:grpSpPr>
        <p:sp>
          <p:nvSpPr>
            <p:cNvPr id="9238" name="AutoShape 19"/>
            <p:cNvSpPr>
              <a:spLocks/>
            </p:cNvSpPr>
            <p:nvPr/>
          </p:nvSpPr>
          <p:spPr bwMode="auto">
            <a:xfrm rot="5400000">
              <a:off x="1080" y="2472"/>
              <a:ext cx="144" cy="57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39" name="Text Box 20"/>
            <p:cNvSpPr txBox="1">
              <a:spLocks noChangeArrowheads="1"/>
            </p:cNvSpPr>
            <p:nvPr/>
          </p:nvSpPr>
          <p:spPr bwMode="auto">
            <a:xfrm>
              <a:off x="804" y="2784"/>
              <a:ext cx="72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rgbClr val="FF0000"/>
                  </a:solidFill>
                  <a:latin typeface=".VnTime" panose="020B7200000000000000" pitchFamily="34" charset="0"/>
                </a:rPr>
                <a:t>909</a:t>
              </a:r>
            </a:p>
          </p:txBody>
        </p:sp>
      </p:grpSp>
      <p:sp>
        <p:nvSpPr>
          <p:cNvPr id="20512" name="Rectangle 32"/>
          <p:cNvSpPr>
            <a:spLocks noChangeArrowheads="1"/>
          </p:cNvSpPr>
          <p:nvPr/>
        </p:nvSpPr>
        <p:spPr bwMode="auto">
          <a:xfrm>
            <a:off x="3276600" y="609600"/>
            <a:ext cx="2514600" cy="533400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chemeClr val="bg1"/>
              </a:gs>
              <a:gs pos="100000">
                <a:srgbClr val="99CC00"/>
              </a:gs>
            </a:gsLst>
            <a:lin ang="5400000" scaled="1"/>
          </a:gradFill>
          <a:ln w="9525">
            <a:solidFill>
              <a:srgbClr val="3399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 u="sng">
                <a:solidFill>
                  <a:srgbClr val="FF0000"/>
                </a:solidFill>
              </a:rPr>
              <a:t>Thực hành:</a:t>
            </a:r>
          </a:p>
        </p:txBody>
      </p:sp>
      <p:sp>
        <p:nvSpPr>
          <p:cNvPr id="20513" name="Rectangle 33"/>
          <p:cNvSpPr>
            <a:spLocks noChangeArrowheads="1"/>
          </p:cNvSpPr>
          <p:nvPr/>
        </p:nvSpPr>
        <p:spPr bwMode="auto">
          <a:xfrm>
            <a:off x="609600" y="2743200"/>
            <a:ext cx="1066800" cy="685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/>
              <a:t>1942</a:t>
            </a:r>
          </a:p>
        </p:txBody>
      </p:sp>
      <p:sp>
        <p:nvSpPr>
          <p:cNvPr id="20514" name="Rectangle 34"/>
          <p:cNvSpPr>
            <a:spLocks noChangeArrowheads="1"/>
          </p:cNvSpPr>
          <p:nvPr/>
        </p:nvSpPr>
        <p:spPr bwMode="auto">
          <a:xfrm>
            <a:off x="2895600" y="2743200"/>
            <a:ext cx="1066800" cy="6858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/>
              <a:t>998</a:t>
            </a:r>
          </a:p>
        </p:txBody>
      </p:sp>
      <p:sp>
        <p:nvSpPr>
          <p:cNvPr id="20515" name="Rectangle 35"/>
          <p:cNvSpPr>
            <a:spLocks noChangeArrowheads="1"/>
          </p:cNvSpPr>
          <p:nvPr/>
        </p:nvSpPr>
        <p:spPr bwMode="auto">
          <a:xfrm>
            <a:off x="1905000" y="2819400"/>
            <a:ext cx="685800" cy="6096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6" name="Text Box 36"/>
          <p:cNvSpPr txBox="1">
            <a:spLocks noChangeArrowheads="1"/>
          </p:cNvSpPr>
          <p:nvPr/>
        </p:nvSpPr>
        <p:spPr bwMode="auto">
          <a:xfrm>
            <a:off x="1905000" y="28194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&gt;</a:t>
            </a:r>
          </a:p>
        </p:txBody>
      </p:sp>
      <p:sp>
        <p:nvSpPr>
          <p:cNvPr id="20520" name="Rectangle 40"/>
          <p:cNvSpPr>
            <a:spLocks noChangeArrowheads="1"/>
          </p:cNvSpPr>
          <p:nvPr/>
        </p:nvSpPr>
        <p:spPr bwMode="auto">
          <a:xfrm>
            <a:off x="609600" y="4267200"/>
            <a:ext cx="1066800" cy="685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/>
              <a:t>1999</a:t>
            </a:r>
          </a:p>
        </p:txBody>
      </p:sp>
      <p:sp>
        <p:nvSpPr>
          <p:cNvPr id="20521" name="Rectangle 41"/>
          <p:cNvSpPr>
            <a:spLocks noChangeArrowheads="1"/>
          </p:cNvSpPr>
          <p:nvPr/>
        </p:nvSpPr>
        <p:spPr bwMode="auto">
          <a:xfrm>
            <a:off x="2895600" y="4267200"/>
            <a:ext cx="1066800" cy="6858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/>
              <a:t>2000</a:t>
            </a:r>
          </a:p>
        </p:txBody>
      </p:sp>
      <p:sp>
        <p:nvSpPr>
          <p:cNvPr id="20522" name="Rectangle 42"/>
          <p:cNvSpPr>
            <a:spLocks noChangeArrowheads="1"/>
          </p:cNvSpPr>
          <p:nvPr/>
        </p:nvSpPr>
        <p:spPr bwMode="auto">
          <a:xfrm>
            <a:off x="1981200" y="4343400"/>
            <a:ext cx="685800" cy="6096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3" name="Rectangle 43"/>
          <p:cNvSpPr>
            <a:spLocks noChangeArrowheads="1"/>
          </p:cNvSpPr>
          <p:nvPr/>
        </p:nvSpPr>
        <p:spPr bwMode="auto">
          <a:xfrm>
            <a:off x="5105400" y="4267200"/>
            <a:ext cx="1295400" cy="685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/>
              <a:t>900 + 9</a:t>
            </a:r>
          </a:p>
        </p:txBody>
      </p:sp>
      <p:sp>
        <p:nvSpPr>
          <p:cNvPr id="20524" name="Rectangle 44"/>
          <p:cNvSpPr>
            <a:spLocks noChangeArrowheads="1"/>
          </p:cNvSpPr>
          <p:nvPr/>
        </p:nvSpPr>
        <p:spPr bwMode="auto">
          <a:xfrm>
            <a:off x="7620000" y="4267200"/>
            <a:ext cx="1066800" cy="6858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/>
              <a:t>9009</a:t>
            </a:r>
          </a:p>
        </p:txBody>
      </p:sp>
      <p:sp>
        <p:nvSpPr>
          <p:cNvPr id="20525" name="Rectangle 45"/>
          <p:cNvSpPr>
            <a:spLocks noChangeArrowheads="1"/>
          </p:cNvSpPr>
          <p:nvPr/>
        </p:nvSpPr>
        <p:spPr bwMode="auto">
          <a:xfrm>
            <a:off x="6629400" y="4343400"/>
            <a:ext cx="685800" cy="6096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6" name="Rectangle 46"/>
          <p:cNvSpPr>
            <a:spLocks noChangeArrowheads="1"/>
          </p:cNvSpPr>
          <p:nvPr/>
        </p:nvSpPr>
        <p:spPr bwMode="auto">
          <a:xfrm>
            <a:off x="5181600" y="2743200"/>
            <a:ext cx="1066800" cy="685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/>
              <a:t>6742</a:t>
            </a:r>
          </a:p>
        </p:txBody>
      </p:sp>
      <p:sp>
        <p:nvSpPr>
          <p:cNvPr id="20527" name="Rectangle 47"/>
          <p:cNvSpPr>
            <a:spLocks noChangeArrowheads="1"/>
          </p:cNvSpPr>
          <p:nvPr/>
        </p:nvSpPr>
        <p:spPr bwMode="auto">
          <a:xfrm>
            <a:off x="7620000" y="2743200"/>
            <a:ext cx="1066800" cy="6858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/>
              <a:t>6722</a:t>
            </a:r>
          </a:p>
        </p:txBody>
      </p:sp>
      <p:sp>
        <p:nvSpPr>
          <p:cNvPr id="20528" name="Rectangle 48"/>
          <p:cNvSpPr>
            <a:spLocks noChangeArrowheads="1"/>
          </p:cNvSpPr>
          <p:nvPr/>
        </p:nvSpPr>
        <p:spPr bwMode="auto">
          <a:xfrm>
            <a:off x="6629400" y="2819400"/>
            <a:ext cx="685800" cy="6096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9" name="Text Box 49"/>
          <p:cNvSpPr txBox="1">
            <a:spLocks noChangeArrowheads="1"/>
          </p:cNvSpPr>
          <p:nvPr/>
        </p:nvSpPr>
        <p:spPr bwMode="auto">
          <a:xfrm>
            <a:off x="6629400" y="28194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&gt;</a:t>
            </a:r>
          </a:p>
        </p:txBody>
      </p:sp>
      <p:sp>
        <p:nvSpPr>
          <p:cNvPr id="20530" name="Text Box 50"/>
          <p:cNvSpPr txBox="1">
            <a:spLocks noChangeArrowheads="1"/>
          </p:cNvSpPr>
          <p:nvPr/>
        </p:nvSpPr>
        <p:spPr bwMode="auto">
          <a:xfrm>
            <a:off x="6629400" y="43434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&lt;</a:t>
            </a:r>
          </a:p>
        </p:txBody>
      </p:sp>
      <p:sp>
        <p:nvSpPr>
          <p:cNvPr id="20531" name="Text Box 51"/>
          <p:cNvSpPr txBox="1">
            <a:spLocks noChangeArrowheads="1"/>
          </p:cNvSpPr>
          <p:nvPr/>
        </p:nvSpPr>
        <p:spPr bwMode="auto">
          <a:xfrm>
            <a:off x="1981200" y="43434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&lt;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0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0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0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0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0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0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0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0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20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0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0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1000"/>
                                        <p:tgtEl>
                                          <p:spTgt spid="20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1000"/>
                                        <p:tgtEl>
                                          <p:spTgt spid="20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1000"/>
                                        <p:tgtEl>
                                          <p:spTgt spid="20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0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91" grpId="0"/>
      <p:bldP spid="20512" grpId="0" animBg="1"/>
      <p:bldP spid="20513" grpId="0" animBg="1"/>
      <p:bldP spid="20514" grpId="0" animBg="1"/>
      <p:bldP spid="20515" grpId="0" animBg="1"/>
      <p:bldP spid="20516" grpId="0" animBg="1"/>
      <p:bldP spid="20520" grpId="0" animBg="1"/>
      <p:bldP spid="20521" grpId="0" animBg="1"/>
      <p:bldP spid="20522" grpId="0" animBg="1"/>
      <p:bldP spid="20523" grpId="0" animBg="1"/>
      <p:bldP spid="20524" grpId="0" animBg="1"/>
      <p:bldP spid="20525" grpId="0" animBg="1"/>
      <p:bldP spid="20526" grpId="0" animBg="1"/>
      <p:bldP spid="20527" grpId="0" animBg="1"/>
      <p:bldP spid="20528" grpId="0" animBg="1"/>
      <p:bldP spid="20529" grpId="0" animBg="1"/>
      <p:bldP spid="20530" grpId="0" animBg="1"/>
      <p:bldP spid="205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28600" y="609600"/>
            <a:ext cx="167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u="sng">
                <a:latin typeface=".VnTime" panose="020B7200000000000000" pitchFamily="34" charset="0"/>
              </a:rPr>
              <a:t>Bµi tËp 2:</a:t>
            </a:r>
          </a:p>
        </p:txBody>
      </p:sp>
      <p:sp>
        <p:nvSpPr>
          <p:cNvPr id="10243" name="Text Box 10"/>
          <p:cNvSpPr txBox="1">
            <a:spLocks noChangeArrowheads="1"/>
          </p:cNvSpPr>
          <p:nvPr/>
        </p:nvSpPr>
        <p:spPr bwMode="auto">
          <a:xfrm>
            <a:off x="2209800" y="609600"/>
            <a:ext cx="548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>
                <a:latin typeface=".VnTime" panose="020B7200000000000000" pitchFamily="34" charset="0"/>
              </a:rPr>
              <a:t>§iÒn dÊu thÝch hîp vµo chç chÊm:</a:t>
            </a:r>
          </a:p>
        </p:txBody>
      </p:sp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533400" y="2362200"/>
            <a:ext cx="1447800" cy="671513"/>
            <a:chOff x="804" y="2688"/>
            <a:chExt cx="720" cy="423"/>
          </a:xfrm>
        </p:grpSpPr>
        <p:sp>
          <p:nvSpPr>
            <p:cNvPr id="10284" name="AutoShape 50"/>
            <p:cNvSpPr>
              <a:spLocks/>
            </p:cNvSpPr>
            <p:nvPr/>
          </p:nvSpPr>
          <p:spPr bwMode="auto">
            <a:xfrm rot="5400000">
              <a:off x="1080" y="2472"/>
              <a:ext cx="144" cy="57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85" name="Text Box 51"/>
            <p:cNvSpPr txBox="1">
              <a:spLocks noChangeArrowheads="1"/>
            </p:cNvSpPr>
            <p:nvPr/>
          </p:nvSpPr>
          <p:spPr bwMode="auto">
            <a:xfrm>
              <a:off x="804" y="2784"/>
              <a:ext cx="72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rgbClr val="FF0000"/>
                  </a:solidFill>
                  <a:latin typeface=".VnTime" panose="020B7200000000000000" pitchFamily="34" charset="0"/>
                </a:rPr>
                <a:t>1000 m</a:t>
              </a:r>
            </a:p>
          </p:txBody>
        </p:sp>
      </p:grpSp>
      <p:sp>
        <p:nvSpPr>
          <p:cNvPr id="21556" name="Rectangle 52"/>
          <p:cNvSpPr>
            <a:spLocks noChangeArrowheads="1"/>
          </p:cNvSpPr>
          <p:nvPr/>
        </p:nvSpPr>
        <p:spPr bwMode="auto">
          <a:xfrm>
            <a:off x="609600" y="1600200"/>
            <a:ext cx="1295400" cy="685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/>
              <a:t>1 km</a:t>
            </a:r>
          </a:p>
        </p:txBody>
      </p:sp>
      <p:sp>
        <p:nvSpPr>
          <p:cNvPr id="21557" name="Rectangle 53"/>
          <p:cNvSpPr>
            <a:spLocks noChangeArrowheads="1"/>
          </p:cNvSpPr>
          <p:nvPr/>
        </p:nvSpPr>
        <p:spPr bwMode="auto">
          <a:xfrm>
            <a:off x="3124200" y="1600200"/>
            <a:ext cx="1066800" cy="6858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/>
              <a:t>985 m</a:t>
            </a:r>
          </a:p>
        </p:txBody>
      </p:sp>
      <p:sp>
        <p:nvSpPr>
          <p:cNvPr id="21558" name="Rectangle 54"/>
          <p:cNvSpPr>
            <a:spLocks noChangeArrowheads="1"/>
          </p:cNvSpPr>
          <p:nvPr/>
        </p:nvSpPr>
        <p:spPr bwMode="auto">
          <a:xfrm>
            <a:off x="2133600" y="1676400"/>
            <a:ext cx="685800" cy="6096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59" name="Text Box 55"/>
          <p:cNvSpPr txBox="1">
            <a:spLocks noChangeArrowheads="1"/>
          </p:cNvSpPr>
          <p:nvPr/>
        </p:nvSpPr>
        <p:spPr bwMode="auto">
          <a:xfrm>
            <a:off x="2133600" y="16764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&gt;</a:t>
            </a:r>
          </a:p>
        </p:txBody>
      </p: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533400" y="4038600"/>
            <a:ext cx="1447800" cy="671513"/>
            <a:chOff x="804" y="2688"/>
            <a:chExt cx="720" cy="423"/>
          </a:xfrm>
        </p:grpSpPr>
        <p:sp>
          <p:nvSpPr>
            <p:cNvPr id="10282" name="AutoShape 57"/>
            <p:cNvSpPr>
              <a:spLocks/>
            </p:cNvSpPr>
            <p:nvPr/>
          </p:nvSpPr>
          <p:spPr bwMode="auto">
            <a:xfrm rot="5400000">
              <a:off x="1080" y="2472"/>
              <a:ext cx="144" cy="57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83" name="Text Box 58"/>
            <p:cNvSpPr txBox="1">
              <a:spLocks noChangeArrowheads="1"/>
            </p:cNvSpPr>
            <p:nvPr/>
          </p:nvSpPr>
          <p:spPr bwMode="auto">
            <a:xfrm>
              <a:off x="804" y="2784"/>
              <a:ext cx="72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rgbClr val="FF0000"/>
                  </a:solidFill>
                  <a:latin typeface=".VnTime" panose="020B7200000000000000" pitchFamily="34" charset="0"/>
                </a:rPr>
                <a:t>6 m</a:t>
              </a:r>
            </a:p>
          </p:txBody>
        </p:sp>
      </p:grpSp>
      <p:sp>
        <p:nvSpPr>
          <p:cNvPr id="21563" name="Rectangle 59"/>
          <p:cNvSpPr>
            <a:spLocks noChangeArrowheads="1"/>
          </p:cNvSpPr>
          <p:nvPr/>
        </p:nvSpPr>
        <p:spPr bwMode="auto">
          <a:xfrm>
            <a:off x="609600" y="3276600"/>
            <a:ext cx="1295400" cy="685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/>
              <a:t>600 cm</a:t>
            </a:r>
          </a:p>
        </p:txBody>
      </p:sp>
      <p:sp>
        <p:nvSpPr>
          <p:cNvPr id="21564" name="Rectangle 60"/>
          <p:cNvSpPr>
            <a:spLocks noChangeArrowheads="1"/>
          </p:cNvSpPr>
          <p:nvPr/>
        </p:nvSpPr>
        <p:spPr bwMode="auto">
          <a:xfrm>
            <a:off x="3124200" y="3276600"/>
            <a:ext cx="1066800" cy="6858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/>
              <a:t>6 m</a:t>
            </a:r>
          </a:p>
        </p:txBody>
      </p:sp>
      <p:sp>
        <p:nvSpPr>
          <p:cNvPr id="21565" name="Rectangle 61"/>
          <p:cNvSpPr>
            <a:spLocks noChangeArrowheads="1"/>
          </p:cNvSpPr>
          <p:nvPr/>
        </p:nvSpPr>
        <p:spPr bwMode="auto">
          <a:xfrm>
            <a:off x="2133600" y="3352800"/>
            <a:ext cx="685800" cy="6096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66" name="Text Box 62"/>
          <p:cNvSpPr txBox="1">
            <a:spLocks noChangeArrowheads="1"/>
          </p:cNvSpPr>
          <p:nvPr/>
        </p:nvSpPr>
        <p:spPr bwMode="auto">
          <a:xfrm>
            <a:off x="2133600" y="33528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=</a:t>
            </a:r>
          </a:p>
        </p:txBody>
      </p:sp>
      <p:grpSp>
        <p:nvGrpSpPr>
          <p:cNvPr id="4" name="Group 63"/>
          <p:cNvGrpSpPr>
            <a:grpSpLocks/>
          </p:cNvGrpSpPr>
          <p:nvPr/>
        </p:nvGrpSpPr>
        <p:grpSpPr bwMode="auto">
          <a:xfrm>
            <a:off x="2895600" y="5791200"/>
            <a:ext cx="1752600" cy="671513"/>
            <a:chOff x="804" y="2688"/>
            <a:chExt cx="720" cy="423"/>
          </a:xfrm>
        </p:grpSpPr>
        <p:sp>
          <p:nvSpPr>
            <p:cNvPr id="10280" name="AutoShape 64"/>
            <p:cNvSpPr>
              <a:spLocks/>
            </p:cNvSpPr>
            <p:nvPr/>
          </p:nvSpPr>
          <p:spPr bwMode="auto">
            <a:xfrm rot="5400000">
              <a:off x="1080" y="2472"/>
              <a:ext cx="144" cy="57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81" name="Text Box 65"/>
            <p:cNvSpPr txBox="1">
              <a:spLocks noChangeArrowheads="1"/>
            </p:cNvSpPr>
            <p:nvPr/>
          </p:nvSpPr>
          <p:spPr bwMode="auto">
            <a:xfrm>
              <a:off x="804" y="2784"/>
              <a:ext cx="72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rgbClr val="FF0000"/>
                  </a:solidFill>
                  <a:latin typeface=".VnTime" panose="020B7200000000000000" pitchFamily="34" charset="0"/>
                </a:rPr>
                <a:t>1000 mm</a:t>
              </a:r>
            </a:p>
          </p:txBody>
        </p:sp>
      </p:grpSp>
      <p:sp>
        <p:nvSpPr>
          <p:cNvPr id="21570" name="Rectangle 66"/>
          <p:cNvSpPr>
            <a:spLocks noChangeArrowheads="1"/>
          </p:cNvSpPr>
          <p:nvPr/>
        </p:nvSpPr>
        <p:spPr bwMode="auto">
          <a:xfrm>
            <a:off x="685800" y="4953000"/>
            <a:ext cx="1295400" cy="685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/>
              <a:t>797 mm</a:t>
            </a:r>
          </a:p>
        </p:txBody>
      </p:sp>
      <p:sp>
        <p:nvSpPr>
          <p:cNvPr id="21571" name="Rectangle 67"/>
          <p:cNvSpPr>
            <a:spLocks noChangeArrowheads="1"/>
          </p:cNvSpPr>
          <p:nvPr/>
        </p:nvSpPr>
        <p:spPr bwMode="auto">
          <a:xfrm>
            <a:off x="3200400" y="4953000"/>
            <a:ext cx="1066800" cy="6858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/>
              <a:t>1 m</a:t>
            </a:r>
          </a:p>
        </p:txBody>
      </p:sp>
      <p:sp>
        <p:nvSpPr>
          <p:cNvPr id="21572" name="Rectangle 68"/>
          <p:cNvSpPr>
            <a:spLocks noChangeArrowheads="1"/>
          </p:cNvSpPr>
          <p:nvPr/>
        </p:nvSpPr>
        <p:spPr bwMode="auto">
          <a:xfrm>
            <a:off x="2209800" y="5029200"/>
            <a:ext cx="685800" cy="6096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73" name="Text Box 69"/>
          <p:cNvSpPr txBox="1">
            <a:spLocks noChangeArrowheads="1"/>
          </p:cNvSpPr>
          <p:nvPr/>
        </p:nvSpPr>
        <p:spPr bwMode="auto">
          <a:xfrm>
            <a:off x="2209800" y="50292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&lt;</a:t>
            </a:r>
          </a:p>
        </p:txBody>
      </p:sp>
      <p:grpSp>
        <p:nvGrpSpPr>
          <p:cNvPr id="5" name="Group 70"/>
          <p:cNvGrpSpPr>
            <a:grpSpLocks/>
          </p:cNvGrpSpPr>
          <p:nvPr/>
        </p:nvGrpSpPr>
        <p:grpSpPr bwMode="auto">
          <a:xfrm>
            <a:off x="5029200" y="2362200"/>
            <a:ext cx="1447800" cy="671513"/>
            <a:chOff x="804" y="2688"/>
            <a:chExt cx="720" cy="423"/>
          </a:xfrm>
        </p:grpSpPr>
        <p:sp>
          <p:nvSpPr>
            <p:cNvPr id="10278" name="AutoShape 71"/>
            <p:cNvSpPr>
              <a:spLocks/>
            </p:cNvSpPr>
            <p:nvPr/>
          </p:nvSpPr>
          <p:spPr bwMode="auto">
            <a:xfrm rot="5400000">
              <a:off x="1080" y="2472"/>
              <a:ext cx="144" cy="57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79" name="Text Box 72"/>
            <p:cNvSpPr txBox="1">
              <a:spLocks noChangeArrowheads="1"/>
            </p:cNvSpPr>
            <p:nvPr/>
          </p:nvSpPr>
          <p:spPr bwMode="auto">
            <a:xfrm>
              <a:off x="804" y="2784"/>
              <a:ext cx="72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rgbClr val="FF0000"/>
                  </a:solidFill>
                  <a:latin typeface=".VnTime" panose="020B7200000000000000" pitchFamily="34" charset="0"/>
                </a:rPr>
                <a:t>1 gi</a:t>
              </a:r>
              <a:r>
                <a:rPr lang="en-US" altLang="en-US" b="1">
                  <a:solidFill>
                    <a:srgbClr val="FF0000"/>
                  </a:solidFill>
                </a:rPr>
                <a:t>ờ</a:t>
              </a:r>
            </a:p>
          </p:txBody>
        </p:sp>
      </p:grpSp>
      <p:sp>
        <p:nvSpPr>
          <p:cNvPr id="21577" name="Rectangle 73"/>
          <p:cNvSpPr>
            <a:spLocks noChangeArrowheads="1"/>
          </p:cNvSpPr>
          <p:nvPr/>
        </p:nvSpPr>
        <p:spPr bwMode="auto">
          <a:xfrm>
            <a:off x="5105400" y="1600200"/>
            <a:ext cx="1295400" cy="685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/>
              <a:t>60 phút</a:t>
            </a:r>
          </a:p>
        </p:txBody>
      </p:sp>
      <p:sp>
        <p:nvSpPr>
          <p:cNvPr id="21578" name="Rectangle 74"/>
          <p:cNvSpPr>
            <a:spLocks noChangeArrowheads="1"/>
          </p:cNvSpPr>
          <p:nvPr/>
        </p:nvSpPr>
        <p:spPr bwMode="auto">
          <a:xfrm>
            <a:off x="7620000" y="1600200"/>
            <a:ext cx="1066800" cy="6858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/>
              <a:t>1 giờ</a:t>
            </a:r>
          </a:p>
        </p:txBody>
      </p:sp>
      <p:sp>
        <p:nvSpPr>
          <p:cNvPr id="21579" name="Rectangle 75"/>
          <p:cNvSpPr>
            <a:spLocks noChangeArrowheads="1"/>
          </p:cNvSpPr>
          <p:nvPr/>
        </p:nvSpPr>
        <p:spPr bwMode="auto">
          <a:xfrm>
            <a:off x="6629400" y="1676400"/>
            <a:ext cx="685800" cy="6096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80" name="Text Box 76"/>
          <p:cNvSpPr txBox="1">
            <a:spLocks noChangeArrowheads="1"/>
          </p:cNvSpPr>
          <p:nvPr/>
        </p:nvSpPr>
        <p:spPr bwMode="auto">
          <a:xfrm>
            <a:off x="6629400" y="16764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=</a:t>
            </a:r>
          </a:p>
        </p:txBody>
      </p:sp>
      <p:grpSp>
        <p:nvGrpSpPr>
          <p:cNvPr id="6" name="Group 82"/>
          <p:cNvGrpSpPr>
            <a:grpSpLocks/>
          </p:cNvGrpSpPr>
          <p:nvPr/>
        </p:nvGrpSpPr>
        <p:grpSpPr bwMode="auto">
          <a:xfrm>
            <a:off x="7543800" y="4038600"/>
            <a:ext cx="1447800" cy="671513"/>
            <a:chOff x="804" y="2688"/>
            <a:chExt cx="720" cy="423"/>
          </a:xfrm>
        </p:grpSpPr>
        <p:sp>
          <p:nvSpPr>
            <p:cNvPr id="10276" name="AutoShape 83"/>
            <p:cNvSpPr>
              <a:spLocks/>
            </p:cNvSpPr>
            <p:nvPr/>
          </p:nvSpPr>
          <p:spPr bwMode="auto">
            <a:xfrm rot="5400000">
              <a:off x="1080" y="2472"/>
              <a:ext cx="144" cy="57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77" name="Text Box 84"/>
            <p:cNvSpPr txBox="1">
              <a:spLocks noChangeArrowheads="1"/>
            </p:cNvSpPr>
            <p:nvPr/>
          </p:nvSpPr>
          <p:spPr bwMode="auto">
            <a:xfrm>
              <a:off x="804" y="2784"/>
              <a:ext cx="72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rgbClr val="FF0000"/>
                  </a:solidFill>
                  <a:latin typeface=".VnTime" panose="020B7200000000000000" pitchFamily="34" charset="0"/>
                </a:rPr>
                <a:t>60 ph</a:t>
              </a:r>
              <a:r>
                <a:rPr lang="en-US" altLang="en-US" b="1">
                  <a:solidFill>
                    <a:srgbClr val="FF0000"/>
                  </a:solidFill>
                </a:rPr>
                <a:t>út</a:t>
              </a:r>
            </a:p>
          </p:txBody>
        </p:sp>
      </p:grpSp>
      <p:sp>
        <p:nvSpPr>
          <p:cNvPr id="21589" name="Rectangle 85"/>
          <p:cNvSpPr>
            <a:spLocks noChangeArrowheads="1"/>
          </p:cNvSpPr>
          <p:nvPr/>
        </p:nvSpPr>
        <p:spPr bwMode="auto">
          <a:xfrm>
            <a:off x="5181600" y="3276600"/>
            <a:ext cx="1295400" cy="685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/>
              <a:t>50 phút</a:t>
            </a:r>
          </a:p>
        </p:txBody>
      </p:sp>
      <p:sp>
        <p:nvSpPr>
          <p:cNvPr id="21590" name="Rectangle 86"/>
          <p:cNvSpPr>
            <a:spLocks noChangeArrowheads="1"/>
          </p:cNvSpPr>
          <p:nvPr/>
        </p:nvSpPr>
        <p:spPr bwMode="auto">
          <a:xfrm>
            <a:off x="7696200" y="3276600"/>
            <a:ext cx="1066800" cy="6858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/>
              <a:t>1 giờ</a:t>
            </a:r>
          </a:p>
        </p:txBody>
      </p:sp>
      <p:sp>
        <p:nvSpPr>
          <p:cNvPr id="21591" name="Rectangle 87"/>
          <p:cNvSpPr>
            <a:spLocks noChangeArrowheads="1"/>
          </p:cNvSpPr>
          <p:nvPr/>
        </p:nvSpPr>
        <p:spPr bwMode="auto">
          <a:xfrm>
            <a:off x="6705600" y="3352800"/>
            <a:ext cx="685800" cy="6096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92" name="Text Box 88"/>
          <p:cNvSpPr txBox="1">
            <a:spLocks noChangeArrowheads="1"/>
          </p:cNvSpPr>
          <p:nvPr/>
        </p:nvSpPr>
        <p:spPr bwMode="auto">
          <a:xfrm>
            <a:off x="6705600" y="33528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&lt;</a:t>
            </a:r>
          </a:p>
        </p:txBody>
      </p:sp>
      <p:grpSp>
        <p:nvGrpSpPr>
          <p:cNvPr id="7" name="Group 89"/>
          <p:cNvGrpSpPr>
            <a:grpSpLocks/>
          </p:cNvGrpSpPr>
          <p:nvPr/>
        </p:nvGrpSpPr>
        <p:grpSpPr bwMode="auto">
          <a:xfrm>
            <a:off x="7696200" y="5715000"/>
            <a:ext cx="1447800" cy="671513"/>
            <a:chOff x="804" y="2688"/>
            <a:chExt cx="720" cy="423"/>
          </a:xfrm>
        </p:grpSpPr>
        <p:sp>
          <p:nvSpPr>
            <p:cNvPr id="10274" name="AutoShape 90"/>
            <p:cNvSpPr>
              <a:spLocks/>
            </p:cNvSpPr>
            <p:nvPr/>
          </p:nvSpPr>
          <p:spPr bwMode="auto">
            <a:xfrm rot="5400000">
              <a:off x="1080" y="2472"/>
              <a:ext cx="144" cy="57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75" name="Text Box 91"/>
            <p:cNvSpPr txBox="1">
              <a:spLocks noChangeArrowheads="1"/>
            </p:cNvSpPr>
            <p:nvPr/>
          </p:nvSpPr>
          <p:spPr bwMode="auto">
            <a:xfrm>
              <a:off x="804" y="2784"/>
              <a:ext cx="72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rgbClr val="FF0000"/>
                  </a:solidFill>
                  <a:latin typeface=".VnTime" panose="020B7200000000000000" pitchFamily="34" charset="0"/>
                </a:rPr>
                <a:t>60 ph</a:t>
              </a:r>
              <a:r>
                <a:rPr lang="en-US" altLang="en-US" b="1">
                  <a:solidFill>
                    <a:srgbClr val="FF0000"/>
                  </a:solidFill>
                </a:rPr>
                <a:t>út</a:t>
              </a:r>
            </a:p>
          </p:txBody>
        </p:sp>
      </p:grpSp>
      <p:sp>
        <p:nvSpPr>
          <p:cNvPr id="21596" name="Rectangle 92"/>
          <p:cNvSpPr>
            <a:spLocks noChangeArrowheads="1"/>
          </p:cNvSpPr>
          <p:nvPr/>
        </p:nvSpPr>
        <p:spPr bwMode="auto">
          <a:xfrm>
            <a:off x="5334000" y="4953000"/>
            <a:ext cx="1295400" cy="685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/>
              <a:t>70 phút</a:t>
            </a:r>
          </a:p>
        </p:txBody>
      </p:sp>
      <p:sp>
        <p:nvSpPr>
          <p:cNvPr id="21597" name="Rectangle 93"/>
          <p:cNvSpPr>
            <a:spLocks noChangeArrowheads="1"/>
          </p:cNvSpPr>
          <p:nvPr/>
        </p:nvSpPr>
        <p:spPr bwMode="auto">
          <a:xfrm>
            <a:off x="7848600" y="4953000"/>
            <a:ext cx="1066800" cy="6858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/>
              <a:t>1 giờ</a:t>
            </a:r>
          </a:p>
        </p:txBody>
      </p:sp>
      <p:sp>
        <p:nvSpPr>
          <p:cNvPr id="21598" name="Rectangle 94"/>
          <p:cNvSpPr>
            <a:spLocks noChangeArrowheads="1"/>
          </p:cNvSpPr>
          <p:nvPr/>
        </p:nvSpPr>
        <p:spPr bwMode="auto">
          <a:xfrm>
            <a:off x="6858000" y="5029200"/>
            <a:ext cx="685800" cy="609600"/>
          </a:xfrm>
          <a:prstGeom prst="rect">
            <a:avLst/>
          </a:prstGeom>
          <a:noFill/>
          <a:ln w="2857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99" name="Text Box 95"/>
          <p:cNvSpPr txBox="1">
            <a:spLocks noChangeArrowheads="1"/>
          </p:cNvSpPr>
          <p:nvPr/>
        </p:nvSpPr>
        <p:spPr bwMode="auto">
          <a:xfrm>
            <a:off x="6858000" y="5029200"/>
            <a:ext cx="685800" cy="6080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CC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  <a:latin typeface=".VnVogueH" panose="020B7200000000000000" pitchFamily="34" charset="0"/>
                <a:cs typeface="Arial" panose="020B0604020202020204" pitchFamily="34" charset="0"/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1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1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1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1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1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1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1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1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1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21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1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1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1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21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2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2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1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1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21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3" dur="500"/>
                                        <p:tgtEl>
                                          <p:spTgt spid="21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4" dur="2000"/>
                                        <p:tgtEl>
                                          <p:spTgt spid="21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56" grpId="0" animBg="1"/>
      <p:bldP spid="21557" grpId="0" animBg="1"/>
      <p:bldP spid="21558" grpId="0" animBg="1"/>
      <p:bldP spid="21559" grpId="0" animBg="1"/>
      <p:bldP spid="21563" grpId="0" animBg="1"/>
      <p:bldP spid="21564" grpId="0" animBg="1"/>
      <p:bldP spid="21565" grpId="0" animBg="1"/>
      <p:bldP spid="21566" grpId="0" animBg="1"/>
      <p:bldP spid="21570" grpId="0" animBg="1"/>
      <p:bldP spid="21571" grpId="0" animBg="1"/>
      <p:bldP spid="21572" grpId="0" animBg="1"/>
      <p:bldP spid="21573" grpId="0" animBg="1"/>
      <p:bldP spid="21577" grpId="0" animBg="1"/>
      <p:bldP spid="21578" grpId="0" animBg="1"/>
      <p:bldP spid="21579" grpId="0" animBg="1"/>
      <p:bldP spid="21580" grpId="0" animBg="1"/>
      <p:bldP spid="21589" grpId="0" animBg="1"/>
      <p:bldP spid="21590" grpId="0" animBg="1"/>
      <p:bldP spid="21591" grpId="0" animBg="1"/>
      <p:bldP spid="21592" grpId="0" animBg="1"/>
      <p:bldP spid="21596" grpId="0" animBg="1"/>
      <p:bldP spid="21597" grpId="0" animBg="1"/>
      <p:bldP spid="21598" grpId="0" animBg="1"/>
      <p:bldP spid="2159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&amp;#x0D;&amp;#x0A;&amp;#x0D;&amp;#x0A;&amp;#x0D;&amp;#x0A;&amp;#x0D;&amp;#x0A;&amp;#x0D;&amp;#x0A;&amp;#x0D;&amp;#x0A;&amp;#x0D;&amp;#x0A;&amp;#x0D;&amp;#x0A;&amp;#x0D;&amp;#x0A;a, So sánh hai số có số các chữ số khác nhau&amp;#x0D;&amp;#x0A;Ví dụ :&amp;#x0D;&amp;#x0A; 999 …. 1000&amp;#x0D;&amp;#x0A;&amp;#x0D;&amp;#x0A;999 &amp;lt; 1000&amp;#x0D;&amp;#x0A;Vì : 999 có ba chữ số;1000 c&quot;/&gt;&lt;property id=&quot;20307&quot; value=&quot;256&quot;/&gt;&lt;/object&gt;&lt;object type=&quot;3&quot; unique_id=&quot;10005&quot;&gt;&lt;property id=&quot;20148&quot; value=&quot;5&quot;/&gt;&lt;property id=&quot;20300&quot; value=&quot;Slide 2 - &amp;quot;&amp;#x0D;&amp;#x0A;&amp;#x0D;&amp;#x0A;&amp;#x0D;&amp;#x0A;&amp;#x0D;&amp;#x0A;&amp;#x0D;&amp;#x0A;&amp;#x0D;&amp;#x0A;&amp;#x0D;&amp;#x0A;&amp;#x0D;&amp;#x0A;&amp;#x0D;&amp;#x0A;&amp;#x0D;&amp;#x0A;b, So sánh hai số có số các chữ số bằng nhau &amp;#x0D;&amp;#x0A;Ví dụ 1:&amp;#x0D;&amp;#x0A;9000 …. 8999&amp;#x0D;&amp;#x0A;*So sánh chữ số ở hàng nghìn:&amp;#x0D;&amp;#x0A;Vì 9 &amp;gt; &quot;/&gt;&lt;property id=&quot;20307&quot; value=&quot;257&quot;/&gt;&lt;/object&gt;&lt;object type=&quot;3&quot; unique_id=&quot;10006&quot;&gt;&lt;property id=&quot;20148&quot; value=&quot;5&quot;/&gt;&lt;property id=&quot;20300&quot; value=&quot;Slide 3 - &amp;quot;Kết luận:&amp;#x0D;&amp;#x0A;&amp;quot;&quot;/&gt;&lt;property id=&quot;20307&quot; value=&quot;258&quot;/&gt;&lt;/object&gt;&lt;object type=&quot;3&quot; unique_id=&quot;10012&quot;&gt;&lt;property id=&quot;20148&quot; value=&quot;5&quot;/&gt;&lt;property id=&quot;20300&quot; value=&quot;Slide 4 - &amp;quot;Bài 1:                 ?&amp;quot;&quot;/&gt;&lt;property id=&quot;20307&quot; value=&quot;259&quot;/&gt;&lt;/object&gt;&lt;object type=&quot;3&quot; unique_id=&quot;10043&quot;&gt;&lt;property id=&quot;20148&quot; value=&quot;5&quot;/&gt;&lt;property id=&quot;20300&quot; value=&quot;Slide 5 - &amp;quot;                    Bài 2:                 ?&amp;quot;&quot;/&gt;&lt;property id=&quot;20307&quot; value=&quot;260&quot;/&gt;&lt;/object&gt;&lt;object type=&quot;3&quot; unique_id=&quot;10044&quot;&gt;&lt;property id=&quot;20148&quot; value=&quot;5&quot;/&gt;&lt;property id=&quot;20300&quot; value=&quot;Slide 6 - &amp;quot;Bài 3:&amp;quot;&quot;/&gt;&lt;property id=&quot;20307&quot; value=&quot;261&quot;/&gt;&lt;/object&gt;&lt;/object&gt;&lt;/object&gt;&lt;/database&gt;"/>
  <p:tag name="SECTOMILLISECCONVERTED" val="1"/>
  <p:tag name="VIOLETID" val="12252573"/>
  <p:tag name="VIOLETTITLE" val="So sánh các số trong phạm vi 10 000"/>
  <p:tag name="VIOLETLESSON" val="58"/>
  <p:tag name="VIOLETCATID" val="2194"/>
  <p:tag name="VIOLETSUBJECT" val="Toán học 3"/>
  <p:tag name="VIOLETAUTHORID" val="9311753"/>
  <p:tag name="VIOLETAUTHORNAME" val="Lê Thị Nga"/>
  <p:tag name="VIOLETAUTHORAVATAR" val="no_avatar.jpg"/>
  <p:tag name="VIOLETAUTHORADDRESS" val="Trường Tiểu Học Phùng Chí Kiên  - Tỉnh Bắc Kạn"/>
  <p:tag name="VIOLETDATE" val="2018-01-16 21:35:57"/>
  <p:tag name="VIOLETHIT" val="339"/>
  <p:tag name="VIOLETLIKE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585</Words>
  <Application>Microsoft Office PowerPoint</Application>
  <PresentationFormat>On-screen Show (4:3)</PresentationFormat>
  <Paragraphs>166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PowerPoint Presentation</vt:lpstr>
      <vt:lpstr>PowerPoint Presentation</vt:lpstr>
      <vt:lpstr>PowerPoint Presentation</vt:lpstr>
      <vt:lpstr>Toán  SO SÁNH CÁC SỐ TRONG PHẠM VI 10 000</vt:lpstr>
      <vt:lpstr>PowerPoint Presentation</vt:lpstr>
      <vt:lpstr>* Các chữ số ở hàng nghìn đều là 6, các chữ số ở hàng  trăm đều là 5, ta so sánh các số ở hàng chục:</vt:lpstr>
      <vt:lpstr>Kết luận: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 sánh hai số có số các chữ số khác nhau Ví dụ : 999 …. 1000</dc:title>
  <dc:creator>gsc</dc:creator>
  <cp:lastModifiedBy>Admin</cp:lastModifiedBy>
  <cp:revision>19</cp:revision>
  <dcterms:created xsi:type="dcterms:W3CDTF">2010-01-05T06:34:02Z</dcterms:created>
  <dcterms:modified xsi:type="dcterms:W3CDTF">2019-01-16T05:27:05Z</dcterms:modified>
</cp:coreProperties>
</file>