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85" r:id="rId3"/>
    <p:sldId id="269" r:id="rId4"/>
    <p:sldId id="274" r:id="rId5"/>
    <p:sldId id="275" r:id="rId6"/>
    <p:sldId id="276" r:id="rId7"/>
    <p:sldId id="257" r:id="rId8"/>
    <p:sldId id="261" r:id="rId9"/>
    <p:sldId id="264" r:id="rId10"/>
    <p:sldId id="283" r:id="rId11"/>
    <p:sldId id="282" r:id="rId12"/>
    <p:sldId id="265" r:id="rId13"/>
    <p:sldId id="272" r:id="rId14"/>
    <p:sldId id="278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F1ECC-8386-4DD3-A03D-AA28A242C31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F99D-A72F-4A68-AE44-7672C822C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A519D-5346-4CA0-96B6-AFB67FB1E1DB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23555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7" name="Nơi giữ chỗ cho Số hiệu Bản chiế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1E25F8-039A-4CF4-8F1D-C260B7123E28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AB94C3-5D49-4AC6-906A-053455A55189}" type="slidenum">
              <a:rPr lang="en-US" sz="1200" i="0">
                <a:latin typeface=".VnAristote" pitchFamily="34" charset="0"/>
              </a:rPr>
              <a:pPr algn="r"/>
              <a:t>11</a:t>
            </a:fld>
            <a:endParaRPr lang="en-US" sz="1200" i="0"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7CD89-33F4-479B-8BC8-6CCDF4F108B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2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5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2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E990-72FE-447A-850C-1A30D43539D5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2895600" y="135255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vi-VN" sz="32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5" name="WordArt 17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62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 THƯỢNG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18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VIẾT  -  LỚP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3A3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8077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O, Ô, Ơ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C4D5F2-782E-4030-A6BA-B0D98F586110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5867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 thế ngồi viết</a:t>
            </a:r>
            <a:endParaRPr lang="en-US" smtClean="0">
              <a:solidFill>
                <a:srgbClr val="C00000"/>
              </a:solidFill>
              <a:latin typeface="VNI-Times" pitchFamily="2" charset="0"/>
            </a:endParaRPr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38200"/>
            <a:ext cx="533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486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489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>
                <a:latin typeface="Times New Roman" pitchFamily="18" charset="0"/>
              </a:rPr>
              <a:t>1- Tư thế ngồi viết:</a:t>
            </a:r>
          </a:p>
          <a:p>
            <a:r>
              <a:rPr lang="en-US" sz="2400" i="0">
                <a:latin typeface="Times New Roman" pitchFamily="18" charset="0"/>
              </a:rPr>
              <a:t>- Lưng thẳng, không tì ngực vào bàn.</a:t>
            </a:r>
          </a:p>
          <a:p>
            <a:r>
              <a:rPr lang="en-US" sz="2400" i="0">
                <a:latin typeface="Times New Roman" pitchFamily="18" charset="0"/>
              </a:rPr>
              <a:t>- Đầu hơi cúi.</a:t>
            </a:r>
          </a:p>
          <a:p>
            <a:r>
              <a:rPr lang="en-US" sz="2400" i="0">
                <a:latin typeface="Times New Roman" pitchFamily="18" charset="0"/>
              </a:rPr>
              <a:t>- Mắt cách vở khoảng 25 đến 30 cm.</a:t>
            </a:r>
          </a:p>
          <a:p>
            <a:r>
              <a:rPr lang="en-US" sz="2400" i="0">
                <a:latin typeface="Times New Roman" pitchFamily="18" charset="0"/>
              </a:rPr>
              <a:t>- Tay phải cầm bút.</a:t>
            </a:r>
          </a:p>
          <a:p>
            <a:r>
              <a:rPr lang="en-US" sz="2400" i="0">
                <a:latin typeface="Times New Roman" pitchFamily="18" charset="0"/>
              </a:rPr>
              <a:t>- Tay trái tì nhẹ lên mép vở để giữ.</a:t>
            </a:r>
          </a:p>
          <a:p>
            <a:r>
              <a:rPr lang="en-US" sz="2400" i="0">
                <a:latin typeface="Times New Roman" pitchFamily="18" charset="0"/>
              </a:rPr>
              <a:t>- Hai chân để song song thoải mái.</a:t>
            </a:r>
          </a:p>
          <a:p>
            <a:pPr algn="just" eaLnBrk="0" hangingPunct="0"/>
            <a:endParaRPr lang="en-US" sz="2400" i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>
                <a:latin typeface="Times New Roman" pitchFamily="18" charset="0"/>
              </a:rPr>
              <a:t>2-Cách cầm bút:</a:t>
            </a:r>
          </a:p>
          <a:p>
            <a:r>
              <a:rPr lang="en-US" sz="2400" i="0">
                <a:latin typeface="Times New Roman" pitchFamily="18" charset="0"/>
              </a:rPr>
              <a:t>- Cầm bút bằng 3 ngón tay: ngón cái, ngón trỏ, ngón giữa.</a:t>
            </a:r>
          </a:p>
          <a:p>
            <a:r>
              <a:rPr lang="en-US" sz="2400" i="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r>
              <a:rPr lang="en-US" sz="2400" i="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1143000"/>
            <a:ext cx="8915400" cy="38351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831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 flipV="1">
            <a:off x="7010400" y="8305800"/>
            <a:ext cx="16002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066800" y="2590800"/>
            <a:ext cx="67897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- Về nhà luyện viết tiếp phần còn lại </a:t>
            </a:r>
          </a:p>
          <a:p>
            <a:r>
              <a:rPr lang="en-US" sz="3200"/>
              <a:t>- Học thuộc từ và câu ứng dụng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2533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2536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8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9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BÀI GIẢNG POI\26166349_141363389903004_77480217163684051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 descr="Stationery"/>
          <p:cNvSpPr txBox="1">
            <a:spLocks noChangeArrowheads="1"/>
          </p:cNvSpPr>
          <p:nvPr/>
        </p:nvSpPr>
        <p:spPr bwMode="auto">
          <a:xfrm>
            <a:off x="0" y="-457200"/>
            <a:ext cx="9144000" cy="376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pic>
        <p:nvPicPr>
          <p:cNvPr id="9219" name="Picture 3" descr="%5Bwallco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848600" cy="2268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Thân ái chào tạm biệt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1050" y="49418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066800" y="4572000"/>
            <a:ext cx="7591425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học tốt !</a:t>
            </a:r>
            <a:endParaRPr lang="en-US" sz="4400" kern="1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600200" y="1524000"/>
            <a:ext cx="525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u="sng">
                <a:solidFill>
                  <a:srgbClr val="FF0000"/>
                </a:solidFill>
                <a:latin typeface="HP001 4 hàng" pitchFamily="34" charset="0"/>
              </a:rPr>
              <a:t>Kiểm tra bài cũ: </a:t>
            </a:r>
          </a:p>
        </p:txBody>
      </p:sp>
      <p:pic>
        <p:nvPicPr>
          <p:cNvPr id="4099" name="Picture 6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1143000" y="2743200"/>
            <a:ext cx="739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b="1" dirty="0">
              <a:latin typeface="HP001 4 hàng" pitchFamily="34" charset="0"/>
            </a:endParaRPr>
          </a:p>
          <a:p>
            <a:r>
              <a:rPr lang="en-US" sz="4400" b="1" dirty="0">
                <a:latin typeface="HP001 4 hàng" pitchFamily="34" charset="0"/>
              </a:rPr>
              <a:t>-</a:t>
            </a:r>
            <a:r>
              <a:rPr lang="en-US" sz="4400" b="1" dirty="0" err="1" smtClean="0">
                <a:latin typeface="HP001 5 hàng" pitchFamily="34" charset="0"/>
              </a:rPr>
              <a:t>Vi</a:t>
            </a:r>
            <a:r>
              <a:rPr lang="en-US" sz="3200" dirty="0" err="1" smtClean="0">
                <a:latin typeface="HP001 5 hàng" pitchFamily="34" charset="0"/>
              </a:rPr>
              <a:t>ế</a:t>
            </a:r>
            <a:r>
              <a:rPr lang="en-US" sz="4400" b="1" dirty="0" err="1" smtClean="0">
                <a:latin typeface="HP001 5 hàng" pitchFamily="34" charset="0"/>
              </a:rPr>
              <a:t>t</a:t>
            </a:r>
            <a:r>
              <a:rPr lang="en-US" sz="4400" b="1" dirty="0" smtClean="0">
                <a:latin typeface="HP001 5 hàng" pitchFamily="34" charset="0"/>
              </a:rPr>
              <a:t> : N ; </a:t>
            </a:r>
            <a:r>
              <a:rPr lang="en-US" sz="4400" b="1" dirty="0" err="1" smtClean="0">
                <a:latin typeface="HP001 5 hàng" pitchFamily="34" charset="0"/>
              </a:rPr>
              <a:t>Nh</a:t>
            </a:r>
            <a:r>
              <a:rPr lang="en-US" sz="4400" b="1" dirty="0" smtClean="0">
                <a:latin typeface="HP001 5 hàng" pitchFamily="34" charset="0"/>
              </a:rPr>
              <a:t> , Ng ….</a:t>
            </a:r>
            <a:endParaRPr lang="en-US" sz="3600" b="1" dirty="0">
              <a:latin typeface="HP001 5 hàng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Mẫu chữ\mau-chu-cao-2.5-o-ly-71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Mẫu chữ\mau-chu-cao-2.5-o-ly-48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1447800"/>
            <a:ext cx="77724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Mẫu chữ\mau-chu-cao-2.5-o-ly-19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Mẫu chữ\mau-chu-2.5-o-ly-p1\mau chu 2.5 o ly p1\mau chu cao 2.5 o ly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1916113"/>
            <a:ext cx="8305800" cy="10691813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18933"/>
            <a:ext cx="4076867" cy="407686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21" y="418932"/>
            <a:ext cx="4176912" cy="407686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45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4" y="1752600"/>
            <a:ext cx="4585689" cy="2286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379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458200" cy="6019800"/>
          </a:xfrm>
          <a:prstGeom prst="rect">
            <a:avLst/>
          </a:prstGeom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8" name="Picture 9" descr="BD21325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BD21325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BD21325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BD21325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66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23&quot;&gt;&lt;/object&gt;&lt;object type=&quot;2&quot; unique_id=&quot;10024&quot;&gt;&lt;object type=&quot;3&quot; unique_id=&quot;10071&quot;&gt;&lt;property id=&quot;20148&quot; value=&quot;5&quot;/&gt;&lt;property id=&quot;20300&quot; value=&quot;Slide 2&quot;/&gt;&lt;property id=&quot;20307&quot; value=&quot;257&quot;/&gt;&lt;/object&gt;&lt;object type=&quot;3&quot; unique_id=&quot;10175&quot;&gt;&lt;property id=&quot;20148&quot; value=&quot;5&quot;/&gt;&lt;property id=&quot;20300&quot; value=&quot;Slide 3&quot;/&gt;&lt;property id=&quot;20307&quot; value=&quot;261&quot;/&gt;&lt;/object&gt;&lt;object type=&quot;3&quot; unique_id=&quot;10240&quot;&gt;&lt;property id=&quot;20148&quot; value=&quot;5&quot;/&gt;&lt;property id=&quot;20300&quot; value=&quot;Slide 4&quot;/&gt;&lt;property id=&quot;20307&quot; value=&quot;264&quot;/&gt;&lt;/object&gt;&lt;object type=&quot;3&quot; unique_id=&quot;10268&quot;&gt;&lt;property id=&quot;20148&quot; value=&quot;5&quot;/&gt;&lt;property id=&quot;20300&quot; value=&quot;Slide 5&quot;/&gt;&lt;property id=&quot;20307&quot; value=&quot;265&quot;/&gt;&lt;/object&gt;&lt;object type=&quot;3&quot; unique_id=&quot;10453&quot;&gt;&lt;property id=&quot;20148&quot; value=&quot;5&quot;/&gt;&lt;property id=&quot;20300&quot; value=&quot;Slide 6&quot;/&gt;&lt;property id=&quot;20307&quot; value=&quot;267&quot;/&gt;&lt;/object&gt;&lt;object type=&quot;3&quot; unique_id=&quot;10481&quot;&gt;&lt;property id=&quot;20148&quot; value=&quot;5&quot;/&gt;&lt;property id=&quot;20300&quot; value=&quot;Slide 1&quot;/&gt;&lt;property id=&quot;20307&quot; value=&quot;268&quot;/&gt;&lt;/object&gt;&lt;/object&gt;&lt;/object&gt;&lt;/database&gt;"/>
  <p:tag name="SECTOMILLISECCONVERTED" val="1"/>
  <p:tag name="VIOLETID" val="12386272"/>
  <p:tag name="VIOLETTITLE" val="Tuần 21. Ôn chữ hoa: O, Ô, Ơ"/>
  <p:tag name="VIOLETLESSON" val="21"/>
  <p:tag name="VIOLETCATID" val="7840640"/>
  <p:tag name="VIOLETSUBJECT" val="Tập viết 3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8-07-01 12:29:13"/>
  <p:tag name="VIOLETHIT" val="162"/>
  <p:tag name="VIOLETLIK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197</Words>
  <Application>Microsoft Office PowerPoint</Application>
  <PresentationFormat>On-screen Show (4:3)</PresentationFormat>
  <Paragraphs>28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.VnAristote</vt:lpstr>
      <vt:lpstr>Arial</vt:lpstr>
      <vt:lpstr>Calibri</vt:lpstr>
      <vt:lpstr>HP001 4 hàng</vt:lpstr>
      <vt:lpstr>HP001 4H</vt:lpstr>
      <vt:lpstr>HP001 5 hàng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Admin</cp:lastModifiedBy>
  <cp:revision>47</cp:revision>
  <dcterms:created xsi:type="dcterms:W3CDTF">2017-01-16T05:03:01Z</dcterms:created>
  <dcterms:modified xsi:type="dcterms:W3CDTF">2019-01-22T22:33:25Z</dcterms:modified>
</cp:coreProperties>
</file>