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41" r:id="rId1"/>
  </p:sldMasterIdLst>
  <p:notesMasterIdLst>
    <p:notesMasterId r:id="rId25"/>
  </p:notesMasterIdLst>
  <p:sldIdLst>
    <p:sldId id="379" r:id="rId2"/>
    <p:sldId id="410" r:id="rId3"/>
    <p:sldId id="409" r:id="rId4"/>
    <p:sldId id="403" r:id="rId5"/>
    <p:sldId id="386" r:id="rId6"/>
    <p:sldId id="364" r:id="rId7"/>
    <p:sldId id="388" r:id="rId8"/>
    <p:sldId id="390" r:id="rId9"/>
    <p:sldId id="389" r:id="rId10"/>
    <p:sldId id="392" r:id="rId11"/>
    <p:sldId id="393" r:id="rId12"/>
    <p:sldId id="374" r:id="rId13"/>
    <p:sldId id="384" r:id="rId14"/>
    <p:sldId id="394" r:id="rId15"/>
    <p:sldId id="400" r:id="rId16"/>
    <p:sldId id="381" r:id="rId17"/>
    <p:sldId id="397" r:id="rId18"/>
    <p:sldId id="396" r:id="rId19"/>
    <p:sldId id="402" r:id="rId20"/>
    <p:sldId id="404" r:id="rId21"/>
    <p:sldId id="405" r:id="rId22"/>
    <p:sldId id="407" r:id="rId23"/>
    <p:sldId id="372" r:id="rId24"/>
  </p:sldIdLst>
  <p:sldSz cx="9144000" cy="6858000" type="screen4x3"/>
  <p:notesSz cx="6858000" cy="9144000"/>
  <p:embeddedFontLs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HP001 4 hàng" pitchFamily="34" charset="0"/>
      <p:regular r:id="rId30"/>
      <p:bold r:id="rId31"/>
    </p:embeddedFont>
    <p:embeddedFont>
      <p:font typeface="HP001 5H" pitchFamily="34" charset="0"/>
      <p:bold r:id="rId32"/>
    </p:embeddedFont>
    <p:embeddedFont>
      <p:font typeface="VNI-Times" pitchFamily="2" charset="0"/>
      <p:regular r:id="rId33"/>
      <p:bold r:id="rId34"/>
      <p:italic r:id="rId35"/>
      <p:boldItalic r:id="rId36"/>
    </p:embeddedFont>
    <p:embeddedFont>
      <p:font typeface="Impact" pitchFamily="34" charset="0"/>
      <p:regular r:id="rId37"/>
    </p:embeddedFont>
    <p:embeddedFont>
      <p:font typeface="HP001" pitchFamily="34" charset="0"/>
      <p:regular r:id="rId38"/>
    </p:embeddedFont>
    <p:embeddedFont>
      <p:font typeface="HP001 4H" pitchFamily="34" charset="0"/>
      <p:bold r:id="rId39"/>
    </p:embeddedFont>
    <p:embeddedFont>
      <p:font typeface="HP001 5 hàng 1 ô ly" pitchFamily="34" charset="0"/>
      <p:bold r:id="rId40"/>
    </p:embeddedFont>
  </p:embeddedFontLst>
  <p:custDataLst>
    <p:tags r:id="rId4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0000"/>
    <a:srgbClr val="FF0066"/>
    <a:srgbClr val="990099"/>
    <a:srgbClr val="FFFF99"/>
    <a:srgbClr val="006600"/>
    <a:srgbClr val="FF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7" autoAdjust="0"/>
    <p:restoredTop sz="91313" autoAdjust="0"/>
  </p:normalViewPr>
  <p:slideViewPr>
    <p:cSldViewPr>
      <p:cViewPr varScale="1">
        <p:scale>
          <a:sx n="63" d="100"/>
          <a:sy n="63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4ECAF6E-8931-4A58-80F2-23C7532D1BE3}" type="datetimeFigureOut">
              <a:rPr lang="en-US"/>
              <a:pPr>
                <a:defRPr/>
              </a:pPr>
              <a:t>9/1/2019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vi-VN" noProof="0" smtClean="0"/>
              <a:t>Bấm &amp; sửa kiểu tiêu đề</a:t>
            </a:r>
          </a:p>
          <a:p>
            <a:pPr lvl="1"/>
            <a:r>
              <a:rPr lang="vi-VN" noProof="0" smtClean="0"/>
              <a:t>Mức hai</a:t>
            </a:r>
          </a:p>
          <a:p>
            <a:pPr lvl="2"/>
            <a:r>
              <a:rPr lang="vi-VN" noProof="0" smtClean="0"/>
              <a:t>Mức ba</a:t>
            </a:r>
          </a:p>
          <a:p>
            <a:pPr lvl="3"/>
            <a:r>
              <a:rPr lang="vi-VN" noProof="0" smtClean="0"/>
              <a:t>Mức bốn</a:t>
            </a:r>
          </a:p>
          <a:p>
            <a:pPr lvl="4"/>
            <a:r>
              <a:rPr lang="vi-VN" noProof="0" smtClean="0"/>
              <a:t>Mức năm</a:t>
            </a:r>
            <a:endParaRPr lang="en-US" noProof="0" smtClean="0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0A560C8-854F-4E69-9285-38844B302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92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ơi giữ chỗ cho Ghi ch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Nơi giữ chỗ cho Số hiệu Bản chiế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B48B5FB-051D-4E24-84EB-456C60871CF2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04407-9EFF-4FC8-8090-AFD494835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5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411EC-A192-4A53-AF5C-201748587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0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C03B9-3846-4D98-A06C-7C265C543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21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FBAFC-05DA-4AFF-B8F6-8B65C433E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06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C8626-7563-48EA-946A-045E0F18C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8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C0635-6222-4682-B21E-BEE7265B9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6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38475-A1EC-4986-8A4B-8E3A5BEB2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2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F0101-20AC-4C39-A627-477ADE369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8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6958E-77CB-438A-B076-44182B2FE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23354-A6EA-45F2-BCAD-C8558CA4B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8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39437-5D83-4176-A8CA-144E9F451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4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A5362-308A-4C86-9E69-00D6731FA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9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F2146-0637-41E1-937C-477C690E8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7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6CFBECB-7A57-44F5-9D67-1E4F12753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4" name="Rectangle 618"/>
          <p:cNvSpPr>
            <a:spLocks noChangeArrowheads="1"/>
          </p:cNvSpPr>
          <p:nvPr/>
        </p:nvSpPr>
        <p:spPr bwMode="auto">
          <a:xfrm>
            <a:off x="4953000" y="1600200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4800" b="1">
              <a:latin typeface="HP001 5H" pitchFamily="34" charset="-127"/>
            </a:endParaRPr>
          </a:p>
        </p:txBody>
      </p:sp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533400" y="685800"/>
            <a:ext cx="8305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TRƯỜNG TIỂU </a:t>
            </a:r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HỌC </a:t>
            </a:r>
            <a:r>
              <a:rPr lang="en-US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GIA THƯỢNG</a:t>
            </a:r>
            <a:endParaRPr lang="en-US" sz="36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9158" name="WordArt 6"/>
          <p:cNvSpPr>
            <a:spLocks noChangeArrowheads="1" noChangeShapeType="1" noTextEdit="1"/>
          </p:cNvSpPr>
          <p:nvPr/>
        </p:nvSpPr>
        <p:spPr bwMode="auto">
          <a:xfrm>
            <a:off x="1524000" y="2286000"/>
            <a:ext cx="5562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TẬP VIẾT  - </a:t>
            </a:r>
            <a:r>
              <a:rPr lang="en-US" sz="6000" b="1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6000" b="1" kern="1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3A3</a:t>
            </a:r>
            <a:endParaRPr lang="en-US" sz="6000" b="1" kern="10">
              <a:ln w="19050">
                <a:solidFill>
                  <a:srgbClr val="0000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381000" y="4038600"/>
            <a:ext cx="838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6000" b="1">
                <a:solidFill>
                  <a:srgbClr val="FF0000"/>
                </a:solidFill>
                <a:latin typeface="HP001" pitchFamily="34" charset="0"/>
                <a:ea typeface="HP001" pitchFamily="34" charset="0"/>
                <a:cs typeface="HP001" pitchFamily="34" charset="0"/>
              </a:rPr>
              <a:t>Ôn chữ hoa N- Tuần 19</a:t>
            </a:r>
          </a:p>
        </p:txBody>
      </p:sp>
      <p:grpSp>
        <p:nvGrpSpPr>
          <p:cNvPr id="2054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055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8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0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1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4" grpId="0"/>
      <p:bldP spid="49157" grpId="0" animBg="1"/>
      <p:bldP spid="49157" grpId="1" animBg="1"/>
      <p:bldP spid="4915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 flipV="1">
            <a:off x="7010400" y="8305800"/>
            <a:ext cx="16002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50000"/>
              </a:spcBef>
            </a:pPr>
            <a:r>
              <a:rPr lang="en-US" sz="2800" b="1">
                <a:solidFill>
                  <a:srgbClr val="6600CC"/>
                </a:solidFill>
                <a:latin typeface="HP001 4H" pitchFamily="34" charset="-127"/>
              </a:rPr>
              <a:t>   </a:t>
            </a:r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2895600" y="3001963"/>
            <a:ext cx="5105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900">
                <a:solidFill>
                  <a:schemeClr val="hlink"/>
                </a:solidFill>
                <a:latin typeface="HP001 5 hàng 1 ô ly" pitchFamily="34" charset="0"/>
              </a:rPr>
              <a:t>Nh 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609600"/>
            <a:ext cx="16002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/>
              <a:t>B</a:t>
            </a:r>
            <a:endParaRPr lang="en-US" b="1" dirty="0"/>
          </a:p>
        </p:txBody>
      </p:sp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11270" name="Picture 6" descr="GRANS0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7" descr="GRANS0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72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1273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4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5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6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 flipV="1">
            <a:off x="7010400" y="8305800"/>
            <a:ext cx="16002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50000"/>
              </a:spcBef>
            </a:pPr>
            <a:r>
              <a:rPr lang="en-US" sz="2800" b="1">
                <a:solidFill>
                  <a:srgbClr val="6600CC"/>
                </a:solidFill>
                <a:latin typeface="HP001 4H" pitchFamily="34" charset="-127"/>
              </a:rPr>
              <a:t>   </a:t>
            </a:r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533400" y="3001963"/>
            <a:ext cx="90678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900">
                <a:solidFill>
                  <a:schemeClr val="hlink"/>
                </a:solidFill>
                <a:latin typeface="HP001 5 hàng 1 ô ly" pitchFamily="34" charset="0"/>
              </a:rPr>
              <a:t>  R  L</a:t>
            </a:r>
          </a:p>
        </p:txBody>
      </p:sp>
      <p:sp>
        <p:nvSpPr>
          <p:cNvPr id="12292" name="Text Box 13"/>
          <p:cNvSpPr txBox="1">
            <a:spLocks noChangeArrowheads="1"/>
          </p:cNvSpPr>
          <p:nvPr/>
        </p:nvSpPr>
        <p:spPr bwMode="auto">
          <a:xfrm>
            <a:off x="0" y="3810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viết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609600"/>
            <a:ext cx="16002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/>
              <a:t>B</a:t>
            </a:r>
            <a:endParaRPr lang="en-US" b="1" dirty="0"/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2590800" y="900113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  <a:latin typeface="HP001 4 hàng" pitchFamily="34" charset="0"/>
              </a:rPr>
              <a:t>Chữ hoa N (tiếp theo)</a:t>
            </a:r>
          </a:p>
        </p:txBody>
      </p:sp>
      <p:grpSp>
        <p:nvGrpSpPr>
          <p:cNvPr id="12295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12296" name="Picture 6" descr="GRANS0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Picture 7" descr="GRANS0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298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2299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0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1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2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3" name="Group 11"/>
          <p:cNvGraphicFramePr>
            <a:graphicFrameLocks noGrp="1"/>
          </p:cNvGraphicFramePr>
          <p:nvPr/>
        </p:nvGraphicFramePr>
        <p:xfrm>
          <a:off x="2209800" y="2711450"/>
          <a:ext cx="5224463" cy="2165350"/>
        </p:xfrm>
        <a:graphic>
          <a:graphicData uri="http://schemas.openxmlformats.org/drawingml/2006/table">
            <a:tbl>
              <a:tblPr/>
              <a:tblGrid>
                <a:gridCol w="744058"/>
                <a:gridCol w="711940"/>
                <a:gridCol w="783313"/>
                <a:gridCol w="745842"/>
                <a:gridCol w="749411"/>
                <a:gridCol w="745842"/>
                <a:gridCol w="744057"/>
              </a:tblGrid>
              <a:tr h="327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47240" name="Rectangle 104"/>
          <p:cNvSpPr>
            <a:spLocks noChangeArrowheads="1"/>
          </p:cNvSpPr>
          <p:nvPr/>
        </p:nvSpPr>
        <p:spPr bwMode="auto">
          <a:xfrm>
            <a:off x="2438400" y="2757488"/>
            <a:ext cx="4191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5400">
                <a:solidFill>
                  <a:schemeClr val="hlink"/>
                </a:solidFill>
                <a:latin typeface="HP001 4 hàng" pitchFamily="34" charset="0"/>
              </a:rPr>
              <a:t> </a:t>
            </a:r>
            <a:r>
              <a:rPr lang="en-US" sz="5400">
                <a:solidFill>
                  <a:schemeClr val="hlink"/>
                </a:solidFill>
                <a:latin typeface="HP001 5 hàng 1 ô ly" pitchFamily="34" charset="0"/>
              </a:rPr>
              <a:t>Nhà Rồng</a:t>
            </a:r>
          </a:p>
        </p:txBody>
      </p:sp>
      <p:sp>
        <p:nvSpPr>
          <p:cNvPr id="9303" name="Rectangle 87"/>
          <p:cNvSpPr>
            <a:spLocks noChangeArrowheads="1"/>
          </p:cNvSpPr>
          <p:nvPr/>
        </p:nvSpPr>
        <p:spPr bwMode="auto">
          <a:xfrm>
            <a:off x="1219200" y="5181600"/>
            <a:ext cx="6215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>
                <a:solidFill>
                  <a:srgbClr val="0070C0"/>
                </a:solidFill>
                <a:latin typeface="HP001 5H" pitchFamily="34" charset="-127"/>
              </a:rPr>
              <a:t>Em  có hiểu biết gì về Nhà Rồng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390" name="Text Box 13"/>
          <p:cNvSpPr txBox="1">
            <a:spLocks noChangeArrowheads="1"/>
          </p:cNvSpPr>
          <p:nvPr/>
        </p:nvSpPr>
        <p:spPr bwMode="auto">
          <a:xfrm>
            <a:off x="0" y="3810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viết</a:t>
            </a:r>
          </a:p>
        </p:txBody>
      </p:sp>
      <p:sp>
        <p:nvSpPr>
          <p:cNvPr id="13391" name="Text Box 7"/>
          <p:cNvSpPr txBox="1">
            <a:spLocks noChangeArrowheads="1"/>
          </p:cNvSpPr>
          <p:nvPr/>
        </p:nvSpPr>
        <p:spPr bwMode="auto">
          <a:xfrm>
            <a:off x="228600" y="1676400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99"/>
                </a:solidFill>
                <a:latin typeface="VNI-Times" pitchFamily="2" charset="0"/>
              </a:rPr>
              <a:t>b) </a:t>
            </a:r>
            <a:r>
              <a:rPr lang="en-US" sz="3600" b="1" u="sng">
                <a:solidFill>
                  <a:srgbClr val="000099"/>
                </a:solidFill>
                <a:latin typeface="VNI-Times" pitchFamily="2" charset="0"/>
              </a:rPr>
              <a:t>Vieát töø öùng duïng</a:t>
            </a:r>
          </a:p>
        </p:txBody>
      </p:sp>
      <p:sp>
        <p:nvSpPr>
          <p:cNvPr id="13392" name="Text Box 9"/>
          <p:cNvSpPr txBox="1">
            <a:spLocks noChangeArrowheads="1"/>
          </p:cNvSpPr>
          <p:nvPr/>
        </p:nvSpPr>
        <p:spPr bwMode="auto">
          <a:xfrm>
            <a:off x="2590800" y="900113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  <a:latin typeface="HP001 4 hàng" pitchFamily="34" charset="0"/>
              </a:rPr>
              <a:t>Chữ hoa N (tiếp theo)</a:t>
            </a:r>
          </a:p>
        </p:txBody>
      </p:sp>
      <p:grpSp>
        <p:nvGrpSpPr>
          <p:cNvPr id="13393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13394" name="Picture 6" descr="GRANS0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95" name="Picture 7" descr="GRANS0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96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3397" name="Picture 9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98" name="Picture 10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99" name="Picture 11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400" name="Picture 12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7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240" grpId="0" autoUpdateAnimBg="0"/>
      <p:bldP spid="93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ChangeArrowheads="1"/>
          </p:cNvSpPr>
          <p:nvPr/>
        </p:nvSpPr>
        <p:spPr bwMode="auto">
          <a:xfrm>
            <a:off x="228600" y="5638800"/>
            <a:ext cx="86820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Nhà Rồng là một bến cảng ở Thành phố Hồ Chí Minh. Năm 1911, chính từ bến cảng này, Bác Hồ đã ra đi tìm đường cứu nước</a:t>
            </a:r>
            <a:r>
              <a:rPr lang="en-US" sz="3200">
                <a:solidFill>
                  <a:srgbClr val="FF0000"/>
                </a:solidFill>
                <a:latin typeface="VNI-Times" pitchFamily="2" charset="0"/>
              </a:rPr>
              <a:t>.</a:t>
            </a:r>
          </a:p>
          <a:p>
            <a:pPr eaLnBrk="1" hangingPunct="1"/>
            <a:endParaRPr lang="en-US" sz="3200">
              <a:solidFill>
                <a:srgbClr val="FF0000"/>
              </a:solidFill>
              <a:latin typeface="VNI-Times" pitchFamily="2" charset="0"/>
            </a:endParaRPr>
          </a:p>
        </p:txBody>
      </p:sp>
      <p:pic>
        <p:nvPicPr>
          <p:cNvPr id="14339" name="Picture 7" descr="Bến Nhà Rồng - dấu mốc quan trọng của lịch sử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428625"/>
            <a:ext cx="8988425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2" name="Text Box 94"/>
          <p:cNvSpPr txBox="1">
            <a:spLocks noChangeArrowheads="1"/>
          </p:cNvSpPr>
          <p:nvPr/>
        </p:nvSpPr>
        <p:spPr bwMode="auto">
          <a:xfrm>
            <a:off x="0" y="4267200"/>
            <a:ext cx="929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Khoảng cách giữa các chữ ghi tiếng ta nên viết thế nào?</a:t>
            </a:r>
          </a:p>
        </p:txBody>
      </p:sp>
      <p:sp>
        <p:nvSpPr>
          <p:cNvPr id="9303" name="Rectangle 87"/>
          <p:cNvSpPr>
            <a:spLocks noChangeArrowheads="1"/>
          </p:cNvSpPr>
          <p:nvPr/>
        </p:nvSpPr>
        <p:spPr bwMode="auto">
          <a:xfrm>
            <a:off x="0" y="3581400"/>
            <a:ext cx="74342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Từ ứng dụng có mấy chữ?</a:t>
            </a:r>
          </a:p>
        </p:txBody>
      </p:sp>
      <p:sp>
        <p:nvSpPr>
          <p:cNvPr id="316104" name="Text Box 1736"/>
          <p:cNvSpPr txBox="1">
            <a:spLocks noChangeArrowheads="1"/>
          </p:cNvSpPr>
          <p:nvPr/>
        </p:nvSpPr>
        <p:spPr bwMode="auto">
          <a:xfrm>
            <a:off x="0" y="51054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Cụm từ có mấy dấu thanh, được đặt ở những vị trí nào?</a:t>
            </a:r>
          </a:p>
        </p:txBody>
      </p:sp>
      <p:sp>
        <p:nvSpPr>
          <p:cNvPr id="316093" name="Text Box 1725"/>
          <p:cNvSpPr txBox="1">
            <a:spLocks noChangeArrowheads="1"/>
          </p:cNvSpPr>
          <p:nvPr/>
        </p:nvSpPr>
        <p:spPr bwMode="auto">
          <a:xfrm>
            <a:off x="0" y="480060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Em hãy quan sát và nêu độ cao của các con chữ có trong từ  Nhà Rồng?</a:t>
            </a:r>
          </a:p>
        </p:txBody>
      </p:sp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0" y="3810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viết</a:t>
            </a: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2590800" y="900113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  <a:latin typeface="HP001 4 hàng" pitchFamily="34" charset="0"/>
              </a:rPr>
              <a:t>Chữ hoa N (tiếp theo)</a:t>
            </a:r>
          </a:p>
        </p:txBody>
      </p:sp>
      <p:graphicFrame>
        <p:nvGraphicFramePr>
          <p:cNvPr id="13" name="Group 11"/>
          <p:cNvGraphicFramePr>
            <a:graphicFrameLocks noGrp="1"/>
          </p:cNvGraphicFramePr>
          <p:nvPr/>
        </p:nvGraphicFramePr>
        <p:xfrm>
          <a:off x="2209800" y="1416050"/>
          <a:ext cx="5224463" cy="2165350"/>
        </p:xfrm>
        <a:graphic>
          <a:graphicData uri="http://schemas.openxmlformats.org/drawingml/2006/table">
            <a:tbl>
              <a:tblPr/>
              <a:tblGrid>
                <a:gridCol w="744058"/>
                <a:gridCol w="711940"/>
                <a:gridCol w="783313"/>
                <a:gridCol w="745842"/>
                <a:gridCol w="749411"/>
                <a:gridCol w="745842"/>
                <a:gridCol w="744057"/>
              </a:tblGrid>
              <a:tr h="327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442" name="Rectangle 104"/>
          <p:cNvSpPr>
            <a:spLocks noChangeArrowheads="1"/>
          </p:cNvSpPr>
          <p:nvPr/>
        </p:nvSpPr>
        <p:spPr bwMode="auto">
          <a:xfrm>
            <a:off x="2438400" y="1462088"/>
            <a:ext cx="4191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5400">
                <a:solidFill>
                  <a:schemeClr val="hlink"/>
                </a:solidFill>
                <a:latin typeface="HP001 4 hàng" pitchFamily="34" charset="0"/>
              </a:rPr>
              <a:t> </a:t>
            </a:r>
            <a:r>
              <a:rPr lang="en-US" sz="5400">
                <a:solidFill>
                  <a:schemeClr val="hlink"/>
                </a:solidFill>
                <a:latin typeface="HP001 5 hàng 1 ô ly" pitchFamily="34" charset="0"/>
              </a:rPr>
              <a:t>Nhà Rồng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500"/>
                                        <p:tgtEl>
                                          <p:spTgt spid="316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1" dur="500"/>
                                        <p:tgtEl>
                                          <p:spTgt spid="316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2" grpId="0"/>
      <p:bldP spid="9303" grpId="0"/>
      <p:bldP spid="316104" grpId="0"/>
      <p:bldP spid="316104" grpId="1"/>
      <p:bldP spid="316093" grpId="0"/>
      <p:bldP spid="31609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3" name="Group 11"/>
          <p:cNvGraphicFramePr>
            <a:graphicFrameLocks noGrp="1"/>
          </p:cNvGraphicFramePr>
          <p:nvPr/>
        </p:nvGraphicFramePr>
        <p:xfrm>
          <a:off x="2209800" y="2711450"/>
          <a:ext cx="5224463" cy="2165350"/>
        </p:xfrm>
        <a:graphic>
          <a:graphicData uri="http://schemas.openxmlformats.org/drawingml/2006/table">
            <a:tbl>
              <a:tblPr/>
              <a:tblGrid>
                <a:gridCol w="744058"/>
                <a:gridCol w="711940"/>
                <a:gridCol w="783313"/>
                <a:gridCol w="745842"/>
                <a:gridCol w="749411"/>
                <a:gridCol w="745842"/>
                <a:gridCol w="744057"/>
              </a:tblGrid>
              <a:tr h="327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47240" name="Rectangle 104"/>
          <p:cNvSpPr>
            <a:spLocks noChangeArrowheads="1"/>
          </p:cNvSpPr>
          <p:nvPr/>
        </p:nvSpPr>
        <p:spPr bwMode="auto">
          <a:xfrm>
            <a:off x="2438400" y="2757488"/>
            <a:ext cx="4191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5400">
                <a:solidFill>
                  <a:schemeClr val="hlink"/>
                </a:solidFill>
                <a:latin typeface="HP001 4 hàng" pitchFamily="34" charset="0"/>
              </a:rPr>
              <a:t> </a:t>
            </a:r>
            <a:r>
              <a:rPr lang="en-US" sz="5400">
                <a:solidFill>
                  <a:schemeClr val="hlink"/>
                </a:solidFill>
                <a:latin typeface="HP001 5 hàng 1 ô ly" pitchFamily="34" charset="0"/>
              </a:rPr>
              <a:t>Nhà Rồng</a:t>
            </a:r>
          </a:p>
        </p:txBody>
      </p:sp>
      <p:sp>
        <p:nvSpPr>
          <p:cNvPr id="16461" name="Text Box 7"/>
          <p:cNvSpPr txBox="1">
            <a:spLocks noChangeArrowheads="1"/>
          </p:cNvSpPr>
          <p:nvPr/>
        </p:nvSpPr>
        <p:spPr bwMode="auto">
          <a:xfrm>
            <a:off x="228600" y="1676400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99"/>
                </a:solidFill>
                <a:latin typeface="VNI-Times" pitchFamily="2" charset="0"/>
              </a:rPr>
              <a:t>b) </a:t>
            </a:r>
            <a:r>
              <a:rPr lang="en-US" sz="3600" b="1" u="sng">
                <a:solidFill>
                  <a:srgbClr val="000099"/>
                </a:solidFill>
                <a:latin typeface="VNI-Times" pitchFamily="2" charset="0"/>
              </a:rPr>
              <a:t>Vieát töø öùng duïng</a:t>
            </a:r>
          </a:p>
        </p:txBody>
      </p:sp>
      <p:sp>
        <p:nvSpPr>
          <p:cNvPr id="9" name="Oval 8"/>
          <p:cNvSpPr/>
          <p:nvPr/>
        </p:nvSpPr>
        <p:spPr>
          <a:xfrm>
            <a:off x="304800" y="533400"/>
            <a:ext cx="16002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/>
              <a:t>B</a:t>
            </a:r>
            <a:endParaRPr lang="en-US" b="1" dirty="0"/>
          </a:p>
        </p:txBody>
      </p:sp>
      <p:grpSp>
        <p:nvGrpSpPr>
          <p:cNvPr id="16463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16464" name="Picture 6" descr="GRANS0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65" name="Picture 7" descr="GRANS0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66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6467" name="Picture 9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68" name="Picture 10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69" name="Picture 11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70" name="Picture 12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7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240" grpId="0" autoUpdateAnimBg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3" name="Group 11"/>
          <p:cNvGraphicFramePr>
            <a:graphicFrameLocks noGrp="1"/>
          </p:cNvGraphicFramePr>
          <p:nvPr/>
        </p:nvGraphicFramePr>
        <p:xfrm>
          <a:off x="184150" y="2895600"/>
          <a:ext cx="8807450" cy="1511300"/>
        </p:xfrm>
        <a:graphic>
          <a:graphicData uri="http://schemas.openxmlformats.org/drawingml/2006/table">
            <a:tbl>
              <a:tblPr/>
              <a:tblGrid>
                <a:gridCol w="586320"/>
                <a:gridCol w="561010"/>
                <a:gridCol w="617251"/>
                <a:gridCol w="587724"/>
                <a:gridCol w="590537"/>
                <a:gridCol w="587724"/>
                <a:gridCol w="586320"/>
                <a:gridCol w="586320"/>
                <a:gridCol w="586320"/>
                <a:gridCol w="586320"/>
                <a:gridCol w="586320"/>
                <a:gridCol w="586320"/>
                <a:gridCol w="586320"/>
                <a:gridCol w="586320"/>
                <a:gridCol w="58632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556" name="Rectangle 104"/>
          <p:cNvSpPr>
            <a:spLocks noChangeArrowheads="1"/>
          </p:cNvSpPr>
          <p:nvPr/>
        </p:nvSpPr>
        <p:spPr bwMode="auto">
          <a:xfrm>
            <a:off x="2286000" y="3027363"/>
            <a:ext cx="54784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200" b="1">
                <a:solidFill>
                  <a:schemeClr val="hlink"/>
                </a:solidFill>
                <a:latin typeface="HP001 4 hàng" pitchFamily="34" charset="0"/>
              </a:rPr>
              <a:t>Nhớ sông Lô, nhớ phố Ràng</a:t>
            </a:r>
          </a:p>
        </p:txBody>
      </p:sp>
      <p:sp>
        <p:nvSpPr>
          <p:cNvPr id="17557" name="Rectangle 104"/>
          <p:cNvSpPr>
            <a:spLocks noChangeArrowheads="1"/>
          </p:cNvSpPr>
          <p:nvPr/>
        </p:nvSpPr>
        <p:spPr bwMode="auto">
          <a:xfrm>
            <a:off x="1395413" y="3775075"/>
            <a:ext cx="8510587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200" b="1">
                <a:solidFill>
                  <a:schemeClr val="hlink"/>
                </a:solidFill>
                <a:latin typeface="HP001 4 hàng" pitchFamily="34" charset="0"/>
              </a:rPr>
              <a:t>Nhớ từ Cao Lạng, nhớ sang Nhị Hà. 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611188" y="4965700"/>
            <a:ext cx="751998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Ca ngợi những địa danh lịch sử, những chiến công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của quân dân ta.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88900" y="4643438"/>
            <a:ext cx="8610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 Nội dung câu thơ trên giúp em hiểu điều gì?</a:t>
            </a:r>
          </a:p>
        </p:txBody>
      </p:sp>
      <p:sp>
        <p:nvSpPr>
          <p:cNvPr id="17560" name="Text Box 2"/>
          <p:cNvSpPr txBox="1">
            <a:spLocks noChangeArrowheads="1"/>
          </p:cNvSpPr>
          <p:nvPr/>
        </p:nvSpPr>
        <p:spPr bwMode="auto">
          <a:xfrm>
            <a:off x="0" y="1828800"/>
            <a:ext cx="678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99"/>
                </a:solidFill>
                <a:latin typeface="VNI-Times" pitchFamily="2" charset="0"/>
              </a:rPr>
              <a:t>c) </a:t>
            </a:r>
            <a:r>
              <a:rPr lang="en-US" sz="3600" b="1" u="sng">
                <a:solidFill>
                  <a:srgbClr val="000099"/>
                </a:solidFill>
                <a:latin typeface="VNI-Times" pitchFamily="2" charset="0"/>
              </a:rPr>
              <a:t>Vieát caâu öùng duïng</a:t>
            </a:r>
            <a:r>
              <a:rPr lang="en-US" sz="3600" b="1">
                <a:solidFill>
                  <a:srgbClr val="000099"/>
                </a:solidFill>
                <a:latin typeface="VNI-Times" pitchFamily="2" charset="0"/>
              </a:rPr>
              <a:t> :</a:t>
            </a:r>
            <a:endParaRPr lang="en-US" sz="3600" b="1" u="sng">
              <a:solidFill>
                <a:srgbClr val="000099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-38100" y="413385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Trong câu ca dao có những chữ nào viết hoa?Vì sao phải viết hoa?</a:t>
            </a:r>
          </a:p>
        </p:txBody>
      </p:sp>
      <p:sp>
        <p:nvSpPr>
          <p:cNvPr id="11" name="Text Box 1725"/>
          <p:cNvSpPr txBox="1">
            <a:spLocks noChangeArrowheads="1"/>
          </p:cNvSpPr>
          <p:nvPr/>
        </p:nvSpPr>
        <p:spPr bwMode="auto">
          <a:xfrm>
            <a:off x="0" y="39624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Em hãy quan sát và nêu độ cao của các con chữ có trong câu ứng dụng?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52400" y="5016500"/>
            <a:ext cx="8763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VNI-Times" pitchFamily="2" charset="0"/>
              </a:rPr>
              <a:t>      - Chữ N, h, g, L, R, C  cao 2 li röôõi, chữ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2800" b="1">
                <a:solidFill>
                  <a:srgbClr val="FF0066"/>
                </a:solidFill>
                <a:latin typeface="VNI-Times" pitchFamily="2" charset="0"/>
              </a:rPr>
              <a:t> cao 2 li, chữ t cao 1 li rưỡi, chữ s cao hơn 1 li, caùc chöõ coøn laïi cao 1 li.</a:t>
            </a:r>
            <a:endParaRPr lang="en-US" sz="2800" b="1" u="sng">
              <a:solidFill>
                <a:srgbClr val="FF0066"/>
              </a:solidFill>
              <a:latin typeface="VNI-Times" pitchFamily="2" charset="0"/>
            </a:endParaRPr>
          </a:p>
        </p:txBody>
      </p:sp>
      <p:graphicFrame>
        <p:nvGraphicFramePr>
          <p:cNvPr id="13" name="Group 11"/>
          <p:cNvGraphicFramePr>
            <a:graphicFrameLocks noGrp="1"/>
          </p:cNvGraphicFramePr>
          <p:nvPr/>
        </p:nvGraphicFramePr>
        <p:xfrm>
          <a:off x="184150" y="1981200"/>
          <a:ext cx="8807450" cy="1511300"/>
        </p:xfrm>
        <a:graphic>
          <a:graphicData uri="http://schemas.openxmlformats.org/drawingml/2006/table">
            <a:tbl>
              <a:tblPr/>
              <a:tblGrid>
                <a:gridCol w="586320"/>
                <a:gridCol w="561010"/>
                <a:gridCol w="617251"/>
                <a:gridCol w="587724"/>
                <a:gridCol w="590537"/>
                <a:gridCol w="587724"/>
                <a:gridCol w="586320"/>
                <a:gridCol w="586320"/>
                <a:gridCol w="586320"/>
                <a:gridCol w="586320"/>
                <a:gridCol w="586320"/>
                <a:gridCol w="586320"/>
                <a:gridCol w="586320"/>
                <a:gridCol w="586320"/>
                <a:gridCol w="58632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583" name="Rectangle 104"/>
          <p:cNvSpPr>
            <a:spLocks noChangeArrowheads="1"/>
          </p:cNvSpPr>
          <p:nvPr/>
        </p:nvSpPr>
        <p:spPr bwMode="auto">
          <a:xfrm>
            <a:off x="2286000" y="2043113"/>
            <a:ext cx="614680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600" b="1">
                <a:solidFill>
                  <a:schemeClr val="hlink"/>
                </a:solidFill>
                <a:latin typeface="HP001 4 hàng" pitchFamily="34" charset="0"/>
              </a:rPr>
              <a:t>Nhớ sông Lô, nhớ phố Ràng</a:t>
            </a:r>
          </a:p>
        </p:txBody>
      </p:sp>
      <p:sp>
        <p:nvSpPr>
          <p:cNvPr id="18584" name="Rectangle 104"/>
          <p:cNvSpPr>
            <a:spLocks noChangeArrowheads="1"/>
          </p:cNvSpPr>
          <p:nvPr/>
        </p:nvSpPr>
        <p:spPr bwMode="auto">
          <a:xfrm>
            <a:off x="1395413" y="2771775"/>
            <a:ext cx="8510587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600" b="1">
                <a:solidFill>
                  <a:schemeClr val="hlink"/>
                </a:solidFill>
                <a:latin typeface="HP001 4 hàng" pitchFamily="34" charset="0"/>
              </a:rPr>
              <a:t>Nhớ từ Cao Lạng, nhớ sang Nhị Hà.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3" name="Group 11"/>
          <p:cNvGraphicFramePr>
            <a:graphicFrameLocks noGrp="1"/>
          </p:cNvGraphicFramePr>
          <p:nvPr/>
        </p:nvGraphicFramePr>
        <p:xfrm>
          <a:off x="2209800" y="1828800"/>
          <a:ext cx="4648200" cy="1511300"/>
        </p:xfrm>
        <a:graphic>
          <a:graphicData uri="http://schemas.openxmlformats.org/drawingml/2006/table">
            <a:tbl>
              <a:tblPr/>
              <a:tblGrid>
                <a:gridCol w="661988"/>
                <a:gridCol w="633412"/>
                <a:gridCol w="696913"/>
                <a:gridCol w="663575"/>
                <a:gridCol w="666750"/>
                <a:gridCol w="663575"/>
                <a:gridCol w="661987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532" name="Text Box 13"/>
          <p:cNvSpPr txBox="1">
            <a:spLocks noChangeArrowheads="1"/>
          </p:cNvSpPr>
          <p:nvPr/>
        </p:nvSpPr>
        <p:spPr bwMode="auto">
          <a:xfrm>
            <a:off x="0" y="3810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viết</a:t>
            </a:r>
          </a:p>
        </p:txBody>
      </p:sp>
      <p:sp>
        <p:nvSpPr>
          <p:cNvPr id="7" name="Rectangle 104"/>
          <p:cNvSpPr>
            <a:spLocks noChangeArrowheads="1"/>
          </p:cNvSpPr>
          <p:nvPr/>
        </p:nvSpPr>
        <p:spPr bwMode="auto">
          <a:xfrm>
            <a:off x="4572000" y="1933575"/>
            <a:ext cx="147161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200">
                <a:solidFill>
                  <a:schemeClr val="hlink"/>
                </a:solidFill>
                <a:latin typeface="HP001 4 hàng" pitchFamily="34" charset="0"/>
              </a:rPr>
              <a:t> </a:t>
            </a:r>
            <a:r>
              <a:rPr lang="en-US" sz="3200">
                <a:solidFill>
                  <a:schemeClr val="hlink"/>
                </a:solidFill>
                <a:latin typeface="HP001 5 hàng 1 ô ly" pitchFamily="34" charset="0"/>
              </a:rPr>
              <a:t>Ràng</a:t>
            </a:r>
          </a:p>
        </p:txBody>
      </p:sp>
      <p:sp>
        <p:nvSpPr>
          <p:cNvPr id="8" name="Oval 7"/>
          <p:cNvSpPr/>
          <p:nvPr/>
        </p:nvSpPr>
        <p:spPr>
          <a:xfrm>
            <a:off x="304800" y="609600"/>
            <a:ext cx="16002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/>
              <a:t>B</a:t>
            </a:r>
            <a:endParaRPr lang="en-US" b="1" dirty="0"/>
          </a:p>
        </p:txBody>
      </p:sp>
      <p:sp>
        <p:nvSpPr>
          <p:cNvPr id="9" name="Rectangle 104"/>
          <p:cNvSpPr>
            <a:spLocks noChangeArrowheads="1"/>
          </p:cNvSpPr>
          <p:nvPr/>
        </p:nvSpPr>
        <p:spPr bwMode="auto">
          <a:xfrm>
            <a:off x="2266950" y="1933575"/>
            <a:ext cx="18827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200">
                <a:solidFill>
                  <a:schemeClr val="hlink"/>
                </a:solidFill>
                <a:latin typeface="HP001 4 hàng" pitchFamily="34" charset="0"/>
              </a:rPr>
              <a:t> </a:t>
            </a:r>
            <a:r>
              <a:rPr lang="en-US" sz="3200">
                <a:solidFill>
                  <a:schemeClr val="hlink"/>
                </a:solidFill>
                <a:latin typeface="HP001 5 hàng 1 ô ly" pitchFamily="34" charset="0"/>
              </a:rPr>
              <a:t>Nhị Hà</a:t>
            </a:r>
          </a:p>
        </p:txBody>
      </p:sp>
      <p:sp>
        <p:nvSpPr>
          <p:cNvPr id="19536" name="Text Box 9"/>
          <p:cNvSpPr txBox="1">
            <a:spLocks noChangeArrowheads="1"/>
          </p:cNvSpPr>
          <p:nvPr/>
        </p:nvSpPr>
        <p:spPr bwMode="auto">
          <a:xfrm>
            <a:off x="2590800" y="900113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  <a:latin typeface="HP001 4 hàng" pitchFamily="34" charset="0"/>
              </a:rPr>
              <a:t>Chữ hoa N (tiếp theo)</a:t>
            </a:r>
          </a:p>
        </p:txBody>
      </p:sp>
      <p:grpSp>
        <p:nvGrpSpPr>
          <p:cNvPr id="19537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19538" name="Picture 6" descr="GRANS0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39" name="Picture 7" descr="GRANS0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540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9541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42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43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44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D255AFE-AA4C-4C69-87FF-6C3176D9AB14}" type="slidenum">
              <a:rPr lang="en-US" smtClean="0">
                <a:solidFill>
                  <a:srgbClr val="898989"/>
                </a:solidFill>
              </a:rPr>
              <a:pPr/>
              <a:t>19</a:t>
            </a:fld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5867400" cy="381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 thế ngồi viết</a:t>
            </a:r>
            <a:endParaRPr lang="en-US" smtClean="0">
              <a:solidFill>
                <a:srgbClr val="C00000"/>
              </a:solidFill>
              <a:latin typeface="VNI-Times" pitchFamily="2" charset="0"/>
            </a:endParaRPr>
          </a:p>
        </p:txBody>
      </p:sp>
      <p:pic>
        <p:nvPicPr>
          <p:cNvPr id="8" name="Picture 2" descr="Hinh ng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533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0486" name="Picture 6" descr="GRANS0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Picture 7" descr="GRANS0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488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489" name="Picture 9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0" name="Picture 10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1" name="Picture 11" descr="BD21325_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2" name="Picture 12" descr="BD21325_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ChangeArrowheads="1"/>
          </p:cNvSpPr>
          <p:nvPr/>
        </p:nvSpPr>
        <p:spPr bwMode="auto">
          <a:xfrm>
            <a:off x="2514600" y="914400"/>
            <a:ext cx="358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en-US" sz="3600">
              <a:latin typeface="Times New Roman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209800" y="1600200"/>
            <a:ext cx="495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  <a:latin typeface="HP001 4 hàng" pitchFamily="34" charset="0"/>
              </a:rPr>
              <a:t>Chữ hoa N (tiếp theo)</a:t>
            </a:r>
          </a:p>
        </p:txBody>
      </p:sp>
      <p:sp>
        <p:nvSpPr>
          <p:cNvPr id="3076" name="Text Box 13"/>
          <p:cNvSpPr txBox="1">
            <a:spLocks noChangeArrowheads="1"/>
          </p:cNvSpPr>
          <p:nvPr/>
        </p:nvSpPr>
        <p:spPr bwMode="auto">
          <a:xfrm>
            <a:off x="0" y="7000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viết</a:t>
            </a:r>
          </a:p>
        </p:txBody>
      </p:sp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8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0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1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2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4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11"/>
          <p:cNvGraphicFramePr>
            <a:graphicFrameLocks noGrp="1"/>
          </p:cNvGraphicFramePr>
          <p:nvPr/>
        </p:nvGraphicFramePr>
        <p:xfrm>
          <a:off x="184150" y="5089525"/>
          <a:ext cx="8807450" cy="1511300"/>
        </p:xfrm>
        <a:graphic>
          <a:graphicData uri="http://schemas.openxmlformats.org/drawingml/2006/table">
            <a:tbl>
              <a:tblPr/>
              <a:tblGrid>
                <a:gridCol w="586320"/>
                <a:gridCol w="561010"/>
                <a:gridCol w="617251"/>
                <a:gridCol w="587724"/>
                <a:gridCol w="590537"/>
                <a:gridCol w="587724"/>
                <a:gridCol w="586320"/>
                <a:gridCol w="586320"/>
                <a:gridCol w="586320"/>
                <a:gridCol w="586320"/>
                <a:gridCol w="586320"/>
                <a:gridCol w="586320"/>
                <a:gridCol w="586320"/>
                <a:gridCol w="586320"/>
                <a:gridCol w="58632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652" name="Rectangle 104"/>
          <p:cNvSpPr>
            <a:spLocks noChangeArrowheads="1"/>
          </p:cNvSpPr>
          <p:nvPr/>
        </p:nvSpPr>
        <p:spPr bwMode="auto">
          <a:xfrm>
            <a:off x="1865313" y="5149850"/>
            <a:ext cx="61468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600" b="1">
                <a:solidFill>
                  <a:schemeClr val="hlink"/>
                </a:solidFill>
                <a:latin typeface="HP001 4 hàng" pitchFamily="34" charset="0"/>
              </a:rPr>
              <a:t>Nhớ sông Lô, nhớ phố Ràng</a:t>
            </a:r>
          </a:p>
        </p:txBody>
      </p:sp>
      <p:sp>
        <p:nvSpPr>
          <p:cNvPr id="21653" name="Rectangle 104"/>
          <p:cNvSpPr>
            <a:spLocks noChangeArrowheads="1"/>
          </p:cNvSpPr>
          <p:nvPr/>
        </p:nvSpPr>
        <p:spPr bwMode="auto">
          <a:xfrm>
            <a:off x="1243013" y="5873750"/>
            <a:ext cx="8510587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600" b="1">
                <a:solidFill>
                  <a:schemeClr val="hlink"/>
                </a:solidFill>
                <a:latin typeface="HP001 4 hàng" pitchFamily="34" charset="0"/>
              </a:rPr>
              <a:t>Nhớ từ Cao Lạng, nhớ sang Nhị Hà. </a:t>
            </a:r>
          </a:p>
        </p:txBody>
      </p:sp>
      <p:graphicFrame>
        <p:nvGraphicFramePr>
          <p:cNvPr id="13" name="Group 11"/>
          <p:cNvGraphicFramePr>
            <a:graphicFrameLocks noGrp="1"/>
          </p:cNvGraphicFramePr>
          <p:nvPr/>
        </p:nvGraphicFramePr>
        <p:xfrm>
          <a:off x="184150" y="2130425"/>
          <a:ext cx="8807450" cy="1511300"/>
        </p:xfrm>
        <a:graphic>
          <a:graphicData uri="http://schemas.openxmlformats.org/drawingml/2006/table">
            <a:tbl>
              <a:tblPr/>
              <a:tblGrid>
                <a:gridCol w="586320"/>
                <a:gridCol w="561010"/>
                <a:gridCol w="617251"/>
                <a:gridCol w="587724"/>
                <a:gridCol w="590537"/>
                <a:gridCol w="587724"/>
                <a:gridCol w="586320"/>
                <a:gridCol w="586320"/>
                <a:gridCol w="586320"/>
                <a:gridCol w="586320"/>
                <a:gridCol w="586320"/>
                <a:gridCol w="586320"/>
                <a:gridCol w="586320"/>
                <a:gridCol w="586320"/>
                <a:gridCol w="58632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Group 11"/>
          <p:cNvGraphicFramePr>
            <a:graphicFrameLocks noGrp="1"/>
          </p:cNvGraphicFramePr>
          <p:nvPr/>
        </p:nvGraphicFramePr>
        <p:xfrm>
          <a:off x="184150" y="3578225"/>
          <a:ext cx="8807450" cy="1511300"/>
        </p:xfrm>
        <a:graphic>
          <a:graphicData uri="http://schemas.openxmlformats.org/drawingml/2006/table">
            <a:tbl>
              <a:tblPr/>
              <a:tblGrid>
                <a:gridCol w="586320"/>
                <a:gridCol w="561010"/>
                <a:gridCol w="617251"/>
                <a:gridCol w="587724"/>
                <a:gridCol w="590537"/>
                <a:gridCol w="587724"/>
                <a:gridCol w="586320"/>
                <a:gridCol w="586320"/>
                <a:gridCol w="586320"/>
                <a:gridCol w="586320"/>
                <a:gridCol w="586320"/>
                <a:gridCol w="586320"/>
                <a:gridCol w="586320"/>
                <a:gridCol w="586320"/>
                <a:gridCol w="58632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946" name="Rectangle 104"/>
          <p:cNvSpPr>
            <a:spLocks noChangeArrowheads="1"/>
          </p:cNvSpPr>
          <p:nvPr/>
        </p:nvSpPr>
        <p:spPr bwMode="auto">
          <a:xfrm>
            <a:off x="663575" y="2176463"/>
            <a:ext cx="92710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600" b="1">
                <a:solidFill>
                  <a:schemeClr val="hlink"/>
                </a:solidFill>
                <a:latin typeface="HP001 4 hàng" pitchFamily="34" charset="0"/>
              </a:rPr>
              <a:t>Nh</a:t>
            </a:r>
          </a:p>
        </p:txBody>
      </p:sp>
      <p:sp>
        <p:nvSpPr>
          <p:cNvPr id="21947" name="Rectangle 104"/>
          <p:cNvSpPr>
            <a:spLocks noChangeArrowheads="1"/>
          </p:cNvSpPr>
          <p:nvPr/>
        </p:nvSpPr>
        <p:spPr bwMode="auto">
          <a:xfrm>
            <a:off x="685800" y="2930525"/>
            <a:ext cx="64135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200" b="1">
                <a:solidFill>
                  <a:schemeClr val="hlink"/>
                </a:solidFill>
                <a:latin typeface="HP001 4 hàng" pitchFamily="34" charset="0"/>
              </a:rPr>
              <a:t>R</a:t>
            </a:r>
          </a:p>
        </p:txBody>
      </p:sp>
      <p:sp>
        <p:nvSpPr>
          <p:cNvPr id="21948" name="Rectangle 104"/>
          <p:cNvSpPr>
            <a:spLocks noChangeArrowheads="1"/>
          </p:cNvSpPr>
          <p:nvPr/>
        </p:nvSpPr>
        <p:spPr bwMode="auto">
          <a:xfrm>
            <a:off x="685800" y="3657600"/>
            <a:ext cx="5556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600" b="1">
                <a:solidFill>
                  <a:schemeClr val="hlink"/>
                </a:solidFill>
                <a:latin typeface="HP001 4 hàng" pitchFamily="34" charset="0"/>
              </a:rPr>
              <a:t>L</a:t>
            </a:r>
          </a:p>
        </p:txBody>
      </p:sp>
      <p:sp>
        <p:nvSpPr>
          <p:cNvPr id="21949" name="Rectangle 104"/>
          <p:cNvSpPr>
            <a:spLocks noChangeArrowheads="1"/>
          </p:cNvSpPr>
          <p:nvPr/>
        </p:nvSpPr>
        <p:spPr bwMode="auto">
          <a:xfrm>
            <a:off x="663575" y="4371975"/>
            <a:ext cx="2519363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600" b="1">
                <a:solidFill>
                  <a:schemeClr val="hlink"/>
                </a:solidFill>
                <a:latin typeface="HP001 4 hàng" pitchFamily="34" charset="0"/>
              </a:rPr>
              <a:t>Nhà Rồng</a:t>
            </a:r>
          </a:p>
        </p:txBody>
      </p:sp>
      <p:sp>
        <p:nvSpPr>
          <p:cNvPr id="21950" name="Text Box 13"/>
          <p:cNvSpPr txBox="1">
            <a:spLocks noChangeArrowheads="1"/>
          </p:cNvSpPr>
          <p:nvPr/>
        </p:nvSpPr>
        <p:spPr bwMode="auto">
          <a:xfrm>
            <a:off x="0" y="3810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viết</a:t>
            </a:r>
          </a:p>
        </p:txBody>
      </p:sp>
      <p:sp>
        <p:nvSpPr>
          <p:cNvPr id="21951" name="Text Box 9"/>
          <p:cNvSpPr txBox="1">
            <a:spLocks noChangeArrowheads="1"/>
          </p:cNvSpPr>
          <p:nvPr/>
        </p:nvSpPr>
        <p:spPr bwMode="auto">
          <a:xfrm>
            <a:off x="2590800" y="900113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  <a:latin typeface="HP001 4 hàng" pitchFamily="34" charset="0"/>
              </a:rPr>
              <a:t>Chữ hoa N (tiếp theo)</a:t>
            </a:r>
          </a:p>
        </p:txBody>
      </p:sp>
      <p:sp>
        <p:nvSpPr>
          <p:cNvPr id="15" name="Oval 14"/>
          <p:cNvSpPr/>
          <p:nvPr/>
        </p:nvSpPr>
        <p:spPr>
          <a:xfrm>
            <a:off x="304800" y="609600"/>
            <a:ext cx="16002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/>
              <a:t>v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 flipV="1">
            <a:off x="7010400" y="8305800"/>
            <a:ext cx="16002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50000"/>
              </a:spcBef>
            </a:pPr>
            <a:r>
              <a:rPr lang="en-US" sz="2800" b="1">
                <a:solidFill>
                  <a:srgbClr val="6600CC"/>
                </a:solidFill>
                <a:latin typeface="HP001 4H" pitchFamily="34" charset="-127"/>
              </a:rPr>
              <a:t>   </a:t>
            </a: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1066800" y="2590800"/>
            <a:ext cx="67897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/>
              <a:t>- Về nhà luyện viết tiếp phần còn lại </a:t>
            </a:r>
          </a:p>
          <a:p>
            <a:r>
              <a:rPr lang="en-US" sz="3200"/>
              <a:t>- Học thuộc từ và câu ứng dụng</a:t>
            </a:r>
          </a:p>
        </p:txBody>
      </p:sp>
      <p:grpSp>
        <p:nvGrpSpPr>
          <p:cNvPr id="2253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2533" name="Picture 6" descr="GRANS0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4" name="Picture 7" descr="GRANS0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35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2536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7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8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9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êu đề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3556" name="Picture 2" descr="C:\Users\admin\Downloads\26219618_919531501545645_23412440045657473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9175"/>
            <a:ext cx="9144000" cy="889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EJ1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 descr="EJ1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10591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WordArt 6"/>
          <p:cNvSpPr>
            <a:spLocks noChangeArrowheads="1" noChangeShapeType="1" noTextEdit="1"/>
          </p:cNvSpPr>
          <p:nvPr/>
        </p:nvSpPr>
        <p:spPr bwMode="auto">
          <a:xfrm>
            <a:off x="685800" y="1600200"/>
            <a:ext cx="7620000" cy="3733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CÁC EM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êu đề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51" name="Tiêu đề phụ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pic>
        <p:nvPicPr>
          <p:cNvPr id="4100" name="Picture 2" descr="C:\Users\admin\Downloads\Mẫu chữ\MẪU CHỮ ĐÃ XẾP\Chữ hoa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916113"/>
            <a:ext cx="8915400" cy="1069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11"/>
          <p:cNvGraphicFramePr>
            <a:graphicFrameLocks noGrp="1"/>
          </p:cNvGraphicFramePr>
          <p:nvPr/>
        </p:nvGraphicFramePr>
        <p:xfrm>
          <a:off x="184150" y="5089525"/>
          <a:ext cx="8807446" cy="1511300"/>
        </p:xfrm>
        <a:graphic>
          <a:graphicData uri="http://schemas.openxmlformats.org/drawingml/2006/table">
            <a:tbl>
              <a:tblPr/>
              <a:tblGrid>
                <a:gridCol w="586320"/>
                <a:gridCol w="561010"/>
                <a:gridCol w="617251"/>
                <a:gridCol w="587724"/>
                <a:gridCol w="590537"/>
                <a:gridCol w="587724"/>
                <a:gridCol w="586320"/>
                <a:gridCol w="586320"/>
                <a:gridCol w="586320"/>
                <a:gridCol w="586320"/>
                <a:gridCol w="586320"/>
                <a:gridCol w="586320"/>
                <a:gridCol w="586320"/>
                <a:gridCol w="586320"/>
                <a:gridCol w="58632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268" name="Rectangle 104"/>
          <p:cNvSpPr>
            <a:spLocks noChangeArrowheads="1"/>
          </p:cNvSpPr>
          <p:nvPr/>
        </p:nvSpPr>
        <p:spPr bwMode="auto">
          <a:xfrm>
            <a:off x="1865313" y="5149850"/>
            <a:ext cx="61468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600" b="1">
                <a:solidFill>
                  <a:schemeClr val="hlink"/>
                </a:solidFill>
                <a:latin typeface="HP001 4 hàng" pitchFamily="34" charset="0"/>
              </a:rPr>
              <a:t>Nhớ sông Lô, nhớ phố Ràng</a:t>
            </a:r>
          </a:p>
        </p:txBody>
      </p:sp>
      <p:sp>
        <p:nvSpPr>
          <p:cNvPr id="5269" name="Rectangle 104"/>
          <p:cNvSpPr>
            <a:spLocks noChangeArrowheads="1"/>
          </p:cNvSpPr>
          <p:nvPr/>
        </p:nvSpPr>
        <p:spPr bwMode="auto">
          <a:xfrm>
            <a:off x="1243013" y="5873750"/>
            <a:ext cx="8510587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600" b="1">
                <a:solidFill>
                  <a:schemeClr val="hlink"/>
                </a:solidFill>
                <a:latin typeface="HP001 4 hàng" pitchFamily="34" charset="0"/>
              </a:rPr>
              <a:t>Nhớ từ Cao Lạng, nhớ sang Nhị Hà. </a:t>
            </a:r>
          </a:p>
        </p:txBody>
      </p:sp>
      <p:graphicFrame>
        <p:nvGraphicFramePr>
          <p:cNvPr id="13" name="Group 11"/>
          <p:cNvGraphicFramePr>
            <a:graphicFrameLocks noGrp="1"/>
          </p:cNvGraphicFramePr>
          <p:nvPr/>
        </p:nvGraphicFramePr>
        <p:xfrm>
          <a:off x="184150" y="2130425"/>
          <a:ext cx="8807446" cy="1511300"/>
        </p:xfrm>
        <a:graphic>
          <a:graphicData uri="http://schemas.openxmlformats.org/drawingml/2006/table">
            <a:tbl>
              <a:tblPr/>
              <a:tblGrid>
                <a:gridCol w="586320"/>
                <a:gridCol w="561010"/>
                <a:gridCol w="617251"/>
                <a:gridCol w="587724"/>
                <a:gridCol w="590537"/>
                <a:gridCol w="587724"/>
                <a:gridCol w="586320"/>
                <a:gridCol w="586320"/>
                <a:gridCol w="586320"/>
                <a:gridCol w="586320"/>
                <a:gridCol w="586320"/>
                <a:gridCol w="586320"/>
                <a:gridCol w="586320"/>
                <a:gridCol w="586320"/>
                <a:gridCol w="58632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Group 11"/>
          <p:cNvGraphicFramePr>
            <a:graphicFrameLocks noGrp="1"/>
          </p:cNvGraphicFramePr>
          <p:nvPr/>
        </p:nvGraphicFramePr>
        <p:xfrm>
          <a:off x="184150" y="3578225"/>
          <a:ext cx="8807446" cy="1511300"/>
        </p:xfrm>
        <a:graphic>
          <a:graphicData uri="http://schemas.openxmlformats.org/drawingml/2006/table">
            <a:tbl>
              <a:tblPr/>
              <a:tblGrid>
                <a:gridCol w="586320"/>
                <a:gridCol w="561010"/>
                <a:gridCol w="617251"/>
                <a:gridCol w="587724"/>
                <a:gridCol w="590537"/>
                <a:gridCol w="587724"/>
                <a:gridCol w="586320"/>
                <a:gridCol w="586320"/>
                <a:gridCol w="586320"/>
                <a:gridCol w="586320"/>
                <a:gridCol w="586320"/>
                <a:gridCol w="586320"/>
                <a:gridCol w="586320"/>
                <a:gridCol w="586320"/>
                <a:gridCol w="58632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562" name="Rectangle 104"/>
          <p:cNvSpPr>
            <a:spLocks noChangeArrowheads="1"/>
          </p:cNvSpPr>
          <p:nvPr/>
        </p:nvSpPr>
        <p:spPr bwMode="auto">
          <a:xfrm>
            <a:off x="663575" y="2176463"/>
            <a:ext cx="92710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600" b="1">
                <a:solidFill>
                  <a:schemeClr val="hlink"/>
                </a:solidFill>
                <a:latin typeface="HP001 4 hàng" pitchFamily="34" charset="0"/>
              </a:rPr>
              <a:t>Nh</a:t>
            </a:r>
          </a:p>
        </p:txBody>
      </p:sp>
      <p:sp>
        <p:nvSpPr>
          <p:cNvPr id="5563" name="Rectangle 104"/>
          <p:cNvSpPr>
            <a:spLocks noChangeArrowheads="1"/>
          </p:cNvSpPr>
          <p:nvPr/>
        </p:nvSpPr>
        <p:spPr bwMode="auto">
          <a:xfrm>
            <a:off x="685800" y="2930525"/>
            <a:ext cx="64135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200" b="1">
                <a:solidFill>
                  <a:schemeClr val="hlink"/>
                </a:solidFill>
                <a:latin typeface="HP001 4 hàng" pitchFamily="34" charset="0"/>
              </a:rPr>
              <a:t>R</a:t>
            </a:r>
          </a:p>
        </p:txBody>
      </p:sp>
      <p:sp>
        <p:nvSpPr>
          <p:cNvPr id="5564" name="Rectangle 104"/>
          <p:cNvSpPr>
            <a:spLocks noChangeArrowheads="1"/>
          </p:cNvSpPr>
          <p:nvPr/>
        </p:nvSpPr>
        <p:spPr bwMode="auto">
          <a:xfrm>
            <a:off x="685800" y="3657600"/>
            <a:ext cx="5556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600" b="1">
                <a:solidFill>
                  <a:schemeClr val="hlink"/>
                </a:solidFill>
                <a:latin typeface="HP001 4 hàng" pitchFamily="34" charset="0"/>
              </a:rPr>
              <a:t>L</a:t>
            </a:r>
          </a:p>
        </p:txBody>
      </p:sp>
      <p:sp>
        <p:nvSpPr>
          <p:cNvPr id="5565" name="Rectangle 104"/>
          <p:cNvSpPr>
            <a:spLocks noChangeArrowheads="1"/>
          </p:cNvSpPr>
          <p:nvPr/>
        </p:nvSpPr>
        <p:spPr bwMode="auto">
          <a:xfrm>
            <a:off x="663575" y="4371975"/>
            <a:ext cx="2519363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600" b="1">
                <a:solidFill>
                  <a:schemeClr val="hlink"/>
                </a:solidFill>
                <a:latin typeface="HP001 4 hàng" pitchFamily="34" charset="0"/>
              </a:rPr>
              <a:t>Nhà Rồng</a:t>
            </a:r>
          </a:p>
        </p:txBody>
      </p:sp>
      <p:sp>
        <p:nvSpPr>
          <p:cNvPr id="5566" name="Text Box 13"/>
          <p:cNvSpPr txBox="1">
            <a:spLocks noChangeArrowheads="1"/>
          </p:cNvSpPr>
          <p:nvPr/>
        </p:nvSpPr>
        <p:spPr bwMode="auto">
          <a:xfrm>
            <a:off x="0" y="3810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viết</a:t>
            </a:r>
          </a:p>
        </p:txBody>
      </p:sp>
      <p:sp>
        <p:nvSpPr>
          <p:cNvPr id="5567" name="Text Box 9"/>
          <p:cNvSpPr txBox="1">
            <a:spLocks noChangeArrowheads="1"/>
          </p:cNvSpPr>
          <p:nvPr/>
        </p:nvSpPr>
        <p:spPr bwMode="auto">
          <a:xfrm>
            <a:off x="2590800" y="900113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  <a:latin typeface="HP001 4 hàng" pitchFamily="34" charset="0"/>
              </a:rPr>
              <a:t>Chữ hoa N (tiếp theo)</a:t>
            </a:r>
          </a:p>
        </p:txBody>
      </p:sp>
      <p:sp>
        <p:nvSpPr>
          <p:cNvPr id="5568" name="Text Box 11"/>
          <p:cNvSpPr txBox="1">
            <a:spLocks noChangeArrowheads="1"/>
          </p:cNvSpPr>
          <p:nvPr/>
        </p:nvSpPr>
        <p:spPr bwMode="auto">
          <a:xfrm>
            <a:off x="152400" y="1447800"/>
            <a:ext cx="647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99"/>
                </a:solidFill>
                <a:latin typeface="VNI-Times" pitchFamily="2" charset="0"/>
              </a:rPr>
              <a:t>a) Luyeän vieát chöõ hoa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70" name="Rectangle 34"/>
          <p:cNvSpPr>
            <a:spLocks noChangeArrowheads="1"/>
          </p:cNvSpPr>
          <p:nvPr/>
        </p:nvSpPr>
        <p:spPr bwMode="auto">
          <a:xfrm>
            <a:off x="152400" y="2546350"/>
            <a:ext cx="89916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9600" b="1">
                <a:latin typeface="HP001" pitchFamily="34" charset="0"/>
                <a:ea typeface="HP001" pitchFamily="34" charset="0"/>
                <a:cs typeface="HP001" pitchFamily="34" charset="0"/>
              </a:rPr>
              <a:t>Nh, R, L, C, H</a:t>
            </a:r>
          </a:p>
        </p:txBody>
      </p:sp>
      <p:sp>
        <p:nvSpPr>
          <p:cNvPr id="6147" name="Text Box 13"/>
          <p:cNvSpPr txBox="1">
            <a:spLocks noChangeArrowheads="1"/>
          </p:cNvSpPr>
          <p:nvPr/>
        </p:nvSpPr>
        <p:spPr bwMode="auto">
          <a:xfrm>
            <a:off x="0" y="5476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viết</a:t>
            </a:r>
          </a:p>
        </p:txBody>
      </p:sp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2590800" y="1066800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  <a:latin typeface="HP001 4 hàng" pitchFamily="34" charset="0"/>
              </a:rPr>
              <a:t>Chữ hoa N (tiếp theo)</a:t>
            </a:r>
          </a:p>
        </p:txBody>
      </p:sp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152400" y="1905000"/>
            <a:ext cx="647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99"/>
                </a:solidFill>
                <a:latin typeface="VNI-Times" pitchFamily="2" charset="0"/>
              </a:rPr>
              <a:t>a) Luyeän vieát chöõ hoa :</a:t>
            </a:r>
          </a:p>
        </p:txBody>
      </p:sp>
      <p:grpSp>
        <p:nvGrpSpPr>
          <p:cNvPr id="6150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6151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5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6154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5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6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7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822" name="Text Box 70"/>
          <p:cNvSpPr txBox="1">
            <a:spLocks noChangeArrowheads="1"/>
          </p:cNvSpPr>
          <p:nvPr/>
        </p:nvSpPr>
        <p:spPr bwMode="auto">
          <a:xfrm>
            <a:off x="0" y="1905000"/>
            <a:ext cx="63246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Chữ N được viết bởi mấy nét?</a:t>
            </a:r>
          </a:p>
        </p:txBody>
      </p:sp>
      <p:pic>
        <p:nvPicPr>
          <p:cNvPr id="7171" name="Picture 187" descr="DECOR033"/>
          <p:cNvPicPr>
            <a:picLocks noChangeAspect="1" noChangeArrowheads="1"/>
          </p:cNvPicPr>
          <p:nvPr/>
        </p:nvPicPr>
        <p:blipFill>
          <a:blip r:embed="rId3" cstate="print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82452" flipV="1">
            <a:off x="-138112" y="5338762"/>
            <a:ext cx="1295400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88" descr="DECOR033"/>
          <p:cNvPicPr>
            <a:picLocks noChangeAspect="1" noChangeArrowheads="1"/>
          </p:cNvPicPr>
          <p:nvPr/>
        </p:nvPicPr>
        <p:blipFill>
          <a:blip r:embed="rId3" cstate="print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30662">
            <a:off x="7870031" y="5330032"/>
            <a:ext cx="1506537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13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viết</a:t>
            </a:r>
          </a:p>
        </p:txBody>
      </p:sp>
      <p:grpSp>
        <p:nvGrpSpPr>
          <p:cNvPr id="7174" name="Group 14"/>
          <p:cNvGrpSpPr>
            <a:grpSpLocks/>
          </p:cNvGrpSpPr>
          <p:nvPr/>
        </p:nvGrpSpPr>
        <p:grpSpPr bwMode="auto">
          <a:xfrm>
            <a:off x="5867400" y="1981200"/>
            <a:ext cx="2833688" cy="3146425"/>
            <a:chOff x="288" y="1456"/>
            <a:chExt cx="1785" cy="1707"/>
          </a:xfrm>
        </p:grpSpPr>
        <p:pic>
          <p:nvPicPr>
            <p:cNvPr id="7177" name="Picture 15" descr="8"/>
            <p:cNvPicPr>
              <a:picLocks noChangeAspect="1" noChangeArrowheads="1"/>
            </p:cNvPicPr>
            <p:nvPr/>
          </p:nvPicPr>
          <p:blipFill>
            <a:blip r:embed="rId4">
              <a:lum bright="6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56"/>
              <a:ext cx="1785" cy="1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8" name="Freeform 16"/>
            <p:cNvSpPr>
              <a:spLocks/>
            </p:cNvSpPr>
            <p:nvPr/>
          </p:nvSpPr>
          <p:spPr bwMode="auto">
            <a:xfrm>
              <a:off x="336" y="1744"/>
              <a:ext cx="848" cy="1362"/>
            </a:xfrm>
            <a:custGeom>
              <a:avLst/>
              <a:gdLst>
                <a:gd name="T0" fmla="*/ 232 w 976"/>
                <a:gd name="T1" fmla="*/ 7 h 1554"/>
                <a:gd name="T2" fmla="*/ 219 w 976"/>
                <a:gd name="T3" fmla="*/ 23 h 1554"/>
                <a:gd name="T4" fmla="*/ 208 w 976"/>
                <a:gd name="T5" fmla="*/ 44 h 1554"/>
                <a:gd name="T6" fmla="*/ 199 w 976"/>
                <a:gd name="T7" fmla="*/ 72 h 1554"/>
                <a:gd name="T8" fmla="*/ 193 w 976"/>
                <a:gd name="T9" fmla="*/ 103 h 1554"/>
                <a:gd name="T10" fmla="*/ 187 w 976"/>
                <a:gd name="T11" fmla="*/ 144 h 1554"/>
                <a:gd name="T12" fmla="*/ 182 w 976"/>
                <a:gd name="T13" fmla="*/ 178 h 1554"/>
                <a:gd name="T14" fmla="*/ 177 w 976"/>
                <a:gd name="T15" fmla="*/ 213 h 1554"/>
                <a:gd name="T16" fmla="*/ 173 w 976"/>
                <a:gd name="T17" fmla="*/ 248 h 1554"/>
                <a:gd name="T18" fmla="*/ 168 w 976"/>
                <a:gd name="T19" fmla="*/ 285 h 1554"/>
                <a:gd name="T20" fmla="*/ 159 w 976"/>
                <a:gd name="T21" fmla="*/ 318 h 1554"/>
                <a:gd name="T22" fmla="*/ 153 w 976"/>
                <a:gd name="T23" fmla="*/ 339 h 1554"/>
                <a:gd name="T24" fmla="*/ 142 w 976"/>
                <a:gd name="T25" fmla="*/ 356 h 1554"/>
                <a:gd name="T26" fmla="*/ 133 w 976"/>
                <a:gd name="T27" fmla="*/ 372 h 1554"/>
                <a:gd name="T28" fmla="*/ 118 w 976"/>
                <a:gd name="T29" fmla="*/ 387 h 1554"/>
                <a:gd name="T30" fmla="*/ 92 w 976"/>
                <a:gd name="T31" fmla="*/ 401 h 1554"/>
                <a:gd name="T32" fmla="*/ 64 w 976"/>
                <a:gd name="T33" fmla="*/ 401 h 1554"/>
                <a:gd name="T34" fmla="*/ 43 w 976"/>
                <a:gd name="T35" fmla="*/ 394 h 1554"/>
                <a:gd name="T36" fmla="*/ 21 w 976"/>
                <a:gd name="T37" fmla="*/ 371 h 1554"/>
                <a:gd name="T38" fmla="*/ 14 w 976"/>
                <a:gd name="T39" fmla="*/ 343 h 1554"/>
                <a:gd name="T40" fmla="*/ 15 w 976"/>
                <a:gd name="T41" fmla="*/ 316 h 1554"/>
                <a:gd name="T42" fmla="*/ 22 w 976"/>
                <a:gd name="T43" fmla="*/ 294 h 1554"/>
                <a:gd name="T44" fmla="*/ 37 w 976"/>
                <a:gd name="T45" fmla="*/ 273 h 1554"/>
                <a:gd name="T46" fmla="*/ 61 w 976"/>
                <a:gd name="T47" fmla="*/ 264 h 1554"/>
                <a:gd name="T48" fmla="*/ 82 w 976"/>
                <a:gd name="T49" fmla="*/ 265 h 1554"/>
                <a:gd name="T50" fmla="*/ 96 w 976"/>
                <a:gd name="T51" fmla="*/ 278 h 1554"/>
                <a:gd name="T52" fmla="*/ 103 w 976"/>
                <a:gd name="T53" fmla="*/ 291 h 1554"/>
                <a:gd name="T54" fmla="*/ 107 w 976"/>
                <a:gd name="T55" fmla="*/ 302 h 1554"/>
                <a:gd name="T56" fmla="*/ 105 w 976"/>
                <a:gd name="T57" fmla="*/ 316 h 1554"/>
                <a:gd name="T58" fmla="*/ 103 w 976"/>
                <a:gd name="T59" fmla="*/ 330 h 1554"/>
                <a:gd name="T60" fmla="*/ 116 w 976"/>
                <a:gd name="T61" fmla="*/ 324 h 1554"/>
                <a:gd name="T62" fmla="*/ 120 w 976"/>
                <a:gd name="T63" fmla="*/ 297 h 1554"/>
                <a:gd name="T64" fmla="*/ 111 w 976"/>
                <a:gd name="T65" fmla="*/ 274 h 1554"/>
                <a:gd name="T66" fmla="*/ 97 w 976"/>
                <a:gd name="T67" fmla="*/ 260 h 1554"/>
                <a:gd name="T68" fmla="*/ 77 w 976"/>
                <a:gd name="T69" fmla="*/ 252 h 1554"/>
                <a:gd name="T70" fmla="*/ 56 w 976"/>
                <a:gd name="T71" fmla="*/ 252 h 1554"/>
                <a:gd name="T72" fmla="*/ 32 w 976"/>
                <a:gd name="T73" fmla="*/ 261 h 1554"/>
                <a:gd name="T74" fmla="*/ 21 w 976"/>
                <a:gd name="T75" fmla="*/ 270 h 1554"/>
                <a:gd name="T76" fmla="*/ 5 w 976"/>
                <a:gd name="T77" fmla="*/ 302 h 1554"/>
                <a:gd name="T78" fmla="*/ 0 w 976"/>
                <a:gd name="T79" fmla="*/ 326 h 1554"/>
                <a:gd name="T80" fmla="*/ 3 w 976"/>
                <a:gd name="T81" fmla="*/ 351 h 1554"/>
                <a:gd name="T82" fmla="*/ 10 w 976"/>
                <a:gd name="T83" fmla="*/ 379 h 1554"/>
                <a:gd name="T84" fmla="*/ 29 w 976"/>
                <a:gd name="T85" fmla="*/ 401 h 1554"/>
                <a:gd name="T86" fmla="*/ 50 w 976"/>
                <a:gd name="T87" fmla="*/ 413 h 1554"/>
                <a:gd name="T88" fmla="*/ 83 w 976"/>
                <a:gd name="T89" fmla="*/ 416 h 1554"/>
                <a:gd name="T90" fmla="*/ 118 w 976"/>
                <a:gd name="T91" fmla="*/ 401 h 1554"/>
                <a:gd name="T92" fmla="*/ 146 w 976"/>
                <a:gd name="T93" fmla="*/ 379 h 1554"/>
                <a:gd name="T94" fmla="*/ 169 w 976"/>
                <a:gd name="T95" fmla="*/ 330 h 1554"/>
                <a:gd name="T96" fmla="*/ 182 w 976"/>
                <a:gd name="T97" fmla="*/ 286 h 1554"/>
                <a:gd name="T98" fmla="*/ 189 w 976"/>
                <a:gd name="T99" fmla="*/ 237 h 1554"/>
                <a:gd name="T100" fmla="*/ 196 w 976"/>
                <a:gd name="T101" fmla="*/ 170 h 1554"/>
                <a:gd name="T102" fmla="*/ 206 w 976"/>
                <a:gd name="T103" fmla="*/ 101 h 1554"/>
                <a:gd name="T104" fmla="*/ 220 w 976"/>
                <a:gd name="T105" fmla="*/ 50 h 1554"/>
                <a:gd name="T106" fmla="*/ 239 w 976"/>
                <a:gd name="T107" fmla="*/ 17 h 155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76"/>
                <a:gd name="T163" fmla="*/ 0 h 1554"/>
                <a:gd name="T164" fmla="*/ 976 w 976"/>
                <a:gd name="T165" fmla="*/ 1554 h 155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76" h="1554">
                  <a:moveTo>
                    <a:pt x="976" y="2"/>
                  </a:moveTo>
                  <a:lnTo>
                    <a:pt x="942" y="24"/>
                  </a:lnTo>
                  <a:lnTo>
                    <a:pt x="916" y="56"/>
                  </a:lnTo>
                  <a:lnTo>
                    <a:pt x="894" y="86"/>
                  </a:lnTo>
                  <a:lnTo>
                    <a:pt x="870" y="122"/>
                  </a:lnTo>
                  <a:lnTo>
                    <a:pt x="846" y="166"/>
                  </a:lnTo>
                  <a:lnTo>
                    <a:pt x="826" y="220"/>
                  </a:lnTo>
                  <a:lnTo>
                    <a:pt x="812" y="266"/>
                  </a:lnTo>
                  <a:lnTo>
                    <a:pt x="802" y="306"/>
                  </a:lnTo>
                  <a:lnTo>
                    <a:pt x="784" y="384"/>
                  </a:lnTo>
                  <a:lnTo>
                    <a:pt x="770" y="464"/>
                  </a:lnTo>
                  <a:lnTo>
                    <a:pt x="758" y="536"/>
                  </a:lnTo>
                  <a:lnTo>
                    <a:pt x="748" y="610"/>
                  </a:lnTo>
                  <a:lnTo>
                    <a:pt x="742" y="670"/>
                  </a:lnTo>
                  <a:lnTo>
                    <a:pt x="732" y="734"/>
                  </a:lnTo>
                  <a:lnTo>
                    <a:pt x="724" y="796"/>
                  </a:lnTo>
                  <a:lnTo>
                    <a:pt x="718" y="850"/>
                  </a:lnTo>
                  <a:lnTo>
                    <a:pt x="706" y="926"/>
                  </a:lnTo>
                  <a:lnTo>
                    <a:pt x="698" y="982"/>
                  </a:lnTo>
                  <a:lnTo>
                    <a:pt x="684" y="1066"/>
                  </a:lnTo>
                  <a:lnTo>
                    <a:pt x="666" y="1132"/>
                  </a:lnTo>
                  <a:lnTo>
                    <a:pt x="652" y="1188"/>
                  </a:lnTo>
                  <a:lnTo>
                    <a:pt x="638" y="1230"/>
                  </a:lnTo>
                  <a:lnTo>
                    <a:pt x="622" y="1266"/>
                  </a:lnTo>
                  <a:lnTo>
                    <a:pt x="606" y="1298"/>
                  </a:lnTo>
                  <a:lnTo>
                    <a:pt x="584" y="1328"/>
                  </a:lnTo>
                  <a:lnTo>
                    <a:pt x="564" y="1362"/>
                  </a:lnTo>
                  <a:lnTo>
                    <a:pt x="540" y="1392"/>
                  </a:lnTo>
                  <a:lnTo>
                    <a:pt x="510" y="1418"/>
                  </a:lnTo>
                  <a:lnTo>
                    <a:pt x="478" y="1448"/>
                  </a:lnTo>
                  <a:lnTo>
                    <a:pt x="434" y="1472"/>
                  </a:lnTo>
                  <a:lnTo>
                    <a:pt x="374" y="1498"/>
                  </a:lnTo>
                  <a:lnTo>
                    <a:pt x="314" y="1504"/>
                  </a:lnTo>
                  <a:lnTo>
                    <a:pt x="264" y="1500"/>
                  </a:lnTo>
                  <a:lnTo>
                    <a:pt x="220" y="1492"/>
                  </a:lnTo>
                  <a:lnTo>
                    <a:pt x="178" y="1472"/>
                  </a:lnTo>
                  <a:lnTo>
                    <a:pt x="134" y="1442"/>
                  </a:lnTo>
                  <a:lnTo>
                    <a:pt x="88" y="1388"/>
                  </a:lnTo>
                  <a:lnTo>
                    <a:pt x="66" y="1330"/>
                  </a:lnTo>
                  <a:lnTo>
                    <a:pt x="56" y="1282"/>
                  </a:lnTo>
                  <a:lnTo>
                    <a:pt x="54" y="1230"/>
                  </a:lnTo>
                  <a:lnTo>
                    <a:pt x="62" y="1180"/>
                  </a:lnTo>
                  <a:lnTo>
                    <a:pt x="74" y="1142"/>
                  </a:lnTo>
                  <a:lnTo>
                    <a:pt x="90" y="1098"/>
                  </a:lnTo>
                  <a:lnTo>
                    <a:pt x="124" y="1052"/>
                  </a:lnTo>
                  <a:lnTo>
                    <a:pt x="158" y="1022"/>
                  </a:lnTo>
                  <a:lnTo>
                    <a:pt x="192" y="1002"/>
                  </a:lnTo>
                  <a:lnTo>
                    <a:pt x="248" y="986"/>
                  </a:lnTo>
                  <a:lnTo>
                    <a:pt x="294" y="986"/>
                  </a:lnTo>
                  <a:lnTo>
                    <a:pt x="334" y="996"/>
                  </a:lnTo>
                  <a:lnTo>
                    <a:pt x="370" y="1014"/>
                  </a:lnTo>
                  <a:lnTo>
                    <a:pt x="394" y="1038"/>
                  </a:lnTo>
                  <a:lnTo>
                    <a:pt x="414" y="1062"/>
                  </a:lnTo>
                  <a:lnTo>
                    <a:pt x="426" y="1086"/>
                  </a:lnTo>
                  <a:lnTo>
                    <a:pt x="432" y="1104"/>
                  </a:lnTo>
                  <a:lnTo>
                    <a:pt x="440" y="1136"/>
                  </a:lnTo>
                  <a:lnTo>
                    <a:pt x="436" y="1158"/>
                  </a:lnTo>
                  <a:lnTo>
                    <a:pt x="428" y="1182"/>
                  </a:lnTo>
                  <a:lnTo>
                    <a:pt x="412" y="1220"/>
                  </a:lnTo>
                  <a:lnTo>
                    <a:pt x="420" y="1236"/>
                  </a:lnTo>
                  <a:lnTo>
                    <a:pt x="444" y="1248"/>
                  </a:lnTo>
                  <a:lnTo>
                    <a:pt x="474" y="1210"/>
                  </a:lnTo>
                  <a:lnTo>
                    <a:pt x="486" y="1166"/>
                  </a:lnTo>
                  <a:lnTo>
                    <a:pt x="492" y="1112"/>
                  </a:lnTo>
                  <a:lnTo>
                    <a:pt x="478" y="1064"/>
                  </a:lnTo>
                  <a:lnTo>
                    <a:pt x="454" y="1024"/>
                  </a:lnTo>
                  <a:lnTo>
                    <a:pt x="426" y="990"/>
                  </a:lnTo>
                  <a:lnTo>
                    <a:pt x="400" y="972"/>
                  </a:lnTo>
                  <a:lnTo>
                    <a:pt x="372" y="956"/>
                  </a:lnTo>
                  <a:lnTo>
                    <a:pt x="320" y="940"/>
                  </a:lnTo>
                  <a:lnTo>
                    <a:pt x="268" y="936"/>
                  </a:lnTo>
                  <a:lnTo>
                    <a:pt x="230" y="940"/>
                  </a:lnTo>
                  <a:lnTo>
                    <a:pt x="176" y="954"/>
                  </a:lnTo>
                  <a:lnTo>
                    <a:pt x="132" y="978"/>
                  </a:lnTo>
                  <a:lnTo>
                    <a:pt x="134" y="976"/>
                  </a:lnTo>
                  <a:lnTo>
                    <a:pt x="88" y="1012"/>
                  </a:lnTo>
                  <a:lnTo>
                    <a:pt x="42" y="1074"/>
                  </a:lnTo>
                  <a:lnTo>
                    <a:pt x="20" y="1128"/>
                  </a:lnTo>
                  <a:lnTo>
                    <a:pt x="8" y="1176"/>
                  </a:lnTo>
                  <a:lnTo>
                    <a:pt x="0" y="1220"/>
                  </a:lnTo>
                  <a:lnTo>
                    <a:pt x="0" y="1276"/>
                  </a:lnTo>
                  <a:lnTo>
                    <a:pt x="6" y="1318"/>
                  </a:lnTo>
                  <a:lnTo>
                    <a:pt x="20" y="1366"/>
                  </a:lnTo>
                  <a:lnTo>
                    <a:pt x="42" y="1412"/>
                  </a:lnTo>
                  <a:lnTo>
                    <a:pt x="68" y="1452"/>
                  </a:lnTo>
                  <a:lnTo>
                    <a:pt x="120" y="1498"/>
                  </a:lnTo>
                  <a:lnTo>
                    <a:pt x="158" y="1520"/>
                  </a:lnTo>
                  <a:lnTo>
                    <a:pt x="206" y="1540"/>
                  </a:lnTo>
                  <a:lnTo>
                    <a:pt x="250" y="1552"/>
                  </a:lnTo>
                  <a:lnTo>
                    <a:pt x="342" y="1554"/>
                  </a:lnTo>
                  <a:lnTo>
                    <a:pt x="430" y="1534"/>
                  </a:lnTo>
                  <a:lnTo>
                    <a:pt x="482" y="1504"/>
                  </a:lnTo>
                  <a:lnTo>
                    <a:pt x="536" y="1468"/>
                  </a:lnTo>
                  <a:lnTo>
                    <a:pt x="590" y="1418"/>
                  </a:lnTo>
                  <a:lnTo>
                    <a:pt x="660" y="1312"/>
                  </a:lnTo>
                  <a:lnTo>
                    <a:pt x="692" y="1236"/>
                  </a:lnTo>
                  <a:lnTo>
                    <a:pt x="718" y="1156"/>
                  </a:lnTo>
                  <a:lnTo>
                    <a:pt x="738" y="1068"/>
                  </a:lnTo>
                  <a:lnTo>
                    <a:pt x="752" y="990"/>
                  </a:lnTo>
                  <a:lnTo>
                    <a:pt x="768" y="886"/>
                  </a:lnTo>
                  <a:lnTo>
                    <a:pt x="784" y="762"/>
                  </a:lnTo>
                  <a:lnTo>
                    <a:pt x="800" y="632"/>
                  </a:lnTo>
                  <a:lnTo>
                    <a:pt x="816" y="512"/>
                  </a:lnTo>
                  <a:lnTo>
                    <a:pt x="838" y="378"/>
                  </a:lnTo>
                  <a:lnTo>
                    <a:pt x="862" y="284"/>
                  </a:lnTo>
                  <a:lnTo>
                    <a:pt x="896" y="186"/>
                  </a:lnTo>
                  <a:lnTo>
                    <a:pt x="932" y="116"/>
                  </a:lnTo>
                  <a:lnTo>
                    <a:pt x="976" y="64"/>
                  </a:lnTo>
                  <a:lnTo>
                    <a:pt x="976" y="0"/>
                  </a:lnTo>
                </a:path>
              </a:pathLst>
            </a:cu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Freeform 17"/>
            <p:cNvSpPr>
              <a:spLocks/>
            </p:cNvSpPr>
            <p:nvPr/>
          </p:nvSpPr>
          <p:spPr bwMode="auto">
            <a:xfrm>
              <a:off x="1152" y="1760"/>
              <a:ext cx="192" cy="1344"/>
            </a:xfrm>
            <a:custGeom>
              <a:avLst/>
              <a:gdLst>
                <a:gd name="T0" fmla="*/ 8 w 214"/>
                <a:gd name="T1" fmla="*/ 2 h 1552"/>
                <a:gd name="T2" fmla="*/ 0 w 214"/>
                <a:gd name="T3" fmla="*/ 19 h 1552"/>
                <a:gd name="T4" fmla="*/ 4 w 214"/>
                <a:gd name="T5" fmla="*/ 36 h 1552"/>
                <a:gd name="T6" fmla="*/ 9 w 214"/>
                <a:gd name="T7" fmla="*/ 62 h 1552"/>
                <a:gd name="T8" fmla="*/ 13 w 214"/>
                <a:gd name="T9" fmla="*/ 87 h 1552"/>
                <a:gd name="T10" fmla="*/ 17 w 214"/>
                <a:gd name="T11" fmla="*/ 109 h 1552"/>
                <a:gd name="T12" fmla="*/ 20 w 214"/>
                <a:gd name="T13" fmla="*/ 129 h 1552"/>
                <a:gd name="T14" fmla="*/ 22 w 214"/>
                <a:gd name="T15" fmla="*/ 146 h 1552"/>
                <a:gd name="T16" fmla="*/ 39 w 214"/>
                <a:gd name="T17" fmla="*/ 242 h 1552"/>
                <a:gd name="T18" fmla="*/ 46 w 214"/>
                <a:gd name="T19" fmla="*/ 281 h 1552"/>
                <a:gd name="T20" fmla="*/ 55 w 214"/>
                <a:gd name="T21" fmla="*/ 365 h 1552"/>
                <a:gd name="T22" fmla="*/ 59 w 214"/>
                <a:gd name="T23" fmla="*/ 368 h 1552"/>
                <a:gd name="T24" fmla="*/ 64 w 214"/>
                <a:gd name="T25" fmla="*/ 366 h 1552"/>
                <a:gd name="T26" fmla="*/ 66 w 214"/>
                <a:gd name="T27" fmla="*/ 366 h 1552"/>
                <a:gd name="T28" fmla="*/ 73 w 214"/>
                <a:gd name="T29" fmla="*/ 346 h 1552"/>
                <a:gd name="T30" fmla="*/ 66 w 214"/>
                <a:gd name="T31" fmla="*/ 294 h 1552"/>
                <a:gd name="T32" fmla="*/ 59 w 214"/>
                <a:gd name="T33" fmla="*/ 247 h 1552"/>
                <a:gd name="T34" fmla="*/ 54 w 214"/>
                <a:gd name="T35" fmla="*/ 221 h 1552"/>
                <a:gd name="T36" fmla="*/ 48 w 214"/>
                <a:gd name="T37" fmla="*/ 183 h 1552"/>
                <a:gd name="T38" fmla="*/ 39 w 214"/>
                <a:gd name="T39" fmla="*/ 133 h 1552"/>
                <a:gd name="T40" fmla="*/ 32 w 214"/>
                <a:gd name="T41" fmla="*/ 94 h 1552"/>
                <a:gd name="T42" fmla="*/ 17 w 214"/>
                <a:gd name="T43" fmla="*/ 8 h 1552"/>
                <a:gd name="T44" fmla="*/ 16 w 214"/>
                <a:gd name="T45" fmla="*/ 5 h 1552"/>
                <a:gd name="T46" fmla="*/ 14 w 214"/>
                <a:gd name="T47" fmla="*/ 3 h 1552"/>
                <a:gd name="T48" fmla="*/ 11 w 214"/>
                <a:gd name="T49" fmla="*/ 0 h 1552"/>
                <a:gd name="T50" fmla="*/ 9 w 214"/>
                <a:gd name="T51" fmla="*/ 2 h 15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4"/>
                <a:gd name="T79" fmla="*/ 0 h 1552"/>
                <a:gd name="T80" fmla="*/ 214 w 214"/>
                <a:gd name="T81" fmla="*/ 1552 h 15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4" h="1552">
                  <a:moveTo>
                    <a:pt x="22" y="2"/>
                  </a:moveTo>
                  <a:lnTo>
                    <a:pt x="0" y="78"/>
                  </a:lnTo>
                  <a:lnTo>
                    <a:pt x="10" y="152"/>
                  </a:lnTo>
                  <a:lnTo>
                    <a:pt x="24" y="264"/>
                  </a:lnTo>
                  <a:lnTo>
                    <a:pt x="38" y="366"/>
                  </a:lnTo>
                  <a:lnTo>
                    <a:pt x="50" y="460"/>
                  </a:lnTo>
                  <a:lnTo>
                    <a:pt x="58" y="546"/>
                  </a:lnTo>
                  <a:lnTo>
                    <a:pt x="68" y="616"/>
                  </a:lnTo>
                  <a:lnTo>
                    <a:pt x="116" y="1020"/>
                  </a:lnTo>
                  <a:lnTo>
                    <a:pt x="136" y="1182"/>
                  </a:lnTo>
                  <a:lnTo>
                    <a:pt x="164" y="1536"/>
                  </a:lnTo>
                  <a:lnTo>
                    <a:pt x="174" y="1552"/>
                  </a:lnTo>
                  <a:lnTo>
                    <a:pt x="188" y="1550"/>
                  </a:lnTo>
                  <a:lnTo>
                    <a:pt x="200" y="1546"/>
                  </a:lnTo>
                  <a:lnTo>
                    <a:pt x="214" y="1458"/>
                  </a:lnTo>
                  <a:lnTo>
                    <a:pt x="194" y="1238"/>
                  </a:lnTo>
                  <a:lnTo>
                    <a:pt x="174" y="1038"/>
                  </a:lnTo>
                  <a:lnTo>
                    <a:pt x="162" y="932"/>
                  </a:lnTo>
                  <a:lnTo>
                    <a:pt x="142" y="774"/>
                  </a:lnTo>
                  <a:lnTo>
                    <a:pt x="118" y="562"/>
                  </a:lnTo>
                  <a:lnTo>
                    <a:pt x="96" y="396"/>
                  </a:lnTo>
                  <a:lnTo>
                    <a:pt x="50" y="34"/>
                  </a:lnTo>
                  <a:lnTo>
                    <a:pt x="46" y="20"/>
                  </a:lnTo>
                  <a:lnTo>
                    <a:pt x="44" y="8"/>
                  </a:lnTo>
                  <a:lnTo>
                    <a:pt x="32" y="0"/>
                  </a:lnTo>
                  <a:lnTo>
                    <a:pt x="24" y="2"/>
                  </a:lnTo>
                </a:path>
              </a:pathLst>
            </a:cu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Freeform 18"/>
            <p:cNvSpPr>
              <a:spLocks/>
            </p:cNvSpPr>
            <p:nvPr/>
          </p:nvSpPr>
          <p:spPr bwMode="auto">
            <a:xfrm>
              <a:off x="1328" y="1760"/>
              <a:ext cx="688" cy="1328"/>
            </a:xfrm>
            <a:custGeom>
              <a:avLst/>
              <a:gdLst>
                <a:gd name="T0" fmla="*/ 0 w 808"/>
                <a:gd name="T1" fmla="*/ 334 h 1548"/>
                <a:gd name="T2" fmla="*/ 19 w 808"/>
                <a:gd name="T3" fmla="*/ 311 h 1548"/>
                <a:gd name="T4" fmla="*/ 34 w 808"/>
                <a:gd name="T5" fmla="*/ 280 h 1548"/>
                <a:gd name="T6" fmla="*/ 42 w 808"/>
                <a:gd name="T7" fmla="*/ 256 h 1548"/>
                <a:gd name="T8" fmla="*/ 49 w 808"/>
                <a:gd name="T9" fmla="*/ 223 h 1548"/>
                <a:gd name="T10" fmla="*/ 56 w 808"/>
                <a:gd name="T11" fmla="*/ 173 h 1548"/>
                <a:gd name="T12" fmla="*/ 60 w 808"/>
                <a:gd name="T13" fmla="*/ 136 h 1548"/>
                <a:gd name="T14" fmla="*/ 65 w 808"/>
                <a:gd name="T15" fmla="*/ 102 h 1548"/>
                <a:gd name="T16" fmla="*/ 68 w 808"/>
                <a:gd name="T17" fmla="*/ 77 h 1548"/>
                <a:gd name="T18" fmla="*/ 76 w 808"/>
                <a:gd name="T19" fmla="*/ 52 h 1548"/>
                <a:gd name="T20" fmla="*/ 89 w 808"/>
                <a:gd name="T21" fmla="*/ 29 h 1548"/>
                <a:gd name="T22" fmla="*/ 101 w 808"/>
                <a:gd name="T23" fmla="*/ 18 h 1548"/>
                <a:gd name="T24" fmla="*/ 116 w 808"/>
                <a:gd name="T25" fmla="*/ 12 h 1548"/>
                <a:gd name="T26" fmla="*/ 126 w 808"/>
                <a:gd name="T27" fmla="*/ 10 h 1548"/>
                <a:gd name="T28" fmla="*/ 135 w 808"/>
                <a:gd name="T29" fmla="*/ 11 h 1548"/>
                <a:gd name="T30" fmla="*/ 145 w 808"/>
                <a:gd name="T31" fmla="*/ 18 h 1548"/>
                <a:gd name="T32" fmla="*/ 152 w 808"/>
                <a:gd name="T33" fmla="*/ 28 h 1548"/>
                <a:gd name="T34" fmla="*/ 152 w 808"/>
                <a:gd name="T35" fmla="*/ 43 h 1548"/>
                <a:gd name="T36" fmla="*/ 140 w 808"/>
                <a:gd name="T37" fmla="*/ 54 h 1548"/>
                <a:gd name="T38" fmla="*/ 135 w 808"/>
                <a:gd name="T39" fmla="*/ 61 h 1548"/>
                <a:gd name="T40" fmla="*/ 138 w 808"/>
                <a:gd name="T41" fmla="*/ 66 h 1548"/>
                <a:gd name="T42" fmla="*/ 145 w 808"/>
                <a:gd name="T43" fmla="*/ 64 h 1548"/>
                <a:gd name="T44" fmla="*/ 155 w 808"/>
                <a:gd name="T45" fmla="*/ 57 h 1548"/>
                <a:gd name="T46" fmla="*/ 162 w 808"/>
                <a:gd name="T47" fmla="*/ 39 h 1548"/>
                <a:gd name="T48" fmla="*/ 161 w 808"/>
                <a:gd name="T49" fmla="*/ 21 h 1548"/>
                <a:gd name="T50" fmla="*/ 150 w 808"/>
                <a:gd name="T51" fmla="*/ 7 h 1548"/>
                <a:gd name="T52" fmla="*/ 132 w 808"/>
                <a:gd name="T53" fmla="*/ 2 h 1548"/>
                <a:gd name="T54" fmla="*/ 116 w 808"/>
                <a:gd name="T55" fmla="*/ 3 h 1548"/>
                <a:gd name="T56" fmla="*/ 100 w 808"/>
                <a:gd name="T57" fmla="*/ 6 h 1548"/>
                <a:gd name="T58" fmla="*/ 86 w 808"/>
                <a:gd name="T59" fmla="*/ 15 h 1548"/>
                <a:gd name="T60" fmla="*/ 73 w 808"/>
                <a:gd name="T61" fmla="*/ 31 h 1548"/>
                <a:gd name="T62" fmla="*/ 65 w 808"/>
                <a:gd name="T63" fmla="*/ 49 h 1548"/>
                <a:gd name="T64" fmla="*/ 58 w 808"/>
                <a:gd name="T65" fmla="*/ 70 h 1548"/>
                <a:gd name="T66" fmla="*/ 53 w 808"/>
                <a:gd name="T67" fmla="*/ 94 h 1548"/>
                <a:gd name="T68" fmla="*/ 51 w 808"/>
                <a:gd name="T69" fmla="*/ 114 h 1548"/>
                <a:gd name="T70" fmla="*/ 47 w 808"/>
                <a:gd name="T71" fmla="*/ 162 h 1548"/>
                <a:gd name="T72" fmla="*/ 40 w 808"/>
                <a:gd name="T73" fmla="*/ 211 h 1548"/>
                <a:gd name="T74" fmla="*/ 34 w 808"/>
                <a:gd name="T75" fmla="*/ 243 h 1548"/>
                <a:gd name="T76" fmla="*/ 24 w 808"/>
                <a:gd name="T77" fmla="*/ 273 h 1548"/>
                <a:gd name="T78" fmla="*/ 14 w 808"/>
                <a:gd name="T79" fmla="*/ 298 h 1548"/>
                <a:gd name="T80" fmla="*/ 3 w 808"/>
                <a:gd name="T81" fmla="*/ 316 h 15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08"/>
                <a:gd name="T124" fmla="*/ 0 h 1548"/>
                <a:gd name="T125" fmla="*/ 808 w 808"/>
                <a:gd name="T126" fmla="*/ 1548 h 15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08" h="1548">
                  <a:moveTo>
                    <a:pt x="16" y="1460"/>
                  </a:moveTo>
                  <a:lnTo>
                    <a:pt x="0" y="1548"/>
                  </a:lnTo>
                  <a:lnTo>
                    <a:pt x="52" y="1496"/>
                  </a:lnTo>
                  <a:lnTo>
                    <a:pt x="92" y="1440"/>
                  </a:lnTo>
                  <a:lnTo>
                    <a:pt x="136" y="1362"/>
                  </a:lnTo>
                  <a:lnTo>
                    <a:pt x="168" y="1292"/>
                  </a:lnTo>
                  <a:lnTo>
                    <a:pt x="188" y="1240"/>
                  </a:lnTo>
                  <a:lnTo>
                    <a:pt x="208" y="1182"/>
                  </a:lnTo>
                  <a:lnTo>
                    <a:pt x="224" y="1122"/>
                  </a:lnTo>
                  <a:lnTo>
                    <a:pt x="244" y="1032"/>
                  </a:lnTo>
                  <a:lnTo>
                    <a:pt x="266" y="902"/>
                  </a:lnTo>
                  <a:lnTo>
                    <a:pt x="278" y="804"/>
                  </a:lnTo>
                  <a:lnTo>
                    <a:pt x="290" y="706"/>
                  </a:lnTo>
                  <a:lnTo>
                    <a:pt x="300" y="628"/>
                  </a:lnTo>
                  <a:lnTo>
                    <a:pt x="308" y="544"/>
                  </a:lnTo>
                  <a:lnTo>
                    <a:pt x="318" y="472"/>
                  </a:lnTo>
                  <a:lnTo>
                    <a:pt x="328" y="418"/>
                  </a:lnTo>
                  <a:lnTo>
                    <a:pt x="338" y="356"/>
                  </a:lnTo>
                  <a:lnTo>
                    <a:pt x="354" y="304"/>
                  </a:lnTo>
                  <a:lnTo>
                    <a:pt x="378" y="244"/>
                  </a:lnTo>
                  <a:lnTo>
                    <a:pt x="402" y="194"/>
                  </a:lnTo>
                  <a:lnTo>
                    <a:pt x="438" y="140"/>
                  </a:lnTo>
                  <a:lnTo>
                    <a:pt x="470" y="108"/>
                  </a:lnTo>
                  <a:lnTo>
                    <a:pt x="508" y="84"/>
                  </a:lnTo>
                  <a:lnTo>
                    <a:pt x="552" y="66"/>
                  </a:lnTo>
                  <a:lnTo>
                    <a:pt x="580" y="56"/>
                  </a:lnTo>
                  <a:lnTo>
                    <a:pt x="608" y="50"/>
                  </a:lnTo>
                  <a:lnTo>
                    <a:pt x="630" y="48"/>
                  </a:lnTo>
                  <a:lnTo>
                    <a:pt x="648" y="48"/>
                  </a:lnTo>
                  <a:lnTo>
                    <a:pt x="670" y="54"/>
                  </a:lnTo>
                  <a:lnTo>
                    <a:pt x="692" y="60"/>
                  </a:lnTo>
                  <a:lnTo>
                    <a:pt x="724" y="80"/>
                  </a:lnTo>
                  <a:lnTo>
                    <a:pt x="750" y="108"/>
                  </a:lnTo>
                  <a:lnTo>
                    <a:pt x="756" y="132"/>
                  </a:lnTo>
                  <a:lnTo>
                    <a:pt x="760" y="162"/>
                  </a:lnTo>
                  <a:lnTo>
                    <a:pt x="754" y="198"/>
                  </a:lnTo>
                  <a:lnTo>
                    <a:pt x="726" y="232"/>
                  </a:lnTo>
                  <a:lnTo>
                    <a:pt x="704" y="250"/>
                  </a:lnTo>
                  <a:lnTo>
                    <a:pt x="678" y="268"/>
                  </a:lnTo>
                  <a:lnTo>
                    <a:pt x="672" y="286"/>
                  </a:lnTo>
                  <a:lnTo>
                    <a:pt x="676" y="300"/>
                  </a:lnTo>
                  <a:lnTo>
                    <a:pt x="688" y="308"/>
                  </a:lnTo>
                  <a:lnTo>
                    <a:pt x="704" y="310"/>
                  </a:lnTo>
                  <a:lnTo>
                    <a:pt x="724" y="302"/>
                  </a:lnTo>
                  <a:lnTo>
                    <a:pt x="748" y="288"/>
                  </a:lnTo>
                  <a:lnTo>
                    <a:pt x="776" y="262"/>
                  </a:lnTo>
                  <a:lnTo>
                    <a:pt x="796" y="232"/>
                  </a:lnTo>
                  <a:lnTo>
                    <a:pt x="808" y="180"/>
                  </a:lnTo>
                  <a:lnTo>
                    <a:pt x="808" y="126"/>
                  </a:lnTo>
                  <a:lnTo>
                    <a:pt x="802" y="100"/>
                  </a:lnTo>
                  <a:lnTo>
                    <a:pt x="784" y="70"/>
                  </a:lnTo>
                  <a:lnTo>
                    <a:pt x="746" y="34"/>
                  </a:lnTo>
                  <a:lnTo>
                    <a:pt x="706" y="14"/>
                  </a:lnTo>
                  <a:lnTo>
                    <a:pt x="658" y="2"/>
                  </a:lnTo>
                  <a:lnTo>
                    <a:pt x="612" y="0"/>
                  </a:lnTo>
                  <a:lnTo>
                    <a:pt x="578" y="4"/>
                  </a:lnTo>
                  <a:lnTo>
                    <a:pt x="544" y="14"/>
                  </a:lnTo>
                  <a:lnTo>
                    <a:pt x="506" y="26"/>
                  </a:lnTo>
                  <a:lnTo>
                    <a:pt x="464" y="48"/>
                  </a:lnTo>
                  <a:lnTo>
                    <a:pt x="434" y="72"/>
                  </a:lnTo>
                  <a:lnTo>
                    <a:pt x="396" y="108"/>
                  </a:lnTo>
                  <a:lnTo>
                    <a:pt x="370" y="144"/>
                  </a:lnTo>
                  <a:lnTo>
                    <a:pt x="346" y="184"/>
                  </a:lnTo>
                  <a:lnTo>
                    <a:pt x="324" y="224"/>
                  </a:lnTo>
                  <a:lnTo>
                    <a:pt x="306" y="276"/>
                  </a:lnTo>
                  <a:lnTo>
                    <a:pt x="290" y="330"/>
                  </a:lnTo>
                  <a:lnTo>
                    <a:pt x="278" y="380"/>
                  </a:lnTo>
                  <a:lnTo>
                    <a:pt x="268" y="436"/>
                  </a:lnTo>
                  <a:lnTo>
                    <a:pt x="262" y="480"/>
                  </a:lnTo>
                  <a:lnTo>
                    <a:pt x="256" y="532"/>
                  </a:lnTo>
                  <a:lnTo>
                    <a:pt x="244" y="634"/>
                  </a:lnTo>
                  <a:lnTo>
                    <a:pt x="232" y="748"/>
                  </a:lnTo>
                  <a:lnTo>
                    <a:pt x="218" y="872"/>
                  </a:lnTo>
                  <a:lnTo>
                    <a:pt x="200" y="976"/>
                  </a:lnTo>
                  <a:lnTo>
                    <a:pt x="186" y="1048"/>
                  </a:lnTo>
                  <a:lnTo>
                    <a:pt x="168" y="1126"/>
                  </a:lnTo>
                  <a:lnTo>
                    <a:pt x="144" y="1204"/>
                  </a:lnTo>
                  <a:lnTo>
                    <a:pt x="120" y="1268"/>
                  </a:lnTo>
                  <a:lnTo>
                    <a:pt x="100" y="1320"/>
                  </a:lnTo>
                  <a:lnTo>
                    <a:pt x="70" y="1378"/>
                  </a:lnTo>
                  <a:lnTo>
                    <a:pt x="40" y="1424"/>
                  </a:lnTo>
                  <a:lnTo>
                    <a:pt x="14" y="1462"/>
                  </a:lnTo>
                </a:path>
              </a:pathLst>
            </a:cu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228600" y="2743200"/>
            <a:ext cx="4724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66FF"/>
                </a:solidFill>
                <a:latin typeface="Times New Roman" pitchFamily="18" charset="0"/>
              </a:rPr>
              <a:t> gồm 3 nét : nét móc ngược trái, nét thẳng xiên, nét móc xuôi phải.</a:t>
            </a: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2590800" y="1016000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  <a:latin typeface="HP001 4 hàng" pitchFamily="34" charset="0"/>
              </a:rPr>
              <a:t>Chữ hoa N (tiếp theo)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08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822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 flipV="1">
            <a:off x="7010400" y="8305800"/>
            <a:ext cx="16002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50000"/>
              </a:spcBef>
            </a:pPr>
            <a:r>
              <a:rPr lang="en-US" sz="2800" b="1">
                <a:solidFill>
                  <a:srgbClr val="6600CC"/>
                </a:solidFill>
                <a:latin typeface="HP001 4H" pitchFamily="34" charset="-127"/>
              </a:rPr>
              <a:t>   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2209800" y="2667000"/>
            <a:ext cx="480060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700">
                <a:solidFill>
                  <a:schemeClr val="hlink"/>
                </a:solidFill>
                <a:latin typeface="HP001 5 hàng 1 ô ly" pitchFamily="34" charset="0"/>
              </a:rPr>
              <a:t>Nh</a:t>
            </a:r>
          </a:p>
        </p:txBody>
      </p:sp>
      <p:sp>
        <p:nvSpPr>
          <p:cNvPr id="8196" name="Text Box 13"/>
          <p:cNvSpPr txBox="1">
            <a:spLocks noChangeArrowheads="1"/>
          </p:cNvSpPr>
          <p:nvPr/>
        </p:nvSpPr>
        <p:spPr bwMode="auto">
          <a:xfrm>
            <a:off x="0" y="3810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viết</a:t>
            </a:r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2590800" y="900113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  <a:latin typeface="HP001 4 hàng" pitchFamily="34" charset="0"/>
              </a:rPr>
              <a:t>Chữ hoa N (tiếp theo)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 flipV="1">
            <a:off x="7010400" y="8305800"/>
            <a:ext cx="16002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50000"/>
              </a:spcBef>
            </a:pPr>
            <a:r>
              <a:rPr lang="en-US" sz="2800" b="1">
                <a:solidFill>
                  <a:srgbClr val="6600CC"/>
                </a:solidFill>
                <a:latin typeface="HP001 4H" pitchFamily="34" charset="-127"/>
              </a:rPr>
              <a:t>   </a:t>
            </a: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4171950" y="2819400"/>
            <a:ext cx="481965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0">
                <a:solidFill>
                  <a:schemeClr val="hlink"/>
                </a:solidFill>
                <a:latin typeface="HP001 5 hàng 1 ô ly" pitchFamily="34" charset="0"/>
              </a:rPr>
              <a:t>R</a:t>
            </a:r>
          </a:p>
        </p:txBody>
      </p:sp>
      <p:sp>
        <p:nvSpPr>
          <p:cNvPr id="9220" name="Text Box 13"/>
          <p:cNvSpPr txBox="1">
            <a:spLocks noChangeArrowheads="1"/>
          </p:cNvSpPr>
          <p:nvPr/>
        </p:nvSpPr>
        <p:spPr bwMode="auto">
          <a:xfrm>
            <a:off x="0" y="3810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viết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28600" y="1828800"/>
            <a:ext cx="37147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>
                <a:solidFill>
                  <a:srgbClr val="0066FF"/>
                </a:solidFill>
                <a:latin typeface="Times New Roman" pitchFamily="18" charset="0"/>
              </a:rPr>
              <a:t> gồm 2 nét : nét 1 giống nét 1 của chữ B, nét 2 là kết hợp của 2 nét cơ bản, nét cong trên và nét móc xuôi phải nối vào nhau tạo vòng xoắn giữa thân chữ.</a:t>
            </a: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2590800" y="939800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  <a:latin typeface="HP001 4 hàng" pitchFamily="34" charset="0"/>
              </a:rPr>
              <a:t>Chữ hoa N (tiếp theo)</a:t>
            </a:r>
          </a:p>
        </p:txBody>
      </p:sp>
      <p:grpSp>
        <p:nvGrpSpPr>
          <p:cNvPr id="9223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9224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 flipV="1">
            <a:off x="7010400" y="8305800"/>
            <a:ext cx="16002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50000"/>
              </a:spcBef>
            </a:pPr>
            <a:r>
              <a:rPr lang="en-US" sz="2800" b="1">
                <a:solidFill>
                  <a:srgbClr val="6600CC"/>
                </a:solidFill>
                <a:latin typeface="HP001 4H" pitchFamily="34" charset="-127"/>
              </a:rPr>
              <a:t>   </a:t>
            </a:r>
          </a:p>
        </p:txBody>
      </p:sp>
      <p:pic>
        <p:nvPicPr>
          <p:cNvPr id="10243" name="Picture 18" descr="DECOR033"/>
          <p:cNvPicPr>
            <a:picLocks noChangeAspect="1" noChangeArrowheads="1"/>
          </p:cNvPicPr>
          <p:nvPr/>
        </p:nvPicPr>
        <p:blipFill>
          <a:blip r:embed="rId2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82452" flipV="1">
            <a:off x="-138112" y="5338762"/>
            <a:ext cx="1295400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9" descr="DECOR033"/>
          <p:cNvPicPr>
            <a:picLocks noChangeAspect="1" noChangeArrowheads="1"/>
          </p:cNvPicPr>
          <p:nvPr/>
        </p:nvPicPr>
        <p:blipFill>
          <a:blip r:embed="rId2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30662">
            <a:off x="7857331" y="5215732"/>
            <a:ext cx="1506537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4648200" y="2422525"/>
            <a:ext cx="25908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0">
                <a:solidFill>
                  <a:schemeClr val="hlink"/>
                </a:solidFill>
                <a:latin typeface="HP001 5 hàng 1 ô ly" pitchFamily="34" charset="0"/>
              </a:rPr>
              <a:t>L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228600" y="1752600"/>
            <a:ext cx="37147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>
                <a:solidFill>
                  <a:srgbClr val="0066FF"/>
                </a:solidFill>
                <a:latin typeface="Times New Roman" pitchFamily="18" charset="0"/>
              </a:rPr>
              <a:t> là kết hợp của 3 nét cơ bản: nét cong dưới, nét lượn dọc với nét lượn ngang nối liền nhau tạo vòng xoắn to ở đầu chữ và vòng xoắn nhỏ ở chân chữ.</a:t>
            </a:r>
          </a:p>
        </p:txBody>
      </p:sp>
      <p:grpSp>
        <p:nvGrpSpPr>
          <p:cNvPr id="10247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10248" name="Picture 9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Picture 10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0" name="Picture 11" descr="BD21325_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12" descr="BD21325_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385822"/>
  <p:tag name="VIOLETTITLE" val="Tuần 19. Ôn chữ hoa: N (tiếp theo)"/>
  <p:tag name="VIOLETLESSON" val="19"/>
  <p:tag name="VIOLETCATID" val="7840640"/>
  <p:tag name="VIOLETSUBJECT" val="Tập viết 3"/>
  <p:tag name="VIOLETAUTHORID" val="9311753"/>
  <p:tag name="VIOLETAUTHORNAME" val="Lê Thị Nga"/>
  <p:tag name="VIOLETAUTHORAVATAR" val="no_avatar.jpg"/>
  <p:tag name="VIOLETAUTHORADDRESS" val="Trường Tiểu Học Phùng Chí Kiên  - Tỉnh Bắc Kạn"/>
  <p:tag name="VIOLETDATE" val="2018-06-29 16:26:33"/>
  <p:tag name="VIOLETHIT" val="201"/>
  <p:tag name="VIOLETLIKE" val="0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5306</TotalTime>
  <Words>617</Words>
  <Application>Microsoft Office PowerPoint</Application>
  <PresentationFormat>On-screen Show (4:3)</PresentationFormat>
  <Paragraphs>92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HP001 4 hàng</vt:lpstr>
      <vt:lpstr>HP001 5H</vt:lpstr>
      <vt:lpstr>VNI-Times</vt:lpstr>
      <vt:lpstr>Impact</vt:lpstr>
      <vt:lpstr>Times New Roman</vt:lpstr>
      <vt:lpstr>HP001</vt:lpstr>
      <vt:lpstr>HP001 4H</vt:lpstr>
      <vt:lpstr>HP001 5 hàng 1 ô ly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Tư thế ngồi viết</vt:lpstr>
      <vt:lpstr>PowerPoint Presentation</vt:lpstr>
      <vt:lpstr>PowerPoint Presentation</vt:lpstr>
      <vt:lpstr>PowerPoint Presentation</vt:lpstr>
      <vt:lpstr>PowerPoint Presentation</vt:lpstr>
    </vt:vector>
  </TitlesOfParts>
  <Company>Thang Binh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TBComputer</dc:creator>
  <cp:lastModifiedBy>Admin</cp:lastModifiedBy>
  <cp:revision>296</cp:revision>
  <dcterms:created xsi:type="dcterms:W3CDTF">2008-10-27T13:46:20Z</dcterms:created>
  <dcterms:modified xsi:type="dcterms:W3CDTF">2019-01-09T02:31:05Z</dcterms:modified>
</cp:coreProperties>
</file>