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98" r:id="rId4"/>
    <p:sldId id="277" r:id="rId5"/>
    <p:sldId id="276" r:id="rId6"/>
    <p:sldId id="278" r:id="rId7"/>
    <p:sldId id="285" r:id="rId8"/>
    <p:sldId id="286" r:id="rId9"/>
    <p:sldId id="287" r:id="rId10"/>
    <p:sldId id="282" r:id="rId11"/>
    <p:sldId id="265" r:id="rId12"/>
    <p:sldId id="271" r:id="rId13"/>
    <p:sldId id="284" r:id="rId14"/>
    <p:sldId id="272" r:id="rId15"/>
    <p:sldId id="274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4F4AA"/>
    <a:srgbClr val="EAE9B5"/>
    <a:srgbClr val="DABBE3"/>
    <a:srgbClr val="FF3300"/>
    <a:srgbClr val="CCFF66"/>
    <a:srgbClr val="99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214B1-EEFF-41A0-9501-209E30512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40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2E2D4-2BF9-4EA0-93B7-0923A40B1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08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D8A58-697B-443D-B41B-69E6D1020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50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CDC73-0473-4736-9C4C-F1B6DD9EAF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99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3A94C-A2A7-437E-A84B-7333A749B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97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5D909-3936-44B8-9CF1-5352EF732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58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EA922-B216-4CBB-B4BD-AB0733A4B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28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6BE3A-5D09-4315-A827-5138C2BC3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56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0E463-07CE-473F-A92C-0554FA138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30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5BE8D-7416-453F-969D-A4C3758A7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73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F78B1-9BE4-4637-80EE-21A23BB6F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82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312826-D96A-47BE-BC7C-3EED48F87B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bao%20caothu%20vien\Ma%20mau%20Sach.mp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14.xml"/><Relationship Id="rId18" Type="http://schemas.openxmlformats.org/officeDocument/2006/relationships/image" Target="../media/image14.jpeg"/><Relationship Id="rId3" Type="http://schemas.openxmlformats.org/officeDocument/2006/relationships/slide" Target="slide9.xml"/><Relationship Id="rId7" Type="http://schemas.openxmlformats.org/officeDocument/2006/relationships/slide" Target="slide11.xml"/><Relationship Id="rId12" Type="http://schemas.openxmlformats.org/officeDocument/2006/relationships/image" Target="../media/image10.jpeg"/><Relationship Id="rId17" Type="http://schemas.openxmlformats.org/officeDocument/2006/relationships/image" Target="../media/image13.jpeg"/><Relationship Id="rId2" Type="http://schemas.openxmlformats.org/officeDocument/2006/relationships/image" Target="../media/image5.jpeg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slide" Target="slide13.xml"/><Relationship Id="rId5" Type="http://schemas.openxmlformats.org/officeDocument/2006/relationships/slide" Target="slide10.xml"/><Relationship Id="rId15" Type="http://schemas.openxmlformats.org/officeDocument/2006/relationships/slide" Target="slide15.xml"/><Relationship Id="rId10" Type="http://schemas.openxmlformats.org/officeDocument/2006/relationships/image" Target="../media/image9.png"/><Relationship Id="rId19" Type="http://schemas.openxmlformats.org/officeDocument/2006/relationships/image" Target="../media/image15.jpeg"/><Relationship Id="rId4" Type="http://schemas.openxmlformats.org/officeDocument/2006/relationships/image" Target="../media/image6.jpeg"/><Relationship Id="rId9" Type="http://schemas.openxmlformats.org/officeDocument/2006/relationships/slide" Target="slide12.xml"/><Relationship Id="rId1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0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0.jpeg"/><Relationship Id="rId4" Type="http://schemas.openxmlformats.org/officeDocument/2006/relationships/slide" Target="slide13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051" name="Picture 3" descr="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11049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Ma mau Sach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609441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90625" y="762000"/>
            <a:ext cx="7953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FF"/>
                </a:solidFill>
                <a:latin typeface="HP001 4 hàng 2 ô ly" panose="020B0603050302020204" pitchFamily="34" charset="0"/>
              </a:rPr>
              <a:t>Chào</a:t>
            </a:r>
            <a:r>
              <a:rPr lang="en-US" altLang="en-US" sz="3200" dirty="0">
                <a:solidFill>
                  <a:srgbClr val="0000FF"/>
                </a:solidFill>
                <a:latin typeface="HP001 4 hàng 2 ô ly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HP001 4 hàng 2 ô ly" panose="020B0603050302020204" pitchFamily="34" charset="0"/>
              </a:rPr>
              <a:t>mừng</a:t>
            </a:r>
            <a:r>
              <a:rPr lang="en-US" altLang="en-US" sz="3200" dirty="0">
                <a:solidFill>
                  <a:srgbClr val="0000FF"/>
                </a:solidFill>
                <a:latin typeface="HP001 4 hàng 2 ô ly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HP001 4 hàng 2 ô ly" panose="020B0603050302020204" pitchFamily="34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HP001 4 hàng 2 ô ly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HP001 4 hàng 2 ô ly" panose="020B0603050302020204" pitchFamily="34" charset="0"/>
              </a:rPr>
              <a:t>thầy</a:t>
            </a:r>
            <a:r>
              <a:rPr lang="en-US" altLang="en-US" sz="3200" dirty="0">
                <a:solidFill>
                  <a:srgbClr val="0000FF"/>
                </a:solidFill>
                <a:latin typeface="HP001 4 hàng 2 ô ly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HP001 4 hàng 2 ô ly" panose="020B0603050302020204" pitchFamily="34" charset="0"/>
              </a:rPr>
              <a:t>cô</a:t>
            </a:r>
            <a:r>
              <a:rPr lang="en-US" altLang="en-US" sz="3200" dirty="0">
                <a:solidFill>
                  <a:srgbClr val="0000FF"/>
                </a:solidFill>
                <a:latin typeface="HP001 4 hàng 2 ô ly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HP001 4 hàng 2 ô ly" panose="020B0603050302020204" pitchFamily="34" charset="0"/>
              </a:rPr>
              <a:t>giáo</a:t>
            </a:r>
            <a:r>
              <a:rPr lang="en-US" altLang="en-US" sz="3200" dirty="0">
                <a:solidFill>
                  <a:srgbClr val="0000FF"/>
                </a:solidFill>
                <a:latin typeface="HP001 4 hàng 2 ô ly" panose="020B0603050302020204" pitchFamily="34" charset="0"/>
              </a:rPr>
              <a:t> </a:t>
            </a:r>
          </a:p>
          <a:p>
            <a:pPr algn="ctr" eaLnBrk="1" hangingPunct="1"/>
            <a:r>
              <a:rPr lang="en-US" altLang="en-US" sz="3200" dirty="0" err="1">
                <a:solidFill>
                  <a:srgbClr val="0000FF"/>
                </a:solidFill>
                <a:latin typeface="HP001 4 hàng 2 ô ly" panose="020B0603050302020204" pitchFamily="34" charset="0"/>
              </a:rPr>
              <a:t>về</a:t>
            </a:r>
            <a:r>
              <a:rPr lang="en-US" altLang="en-US" sz="3200" dirty="0">
                <a:solidFill>
                  <a:srgbClr val="0000FF"/>
                </a:solidFill>
                <a:latin typeface="HP001 4 hàng 2 ô ly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HP001 4 hàng 2 ô ly" panose="020B0603050302020204" pitchFamily="34" charset="0"/>
              </a:rPr>
              <a:t>dự</a:t>
            </a:r>
            <a:r>
              <a:rPr lang="en-US" altLang="en-US" sz="3200" dirty="0">
                <a:solidFill>
                  <a:srgbClr val="0000FF"/>
                </a:solidFill>
                <a:latin typeface="HP001 4 hàng 2 ô ly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HP001 4 hàng 2 ô ly" panose="020B0603050302020204" pitchFamily="34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HP001 4 hàng 2 ô ly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HP001 4 hàng 2 ô ly" panose="020B0603050302020204" pitchFamily="34" charset="0"/>
              </a:rPr>
              <a:t>Lớp</a:t>
            </a:r>
            <a:r>
              <a:rPr lang="en-US" altLang="en-US" sz="3200" dirty="0">
                <a:solidFill>
                  <a:srgbClr val="0000FF"/>
                </a:solidFill>
                <a:latin typeface="HP001 4 hàng 2 ô ly" panose="020B0603050302020204" pitchFamily="34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HP001 4 hàng 2 ô ly" panose="020B0603050302020204" pitchFamily="34" charset="0"/>
              </a:rPr>
              <a:t>3A3</a:t>
            </a:r>
            <a:endParaRPr lang="en-US" altLang="en-US" sz="3200" dirty="0">
              <a:solidFill>
                <a:srgbClr val="0000FF"/>
              </a:solidFill>
              <a:latin typeface="HP001 4 hàng 2 ô ly" panose="020B0603050302020204" pitchFamily="34" charset="0"/>
            </a:endParaRP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914400" y="6400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1</a:t>
            </a:r>
            <a:endParaRPr lang="vi-VN" alt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1066800" y="64071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1</a:t>
            </a:r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2ba_Trung_tr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76200"/>
            <a:ext cx="21129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346075" y="1981200"/>
            <a:ext cx="20923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Verdana" panose="020B0604030504040204" pitchFamily="34" charset="0"/>
              </a:rPr>
              <a:t>Trưng Trắc –    Trưng Nhị</a:t>
            </a:r>
          </a:p>
        </p:txBody>
      </p:sp>
      <p:pic>
        <p:nvPicPr>
          <p:cNvPr id="11268" name="Picture 7" descr="Ba_Trieu_tranh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190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362200" y="2057400"/>
            <a:ext cx="2590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Triệu Thị Trinh</a:t>
            </a:r>
          </a:p>
        </p:txBody>
      </p:sp>
      <p:pic>
        <p:nvPicPr>
          <p:cNvPr id="11270" name="Picture 9" descr="image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438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4724400" y="20574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Lý Nam Đế</a:t>
            </a:r>
            <a:endParaRPr lang="en-US" altLang="en-US" sz="2400" b="1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pic>
        <p:nvPicPr>
          <p:cNvPr id="11272" name="Picture 11" descr="Triu_Quang_Phc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6705600" y="1981200"/>
            <a:ext cx="2438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Triệu Việt Vương</a:t>
            </a:r>
          </a:p>
        </p:txBody>
      </p:sp>
      <p:pic>
        <p:nvPicPr>
          <p:cNvPr id="11274" name="Picture 13" descr="BoCaiDaiVuong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36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0" y="4602163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Phùng Hưng</a:t>
            </a:r>
          </a:p>
        </p:txBody>
      </p:sp>
      <p:pic>
        <p:nvPicPr>
          <p:cNvPr id="11276" name="Picture 15" descr="imagesNQ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59038"/>
            <a:ext cx="22098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2514600" y="45720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Ngô Quyền</a:t>
            </a:r>
          </a:p>
        </p:txBody>
      </p:sp>
      <p:pic>
        <p:nvPicPr>
          <p:cNvPr id="11278" name="Picture 17" descr="150px-La_Dai_Hanh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4876800" y="4572000"/>
            <a:ext cx="213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Lê Đại Hành</a:t>
            </a:r>
          </a:p>
        </p:txBody>
      </p:sp>
      <p:pic>
        <p:nvPicPr>
          <p:cNvPr id="11280" name="Picture 19" descr="L_Thng_Kit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146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 Box 20"/>
          <p:cNvSpPr txBox="1">
            <a:spLocks noChangeArrowheads="1"/>
          </p:cNvSpPr>
          <p:nvPr/>
        </p:nvSpPr>
        <p:spPr bwMode="auto">
          <a:xfrm>
            <a:off x="6781800" y="4419600"/>
            <a:ext cx="2590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Lý Thường Kiệt</a:t>
            </a:r>
            <a:endParaRPr lang="en-US" altLang="en-US" sz="2400" b="1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pic>
        <p:nvPicPr>
          <p:cNvPr id="11282" name="Picture 21" descr="thda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3000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Text Box 22"/>
          <p:cNvSpPr txBox="1">
            <a:spLocks noChangeArrowheads="1"/>
          </p:cNvSpPr>
          <p:nvPr/>
        </p:nvSpPr>
        <p:spPr bwMode="auto">
          <a:xfrm>
            <a:off x="152400" y="6400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Trần Hưng Đạo</a:t>
            </a:r>
          </a:p>
        </p:txBody>
      </p:sp>
      <p:pic>
        <p:nvPicPr>
          <p:cNvPr id="11284" name="Picture 23" descr="LeLoi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530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Text Box 24"/>
          <p:cNvSpPr txBox="1">
            <a:spLocks noChangeArrowheads="1"/>
          </p:cNvSpPr>
          <p:nvPr/>
        </p:nvSpPr>
        <p:spPr bwMode="auto">
          <a:xfrm>
            <a:off x="2895600" y="64008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Lê Lợi</a:t>
            </a:r>
          </a:p>
        </p:txBody>
      </p:sp>
      <p:pic>
        <p:nvPicPr>
          <p:cNvPr id="11286" name="Picture 25" descr="VuaQuangTrung15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Text Box 26"/>
          <p:cNvSpPr txBox="1">
            <a:spLocks noChangeArrowheads="1"/>
          </p:cNvSpPr>
          <p:nvPr/>
        </p:nvSpPr>
        <p:spPr bwMode="auto">
          <a:xfrm>
            <a:off x="4876800" y="6461125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Nguyễn Huệ</a:t>
            </a:r>
            <a:endParaRPr lang="en-US" altLang="en-US" sz="2400" b="1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pic>
        <p:nvPicPr>
          <p:cNvPr id="11288" name="Picture 27" descr="chutichhochiminh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Text Box 28"/>
          <p:cNvSpPr txBox="1">
            <a:spLocks noChangeArrowheads="1"/>
          </p:cNvSpPr>
          <p:nvPr/>
        </p:nvSpPr>
        <p:spPr bwMode="auto">
          <a:xfrm>
            <a:off x="7086600" y="6477000"/>
            <a:ext cx="205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Hồ Chí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-152400" y="838200"/>
            <a:ext cx="9144000" cy="3276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  <a:latin typeface="HP001 4 hàng" panose="020B0603050302020204" pitchFamily="34" charset="0"/>
              </a:rPr>
              <a:t>Học sinh thi kể về các vị anh hùng</a:t>
            </a:r>
          </a:p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  <a:latin typeface="HP001 4 hàng" panose="020B0603050302020204" pitchFamily="34" charset="0"/>
              </a:rPr>
              <a:t> mà em biết.</a:t>
            </a:r>
          </a:p>
        </p:txBody>
      </p:sp>
      <p:pic>
        <p:nvPicPr>
          <p:cNvPr id="25609" name="Picture 9" descr="1 (182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5181600"/>
            <a:ext cx="1978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1 (182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78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81000" y="1143000"/>
            <a:ext cx="8229600" cy="138271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</a:t>
            </a:r>
            <a:r>
              <a:rPr lang="en-US" altLang="en-US" sz="2800" b="1">
                <a:solidFill>
                  <a:srgbClr val="0033CC"/>
                </a:solidFill>
              </a:rPr>
              <a:t>Sau khi nghe kể về các vị anh hùng, các em có nhận xét và suy nghĩ như thế nào về các vị anh hùng đó?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81000" y="2960688"/>
            <a:ext cx="77390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33CC"/>
                </a:solidFill>
              </a:rPr>
              <a:t>Nhiệm vụ của các em phải làm gì để đền đáp</a:t>
            </a:r>
          </a:p>
          <a:p>
            <a:pPr eaLnBrk="1" hangingPunct="1"/>
            <a:r>
              <a:rPr lang="en-US" altLang="en-US" sz="2800" b="1">
                <a:solidFill>
                  <a:srgbClr val="0033CC"/>
                </a:solidFill>
              </a:rPr>
              <a:t> công lao to lớn của các vị anh hùng</a:t>
            </a:r>
            <a:r>
              <a:rPr lang="vi-VN" altLang="en-US" sz="2800" b="1">
                <a:solidFill>
                  <a:srgbClr val="0033CC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152400"/>
            <a:ext cx="1752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7531" y="594372"/>
            <a:ext cx="9144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200" b="1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3. </a:t>
            </a:r>
            <a:r>
              <a:rPr lang="en-US" altLang="en-US" sz="28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8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Æt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thªm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dÊu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phÈy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chç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nµo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mçi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c©u</a:t>
            </a: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in </a:t>
            </a:r>
            <a:r>
              <a:rPr lang="en-US" altLang="en-US" sz="28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nghiªng</a:t>
            </a:r>
            <a:r>
              <a:rPr lang="en-US" altLang="en-US" sz="2800" b="1" dirty="0">
                <a:solidFill>
                  <a:srgbClr val="F31D0D"/>
                </a:solidFill>
                <a:latin typeface=".VnTime" panose="020B7200000000000000" pitchFamily="34" charset="0"/>
              </a:rPr>
              <a:t>                      </a:t>
            </a:r>
            <a:r>
              <a:rPr lang="en-US" altLang="en-US" sz="3200" b="1" dirty="0">
                <a:solidFill>
                  <a:srgbClr val="F31D0D"/>
                </a:solidFill>
                <a:latin typeface=".VnTime" panose="020B7200000000000000" pitchFamily="34" charset="0"/>
              </a:rPr>
              <a:t>Lª Lai </a:t>
            </a:r>
            <a:r>
              <a:rPr lang="en-US" altLang="en-US" sz="3200" b="1" dirty="0" err="1">
                <a:solidFill>
                  <a:srgbClr val="F31D0D"/>
                </a:solidFill>
                <a:latin typeface=".VnTime" panose="020B7200000000000000" pitchFamily="34" charset="0"/>
              </a:rPr>
              <a:t>cøu</a:t>
            </a:r>
            <a:r>
              <a:rPr lang="en-US" altLang="en-US" sz="3200" b="1" dirty="0">
                <a:solidFill>
                  <a:srgbClr val="F31D0D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31D0D"/>
                </a:solidFill>
                <a:latin typeface=".VnTime" panose="020B7200000000000000" pitchFamily="34" charset="0"/>
              </a:rPr>
              <a:t>chóa</a:t>
            </a:r>
            <a:endParaRPr lang="en-US" altLang="en-US" sz="3200" b="1" dirty="0">
              <a:solidFill>
                <a:srgbClr val="F31D0D"/>
              </a:solidFill>
              <a:latin typeface=".VnTime" panose="020B7200000000000000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latin typeface=".VnTime" panose="020B7200000000000000" pitchFamily="34" charset="0"/>
              </a:rPr>
              <a:t>  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GiÆc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Minh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x©m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l­îc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n­íc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ta. 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Chóng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lµm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nhiÒu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iÒu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b¹o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ng­îc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khiÕn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lßng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d©n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v«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cïng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c¨m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giËn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. 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BÊy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giê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ë Lam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S¬n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«ng Lª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Lîi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phÊt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cê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khëi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nghÜa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. 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nh÷ng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n¨m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Çu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nghÜa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qu©n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cßn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yÕu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thu­êng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bÞ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giÆc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v©y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. 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lÇn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giÆc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v©y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rÊt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ngÆt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quyÕt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b¾t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u­îc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chñ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t­uíng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 Lª </a:t>
            </a:r>
            <a:r>
              <a:rPr lang="en-US" altLang="en-US" sz="2800" b="1" i="1" dirty="0" err="1">
                <a:solidFill>
                  <a:srgbClr val="003399"/>
                </a:solidFill>
                <a:latin typeface=".VnTime" panose="020B7200000000000000" pitchFamily="34" charset="0"/>
              </a:rPr>
              <a:t>Lîi</a:t>
            </a:r>
            <a:r>
              <a:rPr lang="en-US" altLang="en-US" sz="2800" b="1" i="1" dirty="0">
                <a:solidFill>
                  <a:srgbClr val="003399"/>
                </a:solidFill>
                <a:latin typeface=".VnTime" panose="020B7200000000000000" pitchFamily="34" charset="0"/>
              </a:rPr>
              <a:t>.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  ¤ng Lª Lai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liÒn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ãng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gi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¶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lµm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Lª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Lîi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, ®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mét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to¸n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qu©n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ph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¸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vßng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v©y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.  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GiÆc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b¾t ®­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îc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«ng,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nhê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vËy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mµ Lª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Lîi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vµ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qu©n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cßn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l¹i ®­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îc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cøu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.VnTime" panose="020B7200000000000000" pitchFamily="34" charset="0"/>
              </a:rPr>
              <a:t>tho¸t</a:t>
            </a:r>
            <a:r>
              <a:rPr lang="en-US" altLang="en-US" sz="2800" dirty="0">
                <a:solidFill>
                  <a:srgbClr val="003399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4352" name="Text Box 11"/>
          <p:cNvSpPr txBox="1">
            <a:spLocks noChangeArrowheads="1"/>
          </p:cNvSpPr>
          <p:nvPr/>
        </p:nvSpPr>
        <p:spPr bwMode="auto">
          <a:xfrm>
            <a:off x="3028950" y="584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2400" u="sng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853386" y="2878231"/>
            <a:ext cx="5714707" cy="3903152"/>
            <a:chOff x="1371" y="380"/>
            <a:chExt cx="3162" cy="2307"/>
          </a:xfrm>
        </p:grpSpPr>
        <p:pic>
          <p:nvPicPr>
            <p:cNvPr id="14349" name="Picture 15" descr="174f29f399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" y="380"/>
              <a:ext cx="3120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 Box 16"/>
            <p:cNvSpPr txBox="1">
              <a:spLocks noChangeArrowheads="1"/>
            </p:cNvSpPr>
            <p:nvPr/>
          </p:nvSpPr>
          <p:spPr bwMode="auto">
            <a:xfrm>
              <a:off x="1413" y="2380"/>
              <a:ext cx="3120" cy="307"/>
            </a:xfrm>
            <a:prstGeom prst="rect">
              <a:avLst/>
            </a:prstGeom>
            <a:solidFill>
              <a:srgbClr val="72E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0000"/>
                  </a:solidFill>
                  <a:latin typeface=".VnTime" panose="020B7200000000000000" pitchFamily="34" charset="0"/>
                </a:rPr>
                <a:t>Lª Lai ®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.VnTime" panose="020B7200000000000000" pitchFamily="34" charset="0"/>
                </a:rPr>
                <a:t>ãng</a:t>
              </a:r>
              <a:r>
                <a:rPr lang="en-US" altLang="en-US" sz="2800" b="1" dirty="0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.VnTime" panose="020B7200000000000000" pitchFamily="34" charset="0"/>
                </a:rPr>
                <a:t>gi</a:t>
              </a:r>
              <a:r>
                <a:rPr lang="en-US" altLang="en-US" sz="2800" b="1" dirty="0">
                  <a:solidFill>
                    <a:srgbClr val="FF0000"/>
                  </a:solidFill>
                  <a:latin typeface=".VnTime" panose="020B7200000000000000" pitchFamily="34" charset="0"/>
                </a:rPr>
                <a:t>¶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.VnTime" panose="020B7200000000000000" pitchFamily="34" charset="0"/>
                </a:rPr>
                <a:t>chñ</a:t>
              </a:r>
              <a:r>
                <a:rPr lang="en-US" altLang="en-US" sz="2800" b="1" dirty="0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0000"/>
                  </a:solidFill>
                  <a:latin typeface=".VnTime" panose="020B7200000000000000" pitchFamily="34" charset="0"/>
                </a:rPr>
                <a:t>t­ưíng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.VnTime" panose="020B7200000000000000" pitchFamily="34" charset="0"/>
                </a:rPr>
                <a:t>Lª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.VnTime" panose="020B7200000000000000" pitchFamily="34" charset="0"/>
                </a:rPr>
                <a:t>Lîi</a:t>
              </a:r>
              <a:endPara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6209731" y="2561285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,</a:t>
            </a:r>
            <a:endParaRPr lang="vi-VN" altLang="en-US" sz="2800" b="1">
              <a:solidFill>
                <a:srgbClr val="FF3300"/>
              </a:solidFill>
            </a:endParaRPr>
          </a:p>
        </p:txBody>
      </p:sp>
      <p:sp>
        <p:nvSpPr>
          <p:cNvPr id="14346" name="Text Box 35"/>
          <p:cNvSpPr txBox="1">
            <a:spLocks noChangeArrowheads="1"/>
          </p:cNvSpPr>
          <p:nvPr/>
        </p:nvSpPr>
        <p:spPr bwMode="auto">
          <a:xfrm>
            <a:off x="1682181" y="5852172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8038531" y="2970860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,</a:t>
            </a:r>
            <a:endParaRPr lang="vi-VN" altLang="en-US" sz="2800" b="1">
              <a:solidFill>
                <a:srgbClr val="FF3300"/>
              </a:solidFill>
            </a:endParaRP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6209731" y="3428060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,</a:t>
            </a:r>
            <a:endParaRPr lang="vi-VN" altLang="en-US" sz="2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allAtOnce"/>
      <p:bldP spid="45073" grpId="0"/>
      <p:bldP spid="45092" grpId="0"/>
      <p:bldP spid="450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17060" y="685800"/>
            <a:ext cx="60198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2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CỦNG CỐ - DẶN DÒ:</a:t>
            </a:r>
          </a:p>
        </p:txBody>
      </p:sp>
      <p:sp>
        <p:nvSpPr>
          <p:cNvPr id="32779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-152400" y="2971800"/>
            <a:ext cx="2438400" cy="2286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2514600" y="2514600"/>
            <a:ext cx="6096000" cy="2743200"/>
          </a:xfrm>
          <a:prstGeom prst="horizontalScroll">
            <a:avLst>
              <a:gd name="adj" fmla="val 12500"/>
            </a:avLst>
          </a:prstGeom>
          <a:solidFill>
            <a:srgbClr val="9933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* Nhận xét tiết học.</a:t>
            </a:r>
          </a:p>
          <a:p>
            <a:pPr algn="ctr" eaLnBrk="1" hangingPunct="1"/>
            <a:r>
              <a:rPr lang="en-US" altLang="en-US" sz="2400" b="1"/>
              <a:t>  - Về nhà đặt câu với các từ ngữ ở BT1.</a:t>
            </a:r>
          </a:p>
          <a:p>
            <a:pPr algn="ctr" eaLnBrk="1" hangingPunct="1"/>
            <a:r>
              <a:rPr lang="en-US" altLang="en-US" sz="2400" b="1"/>
              <a:t>- Viết lại những điều em biết về một vị</a:t>
            </a:r>
          </a:p>
          <a:p>
            <a:pPr algn="ctr" eaLnBrk="1" hangingPunct="1"/>
            <a:r>
              <a:rPr lang="en-US" altLang="en-US" sz="2400" b="1"/>
              <a:t>anh hùng thành một đoạn văn ngắn.</a:t>
            </a:r>
          </a:p>
          <a:p>
            <a:pPr algn="ctr" eaLnBrk="1" hangingPunct="1">
              <a:buFontTx/>
              <a:buChar char="-"/>
            </a:pP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9" grpId="0" animBg="1"/>
      <p:bldP spid="327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3iykim2000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534400" cy="59436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Cảm ơn các em học tốt!</a:t>
            </a:r>
          </a:p>
          <a:p>
            <a:pPr algn="ctr"/>
            <a:r>
              <a:rPr lang="vi-VN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Chúc thầy cô sức khỏe</a:t>
            </a:r>
            <a:endParaRPr lang="en-US" sz="32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1066800" y="5029200"/>
            <a:ext cx="8077200" cy="1447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5468"/>
              </a:avLst>
            </a:prstTxWarp>
          </a:bodyPr>
          <a:lstStyle/>
          <a:p>
            <a:pPr algn="ctr"/>
            <a:r>
              <a:rPr lang="en-US" sz="3200" b="1" kern="10" normalizeH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Hẹn gặp lại!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52400" y="2062163"/>
            <a:ext cx="8610600" cy="5286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2/ Tìm bộ phận câu trả lời cho câu hỏi “Khi nào?”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1000" y="2725738"/>
            <a:ext cx="80772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</a:rPr>
              <a:t>a) Anh Đom Đóm lên đèn đi gác khi trời đã tối.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</a:rPr>
              <a:t>b) Tối mai, anh Đom Đóm lại đi gác.</a:t>
            </a:r>
          </a:p>
        </p:txBody>
      </p:sp>
      <p:sp>
        <p:nvSpPr>
          <p:cNvPr id="3077" name="AutoShape 10"/>
          <p:cNvSpPr>
            <a:spLocks noChangeArrowheads="1"/>
          </p:cNvSpPr>
          <p:nvPr/>
        </p:nvSpPr>
        <p:spPr bwMode="auto">
          <a:xfrm>
            <a:off x="304800" y="4191000"/>
            <a:ext cx="8534400" cy="12192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66FF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57200" y="3581400"/>
            <a:ext cx="82296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/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a) Anh Đom Đóm lên đèn đi gác </a:t>
            </a:r>
            <a:r>
              <a:rPr lang="en-US" altLang="en-US" sz="2800" b="1">
                <a:solidFill>
                  <a:srgbClr val="FF3300"/>
                </a:solidFill>
              </a:rPr>
              <a:t>khi trời đã tối</a:t>
            </a:r>
            <a:r>
              <a:rPr lang="en-US" altLang="en-US" sz="2800" b="1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b) </a:t>
            </a:r>
            <a:r>
              <a:rPr lang="en-US" altLang="en-US" sz="2800" b="1">
                <a:solidFill>
                  <a:srgbClr val="FF3300"/>
                </a:solidFill>
              </a:rPr>
              <a:t>Tối mai</a:t>
            </a:r>
            <a:r>
              <a:rPr lang="en-US" altLang="en-US" sz="2800" b="1"/>
              <a:t>, anh Đom Đóm lại đi gác.</a:t>
            </a:r>
          </a:p>
        </p:txBody>
      </p:sp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2514600" y="46482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408296" y="453232"/>
            <a:ext cx="4419600" cy="1066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DABB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170296" y="559595"/>
            <a:ext cx="312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   Khởi động</a:t>
            </a:r>
          </a:p>
        </p:txBody>
      </p:sp>
      <p:sp>
        <p:nvSpPr>
          <p:cNvPr id="6163" name="WordArt 19" descr="White marble"/>
          <p:cNvSpPr>
            <a:spLocks noChangeArrowheads="1" noChangeShapeType="1" noTextEdit="1"/>
          </p:cNvSpPr>
          <p:nvPr/>
        </p:nvSpPr>
        <p:spPr bwMode="auto">
          <a:xfrm>
            <a:off x="7342496" y="224632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vietnam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25595"/>
            <a:ext cx="3657600" cy="613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676400" y="152400"/>
            <a:ext cx="6573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800000"/>
                </a:solidFill>
              </a:rPr>
              <a:t>Tiết</a:t>
            </a:r>
            <a:r>
              <a:rPr lang="en-US" altLang="en-US" sz="2800" b="1" dirty="0">
                <a:solidFill>
                  <a:srgbClr val="800000"/>
                </a:solidFill>
              </a:rPr>
              <a:t> 20: </a:t>
            </a:r>
            <a:r>
              <a:rPr lang="en-US" altLang="en-US" sz="2800" b="1" dirty="0" err="1">
                <a:solidFill>
                  <a:srgbClr val="800000"/>
                </a:solidFill>
              </a:rPr>
              <a:t>Từ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ngữ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về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Tổ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quốc</a:t>
            </a:r>
            <a:r>
              <a:rPr lang="en-US" altLang="en-US" sz="2800" b="1" dirty="0">
                <a:solidFill>
                  <a:srgbClr val="800000"/>
                </a:solidFill>
              </a:rPr>
              <a:t>. </a:t>
            </a:r>
            <a:r>
              <a:rPr lang="en-US" altLang="en-US" sz="2800" b="1" dirty="0" err="1">
                <a:solidFill>
                  <a:srgbClr val="800000"/>
                </a:solidFill>
              </a:rPr>
              <a:t>Dấu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phẩy</a:t>
            </a:r>
            <a:endParaRPr lang="en-US" altLang="en-US" sz="2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381000" y="35814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/>
              <a:t>Hoạt động 1: Ai nhanh nhất</a:t>
            </a:r>
            <a:endParaRPr lang="vi-VN" altLang="en-US" sz="4400" b="1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0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15972"/>
              </p:ext>
            </p:extLst>
          </p:nvPr>
        </p:nvGraphicFramePr>
        <p:xfrm>
          <a:off x="323850" y="2179637"/>
          <a:ext cx="8248650" cy="3190875"/>
        </p:xfrm>
        <a:graphic>
          <a:graphicData uri="http://schemas.openxmlformats.org/drawingml/2006/table">
            <a:tbl>
              <a:tblPr/>
              <a:tblGrid>
                <a:gridCol w="274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83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" pitchFamily="34" charset="0"/>
                        </a:rPr>
                        <a:t>a,Nh÷ng tõ cïng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" pitchFamily="34" charset="0"/>
                        </a:rPr>
                        <a:t>nghÜa víi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Tæ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 quèc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" pitchFamily="34" charset="0"/>
                        </a:rPr>
                        <a:t>b) Nh÷ng tõ cïng nghÜa víi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b¶o vÖ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  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" pitchFamily="34" charset="0"/>
                        </a:rPr>
                        <a:t>c) Nh÷ng tõ cïng nghÜa víi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x©y dùng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57200" y="1646237"/>
            <a:ext cx="1752600" cy="519113"/>
          </a:xfrm>
          <a:prstGeom prst="rect">
            <a:avLst/>
          </a:prstGeom>
          <a:solidFill>
            <a:srgbClr val="E7FC20"/>
          </a:solidFill>
          <a:ln>
            <a:noFill/>
          </a:ln>
          <a:effectLst>
            <a:prstShdw prst="shdw17" dist="17961" dir="2700000">
              <a:srgbClr val="8B9713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non</a:t>
            </a: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s«ng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4743450" y="1646237"/>
            <a:ext cx="1885950" cy="519113"/>
          </a:xfrm>
          <a:prstGeom prst="rect">
            <a:avLst/>
          </a:prstGeom>
          <a:solidFill>
            <a:srgbClr val="E7FC20"/>
          </a:solidFill>
          <a:ln>
            <a:noFill/>
          </a:ln>
          <a:effectLst>
            <a:prstShdw prst="shdw17" dist="17961" dir="2700000">
              <a:srgbClr val="8B9713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kiÕn</a:t>
            </a: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thiÕt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6877050" y="1646237"/>
            <a:ext cx="1885950" cy="519113"/>
          </a:xfrm>
          <a:prstGeom prst="rect">
            <a:avLst/>
          </a:prstGeom>
          <a:solidFill>
            <a:srgbClr val="E7FC20"/>
          </a:solidFill>
          <a:ln>
            <a:noFill/>
          </a:ln>
          <a:effectLst>
            <a:prstShdw prst="shdw17" dist="17961" dir="2700000">
              <a:srgbClr val="8B9713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giang</a:t>
            </a: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s¬n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609850" y="1646237"/>
            <a:ext cx="1809750" cy="519113"/>
          </a:xfrm>
          <a:prstGeom prst="rect">
            <a:avLst/>
          </a:prstGeom>
          <a:solidFill>
            <a:srgbClr val="E7FC20"/>
          </a:solidFill>
          <a:ln>
            <a:noFill/>
          </a:ln>
          <a:effectLst>
            <a:prstShdw prst="shdw17" dist="17961" dir="2700000">
              <a:srgbClr val="8B9713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g×n</a:t>
            </a: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gi÷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476250" y="1112837"/>
            <a:ext cx="1733550" cy="519113"/>
          </a:xfrm>
          <a:prstGeom prst="rect">
            <a:avLst/>
          </a:prstGeom>
          <a:solidFill>
            <a:srgbClr val="E7FC20"/>
          </a:solidFill>
          <a:ln>
            <a:noFill/>
          </a:ln>
          <a:effectLst>
            <a:prstShdw prst="shdw17" dist="17961" dir="2700000">
              <a:srgbClr val="8B9713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®Êt </a:t>
            </a: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nöôùc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609850" y="1112837"/>
            <a:ext cx="1809750" cy="519113"/>
          </a:xfrm>
          <a:prstGeom prst="rect">
            <a:avLst/>
          </a:prstGeom>
          <a:solidFill>
            <a:srgbClr val="E7FC20"/>
          </a:solidFill>
          <a:ln>
            <a:noFill/>
          </a:ln>
          <a:effectLst>
            <a:prstShdw prst="shdw17" dist="17961" dir="2700000">
              <a:srgbClr val="8B9713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dùng</a:t>
            </a: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x©y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4743450" y="1112837"/>
            <a:ext cx="1885950" cy="519113"/>
          </a:xfrm>
          <a:prstGeom prst="rect">
            <a:avLst/>
          </a:prstGeom>
          <a:solidFill>
            <a:srgbClr val="E7FC20"/>
          </a:solidFill>
          <a:ln>
            <a:noFill/>
          </a:ln>
          <a:effectLst>
            <a:prstShdw prst="shdw17" dist="17961" dir="2700000">
              <a:srgbClr val="8B9713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n</a:t>
            </a: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ö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­íc</a:t>
            </a: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nhµ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6877050" y="1112837"/>
            <a:ext cx="1885950" cy="519113"/>
          </a:xfrm>
          <a:prstGeom prst="rect">
            <a:avLst/>
          </a:prstGeom>
          <a:solidFill>
            <a:srgbClr val="E7FC20"/>
          </a:solidFill>
          <a:ln>
            <a:noFill/>
          </a:ln>
          <a:effectLst>
            <a:prstShdw prst="shdw17" dist="17961" dir="2700000">
              <a:srgbClr val="8B9713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gi÷</a:t>
            </a: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g×n</a:t>
            </a:r>
            <a:endParaRPr lang="en-US" alt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304800" y="304800"/>
            <a:ext cx="830580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.VnTime" panose="020B7200000000000000" pitchFamily="34" charset="0"/>
              </a:rPr>
              <a:t>Bµi 1. XÕp c¸c tõ sau ®©y vµo nhãm thÝch hîp: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16227E-6 L 0.04375 0.327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63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9.15395E-7 L 0.04375 0.310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553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6227E-6 L -0.42292 0.460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2302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15395E-7 L -0.65625 0.4438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22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16227E-6 L -0.35625 0.327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1636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15395E-7 L 0.11042 0.3106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155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15395E-7 L 0.17708 0.3106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553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6227E-6 L 0.41042 0.3273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 animBg="1"/>
      <p:bldP spid="36882" grpId="0" animBg="1"/>
      <p:bldP spid="36883" grpId="0" animBg="1"/>
      <p:bldP spid="36884" grpId="0" animBg="1"/>
      <p:bldP spid="36885" grpId="0" animBg="1"/>
      <p:bldP spid="36886" grpId="0" animBg="1"/>
      <p:bldP spid="36887" grpId="0" animBg="1"/>
      <p:bldP spid="368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/>
              <a:t>Hoạt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động</a:t>
            </a:r>
            <a:r>
              <a:rPr lang="en-US" altLang="en-US" sz="3200" b="1" dirty="0"/>
              <a:t> 2: </a:t>
            </a:r>
            <a:r>
              <a:rPr lang="en-US" altLang="en-US" sz="3200" b="1" dirty="0" err="1"/>
              <a:t>Nhà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thông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thái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nhỏ</a:t>
            </a:r>
            <a:r>
              <a:rPr lang="en-US" altLang="en-US" sz="3200" b="1" dirty="0"/>
              <a:t> </a:t>
            </a:r>
            <a:r>
              <a:rPr lang="en-US" altLang="en-US" sz="3200" b="1" dirty="0" err="1" smtClean="0"/>
              <a:t>tuổi</a:t>
            </a:r>
            <a:r>
              <a:rPr lang="en-US" altLang="en-US" sz="3200" b="1" dirty="0" smtClean="0"/>
              <a:t> </a:t>
            </a:r>
            <a:endParaRPr lang="vi-VN" altLang="en-US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2225675"/>
            <a:ext cx="883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+mn-lt"/>
              </a:rPr>
              <a:t>2.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Dưới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đây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là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tên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một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số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vị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anh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hùng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dân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tộc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cố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công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lao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to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lớn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trong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sự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nghiệp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bảo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vệ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đất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nước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.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Em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hãy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nói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về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một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vị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anh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hung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mà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em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+mn-lt"/>
              </a:rPr>
              <a:t>biết</a:t>
            </a:r>
            <a:r>
              <a:rPr lang="en-US" altLang="en-US" sz="2800" b="1" dirty="0" smtClean="0">
                <a:solidFill>
                  <a:srgbClr val="0000CC"/>
                </a:solidFill>
                <a:latin typeface="+mn-lt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2ba_Trung_tr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Ba_Trieu_tranh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image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Triu_Quang_Phc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81000" y="3246438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Trưng Trắc –Trưng Nhị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4724400" y="33670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3399"/>
                </a:solidFill>
              </a:rPr>
              <a:t>Triệu Thị Trinh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914400" y="62484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</a:rPr>
              <a:t>Lý Nam Đế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5343525" y="6062663"/>
            <a:ext cx="3084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99"/>
                </a:solidFill>
              </a:rPr>
              <a:t>Triệu Việt Vương</a:t>
            </a:r>
            <a:endParaRPr lang="vi-VN" altLang="en-US" sz="2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BoCaiDaiVuong2">
            <a:hlinkClick r:id="rId2" action="ppaction://hlinksldjump"/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5575"/>
            <a:ext cx="4114800" cy="3349625"/>
          </a:xfrm>
        </p:spPr>
      </p:pic>
      <p:pic>
        <p:nvPicPr>
          <p:cNvPr id="47109" name="Picture 5" descr="imagesNQ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50px-La_Dai_Hanh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886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L_Thng_Ki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4038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762000" y="329088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Phùng Hưng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5835650" y="3446463"/>
            <a:ext cx="180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99"/>
                </a:solidFill>
              </a:rPr>
              <a:t>Ngô Quyền</a:t>
            </a:r>
            <a:endParaRPr lang="vi-VN" altLang="en-US" sz="2400" b="1">
              <a:solidFill>
                <a:srgbClr val="000099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28600" y="6338888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Lê Đại Hành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5876925" y="6265863"/>
            <a:ext cx="246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Lý Thường Kiệt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thdao">
            <a:hlinkClick r:id="" action="ppaction://noaction"/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0"/>
            <a:ext cx="3352800" cy="2362200"/>
          </a:xfrm>
        </p:spPr>
      </p:pic>
      <p:pic>
        <p:nvPicPr>
          <p:cNvPr id="48133" name="Picture 5" descr="LeLoi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VuaQuangTrung15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chutichhochiminh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276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600200" y="2441575"/>
            <a:ext cx="240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99"/>
                </a:solidFill>
              </a:rPr>
              <a:t>Trần Hưng Đạo</a:t>
            </a:r>
            <a:endParaRPr lang="vi-VN" altLang="en-US" sz="2400" b="1">
              <a:solidFill>
                <a:srgbClr val="000099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6705600" y="2517775"/>
            <a:ext cx="111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99"/>
                </a:solidFill>
              </a:rPr>
              <a:t>Lê Lợi</a:t>
            </a:r>
            <a:endParaRPr lang="vi-VN" altLang="en-US" sz="2400" b="1">
              <a:solidFill>
                <a:srgbClr val="000099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752600" y="6400800"/>
            <a:ext cx="196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Nguyễn Huệ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019800" y="6400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Hồ Chí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5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98&quot;/&gt;&lt;/object&gt;&lt;object type=&quot;3&quot; unique_id=&quot;10007&quot;&gt;&lt;property id=&quot;20148&quot; value=&quot;5&quot;/&gt;&lt;property id=&quot;20300&quot; value=&quot;Slide 4&quot;/&gt;&lt;property id=&quot;20307&quot; value=&quot;277&quot;/&gt;&lt;/object&gt;&lt;object type=&quot;3&quot; unique_id=&quot;10008&quot;&gt;&lt;property id=&quot;20148&quot; value=&quot;5&quot;/&gt;&lt;property id=&quot;20300&quot; value=&quot;Slide 5&quot;/&gt;&lt;property id=&quot;20307&quot; value=&quot;276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&quot;/&gt;&lt;property id=&quot;20307&quot; value=&quot;285&quot;/&gt;&lt;/object&gt;&lt;object type=&quot;3&quot; unique_id=&quot;10011&quot;&gt;&lt;property id=&quot;20148&quot; value=&quot;5&quot;/&gt;&lt;property id=&quot;20300&quot; value=&quot;Slide 8&quot;/&gt;&lt;property id=&quot;20307&quot; value=&quot;286&quot;/&gt;&lt;/object&gt;&lt;object type=&quot;3&quot; unique_id=&quot;10012&quot;&gt;&lt;property id=&quot;20148&quot; value=&quot;5&quot;/&gt;&lt;property id=&quot;20300&quot; value=&quot;Slide 9&quot;/&gt;&lt;property id=&quot;20307&quot; value=&quot;287&quot;/&gt;&lt;/object&gt;&lt;object type=&quot;3&quot; unique_id=&quot;10013&quot;&gt;&lt;property id=&quot;20148&quot; value=&quot;5&quot;/&gt;&lt;property id=&quot;20300&quot; value=&quot;Slide 10&quot;/&gt;&lt;property id=&quot;20307&quot; value=&quot;282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71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272&quot;/&gt;&lt;/object&gt;&lt;object type=&quot;3&quot; unique_id=&quot;10018&quot;&gt;&lt;property id=&quot;20148&quot; value=&quot;5&quot;/&gt;&lt;property id=&quot;20300&quot; value=&quot;Slide 15&quot;/&gt;&lt;property id=&quot;20307&quot; value=&quot;274&quot;/&gt;&lt;/object&gt;&lt;/object&gt;&lt;/object&gt;&lt;/database&gt;"/>
  <p:tag name="SECTOMILLISECCONVERTED" val="1"/>
  <p:tag name="VIOLETID" val="12429192"/>
  <p:tag name="VIOLETTITLE" val="Tuần 20. MRVT: Tổ quốc. Dấu phẩy"/>
  <p:tag name="VIOLETLESSON" val="20"/>
  <p:tag name="VIOLETCATID" val="7840642"/>
  <p:tag name="VIOLETSUBJECT" val="Luyện từ và câu 3"/>
  <p:tag name="VIOLETAUTHORID" val="11812371"/>
  <p:tag name="VIOLETAUTHORNAME" val="Châu Thị Hường"/>
  <p:tag name="VIOLETAUTHORAVATAR" val="no_avatarf.jpg"/>
  <p:tag name="VIOLETAUTHORADDRESS" val="Tiểu học Đức Phong - Bình Phước"/>
  <p:tag name="VIOLETDATE" val="2018-10-02 20:51:19"/>
  <p:tag name="VIOLETHIT" val="274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1026</TotalTime>
  <Words>550</Words>
  <Application>Microsoft Office PowerPoint</Application>
  <PresentationFormat>On-screen Show (4:3)</PresentationFormat>
  <Paragraphs>73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HP001 4 hàng 2 ô ly</vt:lpstr>
      <vt:lpstr>HP001 4 hàng</vt:lpstr>
      <vt:lpstr>.VnArial</vt:lpstr>
      <vt:lpstr>.VnTime</vt:lpstr>
      <vt:lpstr>VNI-Times</vt:lpstr>
      <vt:lpstr>Verdana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Mobile.0979.822.550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Mr.Le Minh Khai</dc:creator>
  <cp:lastModifiedBy>Admin</cp:lastModifiedBy>
  <cp:revision>80</cp:revision>
  <dcterms:created xsi:type="dcterms:W3CDTF">2010-12-30T14:47:47Z</dcterms:created>
  <dcterms:modified xsi:type="dcterms:W3CDTF">2019-01-15T22:46:08Z</dcterms:modified>
</cp:coreProperties>
</file>