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3" r:id="rId3"/>
  </p:sldMasterIdLst>
  <p:sldIdLst>
    <p:sldId id="264" r:id="rId4"/>
    <p:sldId id="261" r:id="rId5"/>
    <p:sldId id="263" r:id="rId6"/>
    <p:sldId id="262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FFFF00"/>
    <a:srgbClr val="FF6600"/>
    <a:srgbClr val="CC6600"/>
    <a:srgbClr val="339966"/>
    <a:srgbClr val="0066CC"/>
    <a:srgbClr val="9933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566A2-B3DA-48BB-A1B0-7536A8FA8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F87B1-11BC-4B41-A9C1-02169DF5C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CF6DA-027C-49B9-8FBC-46A35D1E7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AA80-61F6-41C2-83EC-ACDF4521C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48B07-32AC-4FD6-AAE6-9C9667168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5EFFA-A3C5-43FA-90C9-B46699E7C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D717D-90F6-44B7-8787-18D1A5AFB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CAD2-3B6A-4670-BE44-A8FA5677F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3CADB-AEC0-490F-A5E3-9007F5CC3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114E7-BDA0-49A5-AC75-DEEDCC48B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BAC56-B194-4083-9575-2FF7050C0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CF59E-AD0F-436D-B522-619889E40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A11E0-8F89-4F83-9ABF-224AEC740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7E8BB-A1D3-495C-946C-A042C5EBD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56F68-E0AE-4C9F-9EEA-CBAEEBD2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0E690-DB8E-450F-854E-40FD462BF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224C2-4E98-4719-835C-7FF67C3CA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A0854-B0A7-4CF9-8EE4-1A591C0BC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A1701-1FEC-4063-B3A7-74FB1DBB8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AE7D8-A349-4878-BB37-FD9E74FDF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BAF88-4D48-4509-A2BF-4F1DF3C60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4D60-7C7B-4EC6-B27A-E7644A0A4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DA45F-2CF3-4971-8B3F-713C0F089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16E16-A946-4F44-81BD-0E002CB6E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F7FA7-8E1A-4A1A-A810-7B34949B2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17729-5103-4397-96B9-4D60D6637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7738B-0685-4A72-BEBA-683911F10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4B7C7-3A4C-464B-8C9D-89976A52E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92EA4-8656-4E0D-A02A-740DCE051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3EAFB-69EC-47E9-82C4-53251A2E6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A9EBB-E68B-4FB4-AD67-01C511B95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F2265-72F7-465D-BCB1-7532C6EB3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94C17-8828-4077-A7A8-DD7BD0019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421D87D-B7C8-43F6-9449-86D084CBE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4C9176F-D83A-4B37-8361-4BF5E47D5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2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1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884C8F4-61FB-453D-9924-72E116562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7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7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smtClean="0">
                <a:latin typeface="Arial" pitchFamily="34" charset="0"/>
                <a:cs typeface="Arial" pitchFamily="34" charset="0"/>
              </a:rPr>
              <a:t>TRƯỜNG TIỂU HỌC GIA THƯỢNG</a:t>
            </a:r>
            <a:endParaRPr lang="en-US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4103" y="2669232"/>
            <a:ext cx="480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GV: </a:t>
            </a:r>
            <a:r>
              <a:rPr lang="en-US" sz="2400" b="1" smtClean="0"/>
              <a:t>Trịnh Thị Diệu Linh</a:t>
            </a:r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2438400" y="13716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Năm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: 2018 – 2019 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4103" y="3130897"/>
            <a:ext cx="480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Lớp: </a:t>
            </a:r>
            <a:r>
              <a:rPr lang="en-US" sz="2400" b="1" smtClean="0"/>
              <a:t>5A4</a:t>
            </a:r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609600" y="3753505"/>
            <a:ext cx="8039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Phân môn:</a:t>
            </a:r>
            <a:r>
              <a:rPr lang="en-US" sz="3200" b="1"/>
              <a:t> </a:t>
            </a:r>
            <a:r>
              <a:rPr lang="en-US" sz="3200" b="1" smtClean="0"/>
              <a:t>Luyện từ và câu:</a:t>
            </a:r>
          </a:p>
          <a:p>
            <a:pPr algn="ctr"/>
            <a:r>
              <a:rPr lang="en-US" sz="3200" b="1" smtClean="0"/>
              <a:t>Mở rộng vốn từ: Nhân dân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93066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295400" y="1538288"/>
            <a:ext cx="533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Kiểm tra bài cũ: </a:t>
            </a:r>
          </a:p>
        </p:txBody>
      </p:sp>
      <p:sp>
        <p:nvSpPr>
          <p:cNvPr id="7171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28600" y="3733800"/>
            <a:ext cx="8686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     Từ đồng nghĩa là những từ có nghĩa  giống nhau hoặc gần giống nhau.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Ví dụ: siêng năng, chăm chỉ, cần cù, …</a:t>
            </a: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533400" y="2438400"/>
            <a:ext cx="8153400" cy="914400"/>
          </a:xfrm>
          <a:prstGeom prst="octagon">
            <a:avLst>
              <a:gd name="adj" fmla="val 29287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Câu 1:  Thế nào là từ đồng nghĩa ? Cho ví dụ.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609600" y="1524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Môn: 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/>
      <p:bldP spid="307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220980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hai loại từ đồng nghĩa :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Từ đồng nghĩa hoàn toàn, có thể thay thế cho nhau trong lời nói.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VD: hổ, cọp, hùm, …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Từ đồng nghĩa không hoàn toàn. Khi dùng những từ này, ta phải cân nhắc lựa chọn cho đúng.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VD: - Ăn, xơi, chén, …(biểu thị thái độ, tình cảm khác nhau đối với người đối thoại hoặc điều được nói đến).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- Mang, khiêng, vác, …(biểu thị những cách thức hành động khác nhau ).</a:t>
            </a:r>
          </a:p>
        </p:txBody>
      </p:sp>
      <p:sp>
        <p:nvSpPr>
          <p:cNvPr id="8195" name="Oval 4"/>
          <p:cNvSpPr>
            <a:spLocks noChangeArrowheads="1"/>
          </p:cNvSpPr>
          <p:nvPr/>
        </p:nvSpPr>
        <p:spPr bwMode="auto">
          <a:xfrm>
            <a:off x="381000" y="1143000"/>
            <a:ext cx="7772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Câu 2: Có mấy loại từ đồng nghĩa ?</a:t>
            </a:r>
            <a:r>
              <a:rPr lang="en-US" sz="2800"/>
              <a:t>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609600" y="762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Môn: Luyện từ và</a:t>
            </a:r>
            <a:r>
              <a:rPr lang="en-US" sz="2400"/>
              <a:t>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4000" smtClean="0">
              <a:latin typeface="Arial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2800" smtClean="0">
              <a:latin typeface="Arial"/>
            </a:endParaRPr>
          </a:p>
        </p:txBody>
      </p:sp>
      <p:pic>
        <p:nvPicPr>
          <p:cNvPr id="9220" name="Picture 4" descr="misc1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762000" y="1633538"/>
            <a:ext cx="8305800" cy="728662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Chọn </a:t>
            </a:r>
            <a:r>
              <a:rPr lang="en-US" sz="2400" b="1">
                <a:solidFill>
                  <a:srgbClr val="FF3300"/>
                </a:solidFill>
              </a:rPr>
              <a:t>A</a:t>
            </a:r>
            <a:r>
              <a:rPr lang="en-US" sz="2400" b="1">
                <a:solidFill>
                  <a:srgbClr val="FFFF00"/>
                </a:solidFill>
              </a:rPr>
              <a:t>, hoặc </a:t>
            </a:r>
            <a:r>
              <a:rPr lang="en-US" sz="2400" b="1">
                <a:solidFill>
                  <a:srgbClr val="FF3300"/>
                </a:solidFill>
              </a:rPr>
              <a:t>B</a:t>
            </a:r>
            <a:r>
              <a:rPr lang="en-US" sz="2400" b="1">
                <a:solidFill>
                  <a:srgbClr val="FFFF00"/>
                </a:solidFill>
              </a:rPr>
              <a:t>, hoặc </a:t>
            </a:r>
            <a:r>
              <a:rPr lang="en-US" sz="2400" b="1">
                <a:solidFill>
                  <a:srgbClr val="FF3300"/>
                </a:solidFill>
              </a:rPr>
              <a:t>C</a:t>
            </a:r>
            <a:r>
              <a:rPr lang="en-US" sz="2400" b="1">
                <a:solidFill>
                  <a:srgbClr val="FFFF00"/>
                </a:solidFill>
              </a:rPr>
              <a:t>, hoặc </a:t>
            </a:r>
            <a:r>
              <a:rPr lang="en-US" sz="2400" b="1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1568450" y="2487613"/>
            <a:ext cx="7575550" cy="15509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Dòng nào dưới đây là </a:t>
            </a:r>
          </a:p>
          <a:p>
            <a:pPr algn="ctr"/>
            <a:r>
              <a:rPr lang="en-US" sz="2400" b="1"/>
              <a:t>những từ đồng nghĩa?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-152400" y="1752600"/>
            <a:ext cx="1600200" cy="13716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66"/>
                </a:solidFill>
              </a:rPr>
              <a:t>Câu 3</a:t>
            </a:r>
            <a:r>
              <a:rPr lang="en-US" sz="2400" b="1"/>
              <a:t> </a:t>
            </a: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1524000" y="4144963"/>
            <a:ext cx="4038600" cy="503237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A. Hồng, đỏ, thẫm.</a:t>
            </a: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524000" y="4752975"/>
            <a:ext cx="7315200" cy="5048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B. Đen đúa, xanh đen, xanh hồ thủy.</a:t>
            </a: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1524000" y="5362575"/>
            <a:ext cx="4953000" cy="5048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C. Mang, vác, đi, đứng.</a:t>
            </a:r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1524000" y="6027738"/>
            <a:ext cx="5638800" cy="4492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D. Biếu, tặng, cho, bán.</a:t>
            </a:r>
            <a:r>
              <a:rPr lang="en-US" sz="2400">
                <a:solidFill>
                  <a:schemeClr val="bg1"/>
                </a:solidFill>
              </a:rPr>
              <a:t>                </a:t>
            </a:r>
          </a:p>
        </p:txBody>
      </p:sp>
      <p:pic>
        <p:nvPicPr>
          <p:cNvPr id="9228" name="Picture 12" descr="Hinh dong Phao hoa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1436687" y="-1382713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hinhne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36513" y="6380163"/>
            <a:ext cx="91805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0" name="Oval 16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0</a:t>
            </a:r>
          </a:p>
        </p:txBody>
      </p:sp>
      <p:sp>
        <p:nvSpPr>
          <p:cNvPr id="31761" name="Oval 17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1</a:t>
            </a:r>
          </a:p>
        </p:txBody>
      </p:sp>
      <p:sp>
        <p:nvSpPr>
          <p:cNvPr id="31762" name="Oval 18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2</a:t>
            </a:r>
          </a:p>
        </p:txBody>
      </p:sp>
      <p:sp>
        <p:nvSpPr>
          <p:cNvPr id="31763" name="Oval 19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3</a:t>
            </a:r>
          </a:p>
        </p:txBody>
      </p:sp>
      <p:sp>
        <p:nvSpPr>
          <p:cNvPr id="31764" name="Oval 20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4</a:t>
            </a:r>
          </a:p>
        </p:txBody>
      </p:sp>
      <p:sp>
        <p:nvSpPr>
          <p:cNvPr id="31765" name="Oval 21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5</a:t>
            </a:r>
          </a:p>
        </p:txBody>
      </p:sp>
      <p:sp>
        <p:nvSpPr>
          <p:cNvPr id="31766" name="Oval 22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6</a:t>
            </a:r>
          </a:p>
        </p:txBody>
      </p:sp>
      <p:sp>
        <p:nvSpPr>
          <p:cNvPr id="31767" name="Oval 23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7</a:t>
            </a:r>
          </a:p>
        </p:txBody>
      </p:sp>
      <p:sp>
        <p:nvSpPr>
          <p:cNvPr id="31768" name="Oval 24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8</a:t>
            </a:r>
          </a:p>
        </p:txBody>
      </p:sp>
      <p:sp>
        <p:nvSpPr>
          <p:cNvPr id="31769" name="Oval 25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9</a:t>
            </a:r>
          </a:p>
        </p:txBody>
      </p:sp>
      <p:sp>
        <p:nvSpPr>
          <p:cNvPr id="31770" name="Oval 26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10</a:t>
            </a:r>
          </a:p>
        </p:txBody>
      </p:sp>
      <p:sp>
        <p:nvSpPr>
          <p:cNvPr id="9241" name="Text Box 27"/>
          <p:cNvSpPr txBox="1">
            <a:spLocks noChangeArrowheads="1"/>
          </p:cNvSpPr>
          <p:nvPr/>
        </p:nvSpPr>
        <p:spPr bwMode="auto">
          <a:xfrm>
            <a:off x="1295400" y="0"/>
            <a:ext cx="7620000" cy="862013"/>
          </a:xfrm>
          <a:prstGeom prst="rect">
            <a:avLst/>
          </a:prstGeom>
          <a:solidFill>
            <a:srgbClr val="8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Bài: Mở rộng vốn từ: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2" accel="50000" decel="5000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2" presetClass="entr" presetSubtype="2" accel="50000" decel="5000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allAtOnce" animBg="1"/>
      <p:bldP spid="31750" grpId="0" animBg="1"/>
      <p:bldP spid="31751" grpId="0" animBg="1"/>
      <p:bldP spid="31752" grpId="0" animBg="1"/>
      <p:bldP spid="31753" grpId="0" animBg="1"/>
      <p:bldP spid="31754" grpId="0" animBg="1"/>
      <p:bldP spid="31755" grpId="0" animBg="1"/>
      <p:bldP spid="31760" grpId="0" animBg="1"/>
      <p:bldP spid="31760" grpId="1" animBg="1"/>
      <p:bldP spid="31761" grpId="0" animBg="1"/>
      <p:bldP spid="31762" grpId="0" animBg="1"/>
      <p:bldP spid="31763" grpId="0" animBg="1"/>
      <p:bldP spid="31763" grpId="1" animBg="1"/>
      <p:bldP spid="31764" grpId="0" animBg="1"/>
      <p:bldP spid="31764" grpId="1" animBg="1"/>
      <p:bldP spid="31765" grpId="0" animBg="1"/>
      <p:bldP spid="31765" grpId="1" animBg="1"/>
      <p:bldP spid="31766" grpId="0" animBg="1"/>
      <p:bldP spid="31766" grpId="1" animBg="1"/>
      <p:bldP spid="31767" grpId="0" animBg="1"/>
      <p:bldP spid="31767" grpId="1" animBg="1"/>
      <p:bldP spid="31768" grpId="0" animBg="1"/>
      <p:bldP spid="31768" grpId="1" animBg="1"/>
      <p:bldP spid="31769" grpId="0" animBg="1"/>
      <p:bldP spid="31769" grpId="1" animBg="1"/>
      <p:bldP spid="31770" grpId="0" animBg="1"/>
      <p:bldP spid="3177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8686800" cy="8302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1. Tìm trong bài </a:t>
            </a:r>
            <a:r>
              <a:rPr lang="en-US" sz="2400" b="1"/>
              <a:t>Thư gửi các học sinh</a:t>
            </a:r>
            <a:r>
              <a:rPr lang="en-US" sz="2400"/>
              <a:t> hoặc </a:t>
            </a:r>
            <a:r>
              <a:rPr lang="en-US" sz="2400" b="1"/>
              <a:t>Việt Nam thân yêu</a:t>
            </a:r>
            <a:r>
              <a:rPr lang="en-US" sz="2400"/>
              <a:t> những từ đồng nghĩa với từ </a:t>
            </a:r>
            <a:r>
              <a:rPr lang="en-US" sz="2400" b="1"/>
              <a:t>Tổ quốc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09600" y="4572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400"/>
              <a:t>Bài: Mở rộng vốn từ: Tổ quốc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" y="3505200"/>
            <a:ext cx="8458200" cy="830263"/>
          </a:xfrm>
          <a:prstGeom prst="rect">
            <a:avLst/>
          </a:prstGeom>
          <a:solidFill>
            <a:srgbClr val="99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Bài </a:t>
            </a:r>
            <a:r>
              <a:rPr lang="en-US" sz="2400" b="1"/>
              <a:t>Thư gửi các học sinh</a:t>
            </a:r>
            <a:r>
              <a:rPr lang="en-US" sz="2400"/>
              <a:t> những từ đồng nghĩa với từ </a:t>
            </a:r>
            <a:r>
              <a:rPr lang="en-US" sz="2400" b="1"/>
              <a:t>Tổ quốc</a:t>
            </a:r>
            <a:r>
              <a:rPr lang="en-US" sz="2400"/>
              <a:t> là: nước nhà, non sông.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" y="4572000"/>
            <a:ext cx="8229600" cy="830263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Bài </a:t>
            </a:r>
            <a:r>
              <a:rPr lang="en-US" sz="2400" b="1"/>
              <a:t>Việt Nam thân yêu</a:t>
            </a:r>
            <a:r>
              <a:rPr lang="en-US" sz="2400"/>
              <a:t> những từ đồng nghĩa với từ </a:t>
            </a:r>
            <a:r>
              <a:rPr lang="en-US" sz="2400" b="1"/>
              <a:t>Tổ quốc</a:t>
            </a:r>
            <a:r>
              <a:rPr lang="en-US" sz="2400"/>
              <a:t> là: đất nước, quê hương.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8" grpId="0" animBg="1"/>
      <p:bldP spid="30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52400" y="2590800"/>
            <a:ext cx="8610600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2. Tìm thêm những từ đồng nghĩa với từ </a:t>
            </a:r>
            <a:r>
              <a:rPr lang="en-US" sz="2400" b="1"/>
              <a:t>Tổ quốc</a:t>
            </a: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381000" y="3505200"/>
            <a:ext cx="8382000" cy="24384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Những từ đồng nghĩa với từ Tổ quốc: đất nước, quốc gia, </a:t>
            </a:r>
          </a:p>
          <a:p>
            <a:pPr algn="ctr"/>
            <a:r>
              <a:rPr lang="en-US" sz="2400"/>
              <a:t>non sông, giang sơn, quê hương, quê cha đất tổ,….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609600" y="4572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400"/>
              <a:t>Bài: Mở rộng vốn từ: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0" y="2057400"/>
            <a:ext cx="8229600" cy="708025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3. Trong từ </a:t>
            </a:r>
            <a:r>
              <a:rPr lang="en-US" sz="2000" b="1"/>
              <a:t>Tổ quốc</a:t>
            </a:r>
            <a:r>
              <a:rPr lang="en-US" sz="2000"/>
              <a:t>, tiếng </a:t>
            </a:r>
            <a:r>
              <a:rPr lang="en-US" sz="2000" b="1"/>
              <a:t>quốc</a:t>
            </a:r>
            <a:r>
              <a:rPr lang="en-US" sz="2000"/>
              <a:t> có nghĩa là nước. Em hãy tìm thêm những từ chứa tiếng </a:t>
            </a:r>
            <a:r>
              <a:rPr lang="en-US" sz="2000" b="1"/>
              <a:t>quốc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609600" y="0"/>
            <a:ext cx="7772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Bài: Mở rộng vốn từ: Tổ quốc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191000" y="4419600"/>
            <a:ext cx="1195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Vệ quốc,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2400" y="38862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Ái quốc,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295400" y="32766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gia,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962400" y="38862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hiệu,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295400" y="38862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huy,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410200" y="38862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khánh,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7338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dân,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667000" y="38862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hội,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010400" y="3886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kì,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410200" y="44196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doanh,…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008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ngữ,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77724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hoa,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28600" y="44196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sắc,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524000" y="44196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sách,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2971800" y="4419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sử,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029200" y="32766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tang,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2514600" y="3276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tế,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209800" y="4953000"/>
            <a:ext cx="4953000" cy="4000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hát chính thức của một nước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2743200" y="4953000"/>
            <a:ext cx="1524000" cy="400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Nước nhà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2133600" y="5334000"/>
            <a:ext cx="5410200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Mối quan hệ giữa các nước trên thế giới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52400" y="3276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ca,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3124200" y="571500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Nhân dân trong nước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2590800" y="58674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Tang chung của cả nước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2590800" y="48768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Tiếng nói chung của cả nước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2819400" y="52578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Hoa tượng trưng của một nước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3657600" y="5486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Yêu nước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524000" y="53340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Huy hiệu tượng trưng cho một nước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743200" y="4876800"/>
            <a:ext cx="449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Cơ quan dân cử có quyền lực cao nhất của một nước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057400" y="601980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Tên gọi chính thức của một nước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3200400" y="495300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Ngày kỉ niệm thành lập nước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2819400" y="4876800"/>
            <a:ext cx="335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Cờ tượng trưng cho một nước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524000" y="50292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Sắc đẹp nổi tiếng của một nước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2514600" y="4953000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Chính sách quan trọng của một nước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2286000" y="56388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Lịch sử nước nhà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3276600" y="4953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Bảo vệ tổ quốc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3505200" y="52578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 nhà nước kinh doanh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3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00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3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6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5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9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3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4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1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900" decel="100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900" decel="100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6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9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03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9" dur="1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2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6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5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900" decel="100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9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5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6" grpId="0"/>
      <p:bldP spid="5127" grpId="0"/>
      <p:bldP spid="5128" grpId="0"/>
      <p:bldP spid="5130" grpId="0"/>
      <p:bldP spid="5131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39" grpId="0"/>
      <p:bldP spid="5140" grpId="0"/>
      <p:bldP spid="5141" grpId="0"/>
      <p:bldP spid="5142" grpId="0"/>
      <p:bldP spid="5143" grpId="0"/>
      <p:bldP spid="5144" grpId="0" animBg="1"/>
      <p:bldP spid="5144" grpId="1" animBg="1"/>
      <p:bldP spid="5144" grpId="2" animBg="1"/>
      <p:bldP spid="5146" grpId="0" animBg="1"/>
      <p:bldP spid="5146" grpId="1" animBg="1"/>
      <p:bldP spid="5148" grpId="0" animBg="1"/>
      <p:bldP spid="5148" grpId="1" animBg="1"/>
      <p:bldP spid="5149" grpId="0"/>
      <p:bldP spid="5150" grpId="0"/>
      <p:bldP spid="5150" grpId="1"/>
      <p:bldP spid="5151" grpId="0"/>
      <p:bldP spid="5151" grpId="1"/>
      <p:bldP spid="5152" grpId="0"/>
      <p:bldP spid="5152" grpId="1"/>
      <p:bldP spid="5153" grpId="0"/>
      <p:bldP spid="5153" grpId="1"/>
      <p:bldP spid="5154" grpId="0"/>
      <p:bldP spid="5154" grpId="1"/>
      <p:bldP spid="5155" grpId="0"/>
      <p:bldP spid="5155" grpId="1"/>
      <p:bldP spid="5156" grpId="0"/>
      <p:bldP spid="5156" grpId="1"/>
      <p:bldP spid="5157" grpId="0"/>
      <p:bldP spid="5157" grpId="1"/>
      <p:bldP spid="5158" grpId="0"/>
      <p:bldP spid="5158" grpId="1"/>
      <p:bldP spid="5159" grpId="0"/>
      <p:bldP spid="5159" grpId="1"/>
      <p:bldP spid="5160" grpId="0"/>
      <p:bldP spid="5160" grpId="1"/>
      <p:bldP spid="5161" grpId="0"/>
      <p:bldP spid="5161" grpId="1"/>
      <p:bldP spid="5162" grpId="0"/>
      <p:bldP spid="5162" grpId="1"/>
      <p:bldP spid="5163" grpId="0"/>
      <p:bldP spid="5163" grpId="1"/>
      <p:bldP spid="5164" grpId="0"/>
      <p:bldP spid="516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3400" y="1752600"/>
            <a:ext cx="7696200" cy="4000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4. Đặt câu với một trong những từ ngữ dưới đây: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5800" y="23622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a) Quê hương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62000" y="43434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c) Quê cha đất tổ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000" y="32766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b) Quê mẹ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62000" y="53340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d) Nơi chôn rau cắt rốn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62000" y="28194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</a:t>
            </a:r>
            <a:r>
              <a:rPr lang="en-US" sz="2000" b="1"/>
              <a:t>Quê hương</a:t>
            </a:r>
            <a:r>
              <a:rPr lang="en-US" sz="2000"/>
              <a:t> tôi có con sông hiền hòa im dịu.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85800" y="38100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</a:t>
            </a:r>
            <a:r>
              <a:rPr lang="en-US" sz="2000" b="1"/>
              <a:t>Quê mẹ</a:t>
            </a:r>
            <a:r>
              <a:rPr lang="en-US" sz="2000"/>
              <a:t> của tôi là vùng đồng bằng Nam Bộ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62000" y="48768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Vùng đất đền Hùng là </a:t>
            </a:r>
            <a:r>
              <a:rPr lang="en-US" sz="2000" b="1"/>
              <a:t>quê cha đất tổ</a:t>
            </a:r>
            <a:r>
              <a:rPr lang="en-US" sz="2000"/>
              <a:t> của chúng ta.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990600" y="5807075"/>
            <a:ext cx="739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Dù đi đâu xa, tôi vẫn luôn nhớ về </a:t>
            </a:r>
            <a:r>
              <a:rPr lang="en-US" sz="2000" b="1"/>
              <a:t>nơi chôn rau cắt rốn</a:t>
            </a:r>
            <a:r>
              <a:rPr lang="en-US" sz="2000"/>
              <a:t> của mình.</a:t>
            </a:r>
          </a:p>
        </p:txBody>
      </p:sp>
      <p:sp>
        <p:nvSpPr>
          <p:cNvPr id="13323" name="Text Box 13"/>
          <p:cNvSpPr txBox="1">
            <a:spLocks noChangeArrowheads="1"/>
          </p:cNvSpPr>
          <p:nvPr/>
        </p:nvSpPr>
        <p:spPr bwMode="auto">
          <a:xfrm>
            <a:off x="609600" y="0"/>
            <a:ext cx="7772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Bài: Mở rộng vốn từ: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/>
      <p:bldP spid="10250" grpId="0"/>
      <p:bldP spid="10251" grpId="0"/>
      <p:bldP spid="102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32&quot;&gt;&lt;property id=&quot;20148&quot; value=&quot;5&quot;/&gt;&lt;property id=&quot;20300&quot; value=&quot;Slide 5&quot;/&gt;&lt;property id=&quot;20307&quot; value=&quot;257&quot;/&gt;&lt;/object&gt;&lt;object type=&quot;3&quot; unique_id=&quot;10097&quot;&gt;&lt;property id=&quot;20148&quot; value=&quot;5&quot;/&gt;&lt;property id=&quot;20300&quot; value=&quot;Slide 6&quot;/&gt;&lt;property id=&quot;20307&quot; value=&quot;258&quot;/&gt;&lt;/object&gt;&lt;object type=&quot;3&quot; unique_id=&quot;10098&quot;&gt;&lt;property id=&quot;20148&quot; value=&quot;5&quot;/&gt;&lt;property id=&quot;20300&quot; value=&quot;Slide 7&quot;/&gt;&lt;property id=&quot;20307&quot; value=&quot;259&quot;/&gt;&lt;/object&gt;&lt;object type=&quot;3&quot; unique_id=&quot;10159&quot;&gt;&lt;property id=&quot;20148&quot; value=&quot;5&quot;/&gt;&lt;property id=&quot;20300&quot; value=&quot;Slide 8&quot;/&gt;&lt;property id=&quot;20307&quot; value=&quot;260&quot;/&gt;&lt;/object&gt;&lt;object type=&quot;3&quot; unique_id=&quot;10174&quot;&gt;&lt;property id=&quot;20148&quot; value=&quot;5&quot;/&gt;&lt;property id=&quot;20300&quot; value=&quot;Slide 2&quot;/&gt;&lt;property id=&quot;20307&quot; value=&quot;261&quot;/&gt;&lt;/object&gt;&lt;object type=&quot;3&quot; unique_id=&quot;10175&quot;&gt;&lt;property id=&quot;20148&quot; value=&quot;5&quot;/&gt;&lt;property id=&quot;20300&quot; value=&quot;Slide 4&quot;/&gt;&lt;property id=&quot;20307&quot; value=&quot;262&quot;/&gt;&lt;/object&gt;&lt;object type=&quot;3&quot; unique_id=&quot;10212&quot;&gt;&lt;property id=&quot;20148&quot; value=&quot;5&quot;/&gt;&lt;property id=&quot;20300&quot; value=&quot;Slide 3&quot;/&gt;&lt;property id=&quot;20307&quot; value=&quot;263&quot;/&gt;&lt;/object&gt;&lt;object type=&quot;3&quot; unique_id=&quot;10222&quot;&gt;&lt;property id=&quot;20148&quot; value=&quot;5&quot;/&gt;&lt;property id=&quot;20300&quot; value=&quot;Slide 1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Glass Layers">
  <a:themeElements>
    <a:clrScheme name="1_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1_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712</Words>
  <Application>Microsoft Office PowerPoint</Application>
  <PresentationFormat>On-screen Show (4:3)</PresentationFormat>
  <Paragraphs>100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Ocean</vt:lpstr>
      <vt:lpstr>Glass Layers</vt:lpstr>
      <vt:lpstr>1_Glass Layers</vt:lpstr>
      <vt:lpstr>TRƯỜNG TIỂU HỌC GIA THƯỢNG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TRAN MINH TUAN</cp:lastModifiedBy>
  <cp:revision>40</cp:revision>
  <dcterms:created xsi:type="dcterms:W3CDTF">2011-08-27T06:43:13Z</dcterms:created>
  <dcterms:modified xsi:type="dcterms:W3CDTF">2018-09-18T16:30:35Z</dcterms:modified>
</cp:coreProperties>
</file>