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  <p:sldId id="257" r:id="rId4"/>
    <p:sldId id="265" r:id="rId5"/>
    <p:sldId id="260" r:id="rId6"/>
    <p:sldId id="266" r:id="rId7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FF33"/>
    <a:srgbClr val="996600"/>
    <a:srgbClr val="3A871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40D38-DA60-4BD4-9D01-D33EE1E3E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4E31E-7B97-484E-BE2F-5C0F999E5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A0017-63EC-421C-AF89-A89D9B5D1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C258C-BDBF-4E9A-9FEF-8982CB5496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144B6-23B3-4AD7-8AD5-2E1637487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E0A19-8476-4868-B64C-654648B93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FBD01-15D6-4EF6-8A87-D76F9BE87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3583D-1576-4F04-9A2C-4CA5CDB6C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BBD8E-A5F1-4D47-96DE-DBD7364D34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49F19-1CED-4702-99EC-9DF99C002A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F803D-4368-4E14-855A-CB2215C84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CD59D24-9D5D-48FA-A2F9-36A9AD741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52400" y="1531937"/>
            <a:ext cx="8686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Chính tả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2362200"/>
            <a:ext cx="883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chemeClr val="hlink"/>
                </a:solidFill>
                <a:latin typeface="Arial" charset="0"/>
              </a:rPr>
              <a:t>Nghe – viết : L</a:t>
            </a:r>
            <a:r>
              <a:rPr lang="vi-VN" sz="4400">
                <a:solidFill>
                  <a:schemeClr val="hlink"/>
                </a:solidFill>
                <a:latin typeface="Arial" charset="0"/>
              </a:rPr>
              <a:t>ươ</a:t>
            </a:r>
            <a:r>
              <a:rPr lang="en-US" sz="4400">
                <a:solidFill>
                  <a:schemeClr val="hlink"/>
                </a:solidFill>
                <a:latin typeface="Arial" charset="0"/>
              </a:rPr>
              <a:t>ng Ngọc Quyến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307318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Arial" pitchFamily="34" charset="0"/>
                <a:cs typeface="Arial" pitchFamily="34" charset="0"/>
              </a:rPr>
              <a:t>TRƯỜNG TIỂU HỌC GIA THƯỢNG</a:t>
            </a:r>
            <a:endParaRPr lang="en-US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3937000"/>
            <a:ext cx="487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</a:rPr>
              <a:t>GV: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Trịnh Thị Diệu Linh</a:t>
            </a:r>
          </a:p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</a:rPr>
              <a:t>Lớp: 5A4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62000" y="762000"/>
            <a:ext cx="662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hlink"/>
                </a:solidFill>
                <a:latin typeface="Arial" charset="0"/>
              </a:rPr>
              <a:t>Tìm hiểu nội dung </a:t>
            </a:r>
            <a:r>
              <a:rPr lang="vi-VN" sz="3600" b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3600" b="1">
                <a:solidFill>
                  <a:schemeClr val="hlink"/>
                </a:solidFill>
                <a:latin typeface="Arial" charset="0"/>
              </a:rPr>
              <a:t>oạn v</a:t>
            </a:r>
            <a:r>
              <a:rPr lang="vi-VN" sz="3600" b="1">
                <a:solidFill>
                  <a:schemeClr val="hlink"/>
                </a:solidFill>
                <a:latin typeface="Arial" charset="0"/>
              </a:rPr>
              <a:t>ă</a:t>
            </a:r>
            <a:r>
              <a:rPr lang="en-US" sz="3600" b="1">
                <a:solidFill>
                  <a:schemeClr val="hlink"/>
                </a:solidFill>
                <a:latin typeface="Arial" charset="0"/>
              </a:rPr>
              <a:t>n 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33400" y="2025650"/>
            <a:ext cx="769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  <a:latin typeface="Arial" charset="0"/>
              </a:rPr>
              <a:t>Em biết gì về L</a:t>
            </a:r>
            <a:r>
              <a:rPr lang="vi-VN" sz="3200">
                <a:solidFill>
                  <a:schemeClr val="tx2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tx2"/>
                </a:solidFill>
                <a:latin typeface="Arial" charset="0"/>
              </a:rPr>
              <a:t>ng Ngọc Quyến?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57200" y="3016250"/>
            <a:ext cx="800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latin typeface="Arial" charset="0"/>
              </a:rPr>
              <a:t>Ông </a:t>
            </a:r>
            <a:r>
              <a:rPr lang="vi-VN" sz="3200">
                <a:latin typeface="Arial" charset="0"/>
              </a:rPr>
              <a:t>đư</a:t>
            </a:r>
            <a:r>
              <a:rPr lang="en-US" sz="3200">
                <a:latin typeface="Arial" charset="0"/>
              </a:rPr>
              <a:t>ợc thoát khỏi nhà giam khi nào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0" y="376238"/>
            <a:ext cx="9144000" cy="67405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L</a:t>
            </a:r>
            <a:r>
              <a:rPr lang="vi-VN" sz="3200" b="1">
                <a:latin typeface="Arial" charset="0"/>
              </a:rPr>
              <a:t>ươ</a:t>
            </a:r>
            <a:r>
              <a:rPr lang="en-US" sz="3200" b="1">
                <a:latin typeface="Arial" charset="0"/>
              </a:rPr>
              <a:t>ng Ngọc Quyến</a:t>
            </a:r>
            <a:r>
              <a:rPr lang="en-US" sz="3200">
                <a:latin typeface="Arial" charset="0"/>
              </a:rPr>
              <a:t> </a:t>
            </a:r>
          </a:p>
          <a:p>
            <a:pPr algn="l">
              <a:spcBef>
                <a:spcPct val="50000"/>
              </a:spcBef>
            </a:pPr>
            <a:r>
              <a:rPr lang="en-US" sz="3200">
                <a:latin typeface="Arial" charset="0"/>
              </a:rPr>
              <a:t>      L</a:t>
            </a:r>
            <a:r>
              <a:rPr lang="vi-VN" sz="3200">
                <a:latin typeface="Arial" charset="0"/>
              </a:rPr>
              <a:t>ươ</a:t>
            </a:r>
            <a:r>
              <a:rPr lang="en-US" sz="3200">
                <a:latin typeface="Arial" charset="0"/>
              </a:rPr>
              <a:t>ng Ngọc Quyến là con trai nhà yêu n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ớc L</a:t>
            </a:r>
            <a:r>
              <a:rPr lang="vi-VN" sz="3200">
                <a:latin typeface="Arial" charset="0"/>
              </a:rPr>
              <a:t>ươ</a:t>
            </a:r>
            <a:r>
              <a:rPr lang="en-US" sz="3200">
                <a:latin typeface="Arial" charset="0"/>
              </a:rPr>
              <a:t>ng v</a:t>
            </a:r>
            <a:r>
              <a:rPr lang="vi-VN" sz="3200">
                <a:latin typeface="Arial" charset="0"/>
              </a:rPr>
              <a:t>ă</a:t>
            </a:r>
            <a:r>
              <a:rPr lang="en-US" sz="3200">
                <a:latin typeface="Arial" charset="0"/>
              </a:rPr>
              <a:t>n Can . Nuôi ý chí khôi phục non sông, ông tìm </a:t>
            </a:r>
            <a:r>
              <a:rPr lang="vi-VN" sz="3200">
                <a:latin typeface="Arial" charset="0"/>
              </a:rPr>
              <a:t>đư</a:t>
            </a:r>
            <a:r>
              <a:rPr lang="en-US" sz="3200">
                <a:latin typeface="Arial" charset="0"/>
              </a:rPr>
              <a:t>ờng sang Nhật Bản học quân sự , rồi qua Trung Quốc m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u tập hợp lực l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ợng chống Thực Dân Pháp. ông bị giặc bắt và </a:t>
            </a:r>
            <a:r>
              <a:rPr lang="vi-VN" sz="3200">
                <a:latin typeface="Arial" charset="0"/>
              </a:rPr>
              <a:t>đư</a:t>
            </a:r>
            <a:r>
              <a:rPr lang="en-US" sz="3200">
                <a:latin typeface="Arial" charset="0"/>
              </a:rPr>
              <a:t>a về n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ớc. Chúng khoét bàn chân ông , luồn dây thép buộc chân vào xích sắt. Ngày 30 - 8- 1917, cuộc khởi nghĩa Thái Nguyên do Đội Cấn lãnh 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ạo bùng nổ. L</a:t>
            </a:r>
            <a:r>
              <a:rPr lang="vi-VN" sz="3200">
                <a:latin typeface="Arial" charset="0"/>
              </a:rPr>
              <a:t>ươ</a:t>
            </a:r>
            <a:r>
              <a:rPr lang="en-US" sz="3200">
                <a:latin typeface="Arial" charset="0"/>
              </a:rPr>
              <a:t>ng Ngọc Quyến </a:t>
            </a:r>
            <a:r>
              <a:rPr lang="vi-VN" sz="3200">
                <a:latin typeface="Arial" charset="0"/>
              </a:rPr>
              <a:t>đư</a:t>
            </a:r>
            <a:r>
              <a:rPr lang="en-US" sz="3200">
                <a:latin typeface="Arial" charset="0"/>
              </a:rPr>
              <a:t>ợcgiải thoát  và thamgia chỉ huy nghĩa quân . Ông hi sinh , ng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ng tấm lòng trung hiế với 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ất n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ớc của ông còn sáng mãi.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2362200" y="57150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28600" y="457200"/>
            <a:ext cx="868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Chính tả (Nghe- viết)</a:t>
            </a: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1219200" y="3276600"/>
            <a:ext cx="2667000" cy="4000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L</a:t>
            </a:r>
            <a:r>
              <a:rPr lang="vi-VN" sz="20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ng Ngọc Quyến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0" y="1828800"/>
            <a:ext cx="883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Arial" charset="0"/>
              </a:rPr>
              <a:t>L</a:t>
            </a:r>
            <a:r>
              <a:rPr lang="vi-VN" sz="3200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200">
                <a:solidFill>
                  <a:srgbClr val="FFFF00"/>
                </a:solidFill>
                <a:latin typeface="Arial" charset="0"/>
              </a:rPr>
              <a:t>ng Ngọc Quyến</a:t>
            </a:r>
          </a:p>
        </p:txBody>
      </p:sp>
      <p:sp>
        <p:nvSpPr>
          <p:cNvPr id="7173" name="Text Box 18"/>
          <p:cNvSpPr txBox="1">
            <a:spLocks noChangeArrowheads="1"/>
          </p:cNvSpPr>
          <p:nvPr/>
        </p:nvSpPr>
        <p:spPr bwMode="auto">
          <a:xfrm>
            <a:off x="4267200" y="3276600"/>
            <a:ext cx="2286000" cy="4000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L</a:t>
            </a:r>
            <a:r>
              <a:rPr lang="vi-VN" sz="20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ng V</a:t>
            </a:r>
            <a:r>
              <a:rPr lang="vi-VN" sz="2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n Can</a:t>
            </a:r>
          </a:p>
        </p:txBody>
      </p:sp>
      <p:sp>
        <p:nvSpPr>
          <p:cNvPr id="7174" name="Text Box 19"/>
          <p:cNvSpPr txBox="1">
            <a:spLocks noChangeArrowheads="1"/>
          </p:cNvSpPr>
          <p:nvPr/>
        </p:nvSpPr>
        <p:spPr bwMode="auto">
          <a:xfrm>
            <a:off x="1295400" y="4191000"/>
            <a:ext cx="2286000" cy="4000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khoét</a:t>
            </a:r>
          </a:p>
        </p:txBody>
      </p:sp>
      <p:sp>
        <p:nvSpPr>
          <p:cNvPr id="7175" name="Text Box 20"/>
          <p:cNvSpPr txBox="1">
            <a:spLocks noChangeArrowheads="1"/>
          </p:cNvSpPr>
          <p:nvPr/>
        </p:nvSpPr>
        <p:spPr bwMode="auto">
          <a:xfrm>
            <a:off x="4267200" y="4129088"/>
            <a:ext cx="2286000" cy="4000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Arial" charset="0"/>
              </a:rPr>
              <a:t>xích sắt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90600" y="152400"/>
            <a:ext cx="685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Luyện tập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57200" y="838200"/>
            <a:ext cx="8382000" cy="8302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Bài 2 - a: Ghi lại phần vần của những tiếng in </a:t>
            </a:r>
            <a:r>
              <a:rPr lang="vi-VN" sz="2400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ậm  trong các câu sau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381000" y="1981200"/>
            <a:ext cx="72501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>
                <a:solidFill>
                  <a:schemeClr val="hlink"/>
                </a:solidFill>
                <a:latin typeface="Arial" charset="0"/>
              </a:rPr>
              <a:t>a)Trạng Nguyên</a:t>
            </a:r>
            <a:r>
              <a:rPr lang="en-US" sz="2000">
                <a:latin typeface="Arial" charset="0"/>
              </a:rPr>
              <a:t> trẻ tuổi nhất của n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ớc ta là ông 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Nguyễn hiền</a:t>
            </a:r>
            <a:r>
              <a:rPr lang="en-US" sz="2000">
                <a:latin typeface="Arial" charset="0"/>
              </a:rPr>
              <a:t> </a:t>
            </a:r>
          </a:p>
          <a:p>
            <a:pPr algn="l"/>
            <a:r>
              <a:rPr lang="en-US" sz="2000">
                <a:latin typeface="Arial" charset="0"/>
              </a:rPr>
              <a:t>,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ỗ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ầu 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khoa thi</a:t>
            </a:r>
            <a:r>
              <a:rPr lang="en-US" sz="2000">
                <a:latin typeface="Arial" charset="0"/>
              </a:rPr>
              <a:t> n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m 1247, lúc vừa 13 tuổi.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533400" y="2971800"/>
            <a:ext cx="7467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b) Làng có nhiều tiến sĩ nhất n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ớc là 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làng Mộ trạch</a:t>
            </a:r>
            <a:r>
              <a:rPr lang="en-US" sz="2000">
                <a:latin typeface="Arial" charset="0"/>
              </a:rPr>
              <a:t>, xã tân Hồng, 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huyện Bình Giang</a:t>
            </a:r>
            <a:r>
              <a:rPr lang="en-US" sz="2000">
                <a:latin typeface="Arial" charset="0"/>
              </a:rPr>
              <a:t>, tỉnh Hải D</a:t>
            </a:r>
            <a:r>
              <a:rPr lang="vi-VN" sz="2000">
                <a:latin typeface="Arial" charset="0"/>
              </a:rPr>
              <a:t>ươ</a:t>
            </a:r>
            <a:r>
              <a:rPr lang="en-US" sz="2000">
                <a:latin typeface="Arial" charset="0"/>
              </a:rPr>
              <a:t>ng: 36 tiến sĩ 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990600" y="3886200"/>
            <a:ext cx="25908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>
                <a:latin typeface="Arial" charset="0"/>
              </a:rPr>
              <a:t>Trạng – ang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latin typeface="Arial" charset="0"/>
              </a:rPr>
              <a:t> Nguyên – uyên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latin typeface="Arial" charset="0"/>
              </a:rPr>
              <a:t>Nguyễn - uyên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latin typeface="Arial" charset="0"/>
              </a:rPr>
              <a:t>Hiền – iên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latin typeface="Arial" charset="0"/>
              </a:rPr>
              <a:t>Khoa – oa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latin typeface="Arial" charset="0"/>
              </a:rPr>
              <a:t>Thi  - i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endParaRPr lang="en-US">
              <a:latin typeface="Arial" charset="0"/>
            </a:endParaRP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4038600" y="3886200"/>
            <a:ext cx="2590800" cy="244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>
                <a:latin typeface="Arial" charset="0"/>
              </a:rPr>
              <a:t>b) Làng – ang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latin typeface="Arial" charset="0"/>
              </a:rPr>
              <a:t>mộ - ô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latin typeface="Arial" charset="0"/>
              </a:rPr>
              <a:t>Trạch – ach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latin typeface="Arial" charset="0"/>
              </a:rPr>
              <a:t>Huyện – uyên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latin typeface="Arial" charset="0"/>
              </a:rPr>
              <a:t>Bình – inh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latin typeface="Arial" charset="0"/>
              </a:rPr>
              <a:t>Giang - ang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89" grpId="0" animBg="1"/>
      <p:bldP spid="16407" grpId="0"/>
      <p:bldP spid="16414" grpId="0"/>
      <p:bldP spid="16415" grpId="0"/>
      <p:bldP spid="164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1143000" y="304800"/>
            <a:ext cx="7162800" cy="8302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Bài 3 : Ghép vần của từng tiếng vừa tìm </a:t>
            </a:r>
            <a:r>
              <a:rPr lang="vi-VN" sz="2400">
                <a:solidFill>
                  <a:srgbClr val="FF0000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ợc vào mô hình cấu tạo d</a:t>
            </a:r>
            <a:r>
              <a:rPr lang="vi-VN" sz="2400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ới </a:t>
            </a:r>
            <a:r>
              <a:rPr lang="vi-VN" sz="2400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ây:</a:t>
            </a:r>
          </a:p>
        </p:txBody>
      </p:sp>
      <p:graphicFrame>
        <p:nvGraphicFramePr>
          <p:cNvPr id="22647" name="Group 119"/>
          <p:cNvGraphicFramePr>
            <a:graphicFrameLocks noGrp="1"/>
          </p:cNvGraphicFramePr>
          <p:nvPr>
            <p:ph sz="half" idx="1"/>
          </p:nvPr>
        </p:nvGraphicFramePr>
        <p:xfrm>
          <a:off x="457200" y="1905000"/>
          <a:ext cx="7010400" cy="2194050"/>
        </p:xfrm>
        <a:graphic>
          <a:graphicData uri="http://schemas.openxmlformats.org/drawingml/2006/table">
            <a:tbl>
              <a:tblPr/>
              <a:tblGrid>
                <a:gridCol w="1752600"/>
                <a:gridCol w="1752600"/>
                <a:gridCol w="1752600"/>
                <a:gridCol w="1752600"/>
              </a:tblGrid>
              <a:tr h="6094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TiÕng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                         VÇn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2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¢m ®Öm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¢m chÝnh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¢m cuèi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2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Tr¹ng 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a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ng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Nguyªn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u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Yª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659" name="Group 131"/>
          <p:cNvGraphicFramePr>
            <a:graphicFrameLocks noGrp="1"/>
          </p:cNvGraphicFramePr>
          <p:nvPr>
            <p:ph sz="half" idx="2"/>
          </p:nvPr>
        </p:nvGraphicFramePr>
        <p:xfrm>
          <a:off x="457200" y="4114800"/>
          <a:ext cx="7010400" cy="1066800"/>
        </p:xfrm>
        <a:graphic>
          <a:graphicData uri="http://schemas.openxmlformats.org/drawingml/2006/table">
            <a:tbl>
              <a:tblPr/>
              <a:tblGrid>
                <a:gridCol w="1752600"/>
                <a:gridCol w="1752600"/>
                <a:gridCol w="1752600"/>
                <a:gridCol w="1752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NguyÔn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Yª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HiÒn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Iª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149</TotalTime>
  <Words>403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Ocean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DANG KHOA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Chungnt</dc:creator>
  <cp:lastModifiedBy>TRAN MINH TUAN</cp:lastModifiedBy>
  <cp:revision>30</cp:revision>
  <dcterms:created xsi:type="dcterms:W3CDTF">2008-04-24T03:31:49Z</dcterms:created>
  <dcterms:modified xsi:type="dcterms:W3CDTF">2018-09-18T16:27:23Z</dcterms:modified>
</cp:coreProperties>
</file>